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12.xml" ContentType="application/vnd.openxmlformats-officedocument.drawingml.char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charts/chart16.xml" ContentType="application/vnd.openxmlformats-officedocument.drawingml.chart+xml"/>
  <Override PartName="/ppt/charts/chart15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186" r:id="rId2"/>
    <p:sldId id="2188" r:id="rId3"/>
    <p:sldId id="2249" r:id="rId4"/>
    <p:sldId id="2242" r:id="rId5"/>
    <p:sldId id="2349" r:id="rId6"/>
    <p:sldId id="2331" r:id="rId7"/>
    <p:sldId id="2332" r:id="rId8"/>
    <p:sldId id="2333" r:id="rId9"/>
    <p:sldId id="2334" r:id="rId10"/>
    <p:sldId id="2335" r:id="rId11"/>
    <p:sldId id="2336" r:id="rId12"/>
    <p:sldId id="2337" r:id="rId13"/>
    <p:sldId id="2338" r:id="rId14"/>
    <p:sldId id="2339" r:id="rId15"/>
    <p:sldId id="2340" r:id="rId16"/>
    <p:sldId id="2341" r:id="rId17"/>
    <p:sldId id="2342" r:id="rId18"/>
    <p:sldId id="2343" r:id="rId19"/>
    <p:sldId id="2344" r:id="rId20"/>
    <p:sldId id="2345" r:id="rId21"/>
    <p:sldId id="2346" r:id="rId22"/>
    <p:sldId id="2347" r:id="rId23"/>
    <p:sldId id="2348" r:id="rId24"/>
    <p:sldId id="2187" r:id="rId25"/>
    <p:sldId id="2250" r:id="rId26"/>
    <p:sldId id="2330" r:id="rId27"/>
    <p:sldId id="2262" r:id="rId28"/>
    <p:sldId id="2263" r:id="rId29"/>
    <p:sldId id="2265" r:id="rId30"/>
    <p:sldId id="2267" r:id="rId31"/>
    <p:sldId id="2287" r:id="rId32"/>
    <p:sldId id="2292" r:id="rId33"/>
    <p:sldId id="2294" r:id="rId34"/>
    <p:sldId id="2301" r:id="rId35"/>
    <p:sldId id="2309" r:id="rId36"/>
    <p:sldId id="2310" r:id="rId37"/>
    <p:sldId id="2317" r:id="rId38"/>
    <p:sldId id="2318" r:id="rId39"/>
    <p:sldId id="2319" r:id="rId40"/>
    <p:sldId id="2326" r:id="rId41"/>
    <p:sldId id="2329" r:id="rId42"/>
    <p:sldId id="2194" r:id="rId43"/>
    <p:sldId id="2166" r:id="rId44"/>
    <p:sldId id="2261" r:id="rId45"/>
    <p:sldId id="2251" r:id="rId46"/>
    <p:sldId id="2246" r:id="rId47"/>
    <p:sldId id="2260" r:id="rId48"/>
    <p:sldId id="2205" r:id="rId49"/>
    <p:sldId id="2190" r:id="rId50"/>
    <p:sldId id="2253" r:id="rId51"/>
    <p:sldId id="2254" r:id="rId52"/>
    <p:sldId id="2255" r:id="rId53"/>
    <p:sldId id="2256" r:id="rId54"/>
    <p:sldId id="2257" r:id="rId55"/>
    <p:sldId id="2258" r:id="rId56"/>
    <p:sldId id="2259" r:id="rId57"/>
    <p:sldId id="2210" r:id="rId58"/>
  </p:sldIdLst>
  <p:sldSz cx="9906000" cy="6858000" type="A4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296">
          <p15:clr>
            <a:srgbClr val="A4A3A4"/>
          </p15:clr>
        </p15:guide>
        <p15:guide id="4" orient="horz" pos="3576">
          <p15:clr>
            <a:srgbClr val="A4A3A4"/>
          </p15:clr>
        </p15:guide>
        <p15:guide id="5" orient="horz" pos="630">
          <p15:clr>
            <a:srgbClr val="A4A3A4"/>
          </p15:clr>
        </p15:guide>
        <p15:guide id="6" pos="4363">
          <p15:clr>
            <a:srgbClr val="A4A3A4"/>
          </p15:clr>
        </p15:guide>
        <p15:guide id="7" pos="6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1AA"/>
    <a:srgbClr val="4D4D4D"/>
    <a:srgbClr val="FF5050"/>
    <a:srgbClr val="4864D4"/>
    <a:srgbClr val="A9B6EB"/>
    <a:srgbClr val="D3D9F5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2" autoAdjust="0"/>
    <p:restoredTop sz="89046" autoAdjust="0"/>
  </p:normalViewPr>
  <p:slideViewPr>
    <p:cSldViewPr>
      <p:cViewPr varScale="1">
        <p:scale>
          <a:sx n="72" d="100"/>
          <a:sy n="72" d="100"/>
        </p:scale>
        <p:origin x="168" y="72"/>
      </p:cViewPr>
      <p:guideLst>
        <p:guide orient="horz" pos="3936"/>
        <p:guide orient="horz" pos="576"/>
        <p:guide orient="horz" pos="296"/>
        <p:guide orient="horz" pos="3576"/>
        <p:guide orient="horz" pos="630"/>
        <p:guide pos="4363"/>
        <p:guide pos="634"/>
      </p:guideLst>
    </p:cSldViewPr>
  </p:slideViewPr>
  <p:outlineViewPr>
    <p:cViewPr>
      <p:scale>
        <a:sx n="33" d="100"/>
        <a:sy n="33" d="100"/>
      </p:scale>
      <p:origin x="0" y="4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46" y="-96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24E-2"/>
          <c:w val="0.6305597661108746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23873677246033"/>
                  <c:y val="-1.1791384713688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024280794935075"/>
                  <c:y val="3.7871863659095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600527016148328E-2"/>
                  <c:y val="5.8902028853760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929405107999427E-2"/>
                  <c:y val="-4.2071309332266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398709124781618E-2"/>
                  <c:y val="-4.2680640665236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278E-2"/>
                  <c:y val="-2.16436136312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Très important</c:v>
                </c:pt>
                <c:pt idx="1">
                  <c:v> important</c:v>
                </c:pt>
                <c:pt idx="2">
                  <c:v>Assez important</c:v>
                </c:pt>
                <c:pt idx="3">
                  <c:v>Pas important </c:v>
                </c:pt>
              </c:strCache>
            </c:strRef>
          </c:cat>
          <c:val>
            <c:numRef>
              <c:f>Feuil1!$B$2:$B$5</c:f>
              <c:numCache>
                <c:formatCode>0.0%</c:formatCode>
                <c:ptCount val="4"/>
                <c:pt idx="0">
                  <c:v>0.69580419580419628</c:v>
                </c:pt>
                <c:pt idx="1">
                  <c:v>0.22027972027972029</c:v>
                </c:pt>
                <c:pt idx="2">
                  <c:v>8.0419580419580416E-2</c:v>
                </c:pt>
                <c:pt idx="3">
                  <c:v>3.4965034965034978E-3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4903192"/>
        <c:axId val="224903584"/>
      </c:barChart>
      <c:catAx>
        <c:axId val="224903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4903584"/>
        <c:crosses val="autoZero"/>
        <c:auto val="1"/>
        <c:lblAlgn val="ctr"/>
        <c:lblOffset val="100"/>
        <c:noMultiLvlLbl val="0"/>
      </c:catAx>
      <c:valAx>
        <c:axId val="224903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4903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59972097968782412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002910758637003"/>
                  <c:y val="-1.175570314914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754448412809503"/>
                  <c:y val="-3.1822466101141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29885083740375E-2"/>
                  <c:y val="-1.0784066699274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81922043433226E-2"/>
                  <c:y val="-4.2046606710659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819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 important</c:v>
                </c:pt>
                <c:pt idx="2">
                  <c:v>Assez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0.6293706293706296</c:v>
                </c:pt>
                <c:pt idx="1">
                  <c:v>0.17132867132867124</c:v>
                </c:pt>
                <c:pt idx="2">
                  <c:v>8.7412587412587325E-2</c:v>
                </c:pt>
                <c:pt idx="3">
                  <c:v>0.10139860139860139</c:v>
                </c:pt>
                <c:pt idx="4">
                  <c:v>1.0489510489510497E-2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0224112"/>
        <c:axId val="230224504"/>
      </c:barChart>
      <c:catAx>
        <c:axId val="2302241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0224504"/>
        <c:crosses val="autoZero"/>
        <c:auto val="1"/>
        <c:lblAlgn val="ctr"/>
        <c:lblOffset val="100"/>
        <c:noMultiLvlLbl val="0"/>
      </c:catAx>
      <c:valAx>
        <c:axId val="2302245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3022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27319265285553729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17874997643168244"/>
                  <c:y val="-1.1747468941942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42876168917131"/>
                  <c:y val="-3.1816976629673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53414206467604"/>
                  <c:y val="-1.0781321963540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0942921248681"/>
                  <c:y val="1.322496018760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882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 important</c:v>
                </c:pt>
                <c:pt idx="2">
                  <c:v>Assez important</c:v>
                </c:pt>
                <c:pt idx="3">
                  <c:v>Pas important 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0.36713286713286752</c:v>
                </c:pt>
                <c:pt idx="1">
                  <c:v>0.21678321678321685</c:v>
                </c:pt>
                <c:pt idx="2">
                  <c:v>0.24475524475524493</c:v>
                </c:pt>
                <c:pt idx="3">
                  <c:v>0.16083916083916092</c:v>
                </c:pt>
                <c:pt idx="4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0225288"/>
        <c:axId val="230225680"/>
      </c:barChart>
      <c:catAx>
        <c:axId val="2302252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0225680"/>
        <c:crosses val="autoZero"/>
        <c:auto val="1"/>
        <c:lblAlgn val="ctr"/>
        <c:lblOffset val="100"/>
        <c:noMultiLvlLbl val="0"/>
      </c:catAx>
      <c:valAx>
        <c:axId val="2302256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30225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4872501115567031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23317136423706356"/>
                  <c:y val="-1.1750213677677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112708551042727"/>
                  <c:y val="-3.181972136540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114162644816587"/>
                  <c:y val="-1.0784066699274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165215334432999"/>
                  <c:y val="-4.2043861974925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93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5"/>
                <c:pt idx="0">
                  <c:v>Très important</c:v>
                </c:pt>
                <c:pt idx="1">
                  <c:v> important</c:v>
                </c:pt>
                <c:pt idx="2">
                  <c:v>Assez important</c:v>
                </c:pt>
                <c:pt idx="3">
                  <c:v>Pas important </c:v>
                </c:pt>
                <c:pt idx="4">
                  <c:v>NSP</c:v>
                </c:pt>
              </c:strCache>
            </c:strRef>
          </c:cat>
          <c:val>
            <c:numRef>
              <c:f>Feuil1!$B$2:$B$9</c:f>
              <c:numCache>
                <c:formatCode>0.0%</c:formatCode>
                <c:ptCount val="8"/>
                <c:pt idx="0">
                  <c:v>0.3846153846153848</c:v>
                </c:pt>
                <c:pt idx="1">
                  <c:v>0.18181818181818196</c:v>
                </c:pt>
                <c:pt idx="2">
                  <c:v>0.30419580419580439</c:v>
                </c:pt>
                <c:pt idx="3">
                  <c:v>0.11888111888111889</c:v>
                </c:pt>
                <c:pt idx="4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0226464"/>
        <c:axId val="230226856"/>
      </c:barChart>
      <c:catAx>
        <c:axId val="230226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0226856"/>
        <c:crosses val="autoZero"/>
        <c:auto val="1"/>
        <c:lblAlgn val="ctr"/>
        <c:lblOffset val="100"/>
        <c:noMultiLvlLbl val="0"/>
      </c:catAx>
      <c:valAx>
        <c:axId val="2302268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3022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3947337522875553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22410113293616671"/>
                  <c:y val="-1.1736489999006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661457259070372"/>
                  <c:y val="-3.1816976629673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40674059595562"/>
                  <c:y val="-1.0778577227805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441459441639421E-2"/>
                  <c:y val="-4.2041117239191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979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 important</c:v>
                </c:pt>
                <c:pt idx="2">
                  <c:v>Assez important</c:v>
                </c:pt>
                <c:pt idx="3">
                  <c:v>Pas important 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0.5244755244755247</c:v>
                </c:pt>
                <c:pt idx="1">
                  <c:v>0.23076923076923095</c:v>
                </c:pt>
                <c:pt idx="2">
                  <c:v>0.17482517482517484</c:v>
                </c:pt>
                <c:pt idx="3">
                  <c:v>5.944055944055944E-2</c:v>
                </c:pt>
                <c:pt idx="4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0624536"/>
        <c:axId val="230624928"/>
      </c:barChart>
      <c:catAx>
        <c:axId val="2306245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0624928"/>
        <c:crosses val="autoZero"/>
        <c:auto val="1"/>
        <c:lblAlgn val="ctr"/>
        <c:lblOffset val="100"/>
        <c:noMultiLvlLbl val="0"/>
      </c:catAx>
      <c:valAx>
        <c:axId val="23062492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30624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5426477038364269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7621154007670973"/>
                  <c:y val="9.2832451998689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233133841717552"/>
                  <c:y val="-3.1814231893939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337004438491037"/>
                  <c:y val="5.8940455154037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703547131778636"/>
                  <c:y val="-4.2035627767723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759591426239459"/>
                  <c:y val="-1.472358589842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797095706443674"/>
                  <c:y val="-5.6494895614955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3644537382603963E-2"/>
                  <c:y val="-1.7428522964380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couverture à l'intérieur des bâtiments</c:v>
                </c:pt>
                <c:pt idx="1">
                  <c:v>La continuité de la communication, c'est à dire la non existence de coupures</c:v>
                </c:pt>
                <c:pt idx="2">
                  <c:v>L'aboutissement des appels composés</c:v>
                </c:pt>
                <c:pt idx="3">
                  <c:v>La couverture à l'extérieur tout en restant à l'intérieur de la ville</c:v>
                </c:pt>
                <c:pt idx="4">
                  <c:v>La qualité de la communication</c:v>
                </c:pt>
                <c:pt idx="5">
                  <c:v>La Couverture à l'extérieur sur les routes</c:v>
                </c:pt>
                <c:pt idx="6">
                  <c:v>La couverture à l'intérieur des véhicules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0.25874125874125858</c:v>
                </c:pt>
                <c:pt idx="1">
                  <c:v>0.17832167832167825</c:v>
                </c:pt>
                <c:pt idx="2">
                  <c:v>0.17132867132867124</c:v>
                </c:pt>
                <c:pt idx="3">
                  <c:v>0.13286713286713303</c:v>
                </c:pt>
                <c:pt idx="4">
                  <c:v>0.11188811188811189</c:v>
                </c:pt>
                <c:pt idx="5">
                  <c:v>0.11188811188811189</c:v>
                </c:pt>
                <c:pt idx="6">
                  <c:v>3.4965034965034968E-2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0625712"/>
        <c:axId val="230626104"/>
      </c:barChart>
      <c:catAx>
        <c:axId val="230625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30626104"/>
        <c:crosses val="autoZero"/>
        <c:auto val="1"/>
        <c:lblAlgn val="ctr"/>
        <c:lblOffset val="100"/>
        <c:noMultiLvlLbl val="0"/>
      </c:catAx>
      <c:valAx>
        <c:axId val="2306261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3062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5426477038364269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8208845027497792"/>
                  <c:y val="9.283794147015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073246893393543"/>
                  <c:y val="-3.1811487158205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157929698734324"/>
                  <c:y val="5.8943199889771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8465691454347871"/>
                  <c:y val="-4.2035627767723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6050454893673038"/>
                  <c:y val="-1.472358589842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016349841820891"/>
                  <c:y val="-5.6492150879221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600349514194705"/>
                  <c:y val="8.234207202296356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couverture à l'intérieur des bâtiments</c:v>
                </c:pt>
                <c:pt idx="1">
                  <c:v>La qualité de la communication</c:v>
                </c:pt>
                <c:pt idx="2">
                  <c:v>La Couverture à l'extérieur sur les routes</c:v>
                </c:pt>
                <c:pt idx="3">
                  <c:v>L'aboutissement des appels composés</c:v>
                </c:pt>
                <c:pt idx="4">
                  <c:v>La couverture à l'extérieur tout en restant à l'intérieur de la ville</c:v>
                </c:pt>
                <c:pt idx="5">
                  <c:v>La continuité de la communication, c'est à dire la non existence de coupures</c:v>
                </c:pt>
                <c:pt idx="6">
                  <c:v>La couverture à l'intérieur des véhicules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0.2258064516129033</c:v>
                </c:pt>
                <c:pt idx="1">
                  <c:v>0.1899641577060934</c:v>
                </c:pt>
                <c:pt idx="2">
                  <c:v>0.17562724014336928</c:v>
                </c:pt>
                <c:pt idx="3">
                  <c:v>0.12544802867383514</c:v>
                </c:pt>
                <c:pt idx="4">
                  <c:v>0.12544802867383514</c:v>
                </c:pt>
                <c:pt idx="5">
                  <c:v>9.3189964157706098E-2</c:v>
                </c:pt>
                <c:pt idx="6">
                  <c:v>6.4516129032258104E-2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0627280"/>
        <c:axId val="230627672"/>
      </c:barChart>
      <c:catAx>
        <c:axId val="2306272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0627672"/>
        <c:crosses val="autoZero"/>
        <c:auto val="1"/>
        <c:lblAlgn val="ctr"/>
        <c:lblOffset val="100"/>
        <c:noMultiLvlLbl val="0"/>
      </c:catAx>
      <c:valAx>
        <c:axId val="2306276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3062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54264770383642691"/>
          <c:h val="0.87921650678920749"/>
        </c:manualLayout>
      </c:layout>
      <c:barChart>
        <c:barDir val="bar"/>
        <c:grouping val="stacked"/>
        <c:varyColors val="1"/>
        <c:ser>
          <c:idx val="1"/>
          <c:order val="1"/>
          <c:tx>
            <c:strRef>
              <c:f>Feuil1!$B$1</c:f>
            </c:strRef>
          </c:tx>
          <c:invertIfNegative val="0"/>
          <c:cat>
            <c:multiLvlStrRef>
              <c:f>Feuil1!$A$2:$A$8</c:f>
            </c:multiLvlStrRef>
          </c:cat>
          <c:val>
            <c:numRef>
              <c:f>Feuil1!$B$2:$B$8</c:f>
            </c:numRef>
          </c:val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4976544418450877"/>
                  <c:y val="9.283794147015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073246893393554"/>
                  <c:y val="-3.1811487158205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210401560327367"/>
                  <c:y val="5.894594462550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55176494480507"/>
                  <c:y val="-4.2032883031989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848510663259157"/>
                  <c:y val="2.705760486674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974845542610674"/>
                  <c:y val="-5.6489406143487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3163340216869154"/>
                  <c:y val="1.0978942936395142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qualité de la communication</c:v>
                </c:pt>
                <c:pt idx="1">
                  <c:v>La couverture à l'intérieur des bâtiments</c:v>
                </c:pt>
                <c:pt idx="2">
                  <c:v>La couverture à l'intérieur des véhicules</c:v>
                </c:pt>
                <c:pt idx="3">
                  <c:v>La Couverture à l'extérieur sur les routes</c:v>
                </c:pt>
                <c:pt idx="4">
                  <c:v>La couverture à l'extérieur tout en restant à l'intérieur de la ville</c:v>
                </c:pt>
                <c:pt idx="5">
                  <c:v>La continuité de la communication, c'est à dire la non existence de coupures</c:v>
                </c:pt>
                <c:pt idx="6">
                  <c:v>L'aboutissement des appels composés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0.20072992700729941</c:v>
                </c:pt>
                <c:pt idx="1">
                  <c:v>0.17153284671532884</c:v>
                </c:pt>
                <c:pt idx="2">
                  <c:v>0.15328467153284694</c:v>
                </c:pt>
                <c:pt idx="3">
                  <c:v>0.14598540145985434</c:v>
                </c:pt>
                <c:pt idx="4">
                  <c:v>0.12773722627737241</c:v>
                </c:pt>
                <c:pt idx="5">
                  <c:v>0.10218978102189782</c:v>
                </c:pt>
                <c:pt idx="6">
                  <c:v>9.8540145985401811E-2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9983224"/>
        <c:axId val="229983616"/>
      </c:barChart>
      <c:catAx>
        <c:axId val="229983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 b="0"/>
            </a:pPr>
            <a:endParaRPr lang="en-US"/>
          </a:p>
        </c:txPr>
        <c:crossAx val="229983616"/>
        <c:crosses val="autoZero"/>
        <c:auto val="1"/>
        <c:lblAlgn val="ctr"/>
        <c:lblOffset val="100"/>
        <c:noMultiLvlLbl val="0"/>
      </c:catAx>
      <c:valAx>
        <c:axId val="22998361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9983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54264770383642691"/>
          <c:h val="0.87921650678920749"/>
        </c:manualLayout>
      </c:layout>
      <c:barChart>
        <c:barDir val="bar"/>
        <c:grouping val="stacked"/>
        <c:varyColors val="1"/>
        <c:ser>
          <c:idx val="1"/>
          <c:order val="1"/>
          <c:tx>
            <c:strRef>
              <c:f>Feuil1!$B$1</c:f>
            </c:strRef>
          </c:tx>
          <c:invertIfNegative val="0"/>
          <c:cat>
            <c:multiLvlStrRef>
              <c:f>Feuil1!$A$2:$A$8</c:f>
            </c:multiLvlStrRef>
          </c:cat>
          <c:val>
            <c:numRef>
              <c:f>Feuil1!$B$2:$B$8</c:f>
            </c:numRef>
          </c:val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4976544418450877"/>
                  <c:y val="9.283794147015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073246893393554"/>
                  <c:y val="-3.1811487158205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210401560327367"/>
                  <c:y val="5.894594462550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55176494480507"/>
                  <c:y val="-4.2032883031989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848510663259157"/>
                  <c:y val="2.705760486674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974845542610674"/>
                  <c:y val="-5.6489406143487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3163340216869154"/>
                  <c:y val="1.0978942936395142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qualité de la communication</c:v>
                </c:pt>
                <c:pt idx="1">
                  <c:v>La couverture à l'intérieur des bâtiments</c:v>
                </c:pt>
                <c:pt idx="2">
                  <c:v>La couverture à l'intérieur des véhicules</c:v>
                </c:pt>
                <c:pt idx="3">
                  <c:v>La Couverture à l'extérieur sur les routes</c:v>
                </c:pt>
                <c:pt idx="4">
                  <c:v>La couverture à l'extérieur tout en restant à l'intérieur de la ville</c:v>
                </c:pt>
                <c:pt idx="5">
                  <c:v>La continuité de la communication, c'est à dire la non existence de coupures</c:v>
                </c:pt>
                <c:pt idx="6">
                  <c:v>L'aboutissement des appels composés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0.20072992700729941</c:v>
                </c:pt>
                <c:pt idx="1">
                  <c:v>0.17153284671532884</c:v>
                </c:pt>
                <c:pt idx="2">
                  <c:v>0.15328467153284694</c:v>
                </c:pt>
                <c:pt idx="3">
                  <c:v>0.14598540145985434</c:v>
                </c:pt>
                <c:pt idx="4">
                  <c:v>0.12773722627737241</c:v>
                </c:pt>
                <c:pt idx="5">
                  <c:v>0.10218978102189782</c:v>
                </c:pt>
                <c:pt idx="6">
                  <c:v>9.8540145985401811E-2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9984400"/>
        <c:axId val="229984792"/>
      </c:barChart>
      <c:catAx>
        <c:axId val="229984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 b="0"/>
            </a:pPr>
            <a:endParaRPr lang="en-US"/>
          </a:p>
        </c:txPr>
        <c:crossAx val="229984792"/>
        <c:crosses val="autoZero"/>
        <c:auto val="1"/>
        <c:lblAlgn val="ctr"/>
        <c:lblOffset val="100"/>
        <c:noMultiLvlLbl val="0"/>
      </c:catAx>
      <c:valAx>
        <c:axId val="22998479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998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54264770383642691"/>
          <c:h val="0.87921650678920749"/>
        </c:manualLayout>
      </c:layout>
      <c:barChart>
        <c:barDir val="bar"/>
        <c:grouping val="stacked"/>
        <c:varyColors val="1"/>
        <c:ser>
          <c:idx val="1"/>
          <c:order val="1"/>
          <c:tx>
            <c:strRef>
              <c:f>Feuil1!$B$1</c:f>
            </c:strRef>
          </c:tx>
          <c:invertIfNegative val="0"/>
          <c:cat>
            <c:multiLvlStrRef>
              <c:f>Feuil1!$A$2:$A$8</c:f>
            </c:multiLvlStrRef>
          </c:cat>
          <c:val>
            <c:numRef>
              <c:f>Feuil1!$B$2:$B$8</c:f>
            </c:numRef>
          </c:val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4976544418450877"/>
                  <c:y val="9.283794147015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073246893393554"/>
                  <c:y val="-3.1811487158205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210401560327367"/>
                  <c:y val="5.894594462550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55176494480507"/>
                  <c:y val="-4.2032883031989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848510663259157"/>
                  <c:y val="2.705760486674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974845542610674"/>
                  <c:y val="-5.6489406143487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3163340216869154"/>
                  <c:y val="1.0978942936395142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qualité de la communication</c:v>
                </c:pt>
                <c:pt idx="1">
                  <c:v>La couverture à l'intérieur des bâtiments</c:v>
                </c:pt>
                <c:pt idx="2">
                  <c:v>La couverture à l'intérieur des véhicules</c:v>
                </c:pt>
                <c:pt idx="3">
                  <c:v>La Couverture à l'extérieur sur les routes</c:v>
                </c:pt>
                <c:pt idx="4">
                  <c:v>La couverture à l'extérieur tout en restant à l'intérieur de la ville</c:v>
                </c:pt>
                <c:pt idx="5">
                  <c:v>La continuité de la communication, c'est à dire la non existence de coupures</c:v>
                </c:pt>
                <c:pt idx="6">
                  <c:v>L'aboutissement des appels composés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0.20072992700729941</c:v>
                </c:pt>
                <c:pt idx="1">
                  <c:v>0.17153284671532884</c:v>
                </c:pt>
                <c:pt idx="2">
                  <c:v>0.15328467153284694</c:v>
                </c:pt>
                <c:pt idx="3">
                  <c:v>0.14598540145985434</c:v>
                </c:pt>
                <c:pt idx="4">
                  <c:v>0.12773722627737241</c:v>
                </c:pt>
                <c:pt idx="5">
                  <c:v>0.10218978102189782</c:v>
                </c:pt>
                <c:pt idx="6">
                  <c:v>9.8540145985401811E-2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9985576"/>
        <c:axId val="232116264"/>
      </c:barChart>
      <c:catAx>
        <c:axId val="229985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 b="0"/>
            </a:pPr>
            <a:endParaRPr lang="en-US"/>
          </a:p>
        </c:txPr>
        <c:crossAx val="232116264"/>
        <c:crosses val="autoZero"/>
        <c:auto val="1"/>
        <c:lblAlgn val="ctr"/>
        <c:lblOffset val="100"/>
        <c:noMultiLvlLbl val="0"/>
      </c:catAx>
      <c:valAx>
        <c:axId val="23211626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9985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34394045700253278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</c:dPt>
          <c:dLbls>
            <c:dLbl>
              <c:idx val="0"/>
              <c:layout>
                <c:manualLayout>
                  <c:x val="0.18419211521222084"/>
                  <c:y val="-1.1774916299283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466419575473203"/>
                  <c:y val="-3.1838934515545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765000734188783"/>
                  <c:y val="-1.0806024585146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793322138620587"/>
                  <c:y val="-4.2063075125063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654906695173379E-2"/>
                  <c:y val="-4.2677895929502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341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important</c:v>
                </c:pt>
                <c:pt idx="2">
                  <c:v>Assez important</c:v>
                </c:pt>
                <c:pt idx="3">
                  <c:v>Pas important </c:v>
                </c:pt>
                <c:pt idx="4">
                  <c:v>NSP 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0.30419580419580439</c:v>
                </c:pt>
                <c:pt idx="1">
                  <c:v>0.30069930069930068</c:v>
                </c:pt>
                <c:pt idx="2">
                  <c:v>0.17482517482517484</c:v>
                </c:pt>
                <c:pt idx="3">
                  <c:v>0.19580419580419589</c:v>
                </c:pt>
                <c:pt idx="4">
                  <c:v>2.4475524475524497E-2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7947376"/>
        <c:axId val="227947768"/>
      </c:barChart>
      <c:catAx>
        <c:axId val="2279473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7947768"/>
        <c:crosses val="autoZero"/>
        <c:auto val="1"/>
        <c:lblAlgn val="ctr"/>
        <c:lblOffset val="100"/>
        <c:noMultiLvlLbl val="0"/>
      </c:catAx>
      <c:valAx>
        <c:axId val="2279477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7947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3947337522875553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</c:dPt>
          <c:dLbls>
            <c:dLbl>
              <c:idx val="0"/>
              <c:layout>
                <c:manualLayout>
                  <c:x val="0.10437407976432825"/>
                  <c:y val="1.625103133445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847425282719823"/>
                  <c:y val="-3.1838934515546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583596108170864"/>
                  <c:y val="1.2862655070707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6128836707840342"/>
                  <c:y val="-4.2057585653595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6237508077505178E-2"/>
                  <c:y val="-4.2672406458033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41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important</c:v>
                </c:pt>
                <c:pt idx="2">
                  <c:v>Assez important</c:v>
                </c:pt>
                <c:pt idx="3">
                  <c:v>Pas important </c:v>
                </c:pt>
                <c:pt idx="4">
                  <c:v>NSP 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0.11188811188811189</c:v>
                </c:pt>
                <c:pt idx="1">
                  <c:v>0.12587412587412589</c:v>
                </c:pt>
                <c:pt idx="2">
                  <c:v>0.15384615384615397</c:v>
                </c:pt>
                <c:pt idx="3">
                  <c:v>0.55244755244755261</c:v>
                </c:pt>
                <c:pt idx="4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7948552"/>
        <c:axId val="227948944"/>
      </c:barChart>
      <c:catAx>
        <c:axId val="227948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7948944"/>
        <c:crosses val="autoZero"/>
        <c:auto val="1"/>
        <c:lblAlgn val="ctr"/>
        <c:lblOffset val="100"/>
        <c:noMultiLvlLbl val="0"/>
      </c:catAx>
      <c:valAx>
        <c:axId val="22794894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7948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3747792434255821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</c:dPt>
          <c:dLbls>
            <c:dLbl>
              <c:idx val="0"/>
              <c:layout>
                <c:manualLayout>
                  <c:x val="0.20051853155383512"/>
                  <c:y val="1.6252403702319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84616030683964"/>
                  <c:y val="1.424600188069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15838823561007E-2"/>
                  <c:y val="-1.0803279849412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067689350719991"/>
                  <c:y val="-4.2057585653595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353230516429106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465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 important</c:v>
                </c:pt>
                <c:pt idx="2">
                  <c:v>Assez  important</c:v>
                </c:pt>
                <c:pt idx="3">
                  <c:v>Pas important </c:v>
                </c:pt>
                <c:pt idx="4">
                  <c:v>NSP 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0.49300699300699324</c:v>
                </c:pt>
                <c:pt idx="1">
                  <c:v>0.15034965034965034</c:v>
                </c:pt>
                <c:pt idx="2">
                  <c:v>6.2937062937062943E-2</c:v>
                </c:pt>
                <c:pt idx="3">
                  <c:v>0.25874125874125858</c:v>
                </c:pt>
                <c:pt idx="4">
                  <c:v>3.4965034965034968E-2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7950120"/>
        <c:axId val="228040104"/>
      </c:barChart>
      <c:catAx>
        <c:axId val="2279501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8040104"/>
        <c:crosses val="autoZero"/>
        <c:auto val="1"/>
        <c:lblAlgn val="ctr"/>
        <c:lblOffset val="100"/>
        <c:noMultiLvlLbl val="0"/>
      </c:catAx>
      <c:valAx>
        <c:axId val="2280401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7950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69223733895697159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</c:dPt>
          <c:dLbls>
            <c:dLbl>
              <c:idx val="0"/>
              <c:layout>
                <c:manualLayout>
                  <c:x val="0.33657200106728863"/>
                  <c:y val="-1.1761192620613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891651444866545E-2"/>
                  <c:y val="-3.1830700308343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228619536506889E-2"/>
                  <c:y val="-1.08032798494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929089360204447E-2"/>
                  <c:y val="-4.2060330389329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528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important</c:v>
                </c:pt>
                <c:pt idx="2">
                  <c:v>Assez important</c:v>
                </c:pt>
                <c:pt idx="3">
                  <c:v>Peu important </c:v>
                </c:pt>
                <c:pt idx="4">
                  <c:v>Pas important 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0.8391608391608395</c:v>
                </c:pt>
                <c:pt idx="1">
                  <c:v>0.11888111888111889</c:v>
                </c:pt>
                <c:pt idx="2">
                  <c:v>2.7972027972027993E-2</c:v>
                </c:pt>
                <c:pt idx="3">
                  <c:v>1.0489510489510497E-2</c:v>
                </c:pt>
                <c:pt idx="4">
                  <c:v>3.0000000000000014E-3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040888"/>
        <c:axId val="228041280"/>
      </c:barChart>
      <c:catAx>
        <c:axId val="2280408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8041280"/>
        <c:crosses val="autoZero"/>
        <c:auto val="1"/>
        <c:lblAlgn val="ctr"/>
        <c:lblOffset val="100"/>
        <c:noMultiLvlLbl val="0"/>
      </c:catAx>
      <c:valAx>
        <c:axId val="2280412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8040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70171094558375435"/>
          <c:h val="0.80252861524239583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5108437114872343"/>
                  <c:y val="9.281323884855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821420143969684E-2"/>
                  <c:y val="3.7885587337765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902203194892559E-2"/>
                  <c:y val="5.8915752532431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8588580593076E-2"/>
                  <c:y val="-4.205758565359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576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Très important</c:v>
                </c:pt>
                <c:pt idx="1">
                  <c:v> important</c:v>
                </c:pt>
                <c:pt idx="2">
                  <c:v>Assez  important</c:v>
                </c:pt>
                <c:pt idx="3">
                  <c:v>Pas important </c:v>
                </c:pt>
              </c:strCache>
            </c:strRef>
          </c:cat>
          <c:val>
            <c:numRef>
              <c:f>Feuil1!$B$2:$B$5</c:f>
              <c:numCache>
                <c:formatCode>0.0%</c:formatCode>
                <c:ptCount val="4"/>
                <c:pt idx="0">
                  <c:v>0.87762237762237794</c:v>
                </c:pt>
                <c:pt idx="1">
                  <c:v>9.4405594405594428E-2</c:v>
                </c:pt>
                <c:pt idx="2">
                  <c:v>2.0979020979021001E-2</c:v>
                </c:pt>
                <c:pt idx="3">
                  <c:v>6.9930069930069965E-3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042848"/>
        <c:axId val="228043240"/>
      </c:barChart>
      <c:catAx>
        <c:axId val="2280428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8043240"/>
        <c:crosses val="autoZero"/>
        <c:auto val="1"/>
        <c:lblAlgn val="ctr"/>
        <c:lblOffset val="100"/>
        <c:noMultiLvlLbl val="0"/>
      </c:catAx>
      <c:valAx>
        <c:axId val="22804324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804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68234907843649906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4382818610800586"/>
                  <c:y val="-1.17584478848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173841624334161"/>
                  <c:y val="-3.183344504407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274110674533776E-2"/>
                  <c:y val="-1.0797790377944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300996839845956E-2"/>
                  <c:y val="1.322331334616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632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 important</c:v>
                </c:pt>
                <c:pt idx="2">
                  <c:v>Assez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0.89860139860139865</c:v>
                </c:pt>
                <c:pt idx="1">
                  <c:v>7.3426573426573424E-2</c:v>
                </c:pt>
                <c:pt idx="2">
                  <c:v>1.7482517482517494E-2</c:v>
                </c:pt>
                <c:pt idx="3">
                  <c:v>6.9930069930069965E-3</c:v>
                </c:pt>
                <c:pt idx="4">
                  <c:v>3.0000000000000014E-3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509168"/>
        <c:axId val="228509560"/>
      </c:barChart>
      <c:catAx>
        <c:axId val="2285091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8509560"/>
        <c:crosses val="autoZero"/>
        <c:auto val="1"/>
        <c:lblAlgn val="ctr"/>
        <c:lblOffset val="100"/>
        <c:noMultiLvlLbl val="0"/>
      </c:catAx>
      <c:valAx>
        <c:axId val="2285095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850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66201325502703545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3405041020022314"/>
                  <c:y val="-2.2090456608747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891508606578223E-2"/>
                  <c:y val="-3.1827955572609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97243449578942E-2"/>
                  <c:y val="-1.0792300906477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230765538948893E-2"/>
                  <c:y val="-4.2052096182127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694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 important</c:v>
                </c:pt>
                <c:pt idx="2">
                  <c:v>Assez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0.80069930069930106</c:v>
                </c:pt>
                <c:pt idx="1">
                  <c:v>0.11538461538461539</c:v>
                </c:pt>
                <c:pt idx="2">
                  <c:v>5.5944055944055923E-2</c:v>
                </c:pt>
                <c:pt idx="3">
                  <c:v>2.0979020979021001E-2</c:v>
                </c:pt>
                <c:pt idx="4">
                  <c:v>7.0000000000000027E-3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510344"/>
        <c:axId val="228510736"/>
      </c:barChart>
      <c:catAx>
        <c:axId val="2285103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8510736"/>
        <c:crosses val="autoZero"/>
        <c:auto val="1"/>
        <c:lblAlgn val="ctr"/>
        <c:lblOffset val="100"/>
        <c:noMultiLvlLbl val="0"/>
      </c:catAx>
      <c:valAx>
        <c:axId val="2285107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8510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70171094558375435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9824957391338672"/>
                  <c:y val="-1.1752958413411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379138525143284E-2"/>
                  <c:y val="-3.1825210836875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530295715251314E-2"/>
                  <c:y val="1.286457638572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8588580593076E-2"/>
                  <c:y val="-4.2049351446393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75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 important</c:v>
                </c:pt>
                <c:pt idx="2">
                  <c:v>Assez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0.8706293706293714</c:v>
                </c:pt>
                <c:pt idx="1">
                  <c:v>7.6923076923076927E-2</c:v>
                </c:pt>
                <c:pt idx="2">
                  <c:v>4.1958041958041987E-2</c:v>
                </c:pt>
                <c:pt idx="3">
                  <c:v>6.9930069930069965E-3</c:v>
                </c:pt>
                <c:pt idx="4">
                  <c:v>3.0000000000000014E-3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511520"/>
        <c:axId val="228511912"/>
      </c:barChart>
      <c:catAx>
        <c:axId val="2285115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8511912"/>
        <c:crosses val="autoZero"/>
        <c:auto val="1"/>
        <c:lblAlgn val="ctr"/>
        <c:lblOffset val="100"/>
        <c:noMultiLvlLbl val="0"/>
      </c:catAx>
      <c:valAx>
        <c:axId val="2285119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851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97300-A313-47E2-858E-E076430AA7D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9722E34-6389-4DBC-AD48-4F89F9C52ED4}">
      <dgm:prSet phldrT="[Texte]" custT="1"/>
      <dgm:spPr>
        <a:solidFill>
          <a:srgbClr val="FFC000"/>
        </a:solidFill>
      </dgm:spPr>
      <dgm:t>
        <a:bodyPr/>
        <a:lstStyle/>
        <a:p>
          <a:r>
            <a:rPr lang="en-US" sz="1200" b="1" noProof="0" smtClean="0"/>
            <a:t>Measurement techniques</a:t>
          </a:r>
          <a:endParaRPr lang="en-US" sz="1200" b="1" noProof="0"/>
        </a:p>
      </dgm:t>
    </dgm:pt>
    <dgm:pt modelId="{D020F38E-0268-4955-B2A6-386182AC7F40}" type="parTrans" cxnId="{E672A275-4FB8-4817-9D37-903B01CF1FF7}">
      <dgm:prSet/>
      <dgm:spPr/>
      <dgm:t>
        <a:bodyPr/>
        <a:lstStyle/>
        <a:p>
          <a:endParaRPr lang="en-US" sz="1200" b="1" noProof="0"/>
        </a:p>
      </dgm:t>
    </dgm:pt>
    <dgm:pt modelId="{A16EB9F9-CAF0-4F2C-9EBB-B1153283565B}" type="sibTrans" cxnId="{E672A275-4FB8-4817-9D37-903B01CF1FF7}">
      <dgm:prSet/>
      <dgm:spPr/>
      <dgm:t>
        <a:bodyPr/>
        <a:lstStyle/>
        <a:p>
          <a:endParaRPr lang="en-US" sz="1200" b="1" noProof="0"/>
        </a:p>
      </dgm:t>
    </dgm:pt>
    <dgm:pt modelId="{5F43EB5C-CAB3-4CCE-9B85-4CABFA3D1F20}">
      <dgm:prSet phldrT="[Texte]" custT="1"/>
      <dgm:spPr>
        <a:solidFill>
          <a:srgbClr val="92D050"/>
        </a:solidFill>
      </dgm:spPr>
      <dgm:t>
        <a:bodyPr/>
        <a:lstStyle/>
        <a:p>
          <a:r>
            <a:rPr lang="en-US" sz="1200" b="1" noProof="0" smtClean="0"/>
            <a:t>Measurements</a:t>
          </a:r>
          <a:endParaRPr lang="en-US" sz="1200" b="1" noProof="0"/>
        </a:p>
      </dgm:t>
    </dgm:pt>
    <dgm:pt modelId="{C5D450F9-219D-42D5-A1E5-A0439DB5A1E5}" type="parTrans" cxnId="{A0C7BD5A-4286-4ECA-98D9-9E5D067FA4C7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b="1" noProof="0"/>
        </a:p>
      </dgm:t>
    </dgm:pt>
    <dgm:pt modelId="{E51322B5-7A49-4DE9-A85E-29BADA52DAC7}" type="sibTrans" cxnId="{A0C7BD5A-4286-4ECA-98D9-9E5D067FA4C7}">
      <dgm:prSet/>
      <dgm:spPr/>
      <dgm:t>
        <a:bodyPr/>
        <a:lstStyle/>
        <a:p>
          <a:endParaRPr lang="en-US" sz="1200" b="1" noProof="0"/>
        </a:p>
      </dgm:t>
    </dgm:pt>
    <dgm:pt modelId="{1AAC48BB-D23C-4286-9468-A7C904E34D16}">
      <dgm:prSet phldrT="[Texte]" custT="1"/>
      <dgm:spPr/>
      <dgm:t>
        <a:bodyPr/>
        <a:lstStyle/>
        <a:p>
          <a:r>
            <a:rPr lang="en-US" sz="1200" b="1" noProof="0" smtClean="0"/>
            <a:t>Field</a:t>
          </a:r>
          <a:endParaRPr lang="en-US" sz="1200" b="1" noProof="0"/>
        </a:p>
      </dgm:t>
    </dgm:pt>
    <dgm:pt modelId="{A62D7354-1817-4982-8D3A-C8216BE8E05E}" type="parTrans" cxnId="{26865634-7B4A-41A7-8A37-0662720F77AB}">
      <dgm:prSet custT="1"/>
      <dgm:spPr/>
      <dgm:t>
        <a:bodyPr/>
        <a:lstStyle/>
        <a:p>
          <a:endParaRPr lang="en-US" sz="1200" b="1" noProof="0"/>
        </a:p>
      </dgm:t>
    </dgm:pt>
    <dgm:pt modelId="{CD393BF8-37A7-478A-AA7B-EA0FE3B7D3E7}" type="sibTrans" cxnId="{26865634-7B4A-41A7-8A37-0662720F77AB}">
      <dgm:prSet/>
      <dgm:spPr/>
      <dgm:t>
        <a:bodyPr/>
        <a:lstStyle/>
        <a:p>
          <a:endParaRPr lang="en-US" sz="1200" b="1" noProof="0"/>
        </a:p>
      </dgm:t>
    </dgm:pt>
    <dgm:pt modelId="{B5FB5AA4-A11C-48C8-8A97-022AAB32D970}">
      <dgm:prSet phldrT="[Texte]" custT="1"/>
      <dgm:spPr/>
      <dgm:t>
        <a:bodyPr/>
        <a:lstStyle/>
        <a:p>
          <a:r>
            <a:rPr lang="en-US" sz="1200" b="1" noProof="0" smtClean="0"/>
            <a:t>System</a:t>
          </a:r>
          <a:endParaRPr lang="en-US" sz="1200" b="1" noProof="0"/>
        </a:p>
      </dgm:t>
    </dgm:pt>
    <dgm:pt modelId="{5F08CCEB-1498-493B-B7BA-88137F761DA5}" type="parTrans" cxnId="{E40F1361-39AF-4C0D-807B-5025A7698B10}">
      <dgm:prSet custT="1"/>
      <dgm:spPr/>
      <dgm:t>
        <a:bodyPr/>
        <a:lstStyle/>
        <a:p>
          <a:endParaRPr lang="en-US" sz="1200" b="1" noProof="0"/>
        </a:p>
      </dgm:t>
    </dgm:pt>
    <dgm:pt modelId="{EEECCFEF-D10A-44E0-B5AD-F41F6774E572}" type="sibTrans" cxnId="{E40F1361-39AF-4C0D-807B-5025A7698B10}">
      <dgm:prSet/>
      <dgm:spPr/>
      <dgm:t>
        <a:bodyPr/>
        <a:lstStyle/>
        <a:p>
          <a:endParaRPr lang="en-US" sz="1200" b="1" noProof="0"/>
        </a:p>
      </dgm:t>
    </dgm:pt>
    <dgm:pt modelId="{D2AEBA79-C4B6-4A09-8168-C6264CC3808C}">
      <dgm:prSet phldrT="[Texte]" custT="1"/>
      <dgm:spPr>
        <a:solidFill>
          <a:srgbClr val="92D050"/>
        </a:solidFill>
      </dgm:spPr>
      <dgm:t>
        <a:bodyPr/>
        <a:lstStyle/>
        <a:p>
          <a:r>
            <a:rPr lang="en-US" sz="1200" b="1" noProof="0" smtClean="0"/>
            <a:t>Surveys</a:t>
          </a:r>
          <a:endParaRPr lang="en-US" sz="1200" b="1" noProof="0"/>
        </a:p>
      </dgm:t>
    </dgm:pt>
    <dgm:pt modelId="{8A24880A-084A-45D9-9C7D-7C5ACA9DFF8D}" type="parTrans" cxnId="{BA7B5D4D-A7B9-4B7E-B84D-BA643DE9FE7C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b="1" noProof="0"/>
        </a:p>
      </dgm:t>
    </dgm:pt>
    <dgm:pt modelId="{78C81463-D37A-4308-B50B-71AC881C7C05}" type="sibTrans" cxnId="{BA7B5D4D-A7B9-4B7E-B84D-BA643DE9FE7C}">
      <dgm:prSet/>
      <dgm:spPr/>
      <dgm:t>
        <a:bodyPr/>
        <a:lstStyle/>
        <a:p>
          <a:endParaRPr lang="en-US" sz="1200" b="1" noProof="0"/>
        </a:p>
      </dgm:t>
    </dgm:pt>
    <dgm:pt modelId="{69B63E55-9359-48FA-80A4-36F144973A78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smtClean="0"/>
            <a:t>Measurement tools</a:t>
          </a:r>
        </a:p>
      </dgm:t>
    </dgm:pt>
    <dgm:pt modelId="{DEB79E9E-EE06-46E1-A8BA-C287AC313B89}" type="parTrans" cxnId="{0330836B-38C6-4D21-BD58-C682B10F36A4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EC9037C3-5788-4218-88BF-53E28B26CC8C}" type="sibTrans" cxnId="{0330836B-38C6-4D21-BD58-C682B10F36A4}">
      <dgm:prSet/>
      <dgm:spPr/>
      <dgm:t>
        <a:bodyPr/>
        <a:lstStyle/>
        <a:p>
          <a:endParaRPr lang="en-US" sz="1200" b="1" noProof="0"/>
        </a:p>
      </dgm:t>
    </dgm:pt>
    <dgm:pt modelId="{1AD10E42-C2E2-4721-AEB8-4B46F0CF1840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dirty="0" smtClean="0"/>
            <a:t>Surveyors</a:t>
          </a:r>
        </a:p>
      </dgm:t>
    </dgm:pt>
    <dgm:pt modelId="{57E926E0-81DF-4E4B-B1FE-CCFF6D3039E2}" type="parTrans" cxnId="{1F5F4326-87B3-4BB9-A771-195A8A0171EE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348F0D2C-D00F-42C2-8738-0396C6508BCB}" type="sibTrans" cxnId="{1F5F4326-87B3-4BB9-A771-195A8A0171EE}">
      <dgm:prSet/>
      <dgm:spPr/>
      <dgm:t>
        <a:bodyPr/>
        <a:lstStyle/>
        <a:p>
          <a:endParaRPr lang="en-US" sz="1200" b="1" noProof="0"/>
        </a:p>
      </dgm:t>
    </dgm:pt>
    <dgm:pt modelId="{7C216C12-0613-4F7C-B55B-C6FC06CE3FF2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dirty="0" smtClean="0"/>
            <a:t>OMC raw data</a:t>
          </a:r>
          <a:endParaRPr lang="en-US" sz="1200" b="1" noProof="0" dirty="0"/>
        </a:p>
      </dgm:t>
    </dgm:pt>
    <dgm:pt modelId="{4B64693E-ED73-47F2-806E-DEA189907EF2}" type="parTrans" cxnId="{A27AD357-CB73-497E-9498-9C9BC62A459B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5FE08242-63FF-4EDF-9CD5-DA850C506358}" type="sibTrans" cxnId="{A27AD357-CB73-497E-9498-9C9BC62A459B}">
      <dgm:prSet/>
      <dgm:spPr/>
      <dgm:t>
        <a:bodyPr/>
        <a:lstStyle/>
        <a:p>
          <a:endParaRPr lang="en-US" sz="1200" b="1" noProof="0"/>
        </a:p>
      </dgm:t>
    </dgm:pt>
    <dgm:pt modelId="{6C00ABCC-C39A-46E3-B5A8-2314F8D273F5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dirty="0" smtClean="0"/>
            <a:t>Passive probes</a:t>
          </a:r>
          <a:endParaRPr lang="en-US" sz="1200" b="1" noProof="0" dirty="0"/>
        </a:p>
      </dgm:t>
    </dgm:pt>
    <dgm:pt modelId="{86CE7A45-FCDB-49AF-B429-47C64FC9A91E}" type="parTrans" cxnId="{924B7E52-9C28-4802-9762-9FB57ABA4691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CA8EE735-7A60-4846-B24D-61E16C2C4EAC}" type="sibTrans" cxnId="{924B7E52-9C28-4802-9762-9FB57ABA4691}">
      <dgm:prSet/>
      <dgm:spPr/>
      <dgm:t>
        <a:bodyPr/>
        <a:lstStyle/>
        <a:p>
          <a:endParaRPr lang="en-US" sz="1200" b="1" noProof="0"/>
        </a:p>
      </dgm:t>
    </dgm:pt>
    <dgm:pt modelId="{D43CC6B8-5275-4C51-A050-946B1F6BDB85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dirty="0" smtClean="0"/>
            <a:t>Calls and sessions generators</a:t>
          </a:r>
          <a:endParaRPr lang="en-US" sz="1200" b="1" noProof="0" dirty="0"/>
        </a:p>
      </dgm:t>
    </dgm:pt>
    <dgm:pt modelId="{1C72FBEE-0D1B-4B6D-BAA1-AE31DE00EE09}" type="parTrans" cxnId="{420547A3-99DD-4E24-B6DB-A1865EC3297E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CF753B2B-F81A-4EE5-8607-E664722BB8EC}" type="sibTrans" cxnId="{420547A3-99DD-4E24-B6DB-A1865EC3297E}">
      <dgm:prSet/>
      <dgm:spPr/>
      <dgm:t>
        <a:bodyPr/>
        <a:lstStyle/>
        <a:p>
          <a:endParaRPr lang="en-US" sz="1200" b="1" noProof="0"/>
        </a:p>
      </dgm:t>
    </dgm:pt>
    <dgm:pt modelId="{65B0EE93-49C0-4C36-951C-FAE9D99E34CA}">
      <dgm:prSet phldrT="[Texte]" custT="1"/>
      <dgm:spPr>
        <a:solidFill>
          <a:srgbClr val="2841AA"/>
        </a:solidFill>
      </dgm:spPr>
      <dgm:t>
        <a:bodyPr/>
        <a:lstStyle/>
        <a:p>
          <a:r>
            <a:rPr lang="en-US" sz="1200" b="1" noProof="0" dirty="0" smtClean="0"/>
            <a:t>Generic/ </a:t>
          </a:r>
        </a:p>
        <a:p>
          <a:r>
            <a:rPr lang="en-US" sz="1200" b="1" noProof="0" dirty="0" smtClean="0"/>
            <a:t>Specific</a:t>
          </a:r>
          <a:endParaRPr lang="en-US" sz="1200" b="1" noProof="0" dirty="0"/>
        </a:p>
      </dgm:t>
    </dgm:pt>
    <dgm:pt modelId="{B9DABFE3-4742-4895-9A81-EDAB044DCFE3}" type="parTrans" cxnId="{E018FF46-A3FF-4B51-AF37-4A1721E5F21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 sz="1200" b="1" noProof="0"/>
        </a:p>
      </dgm:t>
    </dgm:pt>
    <dgm:pt modelId="{5DEF3309-DF41-4682-A626-ADDFAB4DD75E}" type="sibTrans" cxnId="{E018FF46-A3FF-4B51-AF37-4A1721E5F218}">
      <dgm:prSet/>
      <dgm:spPr/>
      <dgm:t>
        <a:bodyPr/>
        <a:lstStyle/>
        <a:p>
          <a:endParaRPr lang="en-US" sz="1200" b="1" noProof="0"/>
        </a:p>
      </dgm:t>
    </dgm:pt>
    <dgm:pt modelId="{8EAA9419-4146-42B6-B185-5AB36B664BA2}">
      <dgm:prSet phldrT="[Texte]" custT="1"/>
      <dgm:spPr>
        <a:solidFill>
          <a:srgbClr val="2841AA"/>
        </a:solidFill>
      </dgm:spPr>
      <dgm:t>
        <a:bodyPr/>
        <a:lstStyle/>
        <a:p>
          <a:r>
            <a:rPr lang="en-US" sz="1200" b="1" noProof="0" dirty="0" smtClean="0"/>
            <a:t>Manual/ Automatic</a:t>
          </a:r>
          <a:endParaRPr lang="en-US" sz="1200" b="1" noProof="0" dirty="0"/>
        </a:p>
      </dgm:t>
    </dgm:pt>
    <dgm:pt modelId="{C67A7C65-49B8-45B2-891D-F9443F3CD939}" type="parTrans" cxnId="{B58E309A-7C87-4D8F-841C-CADFE34C51F1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 sz="1200" b="1" noProof="0"/>
        </a:p>
      </dgm:t>
    </dgm:pt>
    <dgm:pt modelId="{2D544E88-9B97-4B5E-9056-ABC025E25551}" type="sibTrans" cxnId="{B58E309A-7C87-4D8F-841C-CADFE34C51F1}">
      <dgm:prSet/>
      <dgm:spPr/>
      <dgm:t>
        <a:bodyPr/>
        <a:lstStyle/>
        <a:p>
          <a:endParaRPr lang="en-US" sz="1200" b="1" noProof="0"/>
        </a:p>
      </dgm:t>
    </dgm:pt>
    <dgm:pt modelId="{0023F55D-3997-4E60-8953-96B158687394}" type="pres">
      <dgm:prSet presAssocID="{84E97300-A313-47E2-858E-E076430AA7D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93266D-D6A6-45C8-8E7F-292A1FEC4214}" type="pres">
      <dgm:prSet presAssocID="{F9722E34-6389-4DBC-AD48-4F89F9C52ED4}" presName="root1" presStyleCnt="0"/>
      <dgm:spPr/>
    </dgm:pt>
    <dgm:pt modelId="{A6D74AD5-DB96-48AA-9EE7-629F03C14EC0}" type="pres">
      <dgm:prSet presAssocID="{F9722E34-6389-4DBC-AD48-4F89F9C52ED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4DCC3B4-46E3-43AE-BD68-60FBB441AC95}" type="pres">
      <dgm:prSet presAssocID="{F9722E34-6389-4DBC-AD48-4F89F9C52ED4}" presName="level2hierChild" presStyleCnt="0"/>
      <dgm:spPr/>
    </dgm:pt>
    <dgm:pt modelId="{F35186D3-F670-4122-926F-6A5AF0932F6C}" type="pres">
      <dgm:prSet presAssocID="{C5D450F9-219D-42D5-A1E5-A0439DB5A1E5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789EEF25-0729-45AA-A665-6FC1AB423F57}" type="pres">
      <dgm:prSet presAssocID="{C5D450F9-219D-42D5-A1E5-A0439DB5A1E5}" presName="connTx" presStyleLbl="parChTrans1D2" presStyleIdx="0" presStyleCnt="2"/>
      <dgm:spPr/>
      <dgm:t>
        <a:bodyPr/>
        <a:lstStyle/>
        <a:p>
          <a:endParaRPr lang="fr-FR"/>
        </a:p>
      </dgm:t>
    </dgm:pt>
    <dgm:pt modelId="{A84031A1-615E-470B-BE6F-788427D13848}" type="pres">
      <dgm:prSet presAssocID="{5F43EB5C-CAB3-4CCE-9B85-4CABFA3D1F20}" presName="root2" presStyleCnt="0"/>
      <dgm:spPr/>
    </dgm:pt>
    <dgm:pt modelId="{BF7F7CBD-EAA8-4D91-B7BE-B1D763F4FBF6}" type="pres">
      <dgm:prSet presAssocID="{5F43EB5C-CAB3-4CCE-9B85-4CABFA3D1F2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538FD6-3DCD-4F4A-84AF-B9728D66CED3}" type="pres">
      <dgm:prSet presAssocID="{5F43EB5C-CAB3-4CCE-9B85-4CABFA3D1F20}" presName="level3hierChild" presStyleCnt="0"/>
      <dgm:spPr/>
    </dgm:pt>
    <dgm:pt modelId="{693D16B8-F339-4566-9ECB-4FA9FD96A36E}" type="pres">
      <dgm:prSet presAssocID="{A62D7354-1817-4982-8D3A-C8216BE8E05E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7C60AD19-A97C-488B-A890-820C21FC5584}" type="pres">
      <dgm:prSet presAssocID="{A62D7354-1817-4982-8D3A-C8216BE8E05E}" presName="connTx" presStyleLbl="parChTrans1D3" presStyleIdx="0" presStyleCnt="2"/>
      <dgm:spPr/>
      <dgm:t>
        <a:bodyPr/>
        <a:lstStyle/>
        <a:p>
          <a:endParaRPr lang="fr-FR"/>
        </a:p>
      </dgm:t>
    </dgm:pt>
    <dgm:pt modelId="{CF1C0956-C353-4E2D-B2DC-A62DDEB8D7E4}" type="pres">
      <dgm:prSet presAssocID="{1AAC48BB-D23C-4286-9468-A7C904E34D16}" presName="root2" presStyleCnt="0"/>
      <dgm:spPr/>
    </dgm:pt>
    <dgm:pt modelId="{D83B638B-C6DC-40CD-AF6A-2BDC0C412AF1}" type="pres">
      <dgm:prSet presAssocID="{1AAC48BB-D23C-4286-9468-A7C904E34D16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AF94D8-FDE6-4C58-A026-C0CAC3C1C3CD}" type="pres">
      <dgm:prSet presAssocID="{1AAC48BB-D23C-4286-9468-A7C904E34D16}" presName="level3hierChild" presStyleCnt="0"/>
      <dgm:spPr/>
    </dgm:pt>
    <dgm:pt modelId="{48E19706-82C9-4F91-85C6-F9C59F99D0B3}" type="pres">
      <dgm:prSet presAssocID="{DEB79E9E-EE06-46E1-A8BA-C287AC313B89}" presName="conn2-1" presStyleLbl="parChTrans1D4" presStyleIdx="0" presStyleCnt="7"/>
      <dgm:spPr/>
      <dgm:t>
        <a:bodyPr/>
        <a:lstStyle/>
        <a:p>
          <a:endParaRPr lang="fr-FR"/>
        </a:p>
      </dgm:t>
    </dgm:pt>
    <dgm:pt modelId="{0F76EAC1-87DD-43E8-9ABD-8A865111A3B1}" type="pres">
      <dgm:prSet presAssocID="{DEB79E9E-EE06-46E1-A8BA-C287AC313B89}" presName="connTx" presStyleLbl="parChTrans1D4" presStyleIdx="0" presStyleCnt="7"/>
      <dgm:spPr/>
      <dgm:t>
        <a:bodyPr/>
        <a:lstStyle/>
        <a:p>
          <a:endParaRPr lang="fr-FR"/>
        </a:p>
      </dgm:t>
    </dgm:pt>
    <dgm:pt modelId="{3DB1F3F6-65E3-474E-A957-17F6ECE82D4D}" type="pres">
      <dgm:prSet presAssocID="{69B63E55-9359-48FA-80A4-36F144973A78}" presName="root2" presStyleCnt="0"/>
      <dgm:spPr/>
    </dgm:pt>
    <dgm:pt modelId="{F5B1B834-C9C2-416A-8A00-03BB34E38B70}" type="pres">
      <dgm:prSet presAssocID="{69B63E55-9359-48FA-80A4-36F144973A78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2718AD-8EF0-4D97-A4F4-916FAB77E4E8}" type="pres">
      <dgm:prSet presAssocID="{69B63E55-9359-48FA-80A4-36F144973A78}" presName="level3hierChild" presStyleCnt="0"/>
      <dgm:spPr/>
    </dgm:pt>
    <dgm:pt modelId="{5EB05307-94B9-406B-971A-FB486CC47E2E}" type="pres">
      <dgm:prSet presAssocID="{57E926E0-81DF-4E4B-B1FE-CCFF6D3039E2}" presName="conn2-1" presStyleLbl="parChTrans1D4" presStyleIdx="1" presStyleCnt="7"/>
      <dgm:spPr/>
      <dgm:t>
        <a:bodyPr/>
        <a:lstStyle/>
        <a:p>
          <a:endParaRPr lang="fr-FR"/>
        </a:p>
      </dgm:t>
    </dgm:pt>
    <dgm:pt modelId="{5D92951B-3DDE-425E-BE14-977D44FB4F9D}" type="pres">
      <dgm:prSet presAssocID="{57E926E0-81DF-4E4B-B1FE-CCFF6D3039E2}" presName="connTx" presStyleLbl="parChTrans1D4" presStyleIdx="1" presStyleCnt="7"/>
      <dgm:spPr/>
      <dgm:t>
        <a:bodyPr/>
        <a:lstStyle/>
        <a:p>
          <a:endParaRPr lang="fr-FR"/>
        </a:p>
      </dgm:t>
    </dgm:pt>
    <dgm:pt modelId="{77AE55B7-B1DF-4E97-86D1-E04E419E2865}" type="pres">
      <dgm:prSet presAssocID="{1AD10E42-C2E2-4721-AEB8-4B46F0CF1840}" presName="root2" presStyleCnt="0"/>
      <dgm:spPr/>
    </dgm:pt>
    <dgm:pt modelId="{076587AF-EDF8-4139-8D88-89F62E11E767}" type="pres">
      <dgm:prSet presAssocID="{1AD10E42-C2E2-4721-AEB8-4B46F0CF1840}" presName="LevelTwoTextNode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3C6B61-A03A-430F-8582-54E7C2561F10}" type="pres">
      <dgm:prSet presAssocID="{1AD10E42-C2E2-4721-AEB8-4B46F0CF1840}" presName="level3hierChild" presStyleCnt="0"/>
      <dgm:spPr/>
    </dgm:pt>
    <dgm:pt modelId="{29FAE4BC-70D9-436F-AF9C-83DF385CE188}" type="pres">
      <dgm:prSet presAssocID="{5F08CCEB-1498-493B-B7BA-88137F761DA5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C12A5970-FA7F-4781-9DEE-467C57772BE6}" type="pres">
      <dgm:prSet presAssocID="{5F08CCEB-1498-493B-B7BA-88137F761DA5}" presName="connTx" presStyleLbl="parChTrans1D3" presStyleIdx="1" presStyleCnt="2"/>
      <dgm:spPr/>
      <dgm:t>
        <a:bodyPr/>
        <a:lstStyle/>
        <a:p>
          <a:endParaRPr lang="fr-FR"/>
        </a:p>
      </dgm:t>
    </dgm:pt>
    <dgm:pt modelId="{B2405283-B05B-477D-AE58-9C16E42A742B}" type="pres">
      <dgm:prSet presAssocID="{B5FB5AA4-A11C-48C8-8A97-022AAB32D970}" presName="root2" presStyleCnt="0"/>
      <dgm:spPr/>
    </dgm:pt>
    <dgm:pt modelId="{60F30BCF-A671-4A57-BFC3-BFA76D623E2A}" type="pres">
      <dgm:prSet presAssocID="{B5FB5AA4-A11C-48C8-8A97-022AAB32D97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107FD9-80E1-415F-9CF8-B462674FB04C}" type="pres">
      <dgm:prSet presAssocID="{B5FB5AA4-A11C-48C8-8A97-022AAB32D970}" presName="level3hierChild" presStyleCnt="0"/>
      <dgm:spPr/>
    </dgm:pt>
    <dgm:pt modelId="{943C3652-A923-43F2-B894-74B2E5DC1F57}" type="pres">
      <dgm:prSet presAssocID="{4B64693E-ED73-47F2-806E-DEA189907EF2}" presName="conn2-1" presStyleLbl="parChTrans1D4" presStyleIdx="2" presStyleCnt="7"/>
      <dgm:spPr/>
      <dgm:t>
        <a:bodyPr/>
        <a:lstStyle/>
        <a:p>
          <a:endParaRPr lang="fr-FR"/>
        </a:p>
      </dgm:t>
    </dgm:pt>
    <dgm:pt modelId="{8722A6F5-29D4-4747-9351-668BE2B7F213}" type="pres">
      <dgm:prSet presAssocID="{4B64693E-ED73-47F2-806E-DEA189907EF2}" presName="connTx" presStyleLbl="parChTrans1D4" presStyleIdx="2" presStyleCnt="7"/>
      <dgm:spPr/>
      <dgm:t>
        <a:bodyPr/>
        <a:lstStyle/>
        <a:p>
          <a:endParaRPr lang="fr-FR"/>
        </a:p>
      </dgm:t>
    </dgm:pt>
    <dgm:pt modelId="{FB877592-51D9-4792-8EEB-6CCADF7CBF20}" type="pres">
      <dgm:prSet presAssocID="{7C216C12-0613-4F7C-B55B-C6FC06CE3FF2}" presName="root2" presStyleCnt="0"/>
      <dgm:spPr/>
    </dgm:pt>
    <dgm:pt modelId="{FB0DE1B6-1DAC-44BB-83C3-B58A51608FC9}" type="pres">
      <dgm:prSet presAssocID="{7C216C12-0613-4F7C-B55B-C6FC06CE3FF2}" presName="LevelTwoTextNode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FF0E928-35D9-48E6-9553-51D8916AACC9}" type="pres">
      <dgm:prSet presAssocID="{7C216C12-0613-4F7C-B55B-C6FC06CE3FF2}" presName="level3hierChild" presStyleCnt="0"/>
      <dgm:spPr/>
    </dgm:pt>
    <dgm:pt modelId="{549D74FA-685D-4327-9356-983C0E1B116F}" type="pres">
      <dgm:prSet presAssocID="{B9DABFE3-4742-4895-9A81-EDAB044DCFE3}" presName="conn2-1" presStyleLbl="parChTrans1D4" presStyleIdx="3" presStyleCnt="7"/>
      <dgm:spPr/>
      <dgm:t>
        <a:bodyPr/>
        <a:lstStyle/>
        <a:p>
          <a:endParaRPr lang="fr-FR"/>
        </a:p>
      </dgm:t>
    </dgm:pt>
    <dgm:pt modelId="{C6C46344-1EFA-43C5-94A8-C9D971EABF0C}" type="pres">
      <dgm:prSet presAssocID="{B9DABFE3-4742-4895-9A81-EDAB044DCFE3}" presName="connTx" presStyleLbl="parChTrans1D4" presStyleIdx="3" presStyleCnt="7"/>
      <dgm:spPr/>
      <dgm:t>
        <a:bodyPr/>
        <a:lstStyle/>
        <a:p>
          <a:endParaRPr lang="fr-FR"/>
        </a:p>
      </dgm:t>
    </dgm:pt>
    <dgm:pt modelId="{4C7435D8-0300-4F34-A039-3B7139749A9A}" type="pres">
      <dgm:prSet presAssocID="{65B0EE93-49C0-4C36-951C-FAE9D99E34CA}" presName="root2" presStyleCnt="0"/>
      <dgm:spPr/>
    </dgm:pt>
    <dgm:pt modelId="{469964E8-584C-42BA-B67D-5CFE8F8FFB03}" type="pres">
      <dgm:prSet presAssocID="{65B0EE93-49C0-4C36-951C-FAE9D99E34CA}" presName="LevelTwoTextNode" presStyleLbl="node4" presStyleIdx="3" presStyleCnt="7" custLinFactNeighborY="17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957167-74B1-4183-9B2E-DFC9EB78FE3D}" type="pres">
      <dgm:prSet presAssocID="{65B0EE93-49C0-4C36-951C-FAE9D99E34CA}" presName="level3hierChild" presStyleCnt="0"/>
      <dgm:spPr/>
    </dgm:pt>
    <dgm:pt modelId="{ACD11ECD-D799-4DCB-9658-D1BB47A93D77}" type="pres">
      <dgm:prSet presAssocID="{C67A7C65-49B8-45B2-891D-F9443F3CD939}" presName="conn2-1" presStyleLbl="parChTrans1D4" presStyleIdx="4" presStyleCnt="7"/>
      <dgm:spPr/>
      <dgm:t>
        <a:bodyPr/>
        <a:lstStyle/>
        <a:p>
          <a:endParaRPr lang="fr-FR"/>
        </a:p>
      </dgm:t>
    </dgm:pt>
    <dgm:pt modelId="{7AB91FDD-48D5-41E6-AB39-2CD348475A3D}" type="pres">
      <dgm:prSet presAssocID="{C67A7C65-49B8-45B2-891D-F9443F3CD939}" presName="connTx" presStyleLbl="parChTrans1D4" presStyleIdx="4" presStyleCnt="7"/>
      <dgm:spPr/>
      <dgm:t>
        <a:bodyPr/>
        <a:lstStyle/>
        <a:p>
          <a:endParaRPr lang="fr-FR"/>
        </a:p>
      </dgm:t>
    </dgm:pt>
    <dgm:pt modelId="{A916B9F9-BE66-4E02-B27E-0691D3BFAAFA}" type="pres">
      <dgm:prSet presAssocID="{8EAA9419-4146-42B6-B185-5AB36B664BA2}" presName="root2" presStyleCnt="0"/>
      <dgm:spPr/>
    </dgm:pt>
    <dgm:pt modelId="{B500EFAB-2D6B-41E0-A6B8-B813F1BC2F83}" type="pres">
      <dgm:prSet presAssocID="{8EAA9419-4146-42B6-B185-5AB36B664BA2}" presName="LevelTwoTextNode" presStyleLbl="node4" presStyleIdx="4" presStyleCnt="7" custLinFactNeighborY="17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069A055-D4AC-4A9C-841B-F518F3EB040D}" type="pres">
      <dgm:prSet presAssocID="{8EAA9419-4146-42B6-B185-5AB36B664BA2}" presName="level3hierChild" presStyleCnt="0"/>
      <dgm:spPr/>
    </dgm:pt>
    <dgm:pt modelId="{73B75C29-6F50-4684-9591-60664FBEF45D}" type="pres">
      <dgm:prSet presAssocID="{86CE7A45-FCDB-49AF-B429-47C64FC9A91E}" presName="conn2-1" presStyleLbl="parChTrans1D4" presStyleIdx="5" presStyleCnt="7"/>
      <dgm:spPr/>
      <dgm:t>
        <a:bodyPr/>
        <a:lstStyle/>
        <a:p>
          <a:endParaRPr lang="fr-FR"/>
        </a:p>
      </dgm:t>
    </dgm:pt>
    <dgm:pt modelId="{6FEA0947-0FE2-4CBD-BE6D-A65E538E59D1}" type="pres">
      <dgm:prSet presAssocID="{86CE7A45-FCDB-49AF-B429-47C64FC9A91E}" presName="connTx" presStyleLbl="parChTrans1D4" presStyleIdx="5" presStyleCnt="7"/>
      <dgm:spPr/>
      <dgm:t>
        <a:bodyPr/>
        <a:lstStyle/>
        <a:p>
          <a:endParaRPr lang="fr-FR"/>
        </a:p>
      </dgm:t>
    </dgm:pt>
    <dgm:pt modelId="{7521173C-E930-49FC-8078-BC10CEA9E588}" type="pres">
      <dgm:prSet presAssocID="{6C00ABCC-C39A-46E3-B5A8-2314F8D273F5}" presName="root2" presStyleCnt="0"/>
      <dgm:spPr/>
    </dgm:pt>
    <dgm:pt modelId="{AD038375-EE3F-4AEC-9EBE-81A83DF6FF0A}" type="pres">
      <dgm:prSet presAssocID="{6C00ABCC-C39A-46E3-B5A8-2314F8D273F5}" presName="LevelTwoTextNode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22C158C-3CF8-4DDE-9425-012A2B59F218}" type="pres">
      <dgm:prSet presAssocID="{6C00ABCC-C39A-46E3-B5A8-2314F8D273F5}" presName="level3hierChild" presStyleCnt="0"/>
      <dgm:spPr/>
    </dgm:pt>
    <dgm:pt modelId="{5192054B-A0FA-487D-A639-E887894E5283}" type="pres">
      <dgm:prSet presAssocID="{1C72FBEE-0D1B-4B6D-BAA1-AE31DE00EE09}" presName="conn2-1" presStyleLbl="parChTrans1D4" presStyleIdx="6" presStyleCnt="7"/>
      <dgm:spPr/>
      <dgm:t>
        <a:bodyPr/>
        <a:lstStyle/>
        <a:p>
          <a:endParaRPr lang="fr-FR"/>
        </a:p>
      </dgm:t>
    </dgm:pt>
    <dgm:pt modelId="{8D454E91-9503-4986-A495-55E957BF36A1}" type="pres">
      <dgm:prSet presAssocID="{1C72FBEE-0D1B-4B6D-BAA1-AE31DE00EE09}" presName="connTx" presStyleLbl="parChTrans1D4" presStyleIdx="6" presStyleCnt="7"/>
      <dgm:spPr/>
      <dgm:t>
        <a:bodyPr/>
        <a:lstStyle/>
        <a:p>
          <a:endParaRPr lang="fr-FR"/>
        </a:p>
      </dgm:t>
    </dgm:pt>
    <dgm:pt modelId="{4474C034-D312-4D0D-948C-D0ACC92E9F7E}" type="pres">
      <dgm:prSet presAssocID="{D43CC6B8-5275-4C51-A050-946B1F6BDB85}" presName="root2" presStyleCnt="0"/>
      <dgm:spPr/>
    </dgm:pt>
    <dgm:pt modelId="{1075B6A0-7D4A-4D77-BFB3-BF96E4D79377}" type="pres">
      <dgm:prSet presAssocID="{D43CC6B8-5275-4C51-A050-946B1F6BDB85}" presName="LevelTwoTextNode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1E3B418-88D9-41CA-AC37-25B3AF5EC428}" type="pres">
      <dgm:prSet presAssocID="{D43CC6B8-5275-4C51-A050-946B1F6BDB85}" presName="level3hierChild" presStyleCnt="0"/>
      <dgm:spPr/>
    </dgm:pt>
    <dgm:pt modelId="{676C4570-8D12-4C99-BF58-A8BC80F47D69}" type="pres">
      <dgm:prSet presAssocID="{8A24880A-084A-45D9-9C7D-7C5ACA9DFF8D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4AF265EE-C39D-4162-B706-1C86A5BA2532}" type="pres">
      <dgm:prSet presAssocID="{8A24880A-084A-45D9-9C7D-7C5ACA9DFF8D}" presName="connTx" presStyleLbl="parChTrans1D2" presStyleIdx="1" presStyleCnt="2"/>
      <dgm:spPr/>
      <dgm:t>
        <a:bodyPr/>
        <a:lstStyle/>
        <a:p>
          <a:endParaRPr lang="fr-FR"/>
        </a:p>
      </dgm:t>
    </dgm:pt>
    <dgm:pt modelId="{A8B13B18-66CE-477E-9860-643F26A66BE1}" type="pres">
      <dgm:prSet presAssocID="{D2AEBA79-C4B6-4A09-8168-C6264CC3808C}" presName="root2" presStyleCnt="0"/>
      <dgm:spPr/>
    </dgm:pt>
    <dgm:pt modelId="{DC64E9DE-0D33-43A7-9BF0-0EA00D6EA255}" type="pres">
      <dgm:prSet presAssocID="{D2AEBA79-C4B6-4A09-8168-C6264CC3808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DEAA0B-9DC9-4880-9BA6-3DF6EADC18BB}" type="pres">
      <dgm:prSet presAssocID="{D2AEBA79-C4B6-4A09-8168-C6264CC3808C}" presName="level3hierChild" presStyleCnt="0"/>
      <dgm:spPr/>
    </dgm:pt>
  </dgm:ptLst>
  <dgm:cxnLst>
    <dgm:cxn modelId="{924B7E52-9C28-4802-9762-9FB57ABA4691}" srcId="{B5FB5AA4-A11C-48C8-8A97-022AAB32D970}" destId="{6C00ABCC-C39A-46E3-B5A8-2314F8D273F5}" srcOrd="1" destOrd="0" parTransId="{86CE7A45-FCDB-49AF-B429-47C64FC9A91E}" sibTransId="{CA8EE735-7A60-4846-B24D-61E16C2C4EAC}"/>
    <dgm:cxn modelId="{7B4B565D-B148-4D13-A7A8-F4C302D334F2}" type="presOf" srcId="{C5D450F9-219D-42D5-A1E5-A0439DB5A1E5}" destId="{F35186D3-F670-4122-926F-6A5AF0932F6C}" srcOrd="0" destOrd="0" presId="urn:microsoft.com/office/officeart/2005/8/layout/hierarchy2"/>
    <dgm:cxn modelId="{B8291C74-0F7D-435B-9445-C4FC2FBCB57D}" type="presOf" srcId="{8EAA9419-4146-42B6-B185-5AB36B664BA2}" destId="{B500EFAB-2D6B-41E0-A6B8-B813F1BC2F83}" srcOrd="0" destOrd="0" presId="urn:microsoft.com/office/officeart/2005/8/layout/hierarchy2"/>
    <dgm:cxn modelId="{6D45E673-8929-4C2B-9CED-9589AB1BD2AB}" type="presOf" srcId="{57E926E0-81DF-4E4B-B1FE-CCFF6D3039E2}" destId="{5D92951B-3DDE-425E-BE14-977D44FB4F9D}" srcOrd="1" destOrd="0" presId="urn:microsoft.com/office/officeart/2005/8/layout/hierarchy2"/>
    <dgm:cxn modelId="{08403EC0-B34C-4523-836F-8F971B2E7375}" type="presOf" srcId="{C67A7C65-49B8-45B2-891D-F9443F3CD939}" destId="{7AB91FDD-48D5-41E6-AB39-2CD348475A3D}" srcOrd="1" destOrd="0" presId="urn:microsoft.com/office/officeart/2005/8/layout/hierarchy2"/>
    <dgm:cxn modelId="{D0E0AC52-C268-44F5-84C0-510DC4D7FD45}" type="presOf" srcId="{B5FB5AA4-A11C-48C8-8A97-022AAB32D970}" destId="{60F30BCF-A671-4A57-BFC3-BFA76D623E2A}" srcOrd="0" destOrd="0" presId="urn:microsoft.com/office/officeart/2005/8/layout/hierarchy2"/>
    <dgm:cxn modelId="{8CCFB028-A5D8-4831-91A8-7C9547E8532A}" type="presOf" srcId="{84E97300-A313-47E2-858E-E076430AA7D3}" destId="{0023F55D-3997-4E60-8953-96B158687394}" srcOrd="0" destOrd="0" presId="urn:microsoft.com/office/officeart/2005/8/layout/hierarchy2"/>
    <dgm:cxn modelId="{084C34C1-FDB0-47E3-8077-E64E1BDED869}" type="presOf" srcId="{B9DABFE3-4742-4895-9A81-EDAB044DCFE3}" destId="{549D74FA-685D-4327-9356-983C0E1B116F}" srcOrd="0" destOrd="0" presId="urn:microsoft.com/office/officeart/2005/8/layout/hierarchy2"/>
    <dgm:cxn modelId="{1F5F4326-87B3-4BB9-A771-195A8A0171EE}" srcId="{1AAC48BB-D23C-4286-9468-A7C904E34D16}" destId="{1AD10E42-C2E2-4721-AEB8-4B46F0CF1840}" srcOrd="1" destOrd="0" parTransId="{57E926E0-81DF-4E4B-B1FE-CCFF6D3039E2}" sibTransId="{348F0D2C-D00F-42C2-8738-0396C6508BCB}"/>
    <dgm:cxn modelId="{B53B3233-875A-4CAF-9B4E-E7FF6E389D56}" type="presOf" srcId="{5F08CCEB-1498-493B-B7BA-88137F761DA5}" destId="{29FAE4BC-70D9-436F-AF9C-83DF385CE188}" srcOrd="0" destOrd="0" presId="urn:microsoft.com/office/officeart/2005/8/layout/hierarchy2"/>
    <dgm:cxn modelId="{E40F1361-39AF-4C0D-807B-5025A7698B10}" srcId="{5F43EB5C-CAB3-4CCE-9B85-4CABFA3D1F20}" destId="{B5FB5AA4-A11C-48C8-8A97-022AAB32D970}" srcOrd="1" destOrd="0" parTransId="{5F08CCEB-1498-493B-B7BA-88137F761DA5}" sibTransId="{EEECCFEF-D10A-44E0-B5AD-F41F6774E572}"/>
    <dgm:cxn modelId="{DEB49041-69CF-46DA-B76C-20A3FD7523EB}" type="presOf" srcId="{D2AEBA79-C4B6-4A09-8168-C6264CC3808C}" destId="{DC64E9DE-0D33-43A7-9BF0-0EA00D6EA255}" srcOrd="0" destOrd="0" presId="urn:microsoft.com/office/officeart/2005/8/layout/hierarchy2"/>
    <dgm:cxn modelId="{81F1A0C5-F686-46F0-9B08-076F0B970557}" type="presOf" srcId="{8A24880A-084A-45D9-9C7D-7C5ACA9DFF8D}" destId="{676C4570-8D12-4C99-BF58-A8BC80F47D69}" srcOrd="0" destOrd="0" presId="urn:microsoft.com/office/officeart/2005/8/layout/hierarchy2"/>
    <dgm:cxn modelId="{DF89E11E-D4A8-4288-AA6F-800E89935A67}" type="presOf" srcId="{5F08CCEB-1498-493B-B7BA-88137F761DA5}" destId="{C12A5970-FA7F-4781-9DEE-467C57772BE6}" srcOrd="1" destOrd="0" presId="urn:microsoft.com/office/officeart/2005/8/layout/hierarchy2"/>
    <dgm:cxn modelId="{BA7B5D4D-A7B9-4B7E-B84D-BA643DE9FE7C}" srcId="{F9722E34-6389-4DBC-AD48-4F89F9C52ED4}" destId="{D2AEBA79-C4B6-4A09-8168-C6264CC3808C}" srcOrd="1" destOrd="0" parTransId="{8A24880A-084A-45D9-9C7D-7C5ACA9DFF8D}" sibTransId="{78C81463-D37A-4308-B50B-71AC881C7C05}"/>
    <dgm:cxn modelId="{19D157CA-BE67-4E07-9544-735E7E5A8CCF}" type="presOf" srcId="{1C72FBEE-0D1B-4B6D-BAA1-AE31DE00EE09}" destId="{8D454E91-9503-4986-A495-55E957BF36A1}" srcOrd="1" destOrd="0" presId="urn:microsoft.com/office/officeart/2005/8/layout/hierarchy2"/>
    <dgm:cxn modelId="{2D357C65-00B1-4156-A925-ED62A16D1199}" type="presOf" srcId="{4B64693E-ED73-47F2-806E-DEA189907EF2}" destId="{943C3652-A923-43F2-B894-74B2E5DC1F57}" srcOrd="0" destOrd="0" presId="urn:microsoft.com/office/officeart/2005/8/layout/hierarchy2"/>
    <dgm:cxn modelId="{420547A3-99DD-4E24-B6DB-A1865EC3297E}" srcId="{B5FB5AA4-A11C-48C8-8A97-022AAB32D970}" destId="{D43CC6B8-5275-4C51-A050-946B1F6BDB85}" srcOrd="2" destOrd="0" parTransId="{1C72FBEE-0D1B-4B6D-BAA1-AE31DE00EE09}" sibTransId="{CF753B2B-F81A-4EE5-8607-E664722BB8EC}"/>
    <dgm:cxn modelId="{E672A275-4FB8-4817-9D37-903B01CF1FF7}" srcId="{84E97300-A313-47E2-858E-E076430AA7D3}" destId="{F9722E34-6389-4DBC-AD48-4F89F9C52ED4}" srcOrd="0" destOrd="0" parTransId="{D020F38E-0268-4955-B2A6-386182AC7F40}" sibTransId="{A16EB9F9-CAF0-4F2C-9EBB-B1153283565B}"/>
    <dgm:cxn modelId="{26865634-7B4A-41A7-8A37-0662720F77AB}" srcId="{5F43EB5C-CAB3-4CCE-9B85-4CABFA3D1F20}" destId="{1AAC48BB-D23C-4286-9468-A7C904E34D16}" srcOrd="0" destOrd="0" parTransId="{A62D7354-1817-4982-8D3A-C8216BE8E05E}" sibTransId="{CD393BF8-37A7-478A-AA7B-EA0FE3B7D3E7}"/>
    <dgm:cxn modelId="{E018FF46-A3FF-4B51-AF37-4A1721E5F218}" srcId="{7C216C12-0613-4F7C-B55B-C6FC06CE3FF2}" destId="{65B0EE93-49C0-4C36-951C-FAE9D99E34CA}" srcOrd="0" destOrd="0" parTransId="{B9DABFE3-4742-4895-9A81-EDAB044DCFE3}" sibTransId="{5DEF3309-DF41-4682-A626-ADDFAB4DD75E}"/>
    <dgm:cxn modelId="{D850D605-D2D2-493D-BBE8-C6C3EAB02C18}" type="presOf" srcId="{A62D7354-1817-4982-8D3A-C8216BE8E05E}" destId="{693D16B8-F339-4566-9ECB-4FA9FD96A36E}" srcOrd="0" destOrd="0" presId="urn:microsoft.com/office/officeart/2005/8/layout/hierarchy2"/>
    <dgm:cxn modelId="{08F50DDE-CE6A-4CF1-B316-47F822779FC4}" type="presOf" srcId="{7C216C12-0613-4F7C-B55B-C6FC06CE3FF2}" destId="{FB0DE1B6-1DAC-44BB-83C3-B58A51608FC9}" srcOrd="0" destOrd="0" presId="urn:microsoft.com/office/officeart/2005/8/layout/hierarchy2"/>
    <dgm:cxn modelId="{0330836B-38C6-4D21-BD58-C682B10F36A4}" srcId="{1AAC48BB-D23C-4286-9468-A7C904E34D16}" destId="{69B63E55-9359-48FA-80A4-36F144973A78}" srcOrd="0" destOrd="0" parTransId="{DEB79E9E-EE06-46E1-A8BA-C287AC313B89}" sibTransId="{EC9037C3-5788-4218-88BF-53E28B26CC8C}"/>
    <dgm:cxn modelId="{41037384-4B33-4777-A6B1-D35DBD25B3E2}" type="presOf" srcId="{65B0EE93-49C0-4C36-951C-FAE9D99E34CA}" destId="{469964E8-584C-42BA-B67D-5CFE8F8FFB03}" srcOrd="0" destOrd="0" presId="urn:microsoft.com/office/officeart/2005/8/layout/hierarchy2"/>
    <dgm:cxn modelId="{0B42372D-DB74-488F-877F-84D590376124}" type="presOf" srcId="{C67A7C65-49B8-45B2-891D-F9443F3CD939}" destId="{ACD11ECD-D799-4DCB-9658-D1BB47A93D77}" srcOrd="0" destOrd="0" presId="urn:microsoft.com/office/officeart/2005/8/layout/hierarchy2"/>
    <dgm:cxn modelId="{A0C7BD5A-4286-4ECA-98D9-9E5D067FA4C7}" srcId="{F9722E34-6389-4DBC-AD48-4F89F9C52ED4}" destId="{5F43EB5C-CAB3-4CCE-9B85-4CABFA3D1F20}" srcOrd="0" destOrd="0" parTransId="{C5D450F9-219D-42D5-A1E5-A0439DB5A1E5}" sibTransId="{E51322B5-7A49-4DE9-A85E-29BADA52DAC7}"/>
    <dgm:cxn modelId="{44AED678-F8A8-47F2-8302-90E37D73AEEB}" type="presOf" srcId="{8A24880A-084A-45D9-9C7D-7C5ACA9DFF8D}" destId="{4AF265EE-C39D-4162-B706-1C86A5BA2532}" srcOrd="1" destOrd="0" presId="urn:microsoft.com/office/officeart/2005/8/layout/hierarchy2"/>
    <dgm:cxn modelId="{7C720150-4D62-4F77-8395-CB4F1304D75E}" type="presOf" srcId="{1AD10E42-C2E2-4721-AEB8-4B46F0CF1840}" destId="{076587AF-EDF8-4139-8D88-89F62E11E767}" srcOrd="0" destOrd="0" presId="urn:microsoft.com/office/officeart/2005/8/layout/hierarchy2"/>
    <dgm:cxn modelId="{BFB929B7-6A82-45C9-B32B-34FEAF2F8BB8}" type="presOf" srcId="{F9722E34-6389-4DBC-AD48-4F89F9C52ED4}" destId="{A6D74AD5-DB96-48AA-9EE7-629F03C14EC0}" srcOrd="0" destOrd="0" presId="urn:microsoft.com/office/officeart/2005/8/layout/hierarchy2"/>
    <dgm:cxn modelId="{F92D9339-877C-4173-8675-DFBE8F03263A}" type="presOf" srcId="{4B64693E-ED73-47F2-806E-DEA189907EF2}" destId="{8722A6F5-29D4-4747-9351-668BE2B7F213}" srcOrd="1" destOrd="0" presId="urn:microsoft.com/office/officeart/2005/8/layout/hierarchy2"/>
    <dgm:cxn modelId="{E5765CE1-0585-466B-9976-3AA72821BC39}" type="presOf" srcId="{A62D7354-1817-4982-8D3A-C8216BE8E05E}" destId="{7C60AD19-A97C-488B-A890-820C21FC5584}" srcOrd="1" destOrd="0" presId="urn:microsoft.com/office/officeart/2005/8/layout/hierarchy2"/>
    <dgm:cxn modelId="{537CEDD3-312F-42F6-BE7F-A1C92BE51310}" type="presOf" srcId="{86CE7A45-FCDB-49AF-B429-47C64FC9A91E}" destId="{73B75C29-6F50-4684-9591-60664FBEF45D}" srcOrd="0" destOrd="0" presId="urn:microsoft.com/office/officeart/2005/8/layout/hierarchy2"/>
    <dgm:cxn modelId="{9F2C9581-3D5A-42CE-8694-516EA884B730}" type="presOf" srcId="{C5D450F9-219D-42D5-A1E5-A0439DB5A1E5}" destId="{789EEF25-0729-45AA-A665-6FC1AB423F57}" srcOrd="1" destOrd="0" presId="urn:microsoft.com/office/officeart/2005/8/layout/hierarchy2"/>
    <dgm:cxn modelId="{A27AD357-CB73-497E-9498-9C9BC62A459B}" srcId="{B5FB5AA4-A11C-48C8-8A97-022AAB32D970}" destId="{7C216C12-0613-4F7C-B55B-C6FC06CE3FF2}" srcOrd="0" destOrd="0" parTransId="{4B64693E-ED73-47F2-806E-DEA189907EF2}" sibTransId="{5FE08242-63FF-4EDF-9CD5-DA850C506358}"/>
    <dgm:cxn modelId="{10B5BAC2-A16A-4DAE-950A-C0DEAA249B2D}" type="presOf" srcId="{1C72FBEE-0D1B-4B6D-BAA1-AE31DE00EE09}" destId="{5192054B-A0FA-487D-A639-E887894E5283}" srcOrd="0" destOrd="0" presId="urn:microsoft.com/office/officeart/2005/8/layout/hierarchy2"/>
    <dgm:cxn modelId="{BA737B29-7BA3-43DF-9987-66CBC1981DE2}" type="presOf" srcId="{B9DABFE3-4742-4895-9A81-EDAB044DCFE3}" destId="{C6C46344-1EFA-43C5-94A8-C9D971EABF0C}" srcOrd="1" destOrd="0" presId="urn:microsoft.com/office/officeart/2005/8/layout/hierarchy2"/>
    <dgm:cxn modelId="{004B4A94-AE41-4324-8E47-863701546095}" type="presOf" srcId="{69B63E55-9359-48FA-80A4-36F144973A78}" destId="{F5B1B834-C9C2-416A-8A00-03BB34E38B70}" srcOrd="0" destOrd="0" presId="urn:microsoft.com/office/officeart/2005/8/layout/hierarchy2"/>
    <dgm:cxn modelId="{B58E309A-7C87-4D8F-841C-CADFE34C51F1}" srcId="{7C216C12-0613-4F7C-B55B-C6FC06CE3FF2}" destId="{8EAA9419-4146-42B6-B185-5AB36B664BA2}" srcOrd="1" destOrd="0" parTransId="{C67A7C65-49B8-45B2-891D-F9443F3CD939}" sibTransId="{2D544E88-9B97-4B5E-9056-ABC025E25551}"/>
    <dgm:cxn modelId="{6B5A92EA-4A05-4880-9ED0-4F9806FF8D99}" type="presOf" srcId="{DEB79E9E-EE06-46E1-A8BA-C287AC313B89}" destId="{0F76EAC1-87DD-43E8-9ABD-8A865111A3B1}" srcOrd="1" destOrd="0" presId="urn:microsoft.com/office/officeart/2005/8/layout/hierarchy2"/>
    <dgm:cxn modelId="{4158AE27-BA77-4374-8562-423AF2E623AF}" type="presOf" srcId="{5F43EB5C-CAB3-4CCE-9B85-4CABFA3D1F20}" destId="{BF7F7CBD-EAA8-4D91-B7BE-B1D763F4FBF6}" srcOrd="0" destOrd="0" presId="urn:microsoft.com/office/officeart/2005/8/layout/hierarchy2"/>
    <dgm:cxn modelId="{67C3E4B9-2C29-4B80-B686-AB5BDE4D35CA}" type="presOf" srcId="{1AAC48BB-D23C-4286-9468-A7C904E34D16}" destId="{D83B638B-C6DC-40CD-AF6A-2BDC0C412AF1}" srcOrd="0" destOrd="0" presId="urn:microsoft.com/office/officeart/2005/8/layout/hierarchy2"/>
    <dgm:cxn modelId="{2D3540E0-A834-4195-B041-C0BEF65048CF}" type="presOf" srcId="{D43CC6B8-5275-4C51-A050-946B1F6BDB85}" destId="{1075B6A0-7D4A-4D77-BFB3-BF96E4D79377}" srcOrd="0" destOrd="0" presId="urn:microsoft.com/office/officeart/2005/8/layout/hierarchy2"/>
    <dgm:cxn modelId="{D277530C-3D0C-4057-9F6E-7455336B92FF}" type="presOf" srcId="{DEB79E9E-EE06-46E1-A8BA-C287AC313B89}" destId="{48E19706-82C9-4F91-85C6-F9C59F99D0B3}" srcOrd="0" destOrd="0" presId="urn:microsoft.com/office/officeart/2005/8/layout/hierarchy2"/>
    <dgm:cxn modelId="{477BF21D-77A7-41EB-AED1-C25B5E01014D}" type="presOf" srcId="{57E926E0-81DF-4E4B-B1FE-CCFF6D3039E2}" destId="{5EB05307-94B9-406B-971A-FB486CC47E2E}" srcOrd="0" destOrd="0" presId="urn:microsoft.com/office/officeart/2005/8/layout/hierarchy2"/>
    <dgm:cxn modelId="{61B38049-8E35-43D5-AD5C-AB625248BB95}" type="presOf" srcId="{6C00ABCC-C39A-46E3-B5A8-2314F8D273F5}" destId="{AD038375-EE3F-4AEC-9EBE-81A83DF6FF0A}" srcOrd="0" destOrd="0" presId="urn:microsoft.com/office/officeart/2005/8/layout/hierarchy2"/>
    <dgm:cxn modelId="{831352FA-F2F7-4C78-BE33-7757510EC457}" type="presOf" srcId="{86CE7A45-FCDB-49AF-B429-47C64FC9A91E}" destId="{6FEA0947-0FE2-4CBD-BE6D-A65E538E59D1}" srcOrd="1" destOrd="0" presId="urn:microsoft.com/office/officeart/2005/8/layout/hierarchy2"/>
    <dgm:cxn modelId="{70BD8D16-2746-40DE-AD2C-253812DA9D4F}" type="presParOf" srcId="{0023F55D-3997-4E60-8953-96B158687394}" destId="{0893266D-D6A6-45C8-8E7F-292A1FEC4214}" srcOrd="0" destOrd="0" presId="urn:microsoft.com/office/officeart/2005/8/layout/hierarchy2"/>
    <dgm:cxn modelId="{E0964AD0-9AB3-41C6-87B8-43391F077EC5}" type="presParOf" srcId="{0893266D-D6A6-45C8-8E7F-292A1FEC4214}" destId="{A6D74AD5-DB96-48AA-9EE7-629F03C14EC0}" srcOrd="0" destOrd="0" presId="urn:microsoft.com/office/officeart/2005/8/layout/hierarchy2"/>
    <dgm:cxn modelId="{5619080F-6B1C-4518-B07D-8448C97FD901}" type="presParOf" srcId="{0893266D-D6A6-45C8-8E7F-292A1FEC4214}" destId="{04DCC3B4-46E3-43AE-BD68-60FBB441AC95}" srcOrd="1" destOrd="0" presId="urn:microsoft.com/office/officeart/2005/8/layout/hierarchy2"/>
    <dgm:cxn modelId="{19F95E88-B5EF-48DB-AD73-8DC2E852CA00}" type="presParOf" srcId="{04DCC3B4-46E3-43AE-BD68-60FBB441AC95}" destId="{F35186D3-F670-4122-926F-6A5AF0932F6C}" srcOrd="0" destOrd="0" presId="urn:microsoft.com/office/officeart/2005/8/layout/hierarchy2"/>
    <dgm:cxn modelId="{B1181A71-82AD-444D-A06F-3AECD9CA385D}" type="presParOf" srcId="{F35186D3-F670-4122-926F-6A5AF0932F6C}" destId="{789EEF25-0729-45AA-A665-6FC1AB423F57}" srcOrd="0" destOrd="0" presId="urn:microsoft.com/office/officeart/2005/8/layout/hierarchy2"/>
    <dgm:cxn modelId="{C3264AB0-9266-443A-A181-AE703F324BE5}" type="presParOf" srcId="{04DCC3B4-46E3-43AE-BD68-60FBB441AC95}" destId="{A84031A1-615E-470B-BE6F-788427D13848}" srcOrd="1" destOrd="0" presId="urn:microsoft.com/office/officeart/2005/8/layout/hierarchy2"/>
    <dgm:cxn modelId="{4B81C2F8-69D2-4B38-A4FB-4845A4B6E86B}" type="presParOf" srcId="{A84031A1-615E-470B-BE6F-788427D13848}" destId="{BF7F7CBD-EAA8-4D91-B7BE-B1D763F4FBF6}" srcOrd="0" destOrd="0" presId="urn:microsoft.com/office/officeart/2005/8/layout/hierarchy2"/>
    <dgm:cxn modelId="{75CFE07F-4AE0-4F3E-A4E5-DA9A28B9AEC8}" type="presParOf" srcId="{A84031A1-615E-470B-BE6F-788427D13848}" destId="{62538FD6-3DCD-4F4A-84AF-B9728D66CED3}" srcOrd="1" destOrd="0" presId="urn:microsoft.com/office/officeart/2005/8/layout/hierarchy2"/>
    <dgm:cxn modelId="{C36487B1-BE84-44B2-BBB5-0F763DC9CD7B}" type="presParOf" srcId="{62538FD6-3DCD-4F4A-84AF-B9728D66CED3}" destId="{693D16B8-F339-4566-9ECB-4FA9FD96A36E}" srcOrd="0" destOrd="0" presId="urn:microsoft.com/office/officeart/2005/8/layout/hierarchy2"/>
    <dgm:cxn modelId="{AB03C4A0-2434-45F1-B76A-1ECADAE4008B}" type="presParOf" srcId="{693D16B8-F339-4566-9ECB-4FA9FD96A36E}" destId="{7C60AD19-A97C-488B-A890-820C21FC5584}" srcOrd="0" destOrd="0" presId="urn:microsoft.com/office/officeart/2005/8/layout/hierarchy2"/>
    <dgm:cxn modelId="{72F27266-D1E8-496C-A882-DB5820F10F0A}" type="presParOf" srcId="{62538FD6-3DCD-4F4A-84AF-B9728D66CED3}" destId="{CF1C0956-C353-4E2D-B2DC-A62DDEB8D7E4}" srcOrd="1" destOrd="0" presId="urn:microsoft.com/office/officeart/2005/8/layout/hierarchy2"/>
    <dgm:cxn modelId="{FA39329C-E63E-4CF5-BBF9-DF44EB3B89D7}" type="presParOf" srcId="{CF1C0956-C353-4E2D-B2DC-A62DDEB8D7E4}" destId="{D83B638B-C6DC-40CD-AF6A-2BDC0C412AF1}" srcOrd="0" destOrd="0" presId="urn:microsoft.com/office/officeart/2005/8/layout/hierarchy2"/>
    <dgm:cxn modelId="{C9E9BF41-102C-4DC3-ABEF-430494D68687}" type="presParOf" srcId="{CF1C0956-C353-4E2D-B2DC-A62DDEB8D7E4}" destId="{26AF94D8-FDE6-4C58-A026-C0CAC3C1C3CD}" srcOrd="1" destOrd="0" presId="urn:microsoft.com/office/officeart/2005/8/layout/hierarchy2"/>
    <dgm:cxn modelId="{C6841DAB-631B-4532-BEAB-9E6AC0ADC989}" type="presParOf" srcId="{26AF94D8-FDE6-4C58-A026-C0CAC3C1C3CD}" destId="{48E19706-82C9-4F91-85C6-F9C59F99D0B3}" srcOrd="0" destOrd="0" presId="urn:microsoft.com/office/officeart/2005/8/layout/hierarchy2"/>
    <dgm:cxn modelId="{605B5D9A-A3EB-4156-8F66-100A24A163C6}" type="presParOf" srcId="{48E19706-82C9-4F91-85C6-F9C59F99D0B3}" destId="{0F76EAC1-87DD-43E8-9ABD-8A865111A3B1}" srcOrd="0" destOrd="0" presId="urn:microsoft.com/office/officeart/2005/8/layout/hierarchy2"/>
    <dgm:cxn modelId="{BB0B47EA-2A8E-470A-9FB8-5183991C2986}" type="presParOf" srcId="{26AF94D8-FDE6-4C58-A026-C0CAC3C1C3CD}" destId="{3DB1F3F6-65E3-474E-A957-17F6ECE82D4D}" srcOrd="1" destOrd="0" presId="urn:microsoft.com/office/officeart/2005/8/layout/hierarchy2"/>
    <dgm:cxn modelId="{CB28AD64-4110-4548-862C-999D66995A2E}" type="presParOf" srcId="{3DB1F3F6-65E3-474E-A957-17F6ECE82D4D}" destId="{F5B1B834-C9C2-416A-8A00-03BB34E38B70}" srcOrd="0" destOrd="0" presId="urn:microsoft.com/office/officeart/2005/8/layout/hierarchy2"/>
    <dgm:cxn modelId="{1C404F9D-6347-4A10-9BD3-05F2C1F50B9E}" type="presParOf" srcId="{3DB1F3F6-65E3-474E-A957-17F6ECE82D4D}" destId="{252718AD-8EF0-4D97-A4F4-916FAB77E4E8}" srcOrd="1" destOrd="0" presId="urn:microsoft.com/office/officeart/2005/8/layout/hierarchy2"/>
    <dgm:cxn modelId="{25A52B7E-C399-4350-AE82-51AC0CB6DDD1}" type="presParOf" srcId="{26AF94D8-FDE6-4C58-A026-C0CAC3C1C3CD}" destId="{5EB05307-94B9-406B-971A-FB486CC47E2E}" srcOrd="2" destOrd="0" presId="urn:microsoft.com/office/officeart/2005/8/layout/hierarchy2"/>
    <dgm:cxn modelId="{C83F38B4-3A5F-4DE6-BD26-C5582D7FD4EA}" type="presParOf" srcId="{5EB05307-94B9-406B-971A-FB486CC47E2E}" destId="{5D92951B-3DDE-425E-BE14-977D44FB4F9D}" srcOrd="0" destOrd="0" presId="urn:microsoft.com/office/officeart/2005/8/layout/hierarchy2"/>
    <dgm:cxn modelId="{3D6808E7-78A1-4FD7-A88F-9A0E0DB7D274}" type="presParOf" srcId="{26AF94D8-FDE6-4C58-A026-C0CAC3C1C3CD}" destId="{77AE55B7-B1DF-4E97-86D1-E04E419E2865}" srcOrd="3" destOrd="0" presId="urn:microsoft.com/office/officeart/2005/8/layout/hierarchy2"/>
    <dgm:cxn modelId="{4E854489-5279-421A-BD5F-B13B86253266}" type="presParOf" srcId="{77AE55B7-B1DF-4E97-86D1-E04E419E2865}" destId="{076587AF-EDF8-4139-8D88-89F62E11E767}" srcOrd="0" destOrd="0" presId="urn:microsoft.com/office/officeart/2005/8/layout/hierarchy2"/>
    <dgm:cxn modelId="{3AF83C51-D388-465F-9317-1C96ADEDE18D}" type="presParOf" srcId="{77AE55B7-B1DF-4E97-86D1-E04E419E2865}" destId="{073C6B61-A03A-430F-8582-54E7C2561F10}" srcOrd="1" destOrd="0" presId="urn:microsoft.com/office/officeart/2005/8/layout/hierarchy2"/>
    <dgm:cxn modelId="{362076B6-CB75-45D3-BF03-6202E32C3575}" type="presParOf" srcId="{62538FD6-3DCD-4F4A-84AF-B9728D66CED3}" destId="{29FAE4BC-70D9-436F-AF9C-83DF385CE188}" srcOrd="2" destOrd="0" presId="urn:microsoft.com/office/officeart/2005/8/layout/hierarchy2"/>
    <dgm:cxn modelId="{BF6F7D60-1841-42D0-ABFD-039F2E0ED3D3}" type="presParOf" srcId="{29FAE4BC-70D9-436F-AF9C-83DF385CE188}" destId="{C12A5970-FA7F-4781-9DEE-467C57772BE6}" srcOrd="0" destOrd="0" presId="urn:microsoft.com/office/officeart/2005/8/layout/hierarchy2"/>
    <dgm:cxn modelId="{25280399-4173-4832-A3CF-9CEB1FF5D27B}" type="presParOf" srcId="{62538FD6-3DCD-4F4A-84AF-B9728D66CED3}" destId="{B2405283-B05B-477D-AE58-9C16E42A742B}" srcOrd="3" destOrd="0" presId="urn:microsoft.com/office/officeart/2005/8/layout/hierarchy2"/>
    <dgm:cxn modelId="{FD8657C7-B864-40D9-B770-DB12EB791288}" type="presParOf" srcId="{B2405283-B05B-477D-AE58-9C16E42A742B}" destId="{60F30BCF-A671-4A57-BFC3-BFA76D623E2A}" srcOrd="0" destOrd="0" presId="urn:microsoft.com/office/officeart/2005/8/layout/hierarchy2"/>
    <dgm:cxn modelId="{DAAF8D05-C256-4CEE-8661-251C5484E3F9}" type="presParOf" srcId="{B2405283-B05B-477D-AE58-9C16E42A742B}" destId="{1D107FD9-80E1-415F-9CF8-B462674FB04C}" srcOrd="1" destOrd="0" presId="urn:microsoft.com/office/officeart/2005/8/layout/hierarchy2"/>
    <dgm:cxn modelId="{8B3250A8-AD24-49E8-A15A-80D6ECB59DDC}" type="presParOf" srcId="{1D107FD9-80E1-415F-9CF8-B462674FB04C}" destId="{943C3652-A923-43F2-B894-74B2E5DC1F57}" srcOrd="0" destOrd="0" presId="urn:microsoft.com/office/officeart/2005/8/layout/hierarchy2"/>
    <dgm:cxn modelId="{08B53F9A-1855-4A7E-89E2-79BD0EB53860}" type="presParOf" srcId="{943C3652-A923-43F2-B894-74B2E5DC1F57}" destId="{8722A6F5-29D4-4747-9351-668BE2B7F213}" srcOrd="0" destOrd="0" presId="urn:microsoft.com/office/officeart/2005/8/layout/hierarchy2"/>
    <dgm:cxn modelId="{05052868-A2E8-4BB7-98BE-192B2C77A638}" type="presParOf" srcId="{1D107FD9-80E1-415F-9CF8-B462674FB04C}" destId="{FB877592-51D9-4792-8EEB-6CCADF7CBF20}" srcOrd="1" destOrd="0" presId="urn:microsoft.com/office/officeart/2005/8/layout/hierarchy2"/>
    <dgm:cxn modelId="{C474FD66-7B10-4BDE-B5E5-CDE7C3D8F502}" type="presParOf" srcId="{FB877592-51D9-4792-8EEB-6CCADF7CBF20}" destId="{FB0DE1B6-1DAC-44BB-83C3-B58A51608FC9}" srcOrd="0" destOrd="0" presId="urn:microsoft.com/office/officeart/2005/8/layout/hierarchy2"/>
    <dgm:cxn modelId="{3CED5F76-5F23-4A78-A936-31B093B439CB}" type="presParOf" srcId="{FB877592-51D9-4792-8EEB-6CCADF7CBF20}" destId="{7FF0E928-35D9-48E6-9553-51D8916AACC9}" srcOrd="1" destOrd="0" presId="urn:microsoft.com/office/officeart/2005/8/layout/hierarchy2"/>
    <dgm:cxn modelId="{AF6A3DD7-67E7-47F5-890D-8A47BEFA1B28}" type="presParOf" srcId="{7FF0E928-35D9-48E6-9553-51D8916AACC9}" destId="{549D74FA-685D-4327-9356-983C0E1B116F}" srcOrd="0" destOrd="0" presId="urn:microsoft.com/office/officeart/2005/8/layout/hierarchy2"/>
    <dgm:cxn modelId="{E989DF13-21DC-4A04-A39E-85EBC4F6C4F7}" type="presParOf" srcId="{549D74FA-685D-4327-9356-983C0E1B116F}" destId="{C6C46344-1EFA-43C5-94A8-C9D971EABF0C}" srcOrd="0" destOrd="0" presId="urn:microsoft.com/office/officeart/2005/8/layout/hierarchy2"/>
    <dgm:cxn modelId="{95EC9891-834F-46C0-9778-FD703DE1A54C}" type="presParOf" srcId="{7FF0E928-35D9-48E6-9553-51D8916AACC9}" destId="{4C7435D8-0300-4F34-A039-3B7139749A9A}" srcOrd="1" destOrd="0" presId="urn:microsoft.com/office/officeart/2005/8/layout/hierarchy2"/>
    <dgm:cxn modelId="{4C8F75C4-B00F-4045-BA3D-FC722E39ACF3}" type="presParOf" srcId="{4C7435D8-0300-4F34-A039-3B7139749A9A}" destId="{469964E8-584C-42BA-B67D-5CFE8F8FFB03}" srcOrd="0" destOrd="0" presId="urn:microsoft.com/office/officeart/2005/8/layout/hierarchy2"/>
    <dgm:cxn modelId="{DACFC868-8733-43CB-A760-C31365F19AB7}" type="presParOf" srcId="{4C7435D8-0300-4F34-A039-3B7139749A9A}" destId="{B6957167-74B1-4183-9B2E-DFC9EB78FE3D}" srcOrd="1" destOrd="0" presId="urn:microsoft.com/office/officeart/2005/8/layout/hierarchy2"/>
    <dgm:cxn modelId="{CA881CBD-68A8-4B81-A99B-8EAAF6CF80A6}" type="presParOf" srcId="{7FF0E928-35D9-48E6-9553-51D8916AACC9}" destId="{ACD11ECD-D799-4DCB-9658-D1BB47A93D77}" srcOrd="2" destOrd="0" presId="urn:microsoft.com/office/officeart/2005/8/layout/hierarchy2"/>
    <dgm:cxn modelId="{BD7BE27F-A83D-4770-8868-D8574FCE0DCB}" type="presParOf" srcId="{ACD11ECD-D799-4DCB-9658-D1BB47A93D77}" destId="{7AB91FDD-48D5-41E6-AB39-2CD348475A3D}" srcOrd="0" destOrd="0" presId="urn:microsoft.com/office/officeart/2005/8/layout/hierarchy2"/>
    <dgm:cxn modelId="{9810B38C-630B-4F2B-885F-8799E4295BE1}" type="presParOf" srcId="{7FF0E928-35D9-48E6-9553-51D8916AACC9}" destId="{A916B9F9-BE66-4E02-B27E-0691D3BFAAFA}" srcOrd="3" destOrd="0" presId="urn:microsoft.com/office/officeart/2005/8/layout/hierarchy2"/>
    <dgm:cxn modelId="{0962A6B6-EA39-4158-ADE2-F7EFD17B5920}" type="presParOf" srcId="{A916B9F9-BE66-4E02-B27E-0691D3BFAAFA}" destId="{B500EFAB-2D6B-41E0-A6B8-B813F1BC2F83}" srcOrd="0" destOrd="0" presId="urn:microsoft.com/office/officeart/2005/8/layout/hierarchy2"/>
    <dgm:cxn modelId="{EF73B796-2C5D-4F96-A09D-C800929EA32F}" type="presParOf" srcId="{A916B9F9-BE66-4E02-B27E-0691D3BFAAFA}" destId="{6069A055-D4AC-4A9C-841B-F518F3EB040D}" srcOrd="1" destOrd="0" presId="urn:microsoft.com/office/officeart/2005/8/layout/hierarchy2"/>
    <dgm:cxn modelId="{A2E2D2E6-8EC8-4790-BA51-F867539B48C0}" type="presParOf" srcId="{1D107FD9-80E1-415F-9CF8-B462674FB04C}" destId="{73B75C29-6F50-4684-9591-60664FBEF45D}" srcOrd="2" destOrd="0" presId="urn:microsoft.com/office/officeart/2005/8/layout/hierarchy2"/>
    <dgm:cxn modelId="{110534CE-A84A-4D24-AA29-4E1B090A3175}" type="presParOf" srcId="{73B75C29-6F50-4684-9591-60664FBEF45D}" destId="{6FEA0947-0FE2-4CBD-BE6D-A65E538E59D1}" srcOrd="0" destOrd="0" presId="urn:microsoft.com/office/officeart/2005/8/layout/hierarchy2"/>
    <dgm:cxn modelId="{1B5191D0-8AB7-4EF4-A986-F3872871A2FE}" type="presParOf" srcId="{1D107FD9-80E1-415F-9CF8-B462674FB04C}" destId="{7521173C-E930-49FC-8078-BC10CEA9E588}" srcOrd="3" destOrd="0" presId="urn:microsoft.com/office/officeart/2005/8/layout/hierarchy2"/>
    <dgm:cxn modelId="{CAADD622-AA3F-41F0-8256-F8B9962DDAA3}" type="presParOf" srcId="{7521173C-E930-49FC-8078-BC10CEA9E588}" destId="{AD038375-EE3F-4AEC-9EBE-81A83DF6FF0A}" srcOrd="0" destOrd="0" presId="urn:microsoft.com/office/officeart/2005/8/layout/hierarchy2"/>
    <dgm:cxn modelId="{853E7D9C-7AB7-438E-8A2D-BF1DC210A05B}" type="presParOf" srcId="{7521173C-E930-49FC-8078-BC10CEA9E588}" destId="{222C158C-3CF8-4DDE-9425-012A2B59F218}" srcOrd="1" destOrd="0" presId="urn:microsoft.com/office/officeart/2005/8/layout/hierarchy2"/>
    <dgm:cxn modelId="{F9E957C4-E1E0-4397-92B8-DFAC61EE797F}" type="presParOf" srcId="{1D107FD9-80E1-415F-9CF8-B462674FB04C}" destId="{5192054B-A0FA-487D-A639-E887894E5283}" srcOrd="4" destOrd="0" presId="urn:microsoft.com/office/officeart/2005/8/layout/hierarchy2"/>
    <dgm:cxn modelId="{7E9F3F09-C0DD-4CEB-825A-8AF5716BEA1F}" type="presParOf" srcId="{5192054B-A0FA-487D-A639-E887894E5283}" destId="{8D454E91-9503-4986-A495-55E957BF36A1}" srcOrd="0" destOrd="0" presId="urn:microsoft.com/office/officeart/2005/8/layout/hierarchy2"/>
    <dgm:cxn modelId="{DD810F27-85DB-42D0-9954-3C7D534FA527}" type="presParOf" srcId="{1D107FD9-80E1-415F-9CF8-B462674FB04C}" destId="{4474C034-D312-4D0D-948C-D0ACC92E9F7E}" srcOrd="5" destOrd="0" presId="urn:microsoft.com/office/officeart/2005/8/layout/hierarchy2"/>
    <dgm:cxn modelId="{DD7D32C1-57CE-4191-A580-407005C9DB46}" type="presParOf" srcId="{4474C034-D312-4D0D-948C-D0ACC92E9F7E}" destId="{1075B6A0-7D4A-4D77-BFB3-BF96E4D79377}" srcOrd="0" destOrd="0" presId="urn:microsoft.com/office/officeart/2005/8/layout/hierarchy2"/>
    <dgm:cxn modelId="{AA5883E8-DD28-4E00-82D4-823D43BDDF91}" type="presParOf" srcId="{4474C034-D312-4D0D-948C-D0ACC92E9F7E}" destId="{F1E3B418-88D9-41CA-AC37-25B3AF5EC428}" srcOrd="1" destOrd="0" presId="urn:microsoft.com/office/officeart/2005/8/layout/hierarchy2"/>
    <dgm:cxn modelId="{E07BCB40-774C-45E1-B98A-3061742D6634}" type="presParOf" srcId="{04DCC3B4-46E3-43AE-BD68-60FBB441AC95}" destId="{676C4570-8D12-4C99-BF58-A8BC80F47D69}" srcOrd="2" destOrd="0" presId="urn:microsoft.com/office/officeart/2005/8/layout/hierarchy2"/>
    <dgm:cxn modelId="{8168F33C-31A1-4674-B2C9-795C33C7C6CC}" type="presParOf" srcId="{676C4570-8D12-4C99-BF58-A8BC80F47D69}" destId="{4AF265EE-C39D-4162-B706-1C86A5BA2532}" srcOrd="0" destOrd="0" presId="urn:microsoft.com/office/officeart/2005/8/layout/hierarchy2"/>
    <dgm:cxn modelId="{D77F0667-DBD2-4C3E-A2AB-0522D17104B9}" type="presParOf" srcId="{04DCC3B4-46E3-43AE-BD68-60FBB441AC95}" destId="{A8B13B18-66CE-477E-9860-643F26A66BE1}" srcOrd="3" destOrd="0" presId="urn:microsoft.com/office/officeart/2005/8/layout/hierarchy2"/>
    <dgm:cxn modelId="{58EBD522-FDEC-4785-9A2C-F68F63B59DB8}" type="presParOf" srcId="{A8B13B18-66CE-477E-9860-643F26A66BE1}" destId="{DC64E9DE-0D33-43A7-9BF0-0EA00D6EA255}" srcOrd="0" destOrd="0" presId="urn:microsoft.com/office/officeart/2005/8/layout/hierarchy2"/>
    <dgm:cxn modelId="{1CB61C4D-1144-40D8-98F2-44C392CFE20F}" type="presParOf" srcId="{A8B13B18-66CE-477E-9860-643F26A66BE1}" destId="{4CDEAA0B-9DC9-4880-9BA6-3DF6EADC18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C5005-4F87-4D26-BC93-ADDB60A1A731}" type="doc">
      <dgm:prSet loTypeId="urn:microsoft.com/office/officeart/2005/8/layout/bList2#1" loCatId="list" qsTypeId="urn:microsoft.com/office/officeart/2005/8/quickstyle/3d2" qsCatId="3D" csTypeId="urn:microsoft.com/office/officeart/2005/8/colors/accent2_1" csCatId="accent2" phldr="1"/>
      <dgm:spPr/>
    </dgm:pt>
    <dgm:pt modelId="{13319FD8-5689-45D1-AE12-81E38192B28E}">
      <dgm:prSet phldrT="[Texte]" custT="1"/>
      <dgm:spPr/>
      <dgm:t>
        <a:bodyPr/>
        <a:lstStyle/>
        <a:p>
          <a:r>
            <a:rPr lang="en-US" sz="15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Engineering and Optimization</a:t>
          </a:r>
          <a:endParaRPr lang="fr-FR" sz="1500" dirty="0"/>
        </a:p>
      </dgm:t>
    </dgm:pt>
    <dgm:pt modelId="{86080B85-FCAE-43EE-8321-2A77F416FD68}" type="parTrans" cxnId="{343779E8-46DE-4C12-8B8D-92A9651869E0}">
      <dgm:prSet/>
      <dgm:spPr/>
      <dgm:t>
        <a:bodyPr/>
        <a:lstStyle/>
        <a:p>
          <a:endParaRPr lang="fr-FR" sz="1200"/>
        </a:p>
      </dgm:t>
    </dgm:pt>
    <dgm:pt modelId="{E00D4894-E631-4459-BF5D-8FCC6D0C97DA}" type="sibTrans" cxnId="{343779E8-46DE-4C12-8B8D-92A9651869E0}">
      <dgm:prSet/>
      <dgm:spPr/>
      <dgm:t>
        <a:bodyPr/>
        <a:lstStyle/>
        <a:p>
          <a:endParaRPr lang="fr-FR" sz="1200"/>
        </a:p>
      </dgm:t>
    </dgm:pt>
    <dgm:pt modelId="{042E7D61-78C8-4BDB-84B7-879F1B45CD09}">
      <dgm:prSet phldrT="[Texte]" custT="1"/>
      <dgm:spPr/>
      <dgm:t>
        <a:bodyPr/>
        <a:lstStyle/>
        <a:p>
          <a:r>
            <a:rPr lang="en-US" sz="1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Commercial and Marketing</a:t>
          </a:r>
          <a:endParaRPr lang="fr-FR" sz="1800" dirty="0"/>
        </a:p>
      </dgm:t>
    </dgm:pt>
    <dgm:pt modelId="{BC259FDA-445A-494D-8338-CD9F8FC881B0}" type="parTrans" cxnId="{E6E25850-292B-4E56-A2E4-358B83119C37}">
      <dgm:prSet/>
      <dgm:spPr/>
      <dgm:t>
        <a:bodyPr/>
        <a:lstStyle/>
        <a:p>
          <a:endParaRPr lang="fr-FR" sz="1200"/>
        </a:p>
      </dgm:t>
    </dgm:pt>
    <dgm:pt modelId="{52BDB5A8-41CA-42B1-868E-80EFBACA3DAA}" type="sibTrans" cxnId="{E6E25850-292B-4E56-A2E4-358B83119C37}">
      <dgm:prSet/>
      <dgm:spPr/>
      <dgm:t>
        <a:bodyPr/>
        <a:lstStyle/>
        <a:p>
          <a:endParaRPr lang="fr-FR" sz="1200"/>
        </a:p>
      </dgm:t>
    </dgm:pt>
    <dgm:pt modelId="{755C469C-4FEC-4753-99D8-C8E7C8EEAFD1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CBR, CDR per area,</a:t>
          </a:r>
          <a:endParaRPr lang="fr-FR" sz="1200" dirty="0"/>
        </a:p>
      </dgm:t>
    </dgm:pt>
    <dgm:pt modelId="{047A06A4-5F34-4781-B6BE-AD79383BBE89}" type="parTrans" cxnId="{24CFCDEF-0540-485D-BC4C-8F490B72D329}">
      <dgm:prSet/>
      <dgm:spPr/>
      <dgm:t>
        <a:bodyPr/>
        <a:lstStyle/>
        <a:p>
          <a:endParaRPr lang="fr-FR" sz="1200"/>
        </a:p>
      </dgm:t>
    </dgm:pt>
    <dgm:pt modelId="{D495E3B2-5E91-48EC-A62C-2341E5D61A46}" type="sibTrans" cxnId="{24CFCDEF-0540-485D-BC4C-8F490B72D329}">
      <dgm:prSet/>
      <dgm:spPr/>
      <dgm:t>
        <a:bodyPr/>
        <a:lstStyle/>
        <a:p>
          <a:endParaRPr lang="fr-FR" sz="1200"/>
        </a:p>
      </dgm:t>
    </dgm:pt>
    <dgm:pt modelId="{2D9E1AE1-37B0-4BB1-B2DB-31BEDD285C4F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Mean call setup duration per area,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0A562241-DFC4-4FAD-86C7-282C5803E7BD}" type="parTrans" cxnId="{3ED9A1CD-B0DC-40F3-B5B8-C744D0139F8C}">
      <dgm:prSet/>
      <dgm:spPr/>
      <dgm:t>
        <a:bodyPr/>
        <a:lstStyle/>
        <a:p>
          <a:endParaRPr lang="fr-FR" sz="1200"/>
        </a:p>
      </dgm:t>
    </dgm:pt>
    <dgm:pt modelId="{693666AD-BC30-40CE-A5CE-81FA09A0A54B}" type="sibTrans" cxnId="{3ED9A1CD-B0DC-40F3-B5B8-C744D0139F8C}">
      <dgm:prSet/>
      <dgm:spPr/>
      <dgm:t>
        <a:bodyPr/>
        <a:lstStyle/>
        <a:p>
          <a:endParaRPr lang="fr-FR" sz="1200"/>
        </a:p>
      </dgm:t>
    </dgm:pt>
    <dgm:pt modelId="{CDB0C242-7F54-4BA5-BF91-3E51065279D9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Signal level per user and per location,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E8754819-0793-4099-89E1-B7FDACAE94DC}" type="parTrans" cxnId="{FA307E83-3C4E-49A2-ABFC-A61ECB4629BC}">
      <dgm:prSet/>
      <dgm:spPr/>
      <dgm:t>
        <a:bodyPr/>
        <a:lstStyle/>
        <a:p>
          <a:endParaRPr lang="fr-FR" sz="1200"/>
        </a:p>
      </dgm:t>
    </dgm:pt>
    <dgm:pt modelId="{E3F184F3-C17A-4C65-B9C9-8A1A06E68585}" type="sibTrans" cxnId="{FA307E83-3C4E-49A2-ABFC-A61ECB4629BC}">
      <dgm:prSet/>
      <dgm:spPr/>
      <dgm:t>
        <a:bodyPr/>
        <a:lstStyle/>
        <a:p>
          <a:endParaRPr lang="fr-FR" sz="1200"/>
        </a:p>
      </dgm:t>
    </dgm:pt>
    <dgm:pt modelId="{64D492C0-6912-4CEF-9379-B336C9E24AF7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Connected network (2G/3G/4G),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59FF1E1C-B1AB-4767-9A09-F80FD02C782F}" type="parTrans" cxnId="{B8C8CD94-5F98-4467-B070-AC53AA20486C}">
      <dgm:prSet/>
      <dgm:spPr/>
      <dgm:t>
        <a:bodyPr/>
        <a:lstStyle/>
        <a:p>
          <a:endParaRPr lang="fr-FR" sz="1200"/>
        </a:p>
      </dgm:t>
    </dgm:pt>
    <dgm:pt modelId="{7B0F0FB5-DC17-4A7D-AA9B-3EEFF57C010B}" type="sibTrans" cxnId="{B8C8CD94-5F98-4467-B070-AC53AA20486C}">
      <dgm:prSet/>
      <dgm:spPr/>
      <dgm:t>
        <a:bodyPr/>
        <a:lstStyle/>
        <a:p>
          <a:endParaRPr lang="fr-FR" sz="1200"/>
        </a:p>
      </dgm:t>
    </dgm:pt>
    <dgm:pt modelId="{9DB1BF7E-810D-44D8-A33C-3DD499AF2313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Real-time processing and display of the problems on maps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943BD5E6-2F8D-4B07-B08A-B53A0998D47F}" type="parTrans" cxnId="{5B33A648-36AA-4A2E-8B78-B071531F7788}">
      <dgm:prSet/>
      <dgm:spPr/>
      <dgm:t>
        <a:bodyPr/>
        <a:lstStyle/>
        <a:p>
          <a:endParaRPr lang="fr-FR" sz="1200"/>
        </a:p>
      </dgm:t>
    </dgm:pt>
    <dgm:pt modelId="{20EBCD6D-BB71-4F62-A2E1-138CACDA3876}" type="sibTrans" cxnId="{5B33A648-36AA-4A2E-8B78-B071531F7788}">
      <dgm:prSet/>
      <dgm:spPr/>
      <dgm:t>
        <a:bodyPr/>
        <a:lstStyle/>
        <a:p>
          <a:endParaRPr lang="fr-FR" sz="1200"/>
        </a:p>
      </dgm:t>
    </dgm:pt>
    <dgm:pt modelId="{5EB001D5-6663-432E-9DBF-0A67EE010924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History of the measurements and comparison of networks performance (2G/3G/4G, region, …).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CD1D5CE1-7778-403E-9CBD-8672AA02075C}" type="parTrans" cxnId="{8DED8474-14E6-4940-A977-73478DA255EC}">
      <dgm:prSet/>
      <dgm:spPr/>
      <dgm:t>
        <a:bodyPr/>
        <a:lstStyle/>
        <a:p>
          <a:endParaRPr lang="fr-FR" sz="1200"/>
        </a:p>
      </dgm:t>
    </dgm:pt>
    <dgm:pt modelId="{871B043C-910E-4F20-BEA2-A629096D5233}" type="sibTrans" cxnId="{8DED8474-14E6-4940-A977-73478DA255EC}">
      <dgm:prSet/>
      <dgm:spPr/>
      <dgm:t>
        <a:bodyPr/>
        <a:lstStyle/>
        <a:p>
          <a:endParaRPr lang="fr-FR" sz="1200"/>
        </a:p>
      </dgm:t>
    </dgm:pt>
    <dgm:pt modelId="{41137FED-D66B-4BAE-BEA9-BB87FB65E36B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Data measurements: speed (UL, DL), setup success and delay,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CE5867D0-B00C-4117-920E-63867182ED0C}" type="parTrans" cxnId="{A6F04B4B-8368-48A3-9566-A2D8D27EA99C}">
      <dgm:prSet/>
      <dgm:spPr/>
      <dgm:t>
        <a:bodyPr/>
        <a:lstStyle/>
        <a:p>
          <a:endParaRPr lang="fr-FR" sz="1200"/>
        </a:p>
      </dgm:t>
    </dgm:pt>
    <dgm:pt modelId="{399F67E2-646F-4280-B4A0-572B332A7074}" type="sibTrans" cxnId="{A6F04B4B-8368-48A3-9566-A2D8D27EA99C}">
      <dgm:prSet/>
      <dgm:spPr/>
      <dgm:t>
        <a:bodyPr/>
        <a:lstStyle/>
        <a:p>
          <a:endParaRPr lang="fr-FR" sz="1200"/>
        </a:p>
      </dgm:t>
    </dgm:pt>
    <dgm:pt modelId="{B22C7F3E-6491-48B0-9832-B6F1C21C0E15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HO rate,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6675EF8C-4EBE-406B-BA10-2D2E3FE9E6B5}" type="parTrans" cxnId="{4A0AB06F-617F-4E83-AA0C-4FFD1C75456A}">
      <dgm:prSet/>
      <dgm:spPr/>
      <dgm:t>
        <a:bodyPr/>
        <a:lstStyle/>
        <a:p>
          <a:endParaRPr lang="fr-FR" sz="1200"/>
        </a:p>
      </dgm:t>
    </dgm:pt>
    <dgm:pt modelId="{3597E11D-5088-40C3-92CD-27B26330E851}" type="sibTrans" cxnId="{4A0AB06F-617F-4E83-AA0C-4FFD1C75456A}">
      <dgm:prSet/>
      <dgm:spPr/>
      <dgm:t>
        <a:bodyPr/>
        <a:lstStyle/>
        <a:p>
          <a:endParaRPr lang="fr-FR" sz="1200"/>
        </a:p>
      </dgm:t>
    </dgm:pt>
    <dgm:pt modelId="{A6BD3834-7389-4B8E-A7D8-76F54D0F1BD5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Data activity rate,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B277DD19-38E8-40CE-ABE8-5DF81985BC96}" type="parTrans" cxnId="{6DD548B2-8E68-424D-9524-462B42212063}">
      <dgm:prSet/>
      <dgm:spPr/>
      <dgm:t>
        <a:bodyPr/>
        <a:lstStyle/>
        <a:p>
          <a:endParaRPr lang="fr-FR" sz="1200"/>
        </a:p>
      </dgm:t>
    </dgm:pt>
    <dgm:pt modelId="{54FAD842-9022-41E0-BBE4-16C00FB05E06}" type="sibTrans" cxnId="{6DD548B2-8E68-424D-9524-462B42212063}">
      <dgm:prSet/>
      <dgm:spPr/>
      <dgm:t>
        <a:bodyPr/>
        <a:lstStyle/>
        <a:p>
          <a:endParaRPr lang="fr-FR" sz="1200"/>
        </a:p>
      </dgm:t>
    </dgm:pt>
    <dgm:pt modelId="{04B2DF2A-A349-4A5B-9978-F255FE94A746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Connection and sessions durations,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92A2ACE5-52A2-4D1C-8D53-0CC4EB0484C6}" type="parTrans" cxnId="{708B83DD-3468-4062-87E2-CA8E7DAAE59F}">
      <dgm:prSet/>
      <dgm:spPr/>
      <dgm:t>
        <a:bodyPr/>
        <a:lstStyle/>
        <a:p>
          <a:endParaRPr lang="fr-FR" sz="1200"/>
        </a:p>
      </dgm:t>
    </dgm:pt>
    <dgm:pt modelId="{DE888273-E78C-468B-8E61-DCB30E8D85EC}" type="sibTrans" cxnId="{708B83DD-3468-4062-87E2-CA8E7DAAE59F}">
      <dgm:prSet/>
      <dgm:spPr/>
      <dgm:t>
        <a:bodyPr/>
        <a:lstStyle/>
        <a:p>
          <a:endParaRPr lang="fr-FR" sz="1200"/>
        </a:p>
      </dgm:t>
    </dgm:pt>
    <dgm:pt modelId="{66E16FA7-74B7-490D-A48F-1A771A880716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User information: UE type,  location, activated services, used credit/SIM card and service, activity (sessions durations, calls,  …), transmitted and received data volumes, …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E24EA579-B5F0-4443-B4A8-7E95A90FD511}" type="parTrans" cxnId="{4B5D13DF-C239-46AE-961B-B22C3F62817F}">
      <dgm:prSet/>
      <dgm:spPr/>
      <dgm:t>
        <a:bodyPr/>
        <a:lstStyle/>
        <a:p>
          <a:endParaRPr lang="fr-FR" sz="1200"/>
        </a:p>
      </dgm:t>
    </dgm:pt>
    <dgm:pt modelId="{90FAE369-E534-4789-AD52-A3BAE79EC4DE}" type="sibTrans" cxnId="{4B5D13DF-C239-46AE-961B-B22C3F62817F}">
      <dgm:prSet/>
      <dgm:spPr/>
      <dgm:t>
        <a:bodyPr/>
        <a:lstStyle/>
        <a:p>
          <a:endParaRPr lang="fr-FR" sz="1200"/>
        </a:p>
      </dgm:t>
    </dgm:pt>
    <dgm:pt modelId="{A3503A63-BFC0-4E8D-AB26-873D4376209A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Hotspots (density of test mobiles per area),</a:t>
          </a:r>
          <a:endParaRPr lang="fr-FR" sz="1200" dirty="0"/>
        </a:p>
      </dgm:t>
    </dgm:pt>
    <dgm:pt modelId="{D0AA1FBB-DDCC-4140-A3C1-70848BBBFE5F}" type="parTrans" cxnId="{1D1949F5-27E3-4224-AE84-3A2072BBDC8E}">
      <dgm:prSet/>
      <dgm:spPr/>
      <dgm:t>
        <a:bodyPr/>
        <a:lstStyle/>
        <a:p>
          <a:endParaRPr lang="fr-FR" sz="1200"/>
        </a:p>
      </dgm:t>
    </dgm:pt>
    <dgm:pt modelId="{0C1CC0F8-2CDE-40B0-8AE0-2146AF9267D9}" type="sibTrans" cxnId="{1D1949F5-27E3-4224-AE84-3A2072BBDC8E}">
      <dgm:prSet/>
      <dgm:spPr/>
      <dgm:t>
        <a:bodyPr/>
        <a:lstStyle/>
        <a:p>
          <a:endParaRPr lang="fr-FR" sz="1200"/>
        </a:p>
      </dgm:t>
    </dgm:pt>
    <dgm:pt modelId="{01A1A375-4A89-4AC6-BEFF-E081C6030D2B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MOS and PESQ, 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1398FED1-549D-452F-8048-293B0FACC67B}" type="parTrans" cxnId="{9DEB4A3F-D677-459D-A009-EE09EC54F65D}">
      <dgm:prSet/>
      <dgm:spPr/>
      <dgm:t>
        <a:bodyPr/>
        <a:lstStyle/>
        <a:p>
          <a:endParaRPr lang="fr-FR" sz="1200"/>
        </a:p>
      </dgm:t>
    </dgm:pt>
    <dgm:pt modelId="{57FB060A-2C3F-40AD-926D-8B98F59FDC5C}" type="sibTrans" cxnId="{9DEB4A3F-D677-459D-A009-EE09EC54F65D}">
      <dgm:prSet/>
      <dgm:spPr/>
      <dgm:t>
        <a:bodyPr/>
        <a:lstStyle/>
        <a:p>
          <a:endParaRPr lang="fr-FR" sz="1200"/>
        </a:p>
      </dgm:t>
    </dgm:pt>
    <dgm:pt modelId="{8AEF29C4-544D-4893-BE77-747670AEA3FB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Mostly used application per subscribers, 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04790C57-1322-4A1F-B7E7-6122CB292121}" type="parTrans" cxnId="{B58CA235-973B-457F-9F57-06D44DABD889}">
      <dgm:prSet/>
      <dgm:spPr/>
      <dgm:t>
        <a:bodyPr/>
        <a:lstStyle/>
        <a:p>
          <a:endParaRPr lang="fr-FR" sz="1200"/>
        </a:p>
      </dgm:t>
    </dgm:pt>
    <dgm:pt modelId="{54B295F9-B33B-4D22-884C-FEB7707A4C06}" type="sibTrans" cxnId="{B58CA235-973B-457F-9F57-06D44DABD889}">
      <dgm:prSet/>
      <dgm:spPr/>
      <dgm:t>
        <a:bodyPr/>
        <a:lstStyle/>
        <a:p>
          <a:endParaRPr lang="fr-FR" sz="1200"/>
        </a:p>
      </dgm:t>
    </dgm:pt>
    <dgm:pt modelId="{65147601-CD85-4D12-9D7E-330C8A062E8C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Loss of revenues evaluation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D22F9416-96EE-4052-BD2B-5F3872A4B4C2}" type="parTrans" cxnId="{99A30D87-E508-4DDC-BA4C-3F9AE1F222F8}">
      <dgm:prSet/>
      <dgm:spPr/>
      <dgm:t>
        <a:bodyPr/>
        <a:lstStyle/>
        <a:p>
          <a:endParaRPr lang="fr-FR" sz="1200"/>
        </a:p>
      </dgm:t>
    </dgm:pt>
    <dgm:pt modelId="{5BCAD430-22F8-4CB2-A5F7-5D85E0B72535}" type="sibTrans" cxnId="{99A30D87-E508-4DDC-BA4C-3F9AE1F222F8}">
      <dgm:prSet/>
      <dgm:spPr/>
      <dgm:t>
        <a:bodyPr/>
        <a:lstStyle/>
        <a:p>
          <a:endParaRPr lang="fr-FR" sz="1200"/>
        </a:p>
      </dgm:t>
    </dgm:pt>
    <dgm:pt modelId="{EA059F99-6B32-4F87-8F36-A1C7C5B40887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User’s profile (behavior, …)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651C8243-05FE-47BC-8A49-7D61516566C6}" type="parTrans" cxnId="{C6EB1CAB-8747-43D6-A6A3-736D7FFF08EF}">
      <dgm:prSet/>
      <dgm:spPr/>
      <dgm:t>
        <a:bodyPr/>
        <a:lstStyle/>
        <a:p>
          <a:endParaRPr lang="fr-FR" sz="1200"/>
        </a:p>
      </dgm:t>
    </dgm:pt>
    <dgm:pt modelId="{9B9E5F44-11B9-4672-8857-1A51D6D631E8}" type="sibTrans" cxnId="{C6EB1CAB-8747-43D6-A6A3-736D7FFF08EF}">
      <dgm:prSet/>
      <dgm:spPr/>
      <dgm:t>
        <a:bodyPr/>
        <a:lstStyle/>
        <a:p>
          <a:endParaRPr lang="fr-FR" sz="1200"/>
        </a:p>
      </dgm:t>
    </dgm:pt>
    <dgm:pt modelId="{9DC77F28-F298-4CC6-AEE7-4F4E36D8C2C9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Perceived user quality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2E6171FF-C5B8-4EB9-AFA5-54B8589E10C1}" type="parTrans" cxnId="{3EC79F87-EC3F-4EFB-9E54-DC1421007A95}">
      <dgm:prSet/>
      <dgm:spPr/>
      <dgm:t>
        <a:bodyPr/>
        <a:lstStyle/>
        <a:p>
          <a:endParaRPr lang="fr-FR" sz="1200"/>
        </a:p>
      </dgm:t>
    </dgm:pt>
    <dgm:pt modelId="{290EA04F-CF5E-4E50-B61E-3E2A23ECCE25}" type="sibTrans" cxnId="{3EC79F87-EC3F-4EFB-9E54-DC1421007A95}">
      <dgm:prSet/>
      <dgm:spPr/>
      <dgm:t>
        <a:bodyPr/>
        <a:lstStyle/>
        <a:p>
          <a:endParaRPr lang="fr-FR" sz="1200"/>
        </a:p>
      </dgm:t>
    </dgm:pt>
    <dgm:pt modelId="{787E68D3-0035-4285-A39A-4D54B57811BA}" type="pres">
      <dgm:prSet presAssocID="{580C5005-4F87-4D26-BC93-ADDB60A1A731}" presName="diagram" presStyleCnt="0">
        <dgm:presLayoutVars>
          <dgm:dir/>
          <dgm:animLvl val="lvl"/>
          <dgm:resizeHandles val="exact"/>
        </dgm:presLayoutVars>
      </dgm:prSet>
      <dgm:spPr/>
    </dgm:pt>
    <dgm:pt modelId="{8FF628A6-84EA-4959-B9AD-669B785EFC99}" type="pres">
      <dgm:prSet presAssocID="{13319FD8-5689-45D1-AE12-81E38192B28E}" presName="compNode" presStyleCnt="0"/>
      <dgm:spPr/>
    </dgm:pt>
    <dgm:pt modelId="{57631A98-63D2-4959-8435-1899793917B6}" type="pres">
      <dgm:prSet presAssocID="{13319FD8-5689-45D1-AE12-81E38192B28E}" presName="childRect" presStyleLbl="bgAcc1" presStyleIdx="0" presStyleCnt="2" custScaleX="156239" custScaleY="219350" custLinFactNeighborX="5181" custLinFactNeighborY="-310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722611-9DF6-4851-99BD-A8435676EE42}" type="pres">
      <dgm:prSet presAssocID="{13319FD8-5689-45D1-AE12-81E38192B2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3BFB9F-0772-4A78-B414-B151A872CCA1}" type="pres">
      <dgm:prSet presAssocID="{13319FD8-5689-45D1-AE12-81E38192B28E}" presName="parentRect" presStyleLbl="alignNode1" presStyleIdx="0" presStyleCnt="2" custScaleX="158922" custScaleY="83442" custLinFactNeighborX="6522" custLinFactNeighborY="22843"/>
      <dgm:spPr/>
      <dgm:t>
        <a:bodyPr/>
        <a:lstStyle/>
        <a:p>
          <a:endParaRPr lang="fr-FR"/>
        </a:p>
      </dgm:t>
    </dgm:pt>
    <dgm:pt modelId="{ADC1582E-7A1E-443B-B3CF-42D272A1DA83}" type="pres">
      <dgm:prSet presAssocID="{13319FD8-5689-45D1-AE12-81E38192B28E}" presName="adorn" presStyleLbl="fgAccFollowNode1" presStyleIdx="0" presStyleCnt="2" custLinFactNeighborX="75615" custLinFactNeighborY="-95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D0ED97-B19C-4988-8178-BFA6E72392A1}" type="pres">
      <dgm:prSet presAssocID="{E00D4894-E631-4459-BF5D-8FCC6D0C97D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8299E98-E7B1-4853-87D1-4A0C26302233}" type="pres">
      <dgm:prSet presAssocID="{042E7D61-78C8-4BDB-84B7-879F1B45CD09}" presName="compNode" presStyleCnt="0"/>
      <dgm:spPr/>
    </dgm:pt>
    <dgm:pt modelId="{C973862D-28E2-40E2-A180-260A51FB4DA4}" type="pres">
      <dgm:prSet presAssocID="{042E7D61-78C8-4BDB-84B7-879F1B45CD09}" presName="childRect" presStyleLbl="bgAcc1" presStyleIdx="1" presStyleCnt="2" custScaleX="108286" custScaleY="146257" custLinFactNeighborX="962" custLinFactNeighborY="-61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3CEE6B-C4D7-40DA-80B1-08AA8B0A245D}" type="pres">
      <dgm:prSet presAssocID="{042E7D61-78C8-4BDB-84B7-879F1B45CD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CD5B80-8F9C-429C-82E8-D7B0BDF040DC}" type="pres">
      <dgm:prSet presAssocID="{042E7D61-78C8-4BDB-84B7-879F1B45CD09}" presName="parentRect" presStyleLbl="alignNode1" presStyleIdx="1" presStyleCnt="2" custScaleX="112348" custScaleY="89816" custLinFactNeighborX="-55" custLinFactNeighborY="4740"/>
      <dgm:spPr/>
      <dgm:t>
        <a:bodyPr/>
        <a:lstStyle/>
        <a:p>
          <a:endParaRPr lang="fr-FR"/>
        </a:p>
      </dgm:t>
    </dgm:pt>
    <dgm:pt modelId="{45F8D43E-0FCD-4638-8AD5-C4F58A2D3F7D}" type="pres">
      <dgm:prSet presAssocID="{042E7D61-78C8-4BDB-84B7-879F1B45CD09}" presName="adorn" presStyleLbl="fgAccFollowNode1" presStyleIdx="1" presStyleCnt="2" custScaleX="107065" custScaleY="98895" custLinFactNeighborX="-19148" custLinFactNeighborY="-870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A307E83-3C4E-49A2-ABFC-A61ECB4629BC}" srcId="{13319FD8-5689-45D1-AE12-81E38192B28E}" destId="{CDB0C242-7F54-4BA5-BF91-3E51065279D9}" srcOrd="2" destOrd="0" parTransId="{E8754819-0793-4099-89E1-B7FDACAE94DC}" sibTransId="{E3F184F3-C17A-4C65-B9C9-8A1A06E68585}"/>
    <dgm:cxn modelId="{4B5D13DF-C239-46AE-961B-B22C3F62817F}" srcId="{13319FD8-5689-45D1-AE12-81E38192B28E}" destId="{66E16FA7-74B7-490D-A48F-1A771A880716}" srcOrd="10" destOrd="0" parTransId="{E24EA579-B5F0-4443-B4A8-7E95A90FD511}" sibTransId="{90FAE369-E534-4789-AD52-A3BAE79EC4DE}"/>
    <dgm:cxn modelId="{74EA988D-A90E-44FB-8B80-0E08BFD45954}" type="presOf" srcId="{5EB001D5-6663-432E-9DBF-0A67EE010924}" destId="{57631A98-63D2-4959-8435-1899793917B6}" srcOrd="0" destOrd="5" presId="urn:microsoft.com/office/officeart/2005/8/layout/bList2#1"/>
    <dgm:cxn modelId="{E6E25850-292B-4E56-A2E4-358B83119C37}" srcId="{580C5005-4F87-4D26-BC93-ADDB60A1A731}" destId="{042E7D61-78C8-4BDB-84B7-879F1B45CD09}" srcOrd="1" destOrd="0" parTransId="{BC259FDA-445A-494D-8338-CD9F8FC881B0}" sibTransId="{52BDB5A8-41CA-42B1-868E-80EFBACA3DAA}"/>
    <dgm:cxn modelId="{343779E8-46DE-4C12-8B8D-92A9651869E0}" srcId="{580C5005-4F87-4D26-BC93-ADDB60A1A731}" destId="{13319FD8-5689-45D1-AE12-81E38192B28E}" srcOrd="0" destOrd="0" parTransId="{86080B85-FCAE-43EE-8321-2A77F416FD68}" sibTransId="{E00D4894-E631-4459-BF5D-8FCC6D0C97DA}"/>
    <dgm:cxn modelId="{F97DEDF3-EEA4-4843-BA57-697C3E7E0635}" type="presOf" srcId="{A3503A63-BFC0-4E8D-AB26-873D4376209A}" destId="{C973862D-28E2-40E2-A180-260A51FB4DA4}" srcOrd="0" destOrd="0" presId="urn:microsoft.com/office/officeart/2005/8/layout/bList2#1"/>
    <dgm:cxn modelId="{9334EAB8-6492-4078-893C-D5CAEA3EDAAB}" type="presOf" srcId="{A6BD3834-7389-4B8E-A7D8-76F54D0F1BD5}" destId="{57631A98-63D2-4959-8435-1899793917B6}" srcOrd="0" destOrd="8" presId="urn:microsoft.com/office/officeart/2005/8/layout/bList2#1"/>
    <dgm:cxn modelId="{F2FCCC26-FF49-4A6E-AFB3-69FF038A446A}" type="presOf" srcId="{13319FD8-5689-45D1-AE12-81E38192B28E}" destId="{9D722611-9DF6-4851-99BD-A8435676EE42}" srcOrd="0" destOrd="0" presId="urn:microsoft.com/office/officeart/2005/8/layout/bList2#1"/>
    <dgm:cxn modelId="{0ECEAB62-2BBB-49FF-9FDB-A6CAA2CDCF25}" type="presOf" srcId="{9DC77F28-F298-4CC6-AEE7-4F4E36D8C2C9}" destId="{C973862D-28E2-40E2-A180-260A51FB4DA4}" srcOrd="0" destOrd="5" presId="urn:microsoft.com/office/officeart/2005/8/layout/bList2#1"/>
    <dgm:cxn modelId="{8DED8474-14E6-4940-A977-73478DA255EC}" srcId="{13319FD8-5689-45D1-AE12-81E38192B28E}" destId="{5EB001D5-6663-432E-9DBF-0A67EE010924}" srcOrd="5" destOrd="0" parTransId="{CD1D5CE1-7778-403E-9CBD-8672AA02075C}" sibTransId="{871B043C-910E-4F20-BEA2-A629096D5233}"/>
    <dgm:cxn modelId="{436A945B-57C5-48EA-84C0-6B332BA9DF8A}" type="presOf" srcId="{042E7D61-78C8-4BDB-84B7-879F1B45CD09}" destId="{783CEE6B-C4D7-40DA-80B1-08AA8B0A245D}" srcOrd="0" destOrd="0" presId="urn:microsoft.com/office/officeart/2005/8/layout/bList2#1"/>
    <dgm:cxn modelId="{A6F04B4B-8368-48A3-9566-A2D8D27EA99C}" srcId="{13319FD8-5689-45D1-AE12-81E38192B28E}" destId="{41137FED-D66B-4BAE-BEA9-BB87FB65E36B}" srcOrd="6" destOrd="0" parTransId="{CE5867D0-B00C-4117-920E-63867182ED0C}" sibTransId="{399F67E2-646F-4280-B4A0-572B332A7074}"/>
    <dgm:cxn modelId="{B58CA235-973B-457F-9F57-06D44DABD889}" srcId="{042E7D61-78C8-4BDB-84B7-879F1B45CD09}" destId="{8AEF29C4-544D-4893-BE77-747670AEA3FB}" srcOrd="2" destOrd="0" parTransId="{04790C57-1322-4A1F-B7E7-6122CB292121}" sibTransId="{54B295F9-B33B-4D22-884C-FEB7707A4C06}"/>
    <dgm:cxn modelId="{4A0AB06F-617F-4E83-AA0C-4FFD1C75456A}" srcId="{13319FD8-5689-45D1-AE12-81E38192B28E}" destId="{B22C7F3E-6491-48B0-9832-B6F1C21C0E15}" srcOrd="7" destOrd="0" parTransId="{6675EF8C-4EBE-406B-BA10-2D2E3FE9E6B5}" sibTransId="{3597E11D-5088-40C3-92CD-27B26330E851}"/>
    <dgm:cxn modelId="{3EC79F87-EC3F-4EFB-9E54-DC1421007A95}" srcId="{042E7D61-78C8-4BDB-84B7-879F1B45CD09}" destId="{9DC77F28-F298-4CC6-AEE7-4F4E36D8C2C9}" srcOrd="5" destOrd="0" parTransId="{2E6171FF-C5B8-4EB9-AFA5-54B8589E10C1}" sibTransId="{290EA04F-CF5E-4E50-B61E-3E2A23ECCE25}"/>
    <dgm:cxn modelId="{9EA9CBB0-1AC5-43C4-AD27-0C42F10D2DD7}" type="presOf" srcId="{01A1A375-4A89-4AC6-BEFF-E081C6030D2B}" destId="{C973862D-28E2-40E2-A180-260A51FB4DA4}" srcOrd="0" destOrd="1" presId="urn:microsoft.com/office/officeart/2005/8/layout/bList2#1"/>
    <dgm:cxn modelId="{4F48623D-49BF-4CEF-900D-FFA3D79D68C3}" type="presOf" srcId="{41137FED-D66B-4BAE-BEA9-BB87FB65E36B}" destId="{57631A98-63D2-4959-8435-1899793917B6}" srcOrd="0" destOrd="6" presId="urn:microsoft.com/office/officeart/2005/8/layout/bList2#1"/>
    <dgm:cxn modelId="{3D0454D8-9550-4BD5-87E1-63E714CFE759}" type="presOf" srcId="{66E16FA7-74B7-490D-A48F-1A771A880716}" destId="{57631A98-63D2-4959-8435-1899793917B6}" srcOrd="0" destOrd="10" presId="urn:microsoft.com/office/officeart/2005/8/layout/bList2#1"/>
    <dgm:cxn modelId="{A8DB8FA2-905F-4B75-8DE9-E6E95B36CF74}" type="presOf" srcId="{EA059F99-6B32-4F87-8F36-A1C7C5B40887}" destId="{C973862D-28E2-40E2-A180-260A51FB4DA4}" srcOrd="0" destOrd="4" presId="urn:microsoft.com/office/officeart/2005/8/layout/bList2#1"/>
    <dgm:cxn modelId="{B8C8CD94-5F98-4467-B070-AC53AA20486C}" srcId="{13319FD8-5689-45D1-AE12-81E38192B28E}" destId="{64D492C0-6912-4CEF-9379-B336C9E24AF7}" srcOrd="3" destOrd="0" parTransId="{59FF1E1C-B1AB-4767-9A09-F80FD02C782F}" sibTransId="{7B0F0FB5-DC17-4A7D-AA9B-3EEFF57C010B}"/>
    <dgm:cxn modelId="{C09BD5EF-9963-4941-A54B-5F545B23D89E}" type="presOf" srcId="{755C469C-4FEC-4753-99D8-C8E7C8EEAFD1}" destId="{57631A98-63D2-4959-8435-1899793917B6}" srcOrd="0" destOrd="0" presId="urn:microsoft.com/office/officeart/2005/8/layout/bList2#1"/>
    <dgm:cxn modelId="{77A7D966-2EF8-455E-8638-BA6D8141BBCC}" type="presOf" srcId="{E00D4894-E631-4459-BF5D-8FCC6D0C97DA}" destId="{D3D0ED97-B19C-4988-8178-BFA6E72392A1}" srcOrd="0" destOrd="0" presId="urn:microsoft.com/office/officeart/2005/8/layout/bList2#1"/>
    <dgm:cxn modelId="{99A30D87-E508-4DDC-BA4C-3F9AE1F222F8}" srcId="{042E7D61-78C8-4BDB-84B7-879F1B45CD09}" destId="{65147601-CD85-4D12-9D7E-330C8A062E8C}" srcOrd="3" destOrd="0" parTransId="{D22F9416-96EE-4052-BD2B-5F3872A4B4C2}" sibTransId="{5BCAD430-22F8-4CB2-A5F7-5D85E0B72535}"/>
    <dgm:cxn modelId="{6DD548B2-8E68-424D-9524-462B42212063}" srcId="{13319FD8-5689-45D1-AE12-81E38192B28E}" destId="{A6BD3834-7389-4B8E-A7D8-76F54D0F1BD5}" srcOrd="8" destOrd="0" parTransId="{B277DD19-38E8-40CE-ABE8-5DF81985BC96}" sibTransId="{54FAD842-9022-41E0-BBE4-16C00FB05E06}"/>
    <dgm:cxn modelId="{289C1226-5240-4012-A55D-F26C6BACD684}" type="presOf" srcId="{2D9E1AE1-37B0-4BB1-B2DB-31BEDD285C4F}" destId="{57631A98-63D2-4959-8435-1899793917B6}" srcOrd="0" destOrd="1" presId="urn:microsoft.com/office/officeart/2005/8/layout/bList2#1"/>
    <dgm:cxn modelId="{9DEB4A3F-D677-459D-A009-EE09EC54F65D}" srcId="{042E7D61-78C8-4BDB-84B7-879F1B45CD09}" destId="{01A1A375-4A89-4AC6-BEFF-E081C6030D2B}" srcOrd="1" destOrd="0" parTransId="{1398FED1-549D-452F-8048-293B0FACC67B}" sibTransId="{57FB060A-2C3F-40AD-926D-8B98F59FDC5C}"/>
    <dgm:cxn modelId="{708B83DD-3468-4062-87E2-CA8E7DAAE59F}" srcId="{13319FD8-5689-45D1-AE12-81E38192B28E}" destId="{04B2DF2A-A349-4A5B-9978-F255FE94A746}" srcOrd="9" destOrd="0" parTransId="{92A2ACE5-52A2-4D1C-8D53-0CC4EB0484C6}" sibTransId="{DE888273-E78C-468B-8E61-DCB30E8D85EC}"/>
    <dgm:cxn modelId="{4074A4C4-4B51-422E-9723-616B0FD65D4B}" type="presOf" srcId="{64D492C0-6912-4CEF-9379-B336C9E24AF7}" destId="{57631A98-63D2-4959-8435-1899793917B6}" srcOrd="0" destOrd="3" presId="urn:microsoft.com/office/officeart/2005/8/layout/bList2#1"/>
    <dgm:cxn modelId="{C6EB1CAB-8747-43D6-A6A3-736D7FFF08EF}" srcId="{042E7D61-78C8-4BDB-84B7-879F1B45CD09}" destId="{EA059F99-6B32-4F87-8F36-A1C7C5B40887}" srcOrd="4" destOrd="0" parTransId="{651C8243-05FE-47BC-8A49-7D61516566C6}" sibTransId="{9B9E5F44-11B9-4672-8857-1A51D6D631E8}"/>
    <dgm:cxn modelId="{A5346867-9927-4FFE-BE27-74AC3D1E7499}" type="presOf" srcId="{9DB1BF7E-810D-44D8-A33C-3DD499AF2313}" destId="{57631A98-63D2-4959-8435-1899793917B6}" srcOrd="0" destOrd="4" presId="urn:microsoft.com/office/officeart/2005/8/layout/bList2#1"/>
    <dgm:cxn modelId="{5B33A648-36AA-4A2E-8B78-B071531F7788}" srcId="{13319FD8-5689-45D1-AE12-81E38192B28E}" destId="{9DB1BF7E-810D-44D8-A33C-3DD499AF2313}" srcOrd="4" destOrd="0" parTransId="{943BD5E6-2F8D-4B07-B08A-B53A0998D47F}" sibTransId="{20EBCD6D-BB71-4F62-A2E1-138CACDA3876}"/>
    <dgm:cxn modelId="{1D1949F5-27E3-4224-AE84-3A2072BBDC8E}" srcId="{042E7D61-78C8-4BDB-84B7-879F1B45CD09}" destId="{A3503A63-BFC0-4E8D-AB26-873D4376209A}" srcOrd="0" destOrd="0" parTransId="{D0AA1FBB-DDCC-4140-A3C1-70848BBBFE5F}" sibTransId="{0C1CC0F8-2CDE-40B0-8AE0-2146AF9267D9}"/>
    <dgm:cxn modelId="{269965F3-DCE5-41B6-B182-DEF1AE1B3FBB}" type="presOf" srcId="{580C5005-4F87-4D26-BC93-ADDB60A1A731}" destId="{787E68D3-0035-4285-A39A-4D54B57811BA}" srcOrd="0" destOrd="0" presId="urn:microsoft.com/office/officeart/2005/8/layout/bList2#1"/>
    <dgm:cxn modelId="{5C0EB7F9-0042-4027-8A48-0FE6850A8EDA}" type="presOf" srcId="{13319FD8-5689-45D1-AE12-81E38192B28E}" destId="{4D3BFB9F-0772-4A78-B414-B151A872CCA1}" srcOrd="1" destOrd="0" presId="urn:microsoft.com/office/officeart/2005/8/layout/bList2#1"/>
    <dgm:cxn modelId="{F426CB80-DFFD-4DFC-894D-CC24CF68B438}" type="presOf" srcId="{65147601-CD85-4D12-9D7E-330C8A062E8C}" destId="{C973862D-28E2-40E2-A180-260A51FB4DA4}" srcOrd="0" destOrd="3" presId="urn:microsoft.com/office/officeart/2005/8/layout/bList2#1"/>
    <dgm:cxn modelId="{24CFCDEF-0540-485D-BC4C-8F490B72D329}" srcId="{13319FD8-5689-45D1-AE12-81E38192B28E}" destId="{755C469C-4FEC-4753-99D8-C8E7C8EEAFD1}" srcOrd="0" destOrd="0" parTransId="{047A06A4-5F34-4781-B6BE-AD79383BBE89}" sibTransId="{D495E3B2-5E91-48EC-A62C-2341E5D61A46}"/>
    <dgm:cxn modelId="{43CEE38F-665B-469A-9C53-90EC8890F2F1}" type="presOf" srcId="{B22C7F3E-6491-48B0-9832-B6F1C21C0E15}" destId="{57631A98-63D2-4959-8435-1899793917B6}" srcOrd="0" destOrd="7" presId="urn:microsoft.com/office/officeart/2005/8/layout/bList2#1"/>
    <dgm:cxn modelId="{9351EDDC-3BA6-4295-A295-EB64D00B6361}" type="presOf" srcId="{04B2DF2A-A349-4A5B-9978-F255FE94A746}" destId="{57631A98-63D2-4959-8435-1899793917B6}" srcOrd="0" destOrd="9" presId="urn:microsoft.com/office/officeart/2005/8/layout/bList2#1"/>
    <dgm:cxn modelId="{168CF2DF-B369-4063-8AEE-BD42EA0B15DD}" type="presOf" srcId="{042E7D61-78C8-4BDB-84B7-879F1B45CD09}" destId="{5BCD5B80-8F9C-429C-82E8-D7B0BDF040DC}" srcOrd="1" destOrd="0" presId="urn:microsoft.com/office/officeart/2005/8/layout/bList2#1"/>
    <dgm:cxn modelId="{A223AFCD-B1FE-48CA-BF14-9A03E5BDA19E}" type="presOf" srcId="{CDB0C242-7F54-4BA5-BF91-3E51065279D9}" destId="{57631A98-63D2-4959-8435-1899793917B6}" srcOrd="0" destOrd="2" presId="urn:microsoft.com/office/officeart/2005/8/layout/bList2#1"/>
    <dgm:cxn modelId="{85D62221-6D2C-4C3C-A4BF-17E49C6B0557}" type="presOf" srcId="{8AEF29C4-544D-4893-BE77-747670AEA3FB}" destId="{C973862D-28E2-40E2-A180-260A51FB4DA4}" srcOrd="0" destOrd="2" presId="urn:microsoft.com/office/officeart/2005/8/layout/bList2#1"/>
    <dgm:cxn modelId="{3ED9A1CD-B0DC-40F3-B5B8-C744D0139F8C}" srcId="{13319FD8-5689-45D1-AE12-81E38192B28E}" destId="{2D9E1AE1-37B0-4BB1-B2DB-31BEDD285C4F}" srcOrd="1" destOrd="0" parTransId="{0A562241-DFC4-4FAD-86C7-282C5803E7BD}" sibTransId="{693666AD-BC30-40CE-A5CE-81FA09A0A54B}"/>
    <dgm:cxn modelId="{4D60828E-B079-467A-8A77-72A1E90BE5AB}" type="presParOf" srcId="{787E68D3-0035-4285-A39A-4D54B57811BA}" destId="{8FF628A6-84EA-4959-B9AD-669B785EFC99}" srcOrd="0" destOrd="0" presId="urn:microsoft.com/office/officeart/2005/8/layout/bList2#1"/>
    <dgm:cxn modelId="{B03AE47D-ABF4-43A2-AB8E-6F06300E2B42}" type="presParOf" srcId="{8FF628A6-84EA-4959-B9AD-669B785EFC99}" destId="{57631A98-63D2-4959-8435-1899793917B6}" srcOrd="0" destOrd="0" presId="urn:microsoft.com/office/officeart/2005/8/layout/bList2#1"/>
    <dgm:cxn modelId="{605DE41D-29D2-4B85-97F6-FEAF6EA40404}" type="presParOf" srcId="{8FF628A6-84EA-4959-B9AD-669B785EFC99}" destId="{9D722611-9DF6-4851-99BD-A8435676EE42}" srcOrd="1" destOrd="0" presId="urn:microsoft.com/office/officeart/2005/8/layout/bList2#1"/>
    <dgm:cxn modelId="{695F5F8A-A2C2-4306-9682-01CF5B016799}" type="presParOf" srcId="{8FF628A6-84EA-4959-B9AD-669B785EFC99}" destId="{4D3BFB9F-0772-4A78-B414-B151A872CCA1}" srcOrd="2" destOrd="0" presId="urn:microsoft.com/office/officeart/2005/8/layout/bList2#1"/>
    <dgm:cxn modelId="{85E975A4-B961-48D4-B079-6E82CBBA2396}" type="presParOf" srcId="{8FF628A6-84EA-4959-B9AD-669B785EFC99}" destId="{ADC1582E-7A1E-443B-B3CF-42D272A1DA83}" srcOrd="3" destOrd="0" presId="urn:microsoft.com/office/officeart/2005/8/layout/bList2#1"/>
    <dgm:cxn modelId="{CA314ECE-B2AC-4BBC-AC51-93B32C25B1D4}" type="presParOf" srcId="{787E68D3-0035-4285-A39A-4D54B57811BA}" destId="{D3D0ED97-B19C-4988-8178-BFA6E72392A1}" srcOrd="1" destOrd="0" presId="urn:microsoft.com/office/officeart/2005/8/layout/bList2#1"/>
    <dgm:cxn modelId="{58448554-2203-48A3-92E8-89C89BB65FC7}" type="presParOf" srcId="{787E68D3-0035-4285-A39A-4D54B57811BA}" destId="{38299E98-E7B1-4853-87D1-4A0C26302233}" srcOrd="2" destOrd="0" presId="urn:microsoft.com/office/officeart/2005/8/layout/bList2#1"/>
    <dgm:cxn modelId="{08911127-10EA-4C1D-BC5C-AEAC4BA11C5A}" type="presParOf" srcId="{38299E98-E7B1-4853-87D1-4A0C26302233}" destId="{C973862D-28E2-40E2-A180-260A51FB4DA4}" srcOrd="0" destOrd="0" presId="urn:microsoft.com/office/officeart/2005/8/layout/bList2#1"/>
    <dgm:cxn modelId="{E1C82C01-A551-40D7-9B75-A4F47321678B}" type="presParOf" srcId="{38299E98-E7B1-4853-87D1-4A0C26302233}" destId="{783CEE6B-C4D7-40DA-80B1-08AA8B0A245D}" srcOrd="1" destOrd="0" presId="urn:microsoft.com/office/officeart/2005/8/layout/bList2#1"/>
    <dgm:cxn modelId="{E056F8A4-9855-4D28-A75E-D438AACA2108}" type="presParOf" srcId="{38299E98-E7B1-4853-87D1-4A0C26302233}" destId="{5BCD5B80-8F9C-429C-82E8-D7B0BDF040DC}" srcOrd="2" destOrd="0" presId="urn:microsoft.com/office/officeart/2005/8/layout/bList2#1"/>
    <dgm:cxn modelId="{05683836-D580-40E8-861C-70CDBF8B160F}" type="presParOf" srcId="{38299E98-E7B1-4853-87D1-4A0C26302233}" destId="{45F8D43E-0FCD-4638-8AD5-C4F58A2D3F7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C5005-4F87-4D26-BC93-ADDB60A1A731}" type="doc">
      <dgm:prSet loTypeId="urn:microsoft.com/office/officeart/2005/8/layout/bList2#2" loCatId="list" qsTypeId="urn:microsoft.com/office/officeart/2005/8/quickstyle/3d2" qsCatId="3D" csTypeId="urn:microsoft.com/office/officeart/2005/8/colors/accent2_1" csCatId="accent2" phldr="1"/>
      <dgm:spPr/>
    </dgm:pt>
    <dgm:pt modelId="{13319FD8-5689-45D1-AE12-81E38192B28E}">
      <dgm:prSet phldrT="[Texte]" custT="1"/>
      <dgm:spPr/>
      <dgm:t>
        <a:bodyPr/>
        <a:lstStyle/>
        <a:p>
          <a:r>
            <a:rPr lang="en-US" sz="15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QoS and Legal Department</a:t>
          </a:r>
          <a:endParaRPr lang="fr-FR" sz="1500" dirty="0"/>
        </a:p>
      </dgm:t>
    </dgm:pt>
    <dgm:pt modelId="{86080B85-FCAE-43EE-8321-2A77F416FD68}" type="parTrans" cxnId="{343779E8-46DE-4C12-8B8D-92A9651869E0}">
      <dgm:prSet/>
      <dgm:spPr/>
      <dgm:t>
        <a:bodyPr/>
        <a:lstStyle/>
        <a:p>
          <a:endParaRPr lang="fr-FR" sz="1200"/>
        </a:p>
      </dgm:t>
    </dgm:pt>
    <dgm:pt modelId="{E00D4894-E631-4459-BF5D-8FCC6D0C97DA}" type="sibTrans" cxnId="{343779E8-46DE-4C12-8B8D-92A9651869E0}">
      <dgm:prSet/>
      <dgm:spPr/>
      <dgm:t>
        <a:bodyPr/>
        <a:lstStyle/>
        <a:p>
          <a:endParaRPr lang="fr-FR" sz="1200"/>
        </a:p>
      </dgm:t>
    </dgm:pt>
    <dgm:pt modelId="{755C469C-4FEC-4753-99D8-C8E7C8EEAFD1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CDR, CBR, Call Setup Time etc. per region</a:t>
          </a:r>
          <a:endParaRPr lang="fr-FR" sz="1200" dirty="0"/>
        </a:p>
      </dgm:t>
    </dgm:pt>
    <dgm:pt modelId="{047A06A4-5F34-4781-B6BE-AD79383BBE89}" type="parTrans" cxnId="{24CFCDEF-0540-485D-BC4C-8F490B72D329}">
      <dgm:prSet/>
      <dgm:spPr/>
      <dgm:t>
        <a:bodyPr/>
        <a:lstStyle/>
        <a:p>
          <a:endParaRPr lang="fr-FR" sz="1200"/>
        </a:p>
      </dgm:t>
    </dgm:pt>
    <dgm:pt modelId="{D495E3B2-5E91-48EC-A62C-2341E5D61A46}" type="sibTrans" cxnId="{24CFCDEF-0540-485D-BC4C-8F490B72D329}">
      <dgm:prSet/>
      <dgm:spPr/>
      <dgm:t>
        <a:bodyPr/>
        <a:lstStyle/>
        <a:p>
          <a:endParaRPr lang="fr-FR" sz="1200"/>
        </a:p>
      </dgm:t>
    </dgm:pt>
    <dgm:pt modelId="{683D290F-B824-4831-9D5C-2B0F0ECD5C9C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Data services KPIs: speeds UL and DL per location,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F96E96A9-CA39-4BCA-9705-93AFB91F5206}" type="parTrans" cxnId="{88995446-906C-44B3-9322-7DD866D03BBE}">
      <dgm:prSet/>
      <dgm:spPr/>
      <dgm:t>
        <a:bodyPr/>
        <a:lstStyle/>
        <a:p>
          <a:endParaRPr lang="fr-FR" sz="1200"/>
        </a:p>
      </dgm:t>
    </dgm:pt>
    <dgm:pt modelId="{D39E8E62-FD3D-4F1B-AF15-D34FC34CF8BE}" type="sibTrans" cxnId="{88995446-906C-44B3-9322-7DD866D03BBE}">
      <dgm:prSet/>
      <dgm:spPr/>
      <dgm:t>
        <a:bodyPr/>
        <a:lstStyle/>
        <a:p>
          <a:endParaRPr lang="fr-FR" sz="1200"/>
        </a:p>
      </dgm:t>
    </dgm:pt>
    <dgm:pt modelId="{C4B8ED58-D293-4A77-BA80-99745118B577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White areas: coverage problems (holes, low signal level, indoor/</a:t>
          </a:r>
          <a:r>
            <a:rPr lang="en-US" sz="1200" dirty="0" err="1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incar</a:t>
          </a:r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/outdoor coverage),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745BAE9C-B8D8-448C-ACC6-ABA689FCD9B7}" type="parTrans" cxnId="{03E4613D-E8AC-4B7B-BBF8-235E65969744}">
      <dgm:prSet/>
      <dgm:spPr/>
      <dgm:t>
        <a:bodyPr/>
        <a:lstStyle/>
        <a:p>
          <a:endParaRPr lang="fr-FR" sz="1200"/>
        </a:p>
      </dgm:t>
    </dgm:pt>
    <dgm:pt modelId="{E38ACF62-EF59-4760-BFE5-0260122FCE0B}" type="sibTrans" cxnId="{03E4613D-E8AC-4B7B-BBF8-235E65969744}">
      <dgm:prSet/>
      <dgm:spPr/>
      <dgm:t>
        <a:bodyPr/>
        <a:lstStyle/>
        <a:p>
          <a:endParaRPr lang="fr-FR" sz="1200"/>
        </a:p>
      </dgm:t>
    </dgm:pt>
    <dgm:pt modelId="{E378CA5B-ED97-4161-843B-534CBEEB1605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Network performance tracking,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CCF1ECC6-C8D4-4C3B-93D7-9593DAB6D08B}" type="parTrans" cxnId="{8BAA27E9-14EA-49FA-9680-E995FF2D0D28}">
      <dgm:prSet/>
      <dgm:spPr/>
      <dgm:t>
        <a:bodyPr/>
        <a:lstStyle/>
        <a:p>
          <a:endParaRPr lang="fr-FR" sz="1200"/>
        </a:p>
      </dgm:t>
    </dgm:pt>
    <dgm:pt modelId="{D0C7B755-8C09-4772-9BD7-3A479DB79997}" type="sibTrans" cxnId="{8BAA27E9-14EA-49FA-9680-E995FF2D0D28}">
      <dgm:prSet/>
      <dgm:spPr/>
      <dgm:t>
        <a:bodyPr/>
        <a:lstStyle/>
        <a:p>
          <a:endParaRPr lang="fr-FR" sz="1200"/>
        </a:p>
      </dgm:t>
    </dgm:pt>
    <dgm:pt modelId="{80BB18A9-1318-492D-9E6E-1DEDDB71009D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Compliance with license conditions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613E1326-6810-46E2-B69D-12E01D9FA017}" type="parTrans" cxnId="{5D4AF01B-9CF5-40FA-B491-D9CB86522F61}">
      <dgm:prSet/>
      <dgm:spPr/>
      <dgm:t>
        <a:bodyPr/>
        <a:lstStyle/>
        <a:p>
          <a:endParaRPr lang="fr-FR" sz="1200"/>
        </a:p>
      </dgm:t>
    </dgm:pt>
    <dgm:pt modelId="{FF824A38-081A-4B5C-9E6C-EBD88C12CDE5}" type="sibTrans" cxnId="{5D4AF01B-9CF5-40FA-B491-D9CB86522F61}">
      <dgm:prSet/>
      <dgm:spPr/>
      <dgm:t>
        <a:bodyPr/>
        <a:lstStyle/>
        <a:p>
          <a:endParaRPr lang="fr-FR" sz="1200"/>
        </a:p>
      </dgm:t>
    </dgm:pt>
    <dgm:pt modelId="{787E68D3-0035-4285-A39A-4D54B57811BA}" type="pres">
      <dgm:prSet presAssocID="{580C5005-4F87-4D26-BC93-ADDB60A1A731}" presName="diagram" presStyleCnt="0">
        <dgm:presLayoutVars>
          <dgm:dir/>
          <dgm:animLvl val="lvl"/>
          <dgm:resizeHandles val="exact"/>
        </dgm:presLayoutVars>
      </dgm:prSet>
      <dgm:spPr/>
    </dgm:pt>
    <dgm:pt modelId="{8FF628A6-84EA-4959-B9AD-669B785EFC99}" type="pres">
      <dgm:prSet presAssocID="{13319FD8-5689-45D1-AE12-81E38192B28E}" presName="compNode" presStyleCnt="0"/>
      <dgm:spPr/>
    </dgm:pt>
    <dgm:pt modelId="{57631A98-63D2-4959-8435-1899793917B6}" type="pres">
      <dgm:prSet presAssocID="{13319FD8-5689-45D1-AE12-81E38192B28E}" presName="childRect" presStyleLbl="bgAcc1" presStyleIdx="0" presStyleCnt="1" custScaleX="119016" custScaleY="131631" custLinFactNeighborX="2769" custLinFactNeighborY="-22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722611-9DF6-4851-99BD-A8435676EE42}" type="pres">
      <dgm:prSet presAssocID="{13319FD8-5689-45D1-AE12-81E38192B2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3BFB9F-0772-4A78-B414-B151A872CCA1}" type="pres">
      <dgm:prSet presAssocID="{13319FD8-5689-45D1-AE12-81E38192B28E}" presName="parentRect" presStyleLbl="alignNode1" presStyleIdx="0" presStyleCnt="1" custScaleX="120226" custScaleY="98491" custLinFactNeighborX="3997" custLinFactNeighborY="28655"/>
      <dgm:spPr/>
      <dgm:t>
        <a:bodyPr/>
        <a:lstStyle/>
        <a:p>
          <a:endParaRPr lang="fr-FR"/>
        </a:p>
      </dgm:t>
    </dgm:pt>
    <dgm:pt modelId="{ADC1582E-7A1E-443B-B3CF-42D272A1DA83}" type="pres">
      <dgm:prSet presAssocID="{13319FD8-5689-45D1-AE12-81E38192B28E}" presName="adorn" presStyleLbl="fgAccFollowNode1" presStyleIdx="0" presStyleCnt="1" custScaleX="122372" custScaleY="119484" custLinFactNeighborX="33723" custLinFactNeighborY="-280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5D4AF01B-9CF5-40FA-B491-D9CB86522F61}" srcId="{13319FD8-5689-45D1-AE12-81E38192B28E}" destId="{80BB18A9-1318-492D-9E6E-1DEDDB71009D}" srcOrd="4" destOrd="0" parTransId="{613E1326-6810-46E2-B69D-12E01D9FA017}" sibTransId="{FF824A38-081A-4B5C-9E6C-EBD88C12CDE5}"/>
    <dgm:cxn modelId="{F27BF6AF-CEAE-4FAD-A000-569E16F9A2F1}" type="presOf" srcId="{755C469C-4FEC-4753-99D8-C8E7C8EEAFD1}" destId="{57631A98-63D2-4959-8435-1899793917B6}" srcOrd="0" destOrd="0" presId="urn:microsoft.com/office/officeart/2005/8/layout/bList2#2"/>
    <dgm:cxn modelId="{343779E8-46DE-4C12-8B8D-92A9651869E0}" srcId="{580C5005-4F87-4D26-BC93-ADDB60A1A731}" destId="{13319FD8-5689-45D1-AE12-81E38192B28E}" srcOrd="0" destOrd="0" parTransId="{86080B85-FCAE-43EE-8321-2A77F416FD68}" sibTransId="{E00D4894-E631-4459-BF5D-8FCC6D0C97DA}"/>
    <dgm:cxn modelId="{C38FF620-2D25-459B-92B9-6F60C8F2001C}" type="presOf" srcId="{13319FD8-5689-45D1-AE12-81E38192B28E}" destId="{9D722611-9DF6-4851-99BD-A8435676EE42}" srcOrd="0" destOrd="0" presId="urn:microsoft.com/office/officeart/2005/8/layout/bList2#2"/>
    <dgm:cxn modelId="{CD38C518-B5B6-4FD1-998C-59CA4AC5C6F0}" type="presOf" srcId="{80BB18A9-1318-492D-9E6E-1DEDDB71009D}" destId="{57631A98-63D2-4959-8435-1899793917B6}" srcOrd="0" destOrd="4" presId="urn:microsoft.com/office/officeart/2005/8/layout/bList2#2"/>
    <dgm:cxn modelId="{F23A0B1D-5722-40AD-A916-43643BC6B392}" type="presOf" srcId="{E378CA5B-ED97-4161-843B-534CBEEB1605}" destId="{57631A98-63D2-4959-8435-1899793917B6}" srcOrd="0" destOrd="3" presId="urn:microsoft.com/office/officeart/2005/8/layout/bList2#2"/>
    <dgm:cxn modelId="{03E4613D-E8AC-4B7B-BBF8-235E65969744}" srcId="{13319FD8-5689-45D1-AE12-81E38192B28E}" destId="{C4B8ED58-D293-4A77-BA80-99745118B577}" srcOrd="2" destOrd="0" parTransId="{745BAE9C-B8D8-448C-ACC6-ABA689FCD9B7}" sibTransId="{E38ACF62-EF59-4760-BFE5-0260122FCE0B}"/>
    <dgm:cxn modelId="{8BAA27E9-14EA-49FA-9680-E995FF2D0D28}" srcId="{13319FD8-5689-45D1-AE12-81E38192B28E}" destId="{E378CA5B-ED97-4161-843B-534CBEEB1605}" srcOrd="3" destOrd="0" parTransId="{CCF1ECC6-C8D4-4C3B-93D7-9593DAB6D08B}" sibTransId="{D0C7B755-8C09-4772-9BD7-3A479DB79997}"/>
    <dgm:cxn modelId="{24CFCDEF-0540-485D-BC4C-8F490B72D329}" srcId="{13319FD8-5689-45D1-AE12-81E38192B28E}" destId="{755C469C-4FEC-4753-99D8-C8E7C8EEAFD1}" srcOrd="0" destOrd="0" parTransId="{047A06A4-5F34-4781-B6BE-AD79383BBE89}" sibTransId="{D495E3B2-5E91-48EC-A62C-2341E5D61A46}"/>
    <dgm:cxn modelId="{BC66F0B9-1E37-495C-B883-CDEE5F24E86B}" type="presOf" srcId="{13319FD8-5689-45D1-AE12-81E38192B28E}" destId="{4D3BFB9F-0772-4A78-B414-B151A872CCA1}" srcOrd="1" destOrd="0" presId="urn:microsoft.com/office/officeart/2005/8/layout/bList2#2"/>
    <dgm:cxn modelId="{88995446-906C-44B3-9322-7DD866D03BBE}" srcId="{13319FD8-5689-45D1-AE12-81E38192B28E}" destId="{683D290F-B824-4831-9D5C-2B0F0ECD5C9C}" srcOrd="1" destOrd="0" parTransId="{F96E96A9-CA39-4BCA-9705-93AFB91F5206}" sibTransId="{D39E8E62-FD3D-4F1B-AF15-D34FC34CF8BE}"/>
    <dgm:cxn modelId="{C7E3F4D8-98AC-4F3B-A2D9-4AD6904DC755}" type="presOf" srcId="{580C5005-4F87-4D26-BC93-ADDB60A1A731}" destId="{787E68D3-0035-4285-A39A-4D54B57811BA}" srcOrd="0" destOrd="0" presId="urn:microsoft.com/office/officeart/2005/8/layout/bList2#2"/>
    <dgm:cxn modelId="{052CCA03-1E29-4EE8-9151-DAF7390F6E04}" type="presOf" srcId="{683D290F-B824-4831-9D5C-2B0F0ECD5C9C}" destId="{57631A98-63D2-4959-8435-1899793917B6}" srcOrd="0" destOrd="1" presId="urn:microsoft.com/office/officeart/2005/8/layout/bList2#2"/>
    <dgm:cxn modelId="{4D3AC179-8CFD-4725-9DA3-93298889585A}" type="presOf" srcId="{C4B8ED58-D293-4A77-BA80-99745118B577}" destId="{57631A98-63D2-4959-8435-1899793917B6}" srcOrd="0" destOrd="2" presId="urn:microsoft.com/office/officeart/2005/8/layout/bList2#2"/>
    <dgm:cxn modelId="{C3B1110C-9B81-41E6-B98E-648AD373AD77}" type="presParOf" srcId="{787E68D3-0035-4285-A39A-4D54B57811BA}" destId="{8FF628A6-84EA-4959-B9AD-669B785EFC99}" srcOrd="0" destOrd="0" presId="urn:microsoft.com/office/officeart/2005/8/layout/bList2#2"/>
    <dgm:cxn modelId="{D85CB6E7-609B-43A8-AED1-EA87E08C4C9A}" type="presParOf" srcId="{8FF628A6-84EA-4959-B9AD-669B785EFC99}" destId="{57631A98-63D2-4959-8435-1899793917B6}" srcOrd="0" destOrd="0" presId="urn:microsoft.com/office/officeart/2005/8/layout/bList2#2"/>
    <dgm:cxn modelId="{0A123353-F141-4972-87E6-540F15129558}" type="presParOf" srcId="{8FF628A6-84EA-4959-B9AD-669B785EFC99}" destId="{9D722611-9DF6-4851-99BD-A8435676EE42}" srcOrd="1" destOrd="0" presId="urn:microsoft.com/office/officeart/2005/8/layout/bList2#2"/>
    <dgm:cxn modelId="{4A0A79B5-90F3-45DE-9449-57FE07CBC90B}" type="presParOf" srcId="{8FF628A6-84EA-4959-B9AD-669B785EFC99}" destId="{4D3BFB9F-0772-4A78-B414-B151A872CCA1}" srcOrd="2" destOrd="0" presId="urn:microsoft.com/office/officeart/2005/8/layout/bList2#2"/>
    <dgm:cxn modelId="{BA586736-F508-47B5-A338-AEC604367CDB}" type="presParOf" srcId="{8FF628A6-84EA-4959-B9AD-669B785EFC99}" destId="{ADC1582E-7A1E-443B-B3CF-42D272A1DA83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96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4100"/>
            <a:ext cx="5207000" cy="431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280" tIns="46313" rIns="94280" bIns="46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Hauptteiltext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898525"/>
            <a:ext cx="5167313" cy="3576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121025" y="9801225"/>
            <a:ext cx="97790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280" tIns="46313" rIns="94280" bIns="46313">
            <a:spAutoFit/>
          </a:bodyPr>
          <a:lstStyle/>
          <a:p>
            <a:pPr defTabSz="793979">
              <a:defRPr/>
            </a:pPr>
            <a:r>
              <a:rPr lang="en-US" dirty="0"/>
              <a:t>Page </a:t>
            </a:r>
            <a:fld id="{AF502373-F25C-4B24-BF16-8410A45F3E8F}" type="slidenum">
              <a:rPr lang="en-US"/>
              <a:pPr defTabSz="793979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47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290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92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74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127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12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05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97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612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376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83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391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647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6129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8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6DA930-0111-4E8F-9D6F-42F805126B03}" type="slidenum">
              <a:rPr lang="fr-FR" altLang="en-US" sz="1300" smtClean="0"/>
              <a:pPr eaLnBrk="1" hangingPunct="1"/>
              <a:t>26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2745880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5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D7303B-9F9B-4EAD-AF1F-CDB6CE5B29EE}" type="slidenum">
              <a:rPr lang="fr-FR" altLang="en-US" sz="1300" smtClean="0"/>
              <a:pPr eaLnBrk="1" hangingPunct="1"/>
              <a:t>27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27219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7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7572C4-F566-4111-A042-17139B3C260C}" type="slidenum">
              <a:rPr lang="en-GB" altLang="en-US" sz="1300" smtClean="0"/>
              <a:pPr eaLnBrk="1" hangingPunct="1"/>
              <a:t>28</a:t>
            </a:fld>
            <a:endParaRPr lang="en-GB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996786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01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9738C-B778-4FC9-A9CD-BA28F64FF15F}" type="slidenum">
              <a:rPr lang="fr-FR" altLang="en-US" sz="1300" smtClean="0"/>
              <a:pPr eaLnBrk="1" hangingPunct="1"/>
              <a:t>29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724780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7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29E58-5511-457F-AF36-9777CF3FCD6A}" type="slidenum">
              <a:rPr lang="fr-FR" altLang="en-US" sz="1300" smtClean="0"/>
              <a:pPr eaLnBrk="1" hangingPunct="1"/>
              <a:t>30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634680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7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29E58-5511-457F-AF36-9777CF3FCD6A}" type="slidenum">
              <a:rPr lang="fr-FR" altLang="en-US" sz="1300" smtClean="0"/>
              <a:pPr eaLnBrk="1" hangingPunct="1"/>
              <a:t>31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634427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1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CB7966-E03F-4AC2-B6D1-C8B77B11C7C2}" type="slidenum">
              <a:rPr lang="fr-FR" altLang="en-US" sz="1300" smtClean="0"/>
              <a:pPr eaLnBrk="1" hangingPunct="1"/>
              <a:t>32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176794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7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C98F2F-1742-43F7-9F71-2988E94D42A0}" type="slidenum">
              <a:rPr lang="fr-FR" altLang="en-US" sz="1300" smtClean="0"/>
              <a:pPr eaLnBrk="1" hangingPunct="1"/>
              <a:t>33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451313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540B58-77CF-4A1F-B871-EB15D301FD78}" type="slidenum">
              <a:rPr lang="fr-FR" altLang="en-US" sz="1300" smtClean="0"/>
              <a:pPr eaLnBrk="1" hangingPunct="1"/>
              <a:t>34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271883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280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F11700-CCDB-465E-A8EA-C2EFA345087C}" type="slidenum">
              <a:rPr lang="fr-FR" altLang="en-US" sz="1300" smtClean="0"/>
              <a:pPr eaLnBrk="1" hangingPunct="1"/>
              <a:t>35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437126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347FFD-32B5-495D-A143-A97212FC381B}" type="slidenum">
              <a:rPr lang="fr-FR" altLang="en-US" sz="1300" smtClean="0"/>
              <a:pPr eaLnBrk="1" hangingPunct="1"/>
              <a:t>36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165769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753DE9-E4BD-495A-8795-778562982E50}" type="slidenum">
              <a:rPr lang="fr-FR" altLang="en-US" sz="1300" smtClean="0"/>
              <a:pPr eaLnBrk="1" hangingPunct="1"/>
              <a:t>37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534564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14DC2D-42F1-4589-B5B5-CFF1A02A6E3C}" type="slidenum">
              <a:rPr lang="fr-FR" altLang="en-US" sz="1300" smtClean="0"/>
              <a:pPr eaLnBrk="1" hangingPunct="1"/>
              <a:t>38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532529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7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9BD82A-D657-49E9-81FB-41A33D8F369B}" type="slidenum">
              <a:rPr lang="fr-FR" altLang="en-US" sz="1300" smtClean="0"/>
              <a:pPr eaLnBrk="1" hangingPunct="1"/>
              <a:t>39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880503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690CD0-E20F-4E4C-BD9C-C12692B9FEF3}" type="slidenum">
              <a:rPr lang="fr-FR" altLang="en-US" sz="1300" smtClean="0"/>
              <a:pPr eaLnBrk="1" hangingPunct="1"/>
              <a:t>40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240116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377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6845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  <p:sp>
        <p:nvSpPr>
          <p:cNvPr id="15360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633" indent="-28563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514" indent="-22850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518" indent="-22850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6525" indent="-22850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3527" indent="-228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0535" indent="-228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7540" indent="-228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4546" indent="-228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sz="13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6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4759" tIns="47380" rIns="94759" bIns="47380" numCol="1" anchorCtr="0" compatLnSpc="1">
            <a:prstTxWarp prst="textNoShape">
              <a:avLst/>
            </a:prstTxWarp>
          </a:bodyPr>
          <a:lstStyle/>
          <a:p>
            <a:fld id="{236E012E-BCDA-4DA6-B427-BD8EEA479B66}" type="slidenum">
              <a:rPr lang="fr-FR" smtClean="0">
                <a:solidFill>
                  <a:prstClr val="black"/>
                </a:solidFill>
              </a:rPr>
              <a:pPr/>
              <a:t>47</a:t>
            </a:fld>
            <a:endParaRPr 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4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812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12915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904C9B-1F3B-4D70-A4C7-9857EF99A7AE}" type="slidenum">
              <a:rPr lang="fr-FR" smtClean="0"/>
              <a:pPr/>
              <a:t>49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37157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042983-2482-4396-BF2D-160453AC2E68}" type="slidenum">
              <a:rPr lang="fr-FR" smtClean="0"/>
              <a:pPr/>
              <a:t>50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23612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MS PGothic" pitchFamily="34" charset="-128"/>
            </a:endParaRPr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609BD5-7496-46AC-9743-B1E7DA7119CE}" type="slidenum">
              <a:rPr lang="en-GB" smtClean="0"/>
              <a:pPr/>
              <a:t>52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000694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4759" tIns="47380" rIns="94759" bIns="47380" numCol="1" anchorCtr="0" compatLnSpc="1">
            <a:prstTxWarp prst="textNoShape">
              <a:avLst/>
            </a:prstTxWarp>
          </a:bodyPr>
          <a:lstStyle/>
          <a:p>
            <a:fld id="{2D5B45F0-F5A1-40B4-BAD1-EA8CFF65C701}" type="slidenum">
              <a:rPr lang="fr-FR" smtClean="0">
                <a:solidFill>
                  <a:prstClr val="black"/>
                </a:solidFill>
              </a:rPr>
              <a:pPr/>
              <a:t>56</a:t>
            </a:fld>
            <a:endParaRPr 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2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18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42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54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34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العالمي المجمع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57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0425" y="1054100"/>
            <a:ext cx="2238375" cy="50720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054100"/>
            <a:ext cx="6562725" cy="5072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054100"/>
            <a:ext cx="8382000" cy="2476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054100"/>
            <a:ext cx="8382000" cy="2476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054100"/>
            <a:ext cx="8382000" cy="2476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1054100"/>
            <a:ext cx="8953500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88" y="0"/>
            <a:ext cx="998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1447800" cy="10556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391" y="2071678"/>
            <a:ext cx="7506909" cy="443198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391" y="3286124"/>
            <a:ext cx="4488653" cy="7143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0"/>
          </p:nvPr>
        </p:nvSpPr>
        <p:spPr>
          <a:xfrm>
            <a:off x="77391" y="4286256"/>
            <a:ext cx="4488653" cy="6429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83297" name="Picture 1" descr="C:\Missions_Consulting\SFM_Technologies\Seminaire UIT Dakar Mars2015\itu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8800" y="241410"/>
            <a:ext cx="962025" cy="1114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1"/>
          <p:cNvSpPr>
            <a:spLocks noChangeArrowheads="1"/>
          </p:cNvSpPr>
          <p:nvPr/>
        </p:nvSpPr>
        <p:spPr bwMode="auto">
          <a:xfrm>
            <a:off x="0" y="6597653"/>
            <a:ext cx="381000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762000">
              <a:defRPr/>
            </a:pPr>
            <a:fld id="{20AFA2D0-4D32-49D4-9D70-A11BB66A26BE}" type="slidenum">
              <a:rPr lang="en-GB" sz="1000" b="0">
                <a:latin typeface="Arial" charset="0"/>
              </a:rPr>
              <a:pPr algn="r" defTabSz="762000">
                <a:defRPr/>
              </a:pPr>
              <a:t>‹#›</a:t>
            </a:fld>
            <a:endParaRPr lang="en-GB" sz="1000" b="0" dirty="0">
              <a:latin typeface="Arial" charset="0"/>
            </a:endParaRPr>
          </a:p>
        </p:txBody>
      </p:sp>
      <p:sp>
        <p:nvSpPr>
          <p:cNvPr id="874498" name="Rectangle 154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21879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4791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0583" y="6453189"/>
            <a:ext cx="1365515" cy="312737"/>
          </a:xfrm>
          <a:prstGeom prst="rect">
            <a:avLst/>
          </a:prstGeom>
        </p:spPr>
        <p:txBody>
          <a:bodyPr/>
          <a:lstStyle>
            <a:lvl1pPr>
              <a:defRPr sz="1600" b="1" smtClean="0"/>
            </a:lvl1pPr>
          </a:lstStyle>
          <a:p>
            <a:pPr>
              <a:defRPr/>
            </a:pPr>
            <a:fld id="{31AEE34F-C313-4AB4-9FFB-12C1B1C390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54100"/>
            <a:ext cx="838200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Standard 01.02.2005</a:t>
            </a:r>
          </a:p>
        </p:txBody>
      </p:sp>
      <p:sp>
        <p:nvSpPr>
          <p:cNvPr id="1027" name="Line 180"/>
          <p:cNvSpPr>
            <a:spLocks noChangeShapeType="1"/>
          </p:cNvSpPr>
          <p:nvPr/>
        </p:nvSpPr>
        <p:spPr bwMode="auto">
          <a:xfrm flipV="1">
            <a:off x="1066800" y="914400"/>
            <a:ext cx="8382000" cy="0"/>
          </a:xfrm>
          <a:prstGeom prst="line">
            <a:avLst/>
          </a:prstGeom>
          <a:noFill/>
          <a:ln w="25400">
            <a:solidFill>
              <a:srgbClr val="4864D4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Rectangle 181"/>
          <p:cNvSpPr>
            <a:spLocks noChangeArrowheads="1"/>
          </p:cNvSpPr>
          <p:nvPr/>
        </p:nvSpPr>
        <p:spPr bwMode="auto">
          <a:xfrm>
            <a:off x="4762500" y="6597650"/>
            <a:ext cx="38100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762000">
              <a:defRPr/>
            </a:pPr>
            <a:fld id="{C2705C7A-BF71-438C-BFCE-FB0CC57F9D6C}" type="slidenum">
              <a:rPr lang="en-GB" sz="1000"/>
              <a:pPr algn="r" defTabSz="762000">
                <a:defRPr/>
              </a:pPr>
              <a:t>‹#›</a:t>
            </a:fld>
            <a:endParaRPr lang="en-GB" sz="1000"/>
          </a:p>
        </p:txBody>
      </p:sp>
      <p:sp>
        <p:nvSpPr>
          <p:cNvPr id="1029" name="Text Box 255"/>
          <p:cNvSpPr txBox="1">
            <a:spLocks noChangeArrowheads="1"/>
          </p:cNvSpPr>
          <p:nvPr userDrawn="1"/>
        </p:nvSpPr>
        <p:spPr bwMode="auto">
          <a:xfrm>
            <a:off x="6887027" y="164396"/>
            <a:ext cx="2999148" cy="3046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76200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100" b="1" noProof="0" dirty="0" smtClean="0">
                <a:solidFill>
                  <a:srgbClr val="16235C"/>
                </a:solidFill>
                <a:latin typeface="Arial" pitchFamily="34" charset="0"/>
                <a:cs typeface="Arial" pitchFamily="34" charset="0"/>
              </a:rPr>
              <a:t>« Typology</a:t>
            </a:r>
            <a:r>
              <a:rPr lang="en-US" sz="1100" b="1" baseline="0" noProof="0" dirty="0" smtClean="0">
                <a:solidFill>
                  <a:srgbClr val="16235C"/>
                </a:solidFill>
                <a:latin typeface="Arial" pitchFamily="34" charset="0"/>
                <a:cs typeface="Arial" pitchFamily="34" charset="0"/>
              </a:rPr>
              <a:t> and Benchmark of Tools for Assessing Mobile Networks QoS and </a:t>
            </a:r>
            <a:r>
              <a:rPr lang="en-US" sz="1100" b="1" baseline="0" noProof="0" dirty="0" err="1" smtClean="0">
                <a:solidFill>
                  <a:srgbClr val="16235C"/>
                </a:solidFill>
                <a:latin typeface="Arial" pitchFamily="34" charset="0"/>
                <a:cs typeface="Arial" pitchFamily="34" charset="0"/>
              </a:rPr>
              <a:t>QoE</a:t>
            </a:r>
            <a:r>
              <a:rPr lang="en-US" sz="1100" b="1" noProof="0" dirty="0" smtClean="0">
                <a:solidFill>
                  <a:srgbClr val="16235C"/>
                </a:solidFill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1030" name="Picture 13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135688"/>
            <a:ext cx="990600" cy="722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cxnSp>
        <p:nvCxnSpPr>
          <p:cNvPr id="1033" name="Connecteur droit 16"/>
          <p:cNvCxnSpPr>
            <a:cxnSpLocks noChangeShapeType="1"/>
          </p:cNvCxnSpPr>
          <p:nvPr userDrawn="1"/>
        </p:nvCxnSpPr>
        <p:spPr bwMode="auto">
          <a:xfrm>
            <a:off x="7391400" y="533400"/>
            <a:ext cx="2133600" cy="1588"/>
          </a:xfrm>
          <a:prstGeom prst="line">
            <a:avLst/>
          </a:prstGeom>
          <a:noFill/>
          <a:ln w="12700" algn="ctr">
            <a:solidFill>
              <a:srgbClr val="C0C0C0"/>
            </a:solidFill>
            <a:round/>
            <a:headEnd/>
            <a:tailEnd/>
          </a:ln>
        </p:spPr>
      </p:cxnSp>
      <p:cxnSp>
        <p:nvCxnSpPr>
          <p:cNvPr id="13" name="Connecteur droit 16"/>
          <p:cNvCxnSpPr>
            <a:cxnSpLocks noChangeShapeType="1"/>
          </p:cNvCxnSpPr>
          <p:nvPr userDrawn="1"/>
        </p:nvCxnSpPr>
        <p:spPr bwMode="auto">
          <a:xfrm>
            <a:off x="7391400" y="76200"/>
            <a:ext cx="2133600" cy="1588"/>
          </a:xfrm>
          <a:prstGeom prst="line">
            <a:avLst/>
          </a:prstGeom>
          <a:noFill/>
          <a:ln w="12700" algn="ctr">
            <a:solidFill>
              <a:srgbClr val="C0C0C0"/>
            </a:solidFill>
            <a:round/>
            <a:headEnd/>
            <a:tailEnd/>
          </a:ln>
        </p:spPr>
      </p:cxnSp>
      <p:pic>
        <p:nvPicPr>
          <p:cNvPr id="199681" name="Picture 1" descr="C:\Missions_Consulting\SFM_Technologies\Seminaire UIT Dakar Mars2015\itu-logo.png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5720" y="5857640"/>
            <a:ext cx="758950" cy="8791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</p:sldLayoutIdLst>
  <p:txStyles>
    <p:titleStyle>
      <a:lvl1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234950" indent="-234950" algn="l" defTabSz="7620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rgbClr val="0033CC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82600" indent="-23495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33C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706438" indent="-19685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buFont typeface="Arial" charset="0"/>
        <a:buChar char="-"/>
        <a:defRPr sz="2400">
          <a:solidFill>
            <a:schemeClr val="tx1"/>
          </a:solidFill>
          <a:latin typeface="+mn-lt"/>
        </a:defRPr>
      </a:lvl3pPr>
      <a:lvl4pPr marL="91281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buFont typeface="Arial" charset="0"/>
        <a:buChar char="·"/>
        <a:defRPr sz="2000">
          <a:solidFill>
            <a:schemeClr val="tx1"/>
          </a:solidFill>
          <a:latin typeface="+mn-lt"/>
        </a:defRPr>
      </a:lvl4pPr>
      <a:lvl5pPr marL="20716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288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860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432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9004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04191" y="2518260"/>
            <a:ext cx="7456924" cy="8863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et Benchmark des outils pour évaluer les QoS Et </a:t>
            </a:r>
            <a:r>
              <a:rPr lang="en-US" dirty="0" err="1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QoE</a:t>
            </a:r>
            <a:r>
              <a:rPr lang="en-US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dirty="0" err="1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réseaux</a:t>
            </a:r>
            <a:r>
              <a:rPr lang="en-US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mobiles </a:t>
            </a:r>
          </a:p>
        </p:txBody>
      </p:sp>
      <p:sp>
        <p:nvSpPr>
          <p:cNvPr id="3075" name="Espace réservé du texte 10"/>
          <p:cNvSpPr>
            <a:spLocks noGrp="1"/>
          </p:cNvSpPr>
          <p:nvPr>
            <p:ph type="body" idx="1"/>
          </p:nvPr>
        </p:nvSpPr>
        <p:spPr bwMode="auto">
          <a:xfrm>
            <a:off x="303885" y="3774410"/>
            <a:ext cx="882334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cap="small" dirty="0" smtClean="0"/>
              <a:t>Session 4: Outils et méthodologies de test de la qualité de service des  Services multimedia </a:t>
            </a:r>
            <a:r>
              <a:rPr lang="en-US" cap="small" dirty="0" err="1" smtClean="0"/>
              <a:t>sur</a:t>
            </a:r>
            <a:r>
              <a:rPr lang="en-US" cap="small" dirty="0" smtClean="0"/>
              <a:t> les </a:t>
            </a:r>
            <a:r>
              <a:rPr lang="en-US" cap="small" dirty="0" err="1" smtClean="0"/>
              <a:t>reseaux</a:t>
            </a:r>
            <a:r>
              <a:rPr lang="en-US" cap="small" dirty="0" smtClean="0"/>
              <a:t> Internet/large bande (mobile et fixe)</a:t>
            </a:r>
            <a:endParaRPr lang="en-US" cap="small" dirty="0"/>
          </a:p>
        </p:txBody>
      </p:sp>
      <p:sp>
        <p:nvSpPr>
          <p:cNvPr id="3076" name="Espace réservé du texte 11"/>
          <p:cNvSpPr>
            <a:spLocks noGrp="1"/>
          </p:cNvSpPr>
          <p:nvPr>
            <p:ph type="body" idx="10"/>
          </p:nvPr>
        </p:nvSpPr>
        <p:spPr bwMode="auto">
          <a:xfrm>
            <a:off x="247510" y="1379835"/>
            <a:ext cx="8652030" cy="8348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Forum </a:t>
            </a:r>
            <a:r>
              <a:rPr lang="en-US" sz="2000" b="1" dirty="0" err="1" smtClean="0"/>
              <a:t>régional</a:t>
            </a:r>
            <a:r>
              <a:rPr lang="en-US" sz="2000" b="1" dirty="0" smtClean="0"/>
              <a:t>  de </a:t>
            </a:r>
            <a:r>
              <a:rPr lang="en-US" sz="2000" b="1" dirty="0" err="1" smtClean="0"/>
              <a:t>normalisation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l’UIT</a:t>
            </a:r>
            <a:r>
              <a:rPr lang="en-US" sz="2000" b="1" dirty="0" smtClean="0"/>
              <a:t> pour </a:t>
            </a:r>
            <a:r>
              <a:rPr lang="en-US" sz="2000" b="1" dirty="0" err="1" smtClean="0"/>
              <a:t>l'Afrique</a:t>
            </a:r>
            <a:r>
              <a:rPr lang="en-US" sz="2000" b="1" dirty="0" smtClean="0"/>
              <a:t> SG 5 à SG 12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000" b="1" dirty="0" smtClean="0"/>
              <a:t>Dakar, Sénégal, 24 -25 mars 2015</a:t>
            </a:r>
            <a:endParaRPr lang="fr-FR" sz="2000" dirty="0"/>
          </a:p>
        </p:txBody>
      </p:sp>
      <p:sp>
        <p:nvSpPr>
          <p:cNvPr id="5" name="Espace réservé du texte 11"/>
          <p:cNvSpPr txBox="1">
            <a:spLocks/>
          </p:cNvSpPr>
          <p:nvPr/>
        </p:nvSpPr>
        <p:spPr bwMode="auto">
          <a:xfrm>
            <a:off x="2353965" y="4945680"/>
            <a:ext cx="4648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Le</a:t>
            </a:r>
            <a:r>
              <a:rPr kumimoji="0" lang="fr-FR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presentateur</a:t>
            </a:r>
            <a:r>
              <a:rPr lang="fr-FR" sz="2000" b="1" kern="0" dirty="0" smtClean="0">
                <a:latin typeface="Arial Narrow" pitchFamily="34" charset="0"/>
              </a:rPr>
              <a:t>: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professeur Sami TABBANE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70410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Importance du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taux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d'appels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reussis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663702" y="6492264"/>
            <a:ext cx="2146300" cy="365760"/>
          </a:xfrm>
          <a:prstGeom prst="rect">
            <a:avLst/>
          </a:prstGeom>
        </p:spPr>
        <p:txBody>
          <a:bodyPr/>
          <a:lstStyle/>
          <a:p>
            <a:fld id="{AE15548A-5E49-4F7D-BB11-01D235E3C9F2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668195" y="2714620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95,8 %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668195" y="2285992"/>
            <a:ext cx="214314" cy="1285884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407194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3,8 %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953000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94,8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588877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</a:p>
          <a:p>
            <a:pPr marL="391153" indent="-391153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qualité</a:t>
            </a:r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des Communications</a:t>
            </a:r>
            <a:endParaRPr lang="en-US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20294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76065" y="2949624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97,2 %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668194" y="2357430"/>
            <a:ext cx="285201" cy="1500198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095744" y="4521260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095744" y="3929066"/>
            <a:ext cx="214314" cy="1571636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694520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96,1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908966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94515" y="1142984"/>
            <a:ext cx="8280920" cy="644277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Importance de la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couverture</a:t>
            </a:r>
            <a:endParaRPr lang="en-US" sz="20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Interne des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villes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34581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21523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76065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97,2 %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668194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52934" y="407194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2,4 %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452934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837396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96,7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5000636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395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Couverture</a:t>
            </a:r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externe</a:t>
            </a:r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hors des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villes</a:t>
            </a:r>
            <a:endParaRPr lang="en-US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35811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718941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91,6 %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811070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095744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7,7 %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095744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551644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92,7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766090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395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Importance de la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couverture</a:t>
            </a:r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interne</a:t>
            </a:r>
            <a:endParaRPr lang="en-US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663702" y="6492264"/>
            <a:ext cx="2146300" cy="365760"/>
          </a:xfrm>
          <a:prstGeom prst="rect">
            <a:avLst/>
          </a:prstGeom>
        </p:spPr>
        <p:txBody>
          <a:bodyPr/>
          <a:lstStyle/>
          <a:p>
            <a:fld id="{AE15548A-5E49-4F7D-BB11-01D235E3C9F2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04627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94,8 %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596756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52934" y="409263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4,9 %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452934" y="3643314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95,4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395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Importance de la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couverture</a:t>
            </a:r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véhicule</a:t>
            </a:r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24702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80,1 %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116831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524372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18,9 %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524372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83,5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Continuité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d’appels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(Absence de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coupure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d’appels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738686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40,6 %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738686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69,9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81628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58,4 %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5473757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238884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56,6 %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331013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25055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42,3 %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5525055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71,0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95282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Continuité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d’appels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(Absence de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coupure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d’appels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3132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75,5 %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045261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167865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23,4 %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5167865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80,8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95282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Continuité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d’appels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(Absence de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coupure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d’appels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appels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588877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Les 5 critères les plus importants (par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ordre</a:t>
            </a:r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d'importance</a:t>
            </a:r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91153" indent="-391153" rtl="1"/>
            <a:r>
              <a:rPr lang="en-US" sz="1800" b="1" i="1" u="sng" dirty="0" smtClean="0">
                <a:solidFill>
                  <a:srgbClr val="2841AA"/>
                </a:solidFill>
                <a:latin typeface="Times New Roman" pitchFamily="18" charset="0"/>
                <a:cs typeface="Times New Roman" pitchFamily="18" charset="0"/>
              </a:rPr>
              <a:t>Premiers </a:t>
            </a:r>
            <a:r>
              <a:rPr lang="en-US" sz="1800" b="1" i="1" u="sng" dirty="0" err="1" smtClean="0">
                <a:solidFill>
                  <a:srgbClr val="2841AA"/>
                </a:solidFill>
                <a:latin typeface="Times New Roman" pitchFamily="18" charset="0"/>
                <a:cs typeface="Times New Roman" pitchFamily="18" charset="0"/>
              </a:rPr>
              <a:t>Critères</a:t>
            </a:r>
            <a:endParaRPr lang="en-US" sz="1800" b="1" i="1" u="sng" dirty="0">
              <a:solidFill>
                <a:srgbClr val="2841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380968" y="2071678"/>
          <a:ext cx="928694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6600" y="1870075"/>
            <a:ext cx="4899025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dirty="0" smtClean="0">
                <a:solidFill>
                  <a:schemeClr val="bg1"/>
                </a:solidFill>
              </a:rPr>
              <a:t>Qualité KPI : </a:t>
            </a:r>
            <a:r>
              <a:rPr lang="en-US" sz="1800" b="1" dirty="0" err="1" smtClean="0">
                <a:solidFill>
                  <a:schemeClr val="bg1"/>
                </a:solidFill>
              </a:rPr>
              <a:t>mesurée</a:t>
            </a:r>
            <a:r>
              <a:rPr lang="en-US" sz="1800" b="1" dirty="0" smtClean="0">
                <a:solidFill>
                  <a:schemeClr val="bg1"/>
                </a:solidFill>
              </a:rPr>
              <a:t> et perçue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3013" y="1870075"/>
            <a:ext cx="609600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76600" y="2611438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smtClean="0">
                <a:solidFill>
                  <a:srgbClr val="919191"/>
                </a:solidFill>
              </a:rPr>
              <a:t>Processus et outils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3013" y="2611438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95612" y="3357562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Innovations 4G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3013" y="3352800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3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76600" y="4092575"/>
            <a:ext cx="4899025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Annexe : </a:t>
            </a:r>
            <a:r>
              <a:rPr lang="en-US" sz="1800" dirty="0" err="1" smtClean="0">
                <a:solidFill>
                  <a:srgbClr val="919191"/>
                </a:solidFill>
              </a:rPr>
              <a:t>Présentation</a:t>
            </a:r>
            <a:r>
              <a:rPr lang="en-US" sz="1800" dirty="0" smtClean="0">
                <a:solidFill>
                  <a:srgbClr val="919191"/>
                </a:solidFill>
              </a:rPr>
              <a:t> et </a:t>
            </a:r>
            <a:r>
              <a:rPr lang="en-US" sz="1800" dirty="0" err="1" smtClean="0">
                <a:solidFill>
                  <a:srgbClr val="919191"/>
                </a:solidFill>
              </a:rPr>
              <a:t>outils</a:t>
            </a:r>
            <a:r>
              <a:rPr lang="en-US" sz="1800" dirty="0" smtClean="0">
                <a:solidFill>
                  <a:srgbClr val="919191"/>
                </a:solidFill>
              </a:rPr>
              <a:t> SFM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513013" y="4092575"/>
            <a:ext cx="609600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066800" y="590550"/>
            <a:ext cx="7405688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762000"/>
            <a:r>
              <a:rPr lang="en-US" b="1" dirty="0" smtClean="0"/>
              <a:t>Ordre du jour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864399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282" y="1142984"/>
            <a:ext cx="8280920" cy="838176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Les 5 critères les plus importants (par ordre d'importance)</a:t>
            </a:r>
          </a:p>
          <a:p>
            <a:pPr marL="391153" indent="-391153" rtl="1"/>
            <a:endParaRPr lang="en-US" sz="1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i="1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Critères</a:t>
            </a:r>
            <a:endParaRPr lang="en-US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279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309530" y="2285992"/>
          <a:ext cx="900118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282" y="1142984"/>
            <a:ext cx="8280920" cy="838176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Les 5 critères les plus importants (par ordre d'importance)</a:t>
            </a:r>
          </a:p>
          <a:p>
            <a:pPr marL="391153" indent="-391153" rtl="1"/>
            <a:endParaRPr lang="en-US" sz="1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i="1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Critères</a:t>
            </a:r>
            <a:endParaRPr lang="en-US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274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864399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282" y="1142984"/>
            <a:ext cx="8280920" cy="838176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Les 5 critères les plus importants (par ordre d'importance)</a:t>
            </a:r>
          </a:p>
          <a:p>
            <a:pPr marL="391153" indent="-391153" rtl="1"/>
            <a:endParaRPr lang="en-US" sz="1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i="1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Critères</a:t>
            </a:r>
            <a:endParaRPr lang="en-US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263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380968" y="2071678"/>
          <a:ext cx="914406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282" y="1142984"/>
            <a:ext cx="8280920" cy="838176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Les 5 critères les plus importants (par ordre d'importance)</a:t>
            </a:r>
          </a:p>
          <a:p>
            <a:pPr marL="391153" indent="-391153" rtl="1"/>
            <a:endParaRPr lang="en-US" sz="1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b="1" i="1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Critères</a:t>
            </a:r>
            <a:endParaRPr lang="en-US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6600" y="1870075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Qualité KPI : </a:t>
            </a:r>
            <a:r>
              <a:rPr lang="en-US" sz="1800" dirty="0" err="1" smtClean="0">
                <a:solidFill>
                  <a:srgbClr val="919191"/>
                </a:solidFill>
              </a:rPr>
              <a:t>mesurée</a:t>
            </a:r>
            <a:r>
              <a:rPr lang="en-US" sz="1800" dirty="0" smtClean="0">
                <a:solidFill>
                  <a:srgbClr val="919191"/>
                </a:solidFill>
              </a:rPr>
              <a:t> et perçue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3013" y="1870075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76600" y="2611438"/>
            <a:ext cx="4899025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smtClean="0">
                <a:solidFill>
                  <a:schemeClr val="bg1"/>
                </a:solidFill>
              </a:rPr>
              <a:t>Processus et outils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3013" y="2611438"/>
            <a:ext cx="609600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352800"/>
            <a:ext cx="4899025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Innovations 4G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3013" y="3352800"/>
            <a:ext cx="609600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3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76600" y="4092575"/>
            <a:ext cx="4899025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Annexe : </a:t>
            </a:r>
            <a:r>
              <a:rPr lang="en-US" sz="1800" dirty="0" err="1" smtClean="0">
                <a:solidFill>
                  <a:srgbClr val="919191"/>
                </a:solidFill>
              </a:rPr>
              <a:t>Présentation</a:t>
            </a:r>
            <a:r>
              <a:rPr lang="en-US" sz="1800" dirty="0" smtClean="0">
                <a:solidFill>
                  <a:srgbClr val="919191"/>
                </a:solidFill>
              </a:rPr>
              <a:t> et </a:t>
            </a:r>
            <a:r>
              <a:rPr lang="en-US" sz="1800" dirty="0" err="1" smtClean="0">
                <a:solidFill>
                  <a:srgbClr val="919191"/>
                </a:solidFill>
              </a:rPr>
              <a:t>outils</a:t>
            </a:r>
            <a:r>
              <a:rPr lang="en-US" sz="1800" dirty="0" smtClean="0">
                <a:solidFill>
                  <a:srgbClr val="919191"/>
                </a:solidFill>
              </a:rPr>
              <a:t> SFM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513013" y="4092575"/>
            <a:ext cx="609600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066800" y="590550"/>
            <a:ext cx="7405688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762000"/>
            <a:r>
              <a:rPr lang="en-US" b="1" dirty="0" smtClean="0"/>
              <a:t>Ordre du jour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>
            <a:endCxn id="8" idx="1"/>
          </p:cNvCxnSpPr>
          <p:nvPr/>
        </p:nvCxnSpPr>
        <p:spPr bwMode="auto">
          <a:xfrm flipV="1">
            <a:off x="7457535" y="2287685"/>
            <a:ext cx="626054" cy="26563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>
            <a:endCxn id="11" idx="1"/>
          </p:cNvCxnSpPr>
          <p:nvPr/>
        </p:nvCxnSpPr>
        <p:spPr bwMode="auto">
          <a:xfrm>
            <a:off x="7457535" y="2553317"/>
            <a:ext cx="626054" cy="41742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8382000" cy="193899"/>
          </a:xfrm>
        </p:spPr>
        <p:txBody>
          <a:bodyPr/>
          <a:lstStyle/>
          <a:p>
            <a:pPr lvl="0"/>
            <a:r>
              <a:rPr lang="en-US" sz="1400" kern="1200" dirty="0" err="1" smtClean="0">
                <a:solidFill>
                  <a:srgbClr val="16235C"/>
                </a:solidFill>
                <a:latin typeface="Arial" charset="0"/>
              </a:rPr>
              <a:t>Outils</a:t>
            </a:r>
            <a:r>
              <a:rPr lang="en-US" sz="1400" kern="1200" dirty="0" smtClean="0">
                <a:solidFill>
                  <a:srgbClr val="16235C"/>
                </a:solidFill>
                <a:latin typeface="Arial" charset="0"/>
              </a:rPr>
              <a:t> de </a:t>
            </a:r>
            <a:r>
              <a:rPr lang="en-US" sz="1400" kern="1200" dirty="0" err="1" smtClean="0">
                <a:solidFill>
                  <a:srgbClr val="16235C"/>
                </a:solidFill>
                <a:latin typeface="Arial" charset="0"/>
              </a:rPr>
              <a:t>mesure</a:t>
            </a:r>
            <a:r>
              <a:rPr lang="en-US" sz="1400" kern="1200" dirty="0" smtClean="0">
                <a:solidFill>
                  <a:srgbClr val="16235C"/>
                </a:solidFill>
                <a:latin typeface="Arial" charset="0"/>
              </a:rPr>
              <a:t> </a:t>
            </a:r>
            <a:r>
              <a:rPr lang="en-US" sz="1400" kern="1200" dirty="0" err="1" smtClean="0">
                <a:solidFill>
                  <a:srgbClr val="16235C"/>
                </a:solidFill>
                <a:latin typeface="Arial" charset="0"/>
                <a:ea typeface="+mn-ea"/>
                <a:cs typeface="+mn-cs"/>
              </a:rPr>
              <a:t>QoS</a:t>
            </a:r>
            <a:r>
              <a:rPr lang="en-US" sz="1400" kern="1200" dirty="0" smtClean="0">
                <a:solidFill>
                  <a:srgbClr val="16235C"/>
                </a:solidFill>
                <a:latin typeface="Arial" charset="0"/>
                <a:ea typeface="+mn-ea"/>
                <a:cs typeface="+mn-cs"/>
              </a:rPr>
              <a:t>/</a:t>
            </a:r>
            <a:r>
              <a:rPr lang="en-US" sz="1400" kern="1200" dirty="0" err="1" smtClean="0">
                <a:solidFill>
                  <a:srgbClr val="16235C"/>
                </a:solidFill>
                <a:latin typeface="Arial" charset="0"/>
                <a:ea typeface="+mn-ea"/>
                <a:cs typeface="+mn-cs"/>
              </a:rPr>
              <a:t>QoE</a:t>
            </a:r>
            <a:r>
              <a:rPr lang="en-US" sz="1400" kern="1200" dirty="0" smtClean="0">
                <a:solidFill>
                  <a:srgbClr val="16235C"/>
                </a:solidFill>
                <a:latin typeface="Arial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95300" y="2014732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Rectangle 29"/>
          <p:cNvSpPr/>
          <p:nvPr/>
        </p:nvSpPr>
        <p:spPr>
          <a:xfrm>
            <a:off x="304800" y="1030069"/>
            <a:ext cx="9220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b="1" i="1" dirty="0" smtClean="0">
                <a:solidFill>
                  <a:schemeClr val="tx1">
                    <a:lumMod val="50000"/>
                  </a:schemeClr>
                </a:solidFill>
              </a:rPr>
              <a:t>Outils</a:t>
            </a:r>
            <a:r>
              <a:rPr lang="en-US" altLang="zh-TW" b="1" dirty="0" smtClean="0">
                <a:solidFill>
                  <a:schemeClr val="tx1">
                    <a:lumMod val="50000"/>
                  </a:schemeClr>
                </a:solidFill>
              </a:rPr>
              <a:t>: Aucun outil ou technique </a:t>
            </a:r>
            <a:r>
              <a:rPr lang="en-US" altLang="zh-TW" b="1" dirty="0" err="1" smtClean="0">
                <a:solidFill>
                  <a:schemeClr val="tx1">
                    <a:lumMod val="50000"/>
                  </a:schemeClr>
                </a:solidFill>
              </a:rPr>
              <a:t>n’est</a:t>
            </a:r>
            <a:r>
              <a:rPr lang="en-US" altLang="zh-TW" b="1" dirty="0" smtClean="0">
                <a:solidFill>
                  <a:schemeClr val="tx1">
                    <a:lumMod val="50000"/>
                  </a:schemeClr>
                </a:solidFill>
              </a:rPr>
              <a:t> capable de </a:t>
            </a:r>
            <a:r>
              <a:rPr lang="en-US" altLang="zh-TW" b="1" dirty="0" err="1" smtClean="0">
                <a:solidFill>
                  <a:schemeClr val="tx1">
                    <a:lumMod val="50000"/>
                  </a:schemeClr>
                </a:solidFill>
              </a:rPr>
              <a:t>saisir</a:t>
            </a:r>
            <a:r>
              <a:rPr lang="en-US" altLang="zh-TW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TW" b="1" dirty="0" err="1" smtClean="0">
                <a:solidFill>
                  <a:schemeClr val="tx1">
                    <a:lumMod val="50000"/>
                  </a:schemeClr>
                </a:solidFill>
              </a:rPr>
              <a:t>toutes</a:t>
            </a:r>
            <a:r>
              <a:rPr lang="en-US" altLang="zh-TW" b="1" dirty="0" smtClean="0">
                <a:solidFill>
                  <a:schemeClr val="tx1">
                    <a:lumMod val="50000"/>
                  </a:schemeClr>
                </a:solidFill>
              </a:rPr>
              <a:t> les QoS d'un réseau.</a:t>
            </a:r>
          </a:p>
          <a:p>
            <a:pPr algn="just">
              <a:lnSpc>
                <a:spcPct val="15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 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 Les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opérateurs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utilisent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plusieurs outils (spécifiques ou non) sur différentes interfaces (complémentaires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ou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non)</a:t>
            </a:r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8064695" y="2022052"/>
            <a:ext cx="1290215" cy="531265"/>
            <a:chOff x="7563332" y="1743368"/>
            <a:chExt cx="1350275" cy="675137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7563332" y="1743368"/>
              <a:ext cx="1350275" cy="675137"/>
            </a:xfrm>
            <a:prstGeom prst="roundRect">
              <a:avLst>
                <a:gd name="adj" fmla="val 10000"/>
              </a:avLst>
            </a:prstGeom>
            <a:solidFill>
              <a:srgbClr val="2841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583106" y="1763142"/>
              <a:ext cx="1310727" cy="635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noProof="0" dirty="0" smtClean="0"/>
                <a:t>Passif</a:t>
              </a:r>
              <a:endParaRPr lang="en-US" sz="1200" b="1" kern="1200" noProof="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064695" y="2705107"/>
            <a:ext cx="1290215" cy="531265"/>
            <a:chOff x="7563332" y="1743368"/>
            <a:chExt cx="1350275" cy="675137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7563332" y="1743368"/>
              <a:ext cx="1350275" cy="675137"/>
            </a:xfrm>
            <a:prstGeom prst="roundRect">
              <a:avLst>
                <a:gd name="adj" fmla="val 10000"/>
              </a:avLst>
            </a:prstGeom>
            <a:solidFill>
              <a:srgbClr val="2841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583106" y="1763142"/>
              <a:ext cx="1310727" cy="635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noProof="0" dirty="0" smtClean="0"/>
                <a:t>Actif</a:t>
              </a:r>
              <a:endParaRPr lang="en-US" sz="1200" b="1" kern="1200" noProof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405" y="1335394"/>
          <a:ext cx="9410980" cy="4451390"/>
        </p:xfrm>
        <a:graphic>
          <a:graphicData uri="http://schemas.openxmlformats.org/drawingml/2006/table">
            <a:tbl>
              <a:tblPr/>
              <a:tblGrid>
                <a:gridCol w="2255524"/>
                <a:gridCol w="3422175"/>
                <a:gridCol w="3733281"/>
              </a:tblGrid>
              <a:tr h="300552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noProof="0" dirty="0" smtClean="0">
                          <a:latin typeface="Times New Roman"/>
                          <a:ea typeface="Calibri"/>
                          <a:cs typeface="Times New Roman"/>
                        </a:rPr>
                        <a:t>Solution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noProof="0" smtClean="0">
                          <a:latin typeface="Times New Roman"/>
                          <a:ea typeface="Calibri"/>
                          <a:cs typeface="Times New Roman"/>
                        </a:rPr>
                        <a:t>Avantages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noProof="0" smtClean="0">
                          <a:latin typeface="Times New Roman"/>
                          <a:ea typeface="Calibri"/>
                          <a:cs typeface="Times New Roman"/>
                        </a:rPr>
                        <a:t>Inconvénients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06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latin typeface="Times New Roman"/>
                          <a:ea typeface="Calibri"/>
                          <a:cs typeface="Times New Roman"/>
                        </a:rPr>
                        <a:t>Test de la </a:t>
                      </a:r>
                      <a:r>
                        <a:rPr lang="en-US" sz="1600" b="1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Conduite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2563" algn="l"/>
                        </a:tabLst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Suivre les événements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 à un niveau géographique et étape par étape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Non exhaustive (géographique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 Et temporel)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Des coûts élevés et de la logistique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458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Analyse</a:t>
                      </a:r>
                      <a:r>
                        <a:rPr lang="en-US" sz="1600" b="1" noProof="0" dirty="0" smtClean="0">
                          <a:latin typeface="Times New Roman"/>
                          <a:ea typeface="Calibri"/>
                          <a:cs typeface="Times New Roman"/>
                        </a:rPr>
                        <a:t> des </a:t>
                      </a:r>
                      <a:r>
                        <a:rPr lang="en-US" sz="1600" b="1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données</a:t>
                      </a:r>
                      <a:r>
                        <a:rPr lang="en-US" sz="1600" b="1" noProof="0" dirty="0" smtClean="0">
                          <a:latin typeface="Times New Roman"/>
                          <a:ea typeface="Calibri"/>
                          <a:cs typeface="Times New Roman"/>
                        </a:rPr>
                        <a:t> brutes OMC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Géographiquement (toutes les cellules)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et exhaustive à temps  (tout le réseau)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Coût réduit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Le manque de suivi des événements liés à un appel particulier ou une session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Manque de mesures, de trous de couverture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481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Enquêtes</a:t>
                      </a:r>
                      <a:r>
                        <a:rPr lang="en-US" sz="1600" b="1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sur</a:t>
                      </a:r>
                      <a:r>
                        <a:rPr lang="en-US" sz="1600" b="1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noProof="0" dirty="0" smtClean="0">
                          <a:latin typeface="Times New Roman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US" sz="1600" b="1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perception des services aux </a:t>
                      </a:r>
                      <a:r>
                        <a:rPr lang="en-US" sz="1600" b="1" baseline="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abonnés</a:t>
                      </a:r>
                      <a:r>
                        <a:rPr lang="en-US" sz="1600" b="1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Reflète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QoE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baseline="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Comme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baseline="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effectivement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aseline="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perçue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par les utilisateurs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Coûteuses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(enquêtes)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Subjectives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078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smtClean="0">
                          <a:latin typeface="Times New Roman"/>
                          <a:ea typeface="Calibri"/>
                          <a:cs typeface="Times New Roman"/>
                        </a:rPr>
                        <a:t>Enquêtes sur le terrain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Mesures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de la </a:t>
                      </a: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Qualité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vocale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plus objectives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Coûteuses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(logistique et </a:t>
                      </a: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Opérateurs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Limitées dans le temps et dans l'espace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Les applications</a:t>
                      </a:r>
                      <a:r>
                        <a:rPr lang="en-US" sz="1600" b="1" kern="1200" baseline="0" noProof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à base mobile de </a:t>
                      </a:r>
                      <a:r>
                        <a:rPr lang="en-US" sz="1600" b="1" kern="1200" baseline="0" noProof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en-US" sz="1600" b="1" kern="1200" noProof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abonné</a:t>
                      </a:r>
                      <a:endParaRPr lang="en-US" sz="16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Faible coût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Répresentation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Géographique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et </a:t>
                      </a:r>
                      <a:r>
                        <a:rPr lang="en-US" sz="160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temporelle</a:t>
                      </a: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 à </a:t>
                      </a:r>
                      <a:r>
                        <a:rPr lang="en-US" sz="1600" baseline="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partir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de  l'utilisation des services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Manque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 de </a:t>
                      </a:r>
                      <a:r>
                        <a:rPr lang="en-US" sz="1600" baseline="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certains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paramètres non </a:t>
                      </a:r>
                      <a:r>
                        <a:rPr lang="en-US" sz="1600" baseline="0" noProof="0" dirty="0" err="1" smtClean="0">
                          <a:latin typeface="Times New Roman"/>
                          <a:ea typeface="Calibri"/>
                          <a:cs typeface="Times New Roman"/>
                        </a:rPr>
                        <a:t>disponibles</a:t>
                      </a:r>
                      <a:endParaRPr lang="en-US" sz="1600" baseline="0" noProof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74638" lvl="0" indent="-182563" algn="just" defTabSz="5400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Peut avoir un impact sur le téléphone mobile de l'utilisateur</a:t>
                      </a: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82355" y="626971"/>
            <a:ext cx="5692125" cy="443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34950" indent="-234950" algn="l" defTabSz="762000">
              <a:buClr>
                <a:srgbClr val="0033CC"/>
              </a:buClr>
              <a:buSzPct val="100000"/>
              <a:defRPr/>
            </a:pPr>
            <a:r>
              <a:rPr lang="en-US" altLang="zh-TW" sz="1600" b="1" dirty="0" smtClean="0"/>
              <a:t>Principaux </a:t>
            </a:r>
            <a:r>
              <a:rPr lang="en-US" altLang="zh-TW" sz="1600" b="1" dirty="0" err="1" smtClean="0"/>
              <a:t>outils</a:t>
            </a:r>
            <a:r>
              <a:rPr lang="en-US" altLang="zh-TW" sz="1600" b="1" dirty="0" smtClean="0"/>
              <a:t> pour la </a:t>
            </a:r>
            <a:r>
              <a:rPr lang="en-US" altLang="zh-TW" sz="1600" b="1" dirty="0" err="1" smtClean="0"/>
              <a:t>mesure</a:t>
            </a:r>
            <a:r>
              <a:rPr lang="en-US" altLang="zh-TW" sz="1600" b="1" dirty="0" smtClean="0"/>
              <a:t> des </a:t>
            </a:r>
            <a:r>
              <a:rPr lang="en-US" altLang="zh-TW" sz="1600" b="1" dirty="0" err="1" smtClean="0"/>
              <a:t>paramètres</a:t>
            </a:r>
            <a:endParaRPr lang="en-US" altLang="zh-TW" sz="1600" b="1" dirty="0" smtClean="0"/>
          </a:p>
          <a:p>
            <a:pPr marL="234950" marR="0" lvl="0" indent="-234950" algn="l" defTabSz="762000" latinLnBrk="0">
              <a:buClr>
                <a:srgbClr val="0033CC"/>
              </a:buClr>
              <a:buSzPct val="100000"/>
              <a:tabLst/>
              <a:defRPr/>
            </a:pPr>
            <a:r>
              <a:rPr lang="en-US" altLang="zh-TW" sz="1600" b="1" dirty="0" err="1" smtClean="0"/>
              <a:t>QoS</a:t>
            </a:r>
            <a:r>
              <a:rPr lang="en-US" altLang="zh-TW" sz="1600" b="1" dirty="0" smtClean="0"/>
              <a:t> /</a:t>
            </a:r>
            <a:r>
              <a:rPr lang="en-US" altLang="zh-TW" sz="1600" b="1" dirty="0" err="1" smtClean="0"/>
              <a:t>QoE</a:t>
            </a:r>
            <a:r>
              <a:rPr lang="en-US" altLang="zh-TW" sz="1600" b="1" dirty="0" smtClean="0"/>
              <a:t> </a:t>
            </a:r>
            <a:endParaRPr lang="en-US" altLang="zh-TW" sz="16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797300" y="6356351"/>
            <a:ext cx="23114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F0E9FC-02F5-469E-B8B7-AE257440D2D7}" type="slidenum">
              <a:rPr lang="en-US" altLang="en-US" sz="1400" smtClean="0"/>
              <a:pPr eaLnBrk="1" hangingPunct="1"/>
              <a:t>26</a:t>
            </a:fld>
            <a:endParaRPr lang="en-US" altLang="en-US" sz="1400" smtClean="0"/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3631199" y="2392363"/>
            <a:ext cx="502888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8623626" y="2392363"/>
            <a:ext cx="0" cy="2590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763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09560"/>
              </p:ext>
            </p:extLst>
          </p:nvPr>
        </p:nvGraphicFramePr>
        <p:xfrm>
          <a:off x="4622800" y="5105400"/>
          <a:ext cx="5118100" cy="1161320"/>
        </p:xfrm>
        <a:graphic>
          <a:graphicData uri="http://schemas.openxmlformats.org/drawingml/2006/table">
            <a:tbl>
              <a:tblPr/>
              <a:tblGrid>
                <a:gridCol w="1816100"/>
                <a:gridCol w="1816100"/>
                <a:gridCol w="1485900"/>
              </a:tblGrid>
              <a:tr h="262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 par.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UN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 par.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Appels abandonnés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+33 6 XXXX XXXX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+33 1 XXXX XXXX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Aucune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+33 6 XXXX XXXX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+33 4 XXXX XXXX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Oui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68" name="Text Box 27"/>
          <p:cNvSpPr txBox="1">
            <a:spLocks noChangeArrowheads="1"/>
          </p:cNvSpPr>
          <p:nvPr/>
        </p:nvSpPr>
        <p:spPr bwMode="auto">
          <a:xfrm>
            <a:off x="6167320" y="6200478"/>
            <a:ext cx="2699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C00000"/>
                </a:solidFill>
              </a:rPr>
              <a:t>CDR : Enregistrement des données d'appel</a:t>
            </a:r>
          </a:p>
        </p:txBody>
      </p:sp>
      <p:sp>
        <p:nvSpPr>
          <p:cNvPr id="61469" name="Text Box 28"/>
          <p:cNvSpPr txBox="1">
            <a:spLocks noChangeArrowheads="1"/>
          </p:cNvSpPr>
          <p:nvPr/>
        </p:nvSpPr>
        <p:spPr bwMode="auto">
          <a:xfrm>
            <a:off x="1080568" y="4876800"/>
            <a:ext cx="2167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C00000"/>
                </a:solidFill>
              </a:rPr>
              <a:t>Champ de mesure</a:t>
            </a:r>
          </a:p>
        </p:txBody>
      </p:sp>
      <p:sp>
        <p:nvSpPr>
          <p:cNvPr id="61470" name="Oval 29"/>
          <p:cNvSpPr>
            <a:spLocks noChangeArrowheads="1"/>
          </p:cNvSpPr>
          <p:nvPr/>
        </p:nvSpPr>
        <p:spPr bwMode="auto">
          <a:xfrm>
            <a:off x="165100" y="2743200"/>
            <a:ext cx="3962400" cy="27432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766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90490"/>
              </p:ext>
            </p:extLst>
          </p:nvPr>
        </p:nvGraphicFramePr>
        <p:xfrm>
          <a:off x="1155700" y="3810000"/>
          <a:ext cx="2063750" cy="1280116"/>
        </p:xfrm>
        <a:graphic>
          <a:graphicData uri="http://schemas.openxmlformats.org/drawingml/2006/table">
            <a:tbl>
              <a:tblPr/>
              <a:tblGrid>
                <a:gridCol w="742950"/>
                <a:gridCol w="1320800"/>
              </a:tblGrid>
              <a:tr h="310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SpQ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Mauvaise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Excellente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Bonne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320800" y="3200400"/>
            <a:ext cx="1403350" cy="457200"/>
            <a:chOff x="4665" y="3357"/>
            <a:chExt cx="476" cy="193"/>
          </a:xfrm>
        </p:grpSpPr>
        <p:sp>
          <p:nvSpPr>
            <p:cNvPr id="61516" name="Freeform 42"/>
            <p:cNvSpPr>
              <a:spLocks/>
            </p:cNvSpPr>
            <p:nvPr/>
          </p:nvSpPr>
          <p:spPr bwMode="auto">
            <a:xfrm>
              <a:off x="4798" y="3357"/>
              <a:ext cx="293" cy="62"/>
            </a:xfrm>
            <a:custGeom>
              <a:avLst/>
              <a:gdLst>
                <a:gd name="T0" fmla="*/ 133 w 293"/>
                <a:gd name="T1" fmla="*/ 62 h 62"/>
                <a:gd name="T2" fmla="*/ 130 w 293"/>
                <a:gd name="T3" fmla="*/ 62 h 62"/>
                <a:gd name="T4" fmla="*/ 145 w 293"/>
                <a:gd name="T5" fmla="*/ 11 h 62"/>
                <a:gd name="T6" fmla="*/ 130 w 293"/>
                <a:gd name="T7" fmla="*/ 9 h 62"/>
                <a:gd name="T8" fmla="*/ 83 w 293"/>
                <a:gd name="T9" fmla="*/ 9 h 62"/>
                <a:gd name="T10" fmla="*/ 69 w 293"/>
                <a:gd name="T11" fmla="*/ 11 h 62"/>
                <a:gd name="T12" fmla="*/ 53 w 293"/>
                <a:gd name="T13" fmla="*/ 12 h 62"/>
                <a:gd name="T14" fmla="*/ 49 w 293"/>
                <a:gd name="T15" fmla="*/ 18 h 62"/>
                <a:gd name="T16" fmla="*/ 8 w 293"/>
                <a:gd name="T17" fmla="*/ 57 h 62"/>
                <a:gd name="T18" fmla="*/ 0 w 293"/>
                <a:gd name="T19" fmla="*/ 57 h 62"/>
                <a:gd name="T20" fmla="*/ 55 w 293"/>
                <a:gd name="T21" fmla="*/ 5 h 62"/>
                <a:gd name="T22" fmla="*/ 74 w 293"/>
                <a:gd name="T23" fmla="*/ 3 h 62"/>
                <a:gd name="T24" fmla="*/ 97 w 293"/>
                <a:gd name="T25" fmla="*/ 2 h 62"/>
                <a:gd name="T26" fmla="*/ 120 w 293"/>
                <a:gd name="T27" fmla="*/ 0 h 62"/>
                <a:gd name="T28" fmla="*/ 165 w 293"/>
                <a:gd name="T29" fmla="*/ 0 h 62"/>
                <a:gd name="T30" fmla="*/ 189 w 293"/>
                <a:gd name="T31" fmla="*/ 2 h 62"/>
                <a:gd name="T32" fmla="*/ 211 w 293"/>
                <a:gd name="T33" fmla="*/ 3 h 62"/>
                <a:gd name="T34" fmla="*/ 234 w 293"/>
                <a:gd name="T35" fmla="*/ 5 h 62"/>
                <a:gd name="T36" fmla="*/ 237 w 293"/>
                <a:gd name="T37" fmla="*/ 7 h 62"/>
                <a:gd name="T38" fmla="*/ 245 w 293"/>
                <a:gd name="T39" fmla="*/ 7 h 62"/>
                <a:gd name="T40" fmla="*/ 248 w 293"/>
                <a:gd name="T41" fmla="*/ 9 h 62"/>
                <a:gd name="T42" fmla="*/ 251 w 293"/>
                <a:gd name="T43" fmla="*/ 11 h 62"/>
                <a:gd name="T44" fmla="*/ 256 w 293"/>
                <a:gd name="T45" fmla="*/ 14 h 62"/>
                <a:gd name="T46" fmla="*/ 293 w 293"/>
                <a:gd name="T47" fmla="*/ 55 h 62"/>
                <a:gd name="T48" fmla="*/ 293 w 293"/>
                <a:gd name="T49" fmla="*/ 57 h 62"/>
                <a:gd name="T50" fmla="*/ 254 w 293"/>
                <a:gd name="T51" fmla="*/ 18 h 62"/>
                <a:gd name="T52" fmla="*/ 250 w 293"/>
                <a:gd name="T53" fmla="*/ 12 h 62"/>
                <a:gd name="T54" fmla="*/ 246 w 293"/>
                <a:gd name="T55" fmla="*/ 11 h 62"/>
                <a:gd name="T56" fmla="*/ 151 w 293"/>
                <a:gd name="T57" fmla="*/ 11 h 62"/>
                <a:gd name="T58" fmla="*/ 150 w 293"/>
                <a:gd name="T59" fmla="*/ 14 h 62"/>
                <a:gd name="T60" fmla="*/ 136 w 293"/>
                <a:gd name="T61" fmla="*/ 62 h 62"/>
                <a:gd name="T62" fmla="*/ 133 w 293"/>
                <a:gd name="T63" fmla="*/ 62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3"/>
                <a:gd name="T97" fmla="*/ 0 h 62"/>
                <a:gd name="T98" fmla="*/ 293 w 293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3" h="62">
                  <a:moveTo>
                    <a:pt x="133" y="62"/>
                  </a:moveTo>
                  <a:lnTo>
                    <a:pt x="130" y="62"/>
                  </a:lnTo>
                  <a:lnTo>
                    <a:pt x="145" y="11"/>
                  </a:lnTo>
                  <a:lnTo>
                    <a:pt x="130" y="9"/>
                  </a:lnTo>
                  <a:lnTo>
                    <a:pt x="83" y="9"/>
                  </a:lnTo>
                  <a:lnTo>
                    <a:pt x="69" y="11"/>
                  </a:lnTo>
                  <a:lnTo>
                    <a:pt x="53" y="12"/>
                  </a:lnTo>
                  <a:lnTo>
                    <a:pt x="49" y="18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55" y="5"/>
                  </a:lnTo>
                  <a:lnTo>
                    <a:pt x="74" y="3"/>
                  </a:lnTo>
                  <a:lnTo>
                    <a:pt x="97" y="2"/>
                  </a:lnTo>
                  <a:lnTo>
                    <a:pt x="120" y="0"/>
                  </a:lnTo>
                  <a:lnTo>
                    <a:pt x="165" y="0"/>
                  </a:lnTo>
                  <a:lnTo>
                    <a:pt x="189" y="2"/>
                  </a:lnTo>
                  <a:lnTo>
                    <a:pt x="211" y="3"/>
                  </a:lnTo>
                  <a:lnTo>
                    <a:pt x="234" y="5"/>
                  </a:lnTo>
                  <a:lnTo>
                    <a:pt x="237" y="7"/>
                  </a:lnTo>
                  <a:lnTo>
                    <a:pt x="245" y="7"/>
                  </a:lnTo>
                  <a:lnTo>
                    <a:pt x="248" y="9"/>
                  </a:lnTo>
                  <a:lnTo>
                    <a:pt x="251" y="11"/>
                  </a:lnTo>
                  <a:lnTo>
                    <a:pt x="256" y="14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54" y="18"/>
                  </a:lnTo>
                  <a:lnTo>
                    <a:pt x="250" y="12"/>
                  </a:lnTo>
                  <a:lnTo>
                    <a:pt x="246" y="11"/>
                  </a:lnTo>
                  <a:lnTo>
                    <a:pt x="151" y="11"/>
                  </a:lnTo>
                  <a:lnTo>
                    <a:pt x="150" y="14"/>
                  </a:lnTo>
                  <a:lnTo>
                    <a:pt x="136" y="62"/>
                  </a:lnTo>
                  <a:lnTo>
                    <a:pt x="133" y="62"/>
                  </a:lnTo>
                  <a:close/>
                </a:path>
              </a:pathLst>
            </a:custGeom>
            <a:solidFill>
              <a:srgbClr val="FF2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17" name="Freeform 43"/>
            <p:cNvSpPr>
              <a:spLocks/>
            </p:cNvSpPr>
            <p:nvPr/>
          </p:nvSpPr>
          <p:spPr bwMode="auto">
            <a:xfrm>
              <a:off x="4895" y="3362"/>
              <a:ext cx="53" cy="57"/>
            </a:xfrm>
            <a:custGeom>
              <a:avLst/>
              <a:gdLst>
                <a:gd name="T0" fmla="*/ 0 w 53"/>
                <a:gd name="T1" fmla="*/ 0 h 57"/>
                <a:gd name="T2" fmla="*/ 40 w 53"/>
                <a:gd name="T3" fmla="*/ 0 h 57"/>
                <a:gd name="T4" fmla="*/ 53 w 53"/>
                <a:gd name="T5" fmla="*/ 2 h 57"/>
                <a:gd name="T6" fmla="*/ 36 w 53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7"/>
                <a:gd name="T14" fmla="*/ 53 w 53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7">
                  <a:moveTo>
                    <a:pt x="0" y="0"/>
                  </a:moveTo>
                  <a:lnTo>
                    <a:pt x="40" y="0"/>
                  </a:lnTo>
                  <a:lnTo>
                    <a:pt x="53" y="2"/>
                  </a:lnTo>
                  <a:lnTo>
                    <a:pt x="36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18" name="Freeform 44"/>
            <p:cNvSpPr>
              <a:spLocks/>
            </p:cNvSpPr>
            <p:nvPr/>
          </p:nvSpPr>
          <p:spPr bwMode="auto">
            <a:xfrm>
              <a:off x="4948" y="3368"/>
              <a:ext cx="123" cy="50"/>
            </a:xfrm>
            <a:custGeom>
              <a:avLst/>
              <a:gdLst>
                <a:gd name="T0" fmla="*/ 115 w 123"/>
                <a:gd name="T1" fmla="*/ 50 h 50"/>
                <a:gd name="T2" fmla="*/ 86 w 123"/>
                <a:gd name="T3" fmla="*/ 3 h 50"/>
                <a:gd name="T4" fmla="*/ 0 w 123"/>
                <a:gd name="T5" fmla="*/ 3 h 50"/>
                <a:gd name="T6" fmla="*/ 1 w 123"/>
                <a:gd name="T7" fmla="*/ 0 h 50"/>
                <a:gd name="T8" fmla="*/ 87 w 123"/>
                <a:gd name="T9" fmla="*/ 0 h 50"/>
                <a:gd name="T10" fmla="*/ 123 w 123"/>
                <a:gd name="T11" fmla="*/ 50 h 50"/>
                <a:gd name="T12" fmla="*/ 115 w 123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50"/>
                <a:gd name="T23" fmla="*/ 123 w 123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50">
                  <a:moveTo>
                    <a:pt x="115" y="50"/>
                  </a:moveTo>
                  <a:lnTo>
                    <a:pt x="86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87" y="0"/>
                  </a:lnTo>
                  <a:lnTo>
                    <a:pt x="123" y="50"/>
                  </a:lnTo>
                  <a:lnTo>
                    <a:pt x="115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19" name="Freeform 45"/>
            <p:cNvSpPr>
              <a:spLocks/>
            </p:cNvSpPr>
            <p:nvPr/>
          </p:nvSpPr>
          <p:spPr bwMode="auto">
            <a:xfrm>
              <a:off x="5035" y="3368"/>
              <a:ext cx="56" cy="50"/>
            </a:xfrm>
            <a:custGeom>
              <a:avLst/>
              <a:gdLst>
                <a:gd name="T0" fmla="*/ 0 w 56"/>
                <a:gd name="T1" fmla="*/ 0 h 50"/>
                <a:gd name="T2" fmla="*/ 9 w 56"/>
                <a:gd name="T3" fmla="*/ 0 h 50"/>
                <a:gd name="T4" fmla="*/ 13 w 56"/>
                <a:gd name="T5" fmla="*/ 1 h 50"/>
                <a:gd name="T6" fmla="*/ 17 w 56"/>
                <a:gd name="T7" fmla="*/ 7 h 50"/>
                <a:gd name="T8" fmla="*/ 56 w 56"/>
                <a:gd name="T9" fmla="*/ 46 h 50"/>
                <a:gd name="T10" fmla="*/ 55 w 56"/>
                <a:gd name="T11" fmla="*/ 48 h 50"/>
                <a:gd name="T12" fmla="*/ 55 w 56"/>
                <a:gd name="T13" fmla="*/ 50 h 50"/>
                <a:gd name="T14" fmla="*/ 36 w 56"/>
                <a:gd name="T15" fmla="*/ 50 h 50"/>
                <a:gd name="T16" fmla="*/ 0 w 56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50"/>
                <a:gd name="T29" fmla="*/ 56 w 56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50">
                  <a:moveTo>
                    <a:pt x="0" y="0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17" y="7"/>
                  </a:lnTo>
                  <a:lnTo>
                    <a:pt x="56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3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0" name="Freeform 46"/>
            <p:cNvSpPr>
              <a:spLocks/>
            </p:cNvSpPr>
            <p:nvPr/>
          </p:nvSpPr>
          <p:spPr bwMode="auto">
            <a:xfrm>
              <a:off x="4934" y="3371"/>
              <a:ext cx="19" cy="48"/>
            </a:xfrm>
            <a:custGeom>
              <a:avLst/>
              <a:gdLst>
                <a:gd name="T0" fmla="*/ 0 w 19"/>
                <a:gd name="T1" fmla="*/ 48 h 48"/>
                <a:gd name="T2" fmla="*/ 14 w 19"/>
                <a:gd name="T3" fmla="*/ 0 h 48"/>
                <a:gd name="T4" fmla="*/ 19 w 19"/>
                <a:gd name="T5" fmla="*/ 0 h 48"/>
                <a:gd name="T6" fmla="*/ 17 w 19"/>
                <a:gd name="T7" fmla="*/ 4 h 48"/>
                <a:gd name="T8" fmla="*/ 5 w 19"/>
                <a:gd name="T9" fmla="*/ 48 h 48"/>
                <a:gd name="T10" fmla="*/ 0 w 19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48"/>
                <a:gd name="T20" fmla="*/ 19 w 1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48">
                  <a:moveTo>
                    <a:pt x="0" y="48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17" y="4"/>
                  </a:lnTo>
                  <a:lnTo>
                    <a:pt x="5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1" name="Freeform 47"/>
            <p:cNvSpPr>
              <a:spLocks/>
            </p:cNvSpPr>
            <p:nvPr/>
          </p:nvSpPr>
          <p:spPr bwMode="auto">
            <a:xfrm>
              <a:off x="4820" y="3366"/>
              <a:ext cx="123" cy="53"/>
            </a:xfrm>
            <a:custGeom>
              <a:avLst/>
              <a:gdLst>
                <a:gd name="T0" fmla="*/ 81 w 123"/>
                <a:gd name="T1" fmla="*/ 52 h 53"/>
                <a:gd name="T2" fmla="*/ 56 w 123"/>
                <a:gd name="T3" fmla="*/ 50 h 53"/>
                <a:gd name="T4" fmla="*/ 30 w 123"/>
                <a:gd name="T5" fmla="*/ 48 h 53"/>
                <a:gd name="T6" fmla="*/ 0 w 123"/>
                <a:gd name="T7" fmla="*/ 48 h 53"/>
                <a:gd name="T8" fmla="*/ 80 w 123"/>
                <a:gd name="T9" fmla="*/ 41 h 53"/>
                <a:gd name="T10" fmla="*/ 83 w 123"/>
                <a:gd name="T11" fmla="*/ 30 h 53"/>
                <a:gd name="T12" fmla="*/ 83 w 123"/>
                <a:gd name="T13" fmla="*/ 27 h 53"/>
                <a:gd name="T14" fmla="*/ 84 w 123"/>
                <a:gd name="T15" fmla="*/ 25 h 53"/>
                <a:gd name="T16" fmla="*/ 84 w 123"/>
                <a:gd name="T17" fmla="*/ 23 h 53"/>
                <a:gd name="T18" fmla="*/ 86 w 123"/>
                <a:gd name="T19" fmla="*/ 23 h 53"/>
                <a:gd name="T20" fmla="*/ 87 w 123"/>
                <a:gd name="T21" fmla="*/ 21 h 53"/>
                <a:gd name="T22" fmla="*/ 91 w 123"/>
                <a:gd name="T23" fmla="*/ 21 h 53"/>
                <a:gd name="T24" fmla="*/ 108 w 123"/>
                <a:gd name="T25" fmla="*/ 19 h 53"/>
                <a:gd name="T26" fmla="*/ 111 w 123"/>
                <a:gd name="T27" fmla="*/ 9 h 53"/>
                <a:gd name="T28" fmla="*/ 27 w 123"/>
                <a:gd name="T29" fmla="*/ 9 h 53"/>
                <a:gd name="T30" fmla="*/ 31 w 123"/>
                <a:gd name="T31" fmla="*/ 3 h 53"/>
                <a:gd name="T32" fmla="*/ 47 w 123"/>
                <a:gd name="T33" fmla="*/ 2 h 53"/>
                <a:gd name="T34" fmla="*/ 61 w 123"/>
                <a:gd name="T35" fmla="*/ 0 h 53"/>
                <a:gd name="T36" fmla="*/ 108 w 123"/>
                <a:gd name="T37" fmla="*/ 0 h 53"/>
                <a:gd name="T38" fmla="*/ 123 w 123"/>
                <a:gd name="T39" fmla="*/ 2 h 53"/>
                <a:gd name="T40" fmla="*/ 108 w 123"/>
                <a:gd name="T41" fmla="*/ 53 h 53"/>
                <a:gd name="T42" fmla="*/ 81 w 123"/>
                <a:gd name="T43" fmla="*/ 52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3"/>
                <a:gd name="T67" fmla="*/ 0 h 53"/>
                <a:gd name="T68" fmla="*/ 123 w 123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3" h="53">
                  <a:moveTo>
                    <a:pt x="81" y="52"/>
                  </a:moveTo>
                  <a:lnTo>
                    <a:pt x="56" y="50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80" y="41"/>
                  </a:lnTo>
                  <a:lnTo>
                    <a:pt x="83" y="30"/>
                  </a:lnTo>
                  <a:lnTo>
                    <a:pt x="83" y="27"/>
                  </a:lnTo>
                  <a:lnTo>
                    <a:pt x="84" y="25"/>
                  </a:lnTo>
                  <a:lnTo>
                    <a:pt x="84" y="23"/>
                  </a:lnTo>
                  <a:lnTo>
                    <a:pt x="86" y="23"/>
                  </a:lnTo>
                  <a:lnTo>
                    <a:pt x="87" y="21"/>
                  </a:lnTo>
                  <a:lnTo>
                    <a:pt x="91" y="21"/>
                  </a:lnTo>
                  <a:lnTo>
                    <a:pt x="108" y="19"/>
                  </a:lnTo>
                  <a:lnTo>
                    <a:pt x="111" y="9"/>
                  </a:lnTo>
                  <a:lnTo>
                    <a:pt x="27" y="9"/>
                  </a:lnTo>
                  <a:lnTo>
                    <a:pt x="31" y="3"/>
                  </a:lnTo>
                  <a:lnTo>
                    <a:pt x="47" y="2"/>
                  </a:lnTo>
                  <a:lnTo>
                    <a:pt x="61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08" y="53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2" name="Freeform 48"/>
            <p:cNvSpPr>
              <a:spLocks/>
            </p:cNvSpPr>
            <p:nvPr/>
          </p:nvSpPr>
          <p:spPr bwMode="auto">
            <a:xfrm>
              <a:off x="4806" y="3375"/>
              <a:ext cx="125" cy="39"/>
            </a:xfrm>
            <a:custGeom>
              <a:avLst/>
              <a:gdLst>
                <a:gd name="T0" fmla="*/ 0 w 125"/>
                <a:gd name="T1" fmla="*/ 39 h 39"/>
                <a:gd name="T2" fmla="*/ 14 w 125"/>
                <a:gd name="T3" fmla="*/ 39 h 39"/>
                <a:gd name="T4" fmla="*/ 94 w 125"/>
                <a:gd name="T5" fmla="*/ 32 h 39"/>
                <a:gd name="T6" fmla="*/ 97 w 125"/>
                <a:gd name="T7" fmla="*/ 21 h 39"/>
                <a:gd name="T8" fmla="*/ 97 w 125"/>
                <a:gd name="T9" fmla="*/ 18 h 39"/>
                <a:gd name="T10" fmla="*/ 98 w 125"/>
                <a:gd name="T11" fmla="*/ 16 h 39"/>
                <a:gd name="T12" fmla="*/ 98 w 125"/>
                <a:gd name="T13" fmla="*/ 14 h 39"/>
                <a:gd name="T14" fmla="*/ 100 w 125"/>
                <a:gd name="T15" fmla="*/ 14 h 39"/>
                <a:gd name="T16" fmla="*/ 101 w 125"/>
                <a:gd name="T17" fmla="*/ 12 h 39"/>
                <a:gd name="T18" fmla="*/ 105 w 125"/>
                <a:gd name="T19" fmla="*/ 12 h 39"/>
                <a:gd name="T20" fmla="*/ 122 w 125"/>
                <a:gd name="T21" fmla="*/ 10 h 39"/>
                <a:gd name="T22" fmla="*/ 125 w 125"/>
                <a:gd name="T23" fmla="*/ 0 h 39"/>
                <a:gd name="T24" fmla="*/ 41 w 125"/>
                <a:gd name="T25" fmla="*/ 0 h 39"/>
                <a:gd name="T26" fmla="*/ 0 w 125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5"/>
                <a:gd name="T43" fmla="*/ 0 h 39"/>
                <a:gd name="T44" fmla="*/ 125 w 12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5" h="39">
                  <a:moveTo>
                    <a:pt x="0" y="39"/>
                  </a:moveTo>
                  <a:lnTo>
                    <a:pt x="14" y="39"/>
                  </a:lnTo>
                  <a:lnTo>
                    <a:pt x="94" y="32"/>
                  </a:lnTo>
                  <a:lnTo>
                    <a:pt x="97" y="21"/>
                  </a:lnTo>
                  <a:lnTo>
                    <a:pt x="97" y="18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1" y="12"/>
                  </a:lnTo>
                  <a:lnTo>
                    <a:pt x="105" y="12"/>
                  </a:lnTo>
                  <a:lnTo>
                    <a:pt x="122" y="10"/>
                  </a:lnTo>
                  <a:lnTo>
                    <a:pt x="125" y="0"/>
                  </a:lnTo>
                  <a:lnTo>
                    <a:pt x="41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3" name="Freeform 49"/>
            <p:cNvSpPr>
              <a:spLocks/>
            </p:cNvSpPr>
            <p:nvPr/>
          </p:nvSpPr>
          <p:spPr bwMode="auto">
            <a:xfrm>
              <a:off x="4939" y="3375"/>
              <a:ext cx="118" cy="44"/>
            </a:xfrm>
            <a:custGeom>
              <a:avLst/>
              <a:gdLst>
                <a:gd name="T0" fmla="*/ 26 w 118"/>
                <a:gd name="T1" fmla="*/ 5 h 44"/>
                <a:gd name="T2" fmla="*/ 29 w 118"/>
                <a:gd name="T3" fmla="*/ 28 h 44"/>
                <a:gd name="T4" fmla="*/ 113 w 118"/>
                <a:gd name="T5" fmla="*/ 32 h 44"/>
                <a:gd name="T6" fmla="*/ 118 w 118"/>
                <a:gd name="T7" fmla="*/ 39 h 44"/>
                <a:gd name="T8" fmla="*/ 40 w 118"/>
                <a:gd name="T9" fmla="*/ 43 h 44"/>
                <a:gd name="T10" fmla="*/ 40 w 118"/>
                <a:gd name="T11" fmla="*/ 30 h 44"/>
                <a:gd name="T12" fmla="*/ 23 w 118"/>
                <a:gd name="T13" fmla="*/ 30 h 44"/>
                <a:gd name="T14" fmla="*/ 23 w 118"/>
                <a:gd name="T15" fmla="*/ 39 h 44"/>
                <a:gd name="T16" fmla="*/ 20 w 118"/>
                <a:gd name="T17" fmla="*/ 43 h 44"/>
                <a:gd name="T18" fmla="*/ 0 w 118"/>
                <a:gd name="T19" fmla="*/ 44 h 44"/>
                <a:gd name="T20" fmla="*/ 12 w 118"/>
                <a:gd name="T21" fmla="*/ 0 h 44"/>
                <a:gd name="T22" fmla="*/ 93 w 118"/>
                <a:gd name="T23" fmla="*/ 0 h 44"/>
                <a:gd name="T24" fmla="*/ 26 w 118"/>
                <a:gd name="T25" fmla="*/ 5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44"/>
                <a:gd name="T41" fmla="*/ 118 w 118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44">
                  <a:moveTo>
                    <a:pt x="26" y="5"/>
                  </a:moveTo>
                  <a:lnTo>
                    <a:pt x="29" y="28"/>
                  </a:lnTo>
                  <a:lnTo>
                    <a:pt x="113" y="32"/>
                  </a:lnTo>
                  <a:lnTo>
                    <a:pt x="118" y="39"/>
                  </a:lnTo>
                  <a:lnTo>
                    <a:pt x="40" y="43"/>
                  </a:lnTo>
                  <a:lnTo>
                    <a:pt x="40" y="30"/>
                  </a:lnTo>
                  <a:lnTo>
                    <a:pt x="23" y="30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0" y="44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4" name="Freeform 50"/>
            <p:cNvSpPr>
              <a:spLocks/>
            </p:cNvSpPr>
            <p:nvPr/>
          </p:nvSpPr>
          <p:spPr bwMode="auto">
            <a:xfrm>
              <a:off x="4965" y="3375"/>
              <a:ext cx="87" cy="32"/>
            </a:xfrm>
            <a:custGeom>
              <a:avLst/>
              <a:gdLst>
                <a:gd name="T0" fmla="*/ 67 w 87"/>
                <a:gd name="T1" fmla="*/ 0 h 32"/>
                <a:gd name="T2" fmla="*/ 87 w 87"/>
                <a:gd name="T3" fmla="*/ 32 h 32"/>
                <a:gd name="T4" fmla="*/ 3 w 87"/>
                <a:gd name="T5" fmla="*/ 28 h 32"/>
                <a:gd name="T6" fmla="*/ 0 w 87"/>
                <a:gd name="T7" fmla="*/ 5 h 32"/>
                <a:gd name="T8" fmla="*/ 67 w 8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67" y="0"/>
                  </a:moveTo>
                  <a:lnTo>
                    <a:pt x="87" y="32"/>
                  </a:lnTo>
                  <a:lnTo>
                    <a:pt x="3" y="28"/>
                  </a:lnTo>
                  <a:lnTo>
                    <a:pt x="0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5" name="Freeform 51"/>
            <p:cNvSpPr>
              <a:spLocks/>
            </p:cNvSpPr>
            <p:nvPr/>
          </p:nvSpPr>
          <p:spPr bwMode="auto">
            <a:xfrm>
              <a:off x="4962" y="3405"/>
              <a:ext cx="17" cy="13"/>
            </a:xfrm>
            <a:custGeom>
              <a:avLst/>
              <a:gdLst>
                <a:gd name="T0" fmla="*/ 6 w 17"/>
                <a:gd name="T1" fmla="*/ 5 h 13"/>
                <a:gd name="T2" fmla="*/ 0 w 17"/>
                <a:gd name="T3" fmla="*/ 9 h 13"/>
                <a:gd name="T4" fmla="*/ 0 w 17"/>
                <a:gd name="T5" fmla="*/ 0 h 13"/>
                <a:gd name="T6" fmla="*/ 17 w 17"/>
                <a:gd name="T7" fmla="*/ 0 h 13"/>
                <a:gd name="T8" fmla="*/ 17 w 17"/>
                <a:gd name="T9" fmla="*/ 13 h 13"/>
                <a:gd name="T10" fmla="*/ 3 w 17"/>
                <a:gd name="T11" fmla="*/ 13 h 13"/>
                <a:gd name="T12" fmla="*/ 8 w 17"/>
                <a:gd name="T13" fmla="*/ 7 h 13"/>
                <a:gd name="T14" fmla="*/ 6 w 17"/>
                <a:gd name="T15" fmla="*/ 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3"/>
                <a:gd name="T26" fmla="*/ 17 w 1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3">
                  <a:moveTo>
                    <a:pt x="6" y="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3"/>
                  </a:lnTo>
                  <a:lnTo>
                    <a:pt x="3" y="13"/>
                  </a:lnTo>
                  <a:lnTo>
                    <a:pt x="8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6" name="Freeform 52"/>
            <p:cNvSpPr>
              <a:spLocks/>
            </p:cNvSpPr>
            <p:nvPr/>
          </p:nvSpPr>
          <p:spPr bwMode="auto">
            <a:xfrm>
              <a:off x="4956" y="3410"/>
              <a:ext cx="14" cy="15"/>
            </a:xfrm>
            <a:custGeom>
              <a:avLst/>
              <a:gdLst>
                <a:gd name="T0" fmla="*/ 1 w 14"/>
                <a:gd name="T1" fmla="*/ 13 h 15"/>
                <a:gd name="T2" fmla="*/ 0 w 14"/>
                <a:gd name="T3" fmla="*/ 9 h 15"/>
                <a:gd name="T4" fmla="*/ 3 w 14"/>
                <a:gd name="T5" fmla="*/ 8 h 15"/>
                <a:gd name="T6" fmla="*/ 6 w 14"/>
                <a:gd name="T7" fmla="*/ 4 h 15"/>
                <a:gd name="T8" fmla="*/ 12 w 14"/>
                <a:gd name="T9" fmla="*/ 0 h 15"/>
                <a:gd name="T10" fmla="*/ 14 w 14"/>
                <a:gd name="T11" fmla="*/ 2 h 15"/>
                <a:gd name="T12" fmla="*/ 3 w 14"/>
                <a:gd name="T13" fmla="*/ 15 h 15"/>
                <a:gd name="T14" fmla="*/ 1 w 14"/>
                <a:gd name="T15" fmla="*/ 13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5"/>
                <a:gd name="T26" fmla="*/ 14 w 14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5">
                  <a:moveTo>
                    <a:pt x="1" y="13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3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7" name="Freeform 53"/>
            <p:cNvSpPr>
              <a:spLocks/>
            </p:cNvSpPr>
            <p:nvPr/>
          </p:nvSpPr>
          <p:spPr bwMode="auto">
            <a:xfrm>
              <a:off x="4970" y="3410"/>
              <a:ext cx="9" cy="8"/>
            </a:xfrm>
            <a:custGeom>
              <a:avLst/>
              <a:gdLst>
                <a:gd name="T0" fmla="*/ 7 w 9"/>
                <a:gd name="T1" fmla="*/ 8 h 8"/>
                <a:gd name="T2" fmla="*/ 7 w 9"/>
                <a:gd name="T3" fmla="*/ 6 h 8"/>
                <a:gd name="T4" fmla="*/ 9 w 9"/>
                <a:gd name="T5" fmla="*/ 4 h 8"/>
                <a:gd name="T6" fmla="*/ 7 w 9"/>
                <a:gd name="T7" fmla="*/ 4 h 8"/>
                <a:gd name="T8" fmla="*/ 7 w 9"/>
                <a:gd name="T9" fmla="*/ 0 h 8"/>
                <a:gd name="T10" fmla="*/ 1 w 9"/>
                <a:gd name="T11" fmla="*/ 0 h 8"/>
                <a:gd name="T12" fmla="*/ 0 w 9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7" y="8"/>
                  </a:moveTo>
                  <a:lnTo>
                    <a:pt x="7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8" name="Freeform 54"/>
            <p:cNvSpPr>
              <a:spLocks/>
            </p:cNvSpPr>
            <p:nvPr/>
          </p:nvSpPr>
          <p:spPr bwMode="auto">
            <a:xfrm>
              <a:off x="4669" y="3414"/>
              <a:ext cx="259" cy="21"/>
            </a:xfrm>
            <a:custGeom>
              <a:avLst/>
              <a:gdLst>
                <a:gd name="T0" fmla="*/ 259 w 259"/>
                <a:gd name="T1" fmla="*/ 5 h 21"/>
                <a:gd name="T2" fmla="*/ 232 w 259"/>
                <a:gd name="T3" fmla="*/ 4 h 21"/>
                <a:gd name="T4" fmla="*/ 207 w 259"/>
                <a:gd name="T5" fmla="*/ 2 h 21"/>
                <a:gd name="T6" fmla="*/ 181 w 259"/>
                <a:gd name="T7" fmla="*/ 0 h 21"/>
                <a:gd name="T8" fmla="*/ 120 w 259"/>
                <a:gd name="T9" fmla="*/ 0 h 21"/>
                <a:gd name="T10" fmla="*/ 98 w 259"/>
                <a:gd name="T11" fmla="*/ 4 h 21"/>
                <a:gd name="T12" fmla="*/ 77 w 259"/>
                <a:gd name="T13" fmla="*/ 5 h 21"/>
                <a:gd name="T14" fmla="*/ 55 w 259"/>
                <a:gd name="T15" fmla="*/ 9 h 21"/>
                <a:gd name="T16" fmla="*/ 31 w 259"/>
                <a:gd name="T17" fmla="*/ 12 h 21"/>
                <a:gd name="T18" fmla="*/ 3 w 259"/>
                <a:gd name="T19" fmla="*/ 20 h 21"/>
                <a:gd name="T20" fmla="*/ 2 w 259"/>
                <a:gd name="T21" fmla="*/ 20 h 21"/>
                <a:gd name="T22" fmla="*/ 0 w 259"/>
                <a:gd name="T23" fmla="*/ 21 h 21"/>
                <a:gd name="T24" fmla="*/ 8 w 259"/>
                <a:gd name="T25" fmla="*/ 21 h 21"/>
                <a:gd name="T26" fmla="*/ 10 w 259"/>
                <a:gd name="T27" fmla="*/ 20 h 21"/>
                <a:gd name="T28" fmla="*/ 25 w 259"/>
                <a:gd name="T29" fmla="*/ 20 h 21"/>
                <a:gd name="T30" fmla="*/ 89 w 259"/>
                <a:gd name="T31" fmla="*/ 18 h 21"/>
                <a:gd name="T32" fmla="*/ 92 w 259"/>
                <a:gd name="T33" fmla="*/ 18 h 21"/>
                <a:gd name="T34" fmla="*/ 105 w 259"/>
                <a:gd name="T35" fmla="*/ 14 h 21"/>
                <a:gd name="T36" fmla="*/ 117 w 259"/>
                <a:gd name="T37" fmla="*/ 11 h 21"/>
                <a:gd name="T38" fmla="*/ 128 w 259"/>
                <a:gd name="T39" fmla="*/ 9 h 21"/>
                <a:gd name="T40" fmla="*/ 142 w 259"/>
                <a:gd name="T41" fmla="*/ 7 h 21"/>
                <a:gd name="T42" fmla="*/ 154 w 259"/>
                <a:gd name="T43" fmla="*/ 5 h 21"/>
                <a:gd name="T44" fmla="*/ 167 w 259"/>
                <a:gd name="T45" fmla="*/ 5 h 21"/>
                <a:gd name="T46" fmla="*/ 154 w 259"/>
                <a:gd name="T47" fmla="*/ 7 h 21"/>
                <a:gd name="T48" fmla="*/ 142 w 259"/>
                <a:gd name="T49" fmla="*/ 9 h 21"/>
                <a:gd name="T50" fmla="*/ 129 w 259"/>
                <a:gd name="T51" fmla="*/ 12 h 21"/>
                <a:gd name="T52" fmla="*/ 117 w 259"/>
                <a:gd name="T53" fmla="*/ 16 h 21"/>
                <a:gd name="T54" fmla="*/ 105 w 259"/>
                <a:gd name="T55" fmla="*/ 20 h 21"/>
                <a:gd name="T56" fmla="*/ 120 w 259"/>
                <a:gd name="T57" fmla="*/ 21 h 21"/>
                <a:gd name="T58" fmla="*/ 136 w 259"/>
                <a:gd name="T59" fmla="*/ 21 h 21"/>
                <a:gd name="T60" fmla="*/ 137 w 259"/>
                <a:gd name="T61" fmla="*/ 20 h 21"/>
                <a:gd name="T62" fmla="*/ 140 w 259"/>
                <a:gd name="T63" fmla="*/ 20 h 21"/>
                <a:gd name="T64" fmla="*/ 168 w 259"/>
                <a:gd name="T65" fmla="*/ 14 h 21"/>
                <a:gd name="T66" fmla="*/ 170 w 259"/>
                <a:gd name="T67" fmla="*/ 14 h 21"/>
                <a:gd name="T68" fmla="*/ 192 w 259"/>
                <a:gd name="T69" fmla="*/ 11 h 21"/>
                <a:gd name="T70" fmla="*/ 215 w 259"/>
                <a:gd name="T71" fmla="*/ 9 h 21"/>
                <a:gd name="T72" fmla="*/ 237 w 259"/>
                <a:gd name="T73" fmla="*/ 7 h 21"/>
                <a:gd name="T74" fmla="*/ 259 w 259"/>
                <a:gd name="T75" fmla="*/ 5 h 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9"/>
                <a:gd name="T115" fmla="*/ 0 h 21"/>
                <a:gd name="T116" fmla="*/ 259 w 259"/>
                <a:gd name="T117" fmla="*/ 21 h 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9" h="21">
                  <a:moveTo>
                    <a:pt x="259" y="5"/>
                  </a:moveTo>
                  <a:lnTo>
                    <a:pt x="232" y="4"/>
                  </a:lnTo>
                  <a:lnTo>
                    <a:pt x="207" y="2"/>
                  </a:lnTo>
                  <a:lnTo>
                    <a:pt x="181" y="0"/>
                  </a:lnTo>
                  <a:lnTo>
                    <a:pt x="120" y="0"/>
                  </a:lnTo>
                  <a:lnTo>
                    <a:pt x="98" y="4"/>
                  </a:lnTo>
                  <a:lnTo>
                    <a:pt x="77" y="5"/>
                  </a:lnTo>
                  <a:lnTo>
                    <a:pt x="55" y="9"/>
                  </a:lnTo>
                  <a:lnTo>
                    <a:pt x="31" y="12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25" y="20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105" y="14"/>
                  </a:lnTo>
                  <a:lnTo>
                    <a:pt x="117" y="11"/>
                  </a:lnTo>
                  <a:lnTo>
                    <a:pt x="128" y="9"/>
                  </a:lnTo>
                  <a:lnTo>
                    <a:pt x="142" y="7"/>
                  </a:lnTo>
                  <a:lnTo>
                    <a:pt x="154" y="5"/>
                  </a:lnTo>
                  <a:lnTo>
                    <a:pt x="167" y="5"/>
                  </a:lnTo>
                  <a:lnTo>
                    <a:pt x="154" y="7"/>
                  </a:lnTo>
                  <a:lnTo>
                    <a:pt x="142" y="9"/>
                  </a:lnTo>
                  <a:lnTo>
                    <a:pt x="129" y="12"/>
                  </a:lnTo>
                  <a:lnTo>
                    <a:pt x="117" y="16"/>
                  </a:lnTo>
                  <a:lnTo>
                    <a:pt x="105" y="20"/>
                  </a:lnTo>
                  <a:lnTo>
                    <a:pt x="120" y="21"/>
                  </a:lnTo>
                  <a:lnTo>
                    <a:pt x="136" y="21"/>
                  </a:lnTo>
                  <a:lnTo>
                    <a:pt x="137" y="20"/>
                  </a:lnTo>
                  <a:lnTo>
                    <a:pt x="140" y="20"/>
                  </a:lnTo>
                  <a:lnTo>
                    <a:pt x="168" y="14"/>
                  </a:lnTo>
                  <a:lnTo>
                    <a:pt x="170" y="14"/>
                  </a:lnTo>
                  <a:lnTo>
                    <a:pt x="192" y="11"/>
                  </a:lnTo>
                  <a:lnTo>
                    <a:pt x="215" y="9"/>
                  </a:lnTo>
                  <a:lnTo>
                    <a:pt x="237" y="7"/>
                  </a:lnTo>
                  <a:lnTo>
                    <a:pt x="259" y="5"/>
                  </a:lnTo>
                  <a:close/>
                </a:path>
              </a:pathLst>
            </a:custGeom>
            <a:solidFill>
              <a:srgbClr val="FF2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9" name="Freeform 55"/>
            <p:cNvSpPr>
              <a:spLocks/>
            </p:cNvSpPr>
            <p:nvPr/>
          </p:nvSpPr>
          <p:spPr bwMode="auto">
            <a:xfrm>
              <a:off x="4677" y="3418"/>
              <a:ext cx="282" cy="23"/>
            </a:xfrm>
            <a:custGeom>
              <a:avLst/>
              <a:gdLst>
                <a:gd name="T0" fmla="*/ 280 w 282"/>
                <a:gd name="T1" fmla="*/ 5 h 23"/>
                <a:gd name="T2" fmla="*/ 258 w 282"/>
                <a:gd name="T3" fmla="*/ 5 h 23"/>
                <a:gd name="T4" fmla="*/ 237 w 282"/>
                <a:gd name="T5" fmla="*/ 7 h 23"/>
                <a:gd name="T6" fmla="*/ 213 w 282"/>
                <a:gd name="T7" fmla="*/ 8 h 23"/>
                <a:gd name="T8" fmla="*/ 192 w 282"/>
                <a:gd name="T9" fmla="*/ 10 h 23"/>
                <a:gd name="T10" fmla="*/ 168 w 282"/>
                <a:gd name="T11" fmla="*/ 14 h 23"/>
                <a:gd name="T12" fmla="*/ 140 w 282"/>
                <a:gd name="T13" fmla="*/ 19 h 23"/>
                <a:gd name="T14" fmla="*/ 137 w 282"/>
                <a:gd name="T15" fmla="*/ 19 h 23"/>
                <a:gd name="T16" fmla="*/ 134 w 282"/>
                <a:gd name="T17" fmla="*/ 21 h 23"/>
                <a:gd name="T18" fmla="*/ 132 w 282"/>
                <a:gd name="T19" fmla="*/ 23 h 23"/>
                <a:gd name="T20" fmla="*/ 0 w 282"/>
                <a:gd name="T21" fmla="*/ 17 h 23"/>
                <a:gd name="T22" fmla="*/ 2 w 282"/>
                <a:gd name="T23" fmla="*/ 16 h 23"/>
                <a:gd name="T24" fmla="*/ 17 w 282"/>
                <a:gd name="T25" fmla="*/ 16 h 23"/>
                <a:gd name="T26" fmla="*/ 81 w 282"/>
                <a:gd name="T27" fmla="*/ 14 h 23"/>
                <a:gd name="T28" fmla="*/ 84 w 282"/>
                <a:gd name="T29" fmla="*/ 14 h 23"/>
                <a:gd name="T30" fmla="*/ 97 w 282"/>
                <a:gd name="T31" fmla="*/ 10 h 23"/>
                <a:gd name="T32" fmla="*/ 109 w 282"/>
                <a:gd name="T33" fmla="*/ 7 h 23"/>
                <a:gd name="T34" fmla="*/ 120 w 282"/>
                <a:gd name="T35" fmla="*/ 5 h 23"/>
                <a:gd name="T36" fmla="*/ 134 w 282"/>
                <a:gd name="T37" fmla="*/ 3 h 23"/>
                <a:gd name="T38" fmla="*/ 146 w 282"/>
                <a:gd name="T39" fmla="*/ 1 h 23"/>
                <a:gd name="T40" fmla="*/ 159 w 282"/>
                <a:gd name="T41" fmla="*/ 1 h 23"/>
                <a:gd name="T42" fmla="*/ 146 w 282"/>
                <a:gd name="T43" fmla="*/ 3 h 23"/>
                <a:gd name="T44" fmla="*/ 134 w 282"/>
                <a:gd name="T45" fmla="*/ 5 h 23"/>
                <a:gd name="T46" fmla="*/ 121 w 282"/>
                <a:gd name="T47" fmla="*/ 8 h 23"/>
                <a:gd name="T48" fmla="*/ 109 w 282"/>
                <a:gd name="T49" fmla="*/ 12 h 23"/>
                <a:gd name="T50" fmla="*/ 97 w 282"/>
                <a:gd name="T51" fmla="*/ 16 h 23"/>
                <a:gd name="T52" fmla="*/ 112 w 282"/>
                <a:gd name="T53" fmla="*/ 17 h 23"/>
                <a:gd name="T54" fmla="*/ 128 w 282"/>
                <a:gd name="T55" fmla="*/ 17 h 23"/>
                <a:gd name="T56" fmla="*/ 129 w 282"/>
                <a:gd name="T57" fmla="*/ 16 h 23"/>
                <a:gd name="T58" fmla="*/ 132 w 282"/>
                <a:gd name="T59" fmla="*/ 16 h 23"/>
                <a:gd name="T60" fmla="*/ 160 w 282"/>
                <a:gd name="T61" fmla="*/ 10 h 23"/>
                <a:gd name="T62" fmla="*/ 162 w 282"/>
                <a:gd name="T63" fmla="*/ 10 h 23"/>
                <a:gd name="T64" fmla="*/ 184 w 282"/>
                <a:gd name="T65" fmla="*/ 7 h 23"/>
                <a:gd name="T66" fmla="*/ 207 w 282"/>
                <a:gd name="T67" fmla="*/ 5 h 23"/>
                <a:gd name="T68" fmla="*/ 229 w 282"/>
                <a:gd name="T69" fmla="*/ 3 h 23"/>
                <a:gd name="T70" fmla="*/ 251 w 282"/>
                <a:gd name="T71" fmla="*/ 1 h 23"/>
                <a:gd name="T72" fmla="*/ 262 w 282"/>
                <a:gd name="T73" fmla="*/ 1 h 23"/>
                <a:gd name="T74" fmla="*/ 282 w 282"/>
                <a:gd name="T75" fmla="*/ 0 h 23"/>
                <a:gd name="T76" fmla="*/ 279 w 282"/>
                <a:gd name="T77" fmla="*/ 1 h 23"/>
                <a:gd name="T78" fmla="*/ 280 w 282"/>
                <a:gd name="T79" fmla="*/ 5 h 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2"/>
                <a:gd name="T121" fmla="*/ 0 h 23"/>
                <a:gd name="T122" fmla="*/ 282 w 282"/>
                <a:gd name="T123" fmla="*/ 23 h 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2" h="23">
                  <a:moveTo>
                    <a:pt x="280" y="5"/>
                  </a:moveTo>
                  <a:lnTo>
                    <a:pt x="258" y="5"/>
                  </a:lnTo>
                  <a:lnTo>
                    <a:pt x="237" y="7"/>
                  </a:lnTo>
                  <a:lnTo>
                    <a:pt x="213" y="8"/>
                  </a:lnTo>
                  <a:lnTo>
                    <a:pt x="192" y="10"/>
                  </a:lnTo>
                  <a:lnTo>
                    <a:pt x="168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4" y="21"/>
                  </a:lnTo>
                  <a:lnTo>
                    <a:pt x="132" y="23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17" y="16"/>
                  </a:lnTo>
                  <a:lnTo>
                    <a:pt x="81" y="14"/>
                  </a:lnTo>
                  <a:lnTo>
                    <a:pt x="84" y="14"/>
                  </a:lnTo>
                  <a:lnTo>
                    <a:pt x="97" y="10"/>
                  </a:lnTo>
                  <a:lnTo>
                    <a:pt x="109" y="7"/>
                  </a:lnTo>
                  <a:lnTo>
                    <a:pt x="120" y="5"/>
                  </a:lnTo>
                  <a:lnTo>
                    <a:pt x="134" y="3"/>
                  </a:lnTo>
                  <a:lnTo>
                    <a:pt x="146" y="1"/>
                  </a:lnTo>
                  <a:lnTo>
                    <a:pt x="159" y="1"/>
                  </a:lnTo>
                  <a:lnTo>
                    <a:pt x="146" y="3"/>
                  </a:lnTo>
                  <a:lnTo>
                    <a:pt x="134" y="5"/>
                  </a:lnTo>
                  <a:lnTo>
                    <a:pt x="121" y="8"/>
                  </a:lnTo>
                  <a:lnTo>
                    <a:pt x="109" y="12"/>
                  </a:lnTo>
                  <a:lnTo>
                    <a:pt x="97" y="16"/>
                  </a:lnTo>
                  <a:lnTo>
                    <a:pt x="112" y="17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2" y="16"/>
                  </a:lnTo>
                  <a:lnTo>
                    <a:pt x="160" y="10"/>
                  </a:lnTo>
                  <a:lnTo>
                    <a:pt x="162" y="10"/>
                  </a:lnTo>
                  <a:lnTo>
                    <a:pt x="184" y="7"/>
                  </a:lnTo>
                  <a:lnTo>
                    <a:pt x="207" y="5"/>
                  </a:lnTo>
                  <a:lnTo>
                    <a:pt x="229" y="3"/>
                  </a:lnTo>
                  <a:lnTo>
                    <a:pt x="251" y="1"/>
                  </a:lnTo>
                  <a:lnTo>
                    <a:pt x="262" y="1"/>
                  </a:lnTo>
                  <a:lnTo>
                    <a:pt x="282" y="0"/>
                  </a:lnTo>
                  <a:lnTo>
                    <a:pt x="279" y="1"/>
                  </a:lnTo>
                  <a:lnTo>
                    <a:pt x="280" y="5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0" name="Freeform 56"/>
            <p:cNvSpPr>
              <a:spLocks/>
            </p:cNvSpPr>
            <p:nvPr/>
          </p:nvSpPr>
          <p:spPr bwMode="auto">
            <a:xfrm>
              <a:off x="4665" y="3435"/>
              <a:ext cx="144" cy="47"/>
            </a:xfrm>
            <a:custGeom>
              <a:avLst/>
              <a:gdLst>
                <a:gd name="T0" fmla="*/ 144 w 144"/>
                <a:gd name="T1" fmla="*/ 6 h 47"/>
                <a:gd name="T2" fmla="*/ 141 w 144"/>
                <a:gd name="T3" fmla="*/ 9 h 47"/>
                <a:gd name="T4" fmla="*/ 141 w 144"/>
                <a:gd name="T5" fmla="*/ 47 h 47"/>
                <a:gd name="T6" fmla="*/ 135 w 144"/>
                <a:gd name="T7" fmla="*/ 47 h 47"/>
                <a:gd name="T8" fmla="*/ 32 w 144"/>
                <a:gd name="T9" fmla="*/ 40 h 47"/>
                <a:gd name="T10" fmla="*/ 0 w 144"/>
                <a:gd name="T11" fmla="*/ 34 h 47"/>
                <a:gd name="T12" fmla="*/ 4 w 144"/>
                <a:gd name="T13" fmla="*/ 31 h 47"/>
                <a:gd name="T14" fmla="*/ 4 w 144"/>
                <a:gd name="T15" fmla="*/ 0 h 47"/>
                <a:gd name="T16" fmla="*/ 12 w 144"/>
                <a:gd name="T17" fmla="*/ 0 h 47"/>
                <a:gd name="T18" fmla="*/ 144 w 144"/>
                <a:gd name="T19" fmla="*/ 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47"/>
                <a:gd name="T32" fmla="*/ 144 w 144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47">
                  <a:moveTo>
                    <a:pt x="144" y="6"/>
                  </a:moveTo>
                  <a:lnTo>
                    <a:pt x="141" y="9"/>
                  </a:lnTo>
                  <a:lnTo>
                    <a:pt x="141" y="47"/>
                  </a:lnTo>
                  <a:lnTo>
                    <a:pt x="135" y="47"/>
                  </a:lnTo>
                  <a:lnTo>
                    <a:pt x="32" y="40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4" y="6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1" name="Freeform 57"/>
            <p:cNvSpPr>
              <a:spLocks/>
            </p:cNvSpPr>
            <p:nvPr/>
          </p:nvSpPr>
          <p:spPr bwMode="auto">
            <a:xfrm>
              <a:off x="4672" y="3443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21 h 25"/>
                <a:gd name="T4" fmla="*/ 25 w 25"/>
                <a:gd name="T5" fmla="*/ 25 h 25"/>
                <a:gd name="T6" fmla="*/ 25 w 25"/>
                <a:gd name="T7" fmla="*/ 1 h 25"/>
                <a:gd name="T8" fmla="*/ 0 w 2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0"/>
                  </a:moveTo>
                  <a:lnTo>
                    <a:pt x="0" y="21"/>
                  </a:lnTo>
                  <a:lnTo>
                    <a:pt x="25" y="25"/>
                  </a:lnTo>
                  <a:lnTo>
                    <a:pt x="2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2" name="Freeform 58"/>
            <p:cNvSpPr>
              <a:spLocks/>
            </p:cNvSpPr>
            <p:nvPr/>
          </p:nvSpPr>
          <p:spPr bwMode="auto">
            <a:xfrm>
              <a:off x="4753" y="3446"/>
              <a:ext cx="45" cy="29"/>
            </a:xfrm>
            <a:custGeom>
              <a:avLst/>
              <a:gdLst>
                <a:gd name="T0" fmla="*/ 0 w 45"/>
                <a:gd name="T1" fmla="*/ 0 h 29"/>
                <a:gd name="T2" fmla="*/ 0 w 45"/>
                <a:gd name="T3" fmla="*/ 25 h 29"/>
                <a:gd name="T4" fmla="*/ 45 w 45"/>
                <a:gd name="T5" fmla="*/ 29 h 29"/>
                <a:gd name="T6" fmla="*/ 45 w 45"/>
                <a:gd name="T7" fmla="*/ 2 h 29"/>
                <a:gd name="T8" fmla="*/ 0 w 4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9"/>
                <a:gd name="T17" fmla="*/ 45 w 4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9">
                  <a:moveTo>
                    <a:pt x="0" y="0"/>
                  </a:moveTo>
                  <a:lnTo>
                    <a:pt x="0" y="25"/>
                  </a:lnTo>
                  <a:lnTo>
                    <a:pt x="45" y="29"/>
                  </a:lnTo>
                  <a:lnTo>
                    <a:pt x="4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3" name="Freeform 59"/>
            <p:cNvSpPr>
              <a:spLocks/>
            </p:cNvSpPr>
            <p:nvPr/>
          </p:nvSpPr>
          <p:spPr bwMode="auto">
            <a:xfrm>
              <a:off x="4689" y="3444"/>
              <a:ext cx="8" cy="22"/>
            </a:xfrm>
            <a:custGeom>
              <a:avLst/>
              <a:gdLst>
                <a:gd name="T0" fmla="*/ 8 w 8"/>
                <a:gd name="T1" fmla="*/ 0 h 22"/>
                <a:gd name="T2" fmla="*/ 5 w 8"/>
                <a:gd name="T3" fmla="*/ 0 h 22"/>
                <a:gd name="T4" fmla="*/ 4 w 8"/>
                <a:gd name="T5" fmla="*/ 2 h 22"/>
                <a:gd name="T6" fmla="*/ 4 w 8"/>
                <a:gd name="T7" fmla="*/ 4 h 22"/>
                <a:gd name="T8" fmla="*/ 0 w 8"/>
                <a:gd name="T9" fmla="*/ 8 h 22"/>
                <a:gd name="T10" fmla="*/ 0 w 8"/>
                <a:gd name="T11" fmla="*/ 15 h 22"/>
                <a:gd name="T12" fmla="*/ 2 w 8"/>
                <a:gd name="T13" fmla="*/ 16 h 22"/>
                <a:gd name="T14" fmla="*/ 2 w 8"/>
                <a:gd name="T15" fmla="*/ 18 h 22"/>
                <a:gd name="T16" fmla="*/ 5 w 8"/>
                <a:gd name="T17" fmla="*/ 22 h 22"/>
                <a:gd name="T18" fmla="*/ 8 w 8"/>
                <a:gd name="T19" fmla="*/ 22 h 22"/>
                <a:gd name="T20" fmla="*/ 8 w 8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22"/>
                <a:gd name="T35" fmla="*/ 8 w 8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22">
                  <a:moveTo>
                    <a:pt x="8" y="0"/>
                  </a:moveTo>
                  <a:lnTo>
                    <a:pt x="5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4" name="Freeform 60"/>
            <p:cNvSpPr>
              <a:spLocks/>
            </p:cNvSpPr>
            <p:nvPr/>
          </p:nvSpPr>
          <p:spPr bwMode="auto">
            <a:xfrm>
              <a:off x="4674" y="3444"/>
              <a:ext cx="15" cy="20"/>
            </a:xfrm>
            <a:custGeom>
              <a:avLst/>
              <a:gdLst>
                <a:gd name="T0" fmla="*/ 15 w 15"/>
                <a:gd name="T1" fmla="*/ 9 h 20"/>
                <a:gd name="T2" fmla="*/ 15 w 15"/>
                <a:gd name="T3" fmla="*/ 8 h 20"/>
                <a:gd name="T4" fmla="*/ 14 w 15"/>
                <a:gd name="T5" fmla="*/ 6 h 20"/>
                <a:gd name="T6" fmla="*/ 14 w 15"/>
                <a:gd name="T7" fmla="*/ 4 h 20"/>
                <a:gd name="T8" fmla="*/ 11 w 15"/>
                <a:gd name="T9" fmla="*/ 0 h 20"/>
                <a:gd name="T10" fmla="*/ 5 w 15"/>
                <a:gd name="T11" fmla="*/ 0 h 20"/>
                <a:gd name="T12" fmla="*/ 0 w 15"/>
                <a:gd name="T13" fmla="*/ 6 h 20"/>
                <a:gd name="T14" fmla="*/ 0 w 15"/>
                <a:gd name="T15" fmla="*/ 13 h 20"/>
                <a:gd name="T16" fmla="*/ 1 w 15"/>
                <a:gd name="T17" fmla="*/ 16 h 20"/>
                <a:gd name="T18" fmla="*/ 5 w 15"/>
                <a:gd name="T19" fmla="*/ 20 h 20"/>
                <a:gd name="T20" fmla="*/ 11 w 15"/>
                <a:gd name="T21" fmla="*/ 20 h 20"/>
                <a:gd name="T22" fmla="*/ 12 w 15"/>
                <a:gd name="T23" fmla="*/ 18 h 20"/>
                <a:gd name="T24" fmla="*/ 14 w 15"/>
                <a:gd name="T25" fmla="*/ 18 h 20"/>
                <a:gd name="T26" fmla="*/ 14 w 15"/>
                <a:gd name="T27" fmla="*/ 16 h 20"/>
                <a:gd name="T28" fmla="*/ 15 w 15"/>
                <a:gd name="T29" fmla="*/ 13 h 20"/>
                <a:gd name="T30" fmla="*/ 15 w 15"/>
                <a:gd name="T31" fmla="*/ 9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9"/>
                  </a:moveTo>
                  <a:lnTo>
                    <a:pt x="15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5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5" name="Freeform 61"/>
            <p:cNvSpPr>
              <a:spLocks/>
            </p:cNvSpPr>
            <p:nvPr/>
          </p:nvSpPr>
          <p:spPr bwMode="auto">
            <a:xfrm>
              <a:off x="4758" y="3450"/>
              <a:ext cx="14" cy="19"/>
            </a:xfrm>
            <a:custGeom>
              <a:avLst/>
              <a:gdLst>
                <a:gd name="T0" fmla="*/ 14 w 14"/>
                <a:gd name="T1" fmla="*/ 9 h 19"/>
                <a:gd name="T2" fmla="*/ 14 w 14"/>
                <a:gd name="T3" fmla="*/ 5 h 19"/>
                <a:gd name="T4" fmla="*/ 9 w 14"/>
                <a:gd name="T5" fmla="*/ 0 h 19"/>
                <a:gd name="T6" fmla="*/ 3 w 14"/>
                <a:gd name="T7" fmla="*/ 0 h 19"/>
                <a:gd name="T8" fmla="*/ 0 w 14"/>
                <a:gd name="T9" fmla="*/ 3 h 19"/>
                <a:gd name="T10" fmla="*/ 0 w 14"/>
                <a:gd name="T11" fmla="*/ 14 h 19"/>
                <a:gd name="T12" fmla="*/ 5 w 14"/>
                <a:gd name="T13" fmla="*/ 19 h 19"/>
                <a:gd name="T14" fmla="*/ 9 w 14"/>
                <a:gd name="T15" fmla="*/ 19 h 19"/>
                <a:gd name="T16" fmla="*/ 14 w 14"/>
                <a:gd name="T17" fmla="*/ 14 h 19"/>
                <a:gd name="T18" fmla="*/ 14 w 14"/>
                <a:gd name="T19" fmla="*/ 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9"/>
                <a:gd name="T32" fmla="*/ 14 w 1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9">
                  <a:moveTo>
                    <a:pt x="14" y="9"/>
                  </a:moveTo>
                  <a:lnTo>
                    <a:pt x="14" y="5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6" name="Freeform 62"/>
            <p:cNvSpPr>
              <a:spLocks/>
            </p:cNvSpPr>
            <p:nvPr/>
          </p:nvSpPr>
          <p:spPr bwMode="auto">
            <a:xfrm>
              <a:off x="4777" y="3450"/>
              <a:ext cx="15" cy="21"/>
            </a:xfrm>
            <a:custGeom>
              <a:avLst/>
              <a:gdLst>
                <a:gd name="T0" fmla="*/ 15 w 15"/>
                <a:gd name="T1" fmla="*/ 10 h 21"/>
                <a:gd name="T2" fmla="*/ 15 w 15"/>
                <a:gd name="T3" fmla="*/ 7 h 21"/>
                <a:gd name="T4" fmla="*/ 12 w 15"/>
                <a:gd name="T5" fmla="*/ 3 h 21"/>
                <a:gd name="T6" fmla="*/ 12 w 15"/>
                <a:gd name="T7" fmla="*/ 2 h 21"/>
                <a:gd name="T8" fmla="*/ 11 w 15"/>
                <a:gd name="T9" fmla="*/ 0 h 21"/>
                <a:gd name="T10" fmla="*/ 4 w 15"/>
                <a:gd name="T11" fmla="*/ 0 h 21"/>
                <a:gd name="T12" fmla="*/ 3 w 15"/>
                <a:gd name="T13" fmla="*/ 2 h 21"/>
                <a:gd name="T14" fmla="*/ 1 w 15"/>
                <a:gd name="T15" fmla="*/ 2 h 21"/>
                <a:gd name="T16" fmla="*/ 1 w 15"/>
                <a:gd name="T17" fmla="*/ 3 h 21"/>
                <a:gd name="T18" fmla="*/ 0 w 15"/>
                <a:gd name="T19" fmla="*/ 7 h 21"/>
                <a:gd name="T20" fmla="*/ 0 w 15"/>
                <a:gd name="T21" fmla="*/ 14 h 21"/>
                <a:gd name="T22" fmla="*/ 1 w 15"/>
                <a:gd name="T23" fmla="*/ 16 h 21"/>
                <a:gd name="T24" fmla="*/ 1 w 15"/>
                <a:gd name="T25" fmla="*/ 18 h 21"/>
                <a:gd name="T26" fmla="*/ 4 w 15"/>
                <a:gd name="T27" fmla="*/ 21 h 21"/>
                <a:gd name="T28" fmla="*/ 11 w 15"/>
                <a:gd name="T29" fmla="*/ 21 h 21"/>
                <a:gd name="T30" fmla="*/ 12 w 15"/>
                <a:gd name="T31" fmla="*/ 19 h 21"/>
                <a:gd name="T32" fmla="*/ 12 w 15"/>
                <a:gd name="T33" fmla="*/ 18 h 21"/>
                <a:gd name="T34" fmla="*/ 15 w 15"/>
                <a:gd name="T35" fmla="*/ 14 h 21"/>
                <a:gd name="T36" fmla="*/ 15 w 15"/>
                <a:gd name="T37" fmla="*/ 10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21"/>
                <a:gd name="T59" fmla="*/ 15 w 15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21">
                  <a:moveTo>
                    <a:pt x="15" y="10"/>
                  </a:moveTo>
                  <a:lnTo>
                    <a:pt x="1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5" y="14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7" name="Freeform 63"/>
            <p:cNvSpPr>
              <a:spLocks/>
            </p:cNvSpPr>
            <p:nvPr/>
          </p:nvSpPr>
          <p:spPr bwMode="auto">
            <a:xfrm>
              <a:off x="4665" y="3469"/>
              <a:ext cx="147" cy="34"/>
            </a:xfrm>
            <a:custGeom>
              <a:avLst/>
              <a:gdLst>
                <a:gd name="T0" fmla="*/ 133 w 147"/>
                <a:gd name="T1" fmla="*/ 34 h 34"/>
                <a:gd name="T2" fmla="*/ 147 w 147"/>
                <a:gd name="T3" fmla="*/ 34 h 34"/>
                <a:gd name="T4" fmla="*/ 147 w 147"/>
                <a:gd name="T5" fmla="*/ 27 h 34"/>
                <a:gd name="T6" fmla="*/ 143 w 147"/>
                <a:gd name="T7" fmla="*/ 24 h 34"/>
                <a:gd name="T8" fmla="*/ 143 w 147"/>
                <a:gd name="T9" fmla="*/ 13 h 34"/>
                <a:gd name="T10" fmla="*/ 135 w 147"/>
                <a:gd name="T11" fmla="*/ 13 h 34"/>
                <a:gd name="T12" fmla="*/ 32 w 147"/>
                <a:gd name="T13" fmla="*/ 6 h 34"/>
                <a:gd name="T14" fmla="*/ 0 w 147"/>
                <a:gd name="T15" fmla="*/ 0 h 34"/>
                <a:gd name="T16" fmla="*/ 0 w 147"/>
                <a:gd name="T17" fmla="*/ 20 h 34"/>
                <a:gd name="T18" fmla="*/ 9 w 147"/>
                <a:gd name="T19" fmla="*/ 20 h 34"/>
                <a:gd name="T20" fmla="*/ 14 w 147"/>
                <a:gd name="T21" fmla="*/ 22 h 34"/>
                <a:gd name="T22" fmla="*/ 18 w 147"/>
                <a:gd name="T23" fmla="*/ 24 h 34"/>
                <a:gd name="T24" fmla="*/ 23 w 147"/>
                <a:gd name="T25" fmla="*/ 25 h 34"/>
                <a:gd name="T26" fmla="*/ 28 w 147"/>
                <a:gd name="T27" fmla="*/ 27 h 34"/>
                <a:gd name="T28" fmla="*/ 31 w 147"/>
                <a:gd name="T29" fmla="*/ 31 h 34"/>
                <a:gd name="T30" fmla="*/ 48 w 147"/>
                <a:gd name="T31" fmla="*/ 33 h 34"/>
                <a:gd name="T32" fmla="*/ 85 w 147"/>
                <a:gd name="T33" fmla="*/ 34 h 34"/>
                <a:gd name="T34" fmla="*/ 90 w 147"/>
                <a:gd name="T35" fmla="*/ 33 h 34"/>
                <a:gd name="T36" fmla="*/ 96 w 147"/>
                <a:gd name="T37" fmla="*/ 31 h 34"/>
                <a:gd name="T38" fmla="*/ 123 w 147"/>
                <a:gd name="T39" fmla="*/ 31 h 34"/>
                <a:gd name="T40" fmla="*/ 127 w 147"/>
                <a:gd name="T41" fmla="*/ 33 h 34"/>
                <a:gd name="T42" fmla="*/ 133 w 147"/>
                <a:gd name="T43" fmla="*/ 34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7"/>
                <a:gd name="T67" fmla="*/ 0 h 34"/>
                <a:gd name="T68" fmla="*/ 147 w 147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7" h="34">
                  <a:moveTo>
                    <a:pt x="133" y="34"/>
                  </a:moveTo>
                  <a:lnTo>
                    <a:pt x="147" y="34"/>
                  </a:lnTo>
                  <a:lnTo>
                    <a:pt x="147" y="27"/>
                  </a:lnTo>
                  <a:lnTo>
                    <a:pt x="143" y="24"/>
                  </a:lnTo>
                  <a:lnTo>
                    <a:pt x="143" y="13"/>
                  </a:lnTo>
                  <a:lnTo>
                    <a:pt x="135" y="13"/>
                  </a:lnTo>
                  <a:lnTo>
                    <a:pt x="32" y="6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" y="20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8" y="27"/>
                  </a:lnTo>
                  <a:lnTo>
                    <a:pt x="31" y="31"/>
                  </a:lnTo>
                  <a:lnTo>
                    <a:pt x="48" y="33"/>
                  </a:lnTo>
                  <a:lnTo>
                    <a:pt x="85" y="34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23" y="31"/>
                  </a:lnTo>
                  <a:lnTo>
                    <a:pt x="127" y="33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8" name="Freeform 64"/>
            <p:cNvSpPr>
              <a:spLocks/>
            </p:cNvSpPr>
            <p:nvPr/>
          </p:nvSpPr>
          <p:spPr bwMode="auto">
            <a:xfrm>
              <a:off x="4806" y="3371"/>
              <a:ext cx="335" cy="129"/>
            </a:xfrm>
            <a:custGeom>
              <a:avLst/>
              <a:gdLst>
                <a:gd name="T0" fmla="*/ 332 w 335"/>
                <a:gd name="T1" fmla="*/ 52 h 129"/>
                <a:gd name="T2" fmla="*/ 333 w 335"/>
                <a:gd name="T3" fmla="*/ 63 h 129"/>
                <a:gd name="T4" fmla="*/ 335 w 335"/>
                <a:gd name="T5" fmla="*/ 93 h 129"/>
                <a:gd name="T6" fmla="*/ 298 w 335"/>
                <a:gd name="T7" fmla="*/ 84 h 129"/>
                <a:gd name="T8" fmla="*/ 266 w 335"/>
                <a:gd name="T9" fmla="*/ 77 h 129"/>
                <a:gd name="T10" fmla="*/ 260 w 335"/>
                <a:gd name="T11" fmla="*/ 81 h 129"/>
                <a:gd name="T12" fmla="*/ 257 w 335"/>
                <a:gd name="T13" fmla="*/ 86 h 129"/>
                <a:gd name="T14" fmla="*/ 254 w 335"/>
                <a:gd name="T15" fmla="*/ 93 h 129"/>
                <a:gd name="T16" fmla="*/ 252 w 335"/>
                <a:gd name="T17" fmla="*/ 106 h 129"/>
                <a:gd name="T18" fmla="*/ 249 w 335"/>
                <a:gd name="T19" fmla="*/ 116 h 129"/>
                <a:gd name="T20" fmla="*/ 240 w 335"/>
                <a:gd name="T21" fmla="*/ 129 h 129"/>
                <a:gd name="T22" fmla="*/ 245 w 335"/>
                <a:gd name="T23" fmla="*/ 120 h 129"/>
                <a:gd name="T24" fmla="*/ 248 w 335"/>
                <a:gd name="T25" fmla="*/ 109 h 129"/>
                <a:gd name="T26" fmla="*/ 249 w 335"/>
                <a:gd name="T27" fmla="*/ 97 h 129"/>
                <a:gd name="T28" fmla="*/ 103 w 335"/>
                <a:gd name="T29" fmla="*/ 100 h 129"/>
                <a:gd name="T30" fmla="*/ 100 w 335"/>
                <a:gd name="T31" fmla="*/ 93 h 129"/>
                <a:gd name="T32" fmla="*/ 97 w 335"/>
                <a:gd name="T33" fmla="*/ 86 h 129"/>
                <a:gd name="T34" fmla="*/ 55 w 335"/>
                <a:gd name="T35" fmla="*/ 84 h 129"/>
                <a:gd name="T36" fmla="*/ 49 w 335"/>
                <a:gd name="T37" fmla="*/ 88 h 129"/>
                <a:gd name="T38" fmla="*/ 44 w 335"/>
                <a:gd name="T39" fmla="*/ 95 h 129"/>
                <a:gd name="T40" fmla="*/ 41 w 335"/>
                <a:gd name="T41" fmla="*/ 104 h 129"/>
                <a:gd name="T42" fmla="*/ 2 w 335"/>
                <a:gd name="T43" fmla="*/ 111 h 129"/>
                <a:gd name="T44" fmla="*/ 0 w 335"/>
                <a:gd name="T45" fmla="*/ 102 h 129"/>
                <a:gd name="T46" fmla="*/ 20 w 335"/>
                <a:gd name="T47" fmla="*/ 98 h 129"/>
                <a:gd name="T48" fmla="*/ 24 w 335"/>
                <a:gd name="T49" fmla="*/ 91 h 129"/>
                <a:gd name="T50" fmla="*/ 0 w 335"/>
                <a:gd name="T51" fmla="*/ 77 h 129"/>
                <a:gd name="T52" fmla="*/ 5 w 335"/>
                <a:gd name="T53" fmla="*/ 68 h 129"/>
                <a:gd name="T54" fmla="*/ 11 w 335"/>
                <a:gd name="T55" fmla="*/ 66 h 129"/>
                <a:gd name="T56" fmla="*/ 63 w 335"/>
                <a:gd name="T57" fmla="*/ 57 h 129"/>
                <a:gd name="T58" fmla="*/ 108 w 335"/>
                <a:gd name="T59" fmla="*/ 54 h 129"/>
                <a:gd name="T60" fmla="*/ 151 w 335"/>
                <a:gd name="T61" fmla="*/ 52 h 129"/>
                <a:gd name="T62" fmla="*/ 159 w 335"/>
                <a:gd name="T63" fmla="*/ 47 h 129"/>
                <a:gd name="T64" fmla="*/ 251 w 335"/>
                <a:gd name="T65" fmla="*/ 43 h 129"/>
                <a:gd name="T66" fmla="*/ 226 w 335"/>
                <a:gd name="T67" fmla="*/ 4 h 129"/>
                <a:gd name="T68" fmla="*/ 147 w 335"/>
                <a:gd name="T69" fmla="*/ 0 h 129"/>
                <a:gd name="T70" fmla="*/ 257 w 335"/>
                <a:gd name="T71" fmla="*/ 47 h 129"/>
                <a:gd name="T72" fmla="*/ 284 w 335"/>
                <a:gd name="T73" fmla="*/ 45 h 129"/>
                <a:gd name="T74" fmla="*/ 285 w 335"/>
                <a:gd name="T75" fmla="*/ 41 h 129"/>
                <a:gd name="T76" fmla="*/ 330 w 335"/>
                <a:gd name="T77" fmla="*/ 48 h 1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5"/>
                <a:gd name="T118" fmla="*/ 0 h 129"/>
                <a:gd name="T119" fmla="*/ 335 w 335"/>
                <a:gd name="T120" fmla="*/ 129 h 1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5" h="129">
                  <a:moveTo>
                    <a:pt x="330" y="48"/>
                  </a:moveTo>
                  <a:lnTo>
                    <a:pt x="332" y="52"/>
                  </a:lnTo>
                  <a:lnTo>
                    <a:pt x="333" y="57"/>
                  </a:lnTo>
                  <a:lnTo>
                    <a:pt x="333" y="63"/>
                  </a:lnTo>
                  <a:lnTo>
                    <a:pt x="335" y="70"/>
                  </a:lnTo>
                  <a:lnTo>
                    <a:pt x="335" y="93"/>
                  </a:lnTo>
                  <a:lnTo>
                    <a:pt x="298" y="95"/>
                  </a:lnTo>
                  <a:lnTo>
                    <a:pt x="298" y="84"/>
                  </a:lnTo>
                  <a:lnTo>
                    <a:pt x="291" y="77"/>
                  </a:lnTo>
                  <a:lnTo>
                    <a:pt x="266" y="77"/>
                  </a:lnTo>
                  <a:lnTo>
                    <a:pt x="263" y="79"/>
                  </a:lnTo>
                  <a:lnTo>
                    <a:pt x="260" y="81"/>
                  </a:lnTo>
                  <a:lnTo>
                    <a:pt x="259" y="84"/>
                  </a:lnTo>
                  <a:lnTo>
                    <a:pt x="257" y="86"/>
                  </a:lnTo>
                  <a:lnTo>
                    <a:pt x="256" y="89"/>
                  </a:lnTo>
                  <a:lnTo>
                    <a:pt x="254" y="93"/>
                  </a:lnTo>
                  <a:lnTo>
                    <a:pt x="254" y="100"/>
                  </a:lnTo>
                  <a:lnTo>
                    <a:pt x="252" y="106"/>
                  </a:lnTo>
                  <a:lnTo>
                    <a:pt x="251" y="111"/>
                  </a:lnTo>
                  <a:lnTo>
                    <a:pt x="249" y="116"/>
                  </a:lnTo>
                  <a:lnTo>
                    <a:pt x="246" y="122"/>
                  </a:lnTo>
                  <a:lnTo>
                    <a:pt x="240" y="129"/>
                  </a:lnTo>
                  <a:lnTo>
                    <a:pt x="243" y="125"/>
                  </a:lnTo>
                  <a:lnTo>
                    <a:pt x="245" y="120"/>
                  </a:lnTo>
                  <a:lnTo>
                    <a:pt x="248" y="114"/>
                  </a:lnTo>
                  <a:lnTo>
                    <a:pt x="248" y="109"/>
                  </a:lnTo>
                  <a:lnTo>
                    <a:pt x="249" y="104"/>
                  </a:lnTo>
                  <a:lnTo>
                    <a:pt x="249" y="97"/>
                  </a:lnTo>
                  <a:lnTo>
                    <a:pt x="103" y="104"/>
                  </a:lnTo>
                  <a:lnTo>
                    <a:pt x="103" y="100"/>
                  </a:lnTo>
                  <a:lnTo>
                    <a:pt x="101" y="97"/>
                  </a:lnTo>
                  <a:lnTo>
                    <a:pt x="100" y="93"/>
                  </a:lnTo>
                  <a:lnTo>
                    <a:pt x="98" y="89"/>
                  </a:lnTo>
                  <a:lnTo>
                    <a:pt x="97" y="86"/>
                  </a:lnTo>
                  <a:lnTo>
                    <a:pt x="94" y="84"/>
                  </a:lnTo>
                  <a:lnTo>
                    <a:pt x="55" y="84"/>
                  </a:lnTo>
                  <a:lnTo>
                    <a:pt x="52" y="86"/>
                  </a:lnTo>
                  <a:lnTo>
                    <a:pt x="49" y="88"/>
                  </a:lnTo>
                  <a:lnTo>
                    <a:pt x="47" y="91"/>
                  </a:lnTo>
                  <a:lnTo>
                    <a:pt x="44" y="95"/>
                  </a:lnTo>
                  <a:lnTo>
                    <a:pt x="42" y="98"/>
                  </a:lnTo>
                  <a:lnTo>
                    <a:pt x="41" y="104"/>
                  </a:lnTo>
                  <a:lnTo>
                    <a:pt x="39" y="109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19" y="102"/>
                  </a:lnTo>
                  <a:lnTo>
                    <a:pt x="20" y="98"/>
                  </a:lnTo>
                  <a:lnTo>
                    <a:pt x="22" y="95"/>
                  </a:lnTo>
                  <a:lnTo>
                    <a:pt x="24" y="91"/>
                  </a:lnTo>
                  <a:lnTo>
                    <a:pt x="24" y="77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5" y="68"/>
                  </a:lnTo>
                  <a:lnTo>
                    <a:pt x="8" y="66"/>
                  </a:lnTo>
                  <a:lnTo>
                    <a:pt x="11" y="66"/>
                  </a:lnTo>
                  <a:lnTo>
                    <a:pt x="39" y="61"/>
                  </a:lnTo>
                  <a:lnTo>
                    <a:pt x="63" y="57"/>
                  </a:lnTo>
                  <a:lnTo>
                    <a:pt x="84" y="55"/>
                  </a:lnTo>
                  <a:lnTo>
                    <a:pt x="108" y="54"/>
                  </a:lnTo>
                  <a:lnTo>
                    <a:pt x="129" y="52"/>
                  </a:lnTo>
                  <a:lnTo>
                    <a:pt x="151" y="52"/>
                  </a:lnTo>
                  <a:lnTo>
                    <a:pt x="153" y="54"/>
                  </a:lnTo>
                  <a:lnTo>
                    <a:pt x="159" y="47"/>
                  </a:lnTo>
                  <a:lnTo>
                    <a:pt x="173" y="47"/>
                  </a:lnTo>
                  <a:lnTo>
                    <a:pt x="251" y="43"/>
                  </a:lnTo>
                  <a:lnTo>
                    <a:pt x="246" y="36"/>
                  </a:lnTo>
                  <a:lnTo>
                    <a:pt x="226" y="4"/>
                  </a:lnTo>
                  <a:lnTo>
                    <a:pt x="145" y="4"/>
                  </a:lnTo>
                  <a:lnTo>
                    <a:pt x="147" y="0"/>
                  </a:lnTo>
                  <a:lnTo>
                    <a:pt x="228" y="0"/>
                  </a:lnTo>
                  <a:lnTo>
                    <a:pt x="257" y="47"/>
                  </a:lnTo>
                  <a:lnTo>
                    <a:pt x="284" y="47"/>
                  </a:lnTo>
                  <a:lnTo>
                    <a:pt x="284" y="45"/>
                  </a:lnTo>
                  <a:lnTo>
                    <a:pt x="285" y="43"/>
                  </a:lnTo>
                  <a:lnTo>
                    <a:pt x="285" y="41"/>
                  </a:lnTo>
                  <a:lnTo>
                    <a:pt x="329" y="43"/>
                  </a:lnTo>
                  <a:lnTo>
                    <a:pt x="330" y="48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9" name="Freeform 65"/>
            <p:cNvSpPr>
              <a:spLocks/>
            </p:cNvSpPr>
            <p:nvPr/>
          </p:nvSpPr>
          <p:spPr bwMode="auto">
            <a:xfrm>
              <a:off x="4806" y="3448"/>
              <a:ext cx="24" cy="25"/>
            </a:xfrm>
            <a:custGeom>
              <a:avLst/>
              <a:gdLst>
                <a:gd name="T0" fmla="*/ 22 w 24"/>
                <a:gd name="T1" fmla="*/ 0 h 25"/>
                <a:gd name="T2" fmla="*/ 0 w 24"/>
                <a:gd name="T3" fmla="*/ 0 h 25"/>
                <a:gd name="T4" fmla="*/ 0 w 24"/>
                <a:gd name="T5" fmla="*/ 25 h 25"/>
                <a:gd name="T6" fmla="*/ 19 w 24"/>
                <a:gd name="T7" fmla="*/ 25 h 25"/>
                <a:gd name="T8" fmla="*/ 20 w 24"/>
                <a:gd name="T9" fmla="*/ 21 h 25"/>
                <a:gd name="T10" fmla="*/ 22 w 24"/>
                <a:gd name="T11" fmla="*/ 18 h 25"/>
                <a:gd name="T12" fmla="*/ 24 w 24"/>
                <a:gd name="T13" fmla="*/ 14 h 25"/>
                <a:gd name="T14" fmla="*/ 24 w 24"/>
                <a:gd name="T15" fmla="*/ 0 h 25"/>
                <a:gd name="T16" fmla="*/ 22 w 2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5"/>
                <a:gd name="T29" fmla="*/ 24 w 2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5">
                  <a:moveTo>
                    <a:pt x="22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9" y="25"/>
                  </a:lnTo>
                  <a:lnTo>
                    <a:pt x="20" y="21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0" name="Freeform 66"/>
            <p:cNvSpPr>
              <a:spLocks/>
            </p:cNvSpPr>
            <p:nvPr/>
          </p:nvSpPr>
          <p:spPr bwMode="auto">
            <a:xfrm>
              <a:off x="4987" y="3425"/>
              <a:ext cx="14" cy="5"/>
            </a:xfrm>
            <a:custGeom>
              <a:avLst/>
              <a:gdLst>
                <a:gd name="T0" fmla="*/ 0 w 14"/>
                <a:gd name="T1" fmla="*/ 5 h 5"/>
                <a:gd name="T2" fmla="*/ 0 w 14"/>
                <a:gd name="T3" fmla="*/ 0 h 5"/>
                <a:gd name="T4" fmla="*/ 14 w 14"/>
                <a:gd name="T5" fmla="*/ 0 h 5"/>
                <a:gd name="T6" fmla="*/ 14 w 14"/>
                <a:gd name="T7" fmla="*/ 3 h 5"/>
                <a:gd name="T8" fmla="*/ 0 w 1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"/>
                <a:gd name="T17" fmla="*/ 14 w 1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">
                  <a:moveTo>
                    <a:pt x="0" y="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1" name="Freeform 67"/>
            <p:cNvSpPr>
              <a:spLocks/>
            </p:cNvSpPr>
            <p:nvPr/>
          </p:nvSpPr>
          <p:spPr bwMode="auto">
            <a:xfrm>
              <a:off x="5048" y="3423"/>
              <a:ext cx="15" cy="5"/>
            </a:xfrm>
            <a:custGeom>
              <a:avLst/>
              <a:gdLst>
                <a:gd name="T0" fmla="*/ 1 w 15"/>
                <a:gd name="T1" fmla="*/ 5 h 5"/>
                <a:gd name="T2" fmla="*/ 0 w 15"/>
                <a:gd name="T3" fmla="*/ 0 h 5"/>
                <a:gd name="T4" fmla="*/ 14 w 15"/>
                <a:gd name="T5" fmla="*/ 0 h 5"/>
                <a:gd name="T6" fmla="*/ 15 w 15"/>
                <a:gd name="T7" fmla="*/ 3 h 5"/>
                <a:gd name="T8" fmla="*/ 1 w 1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"/>
                <a:gd name="T17" fmla="*/ 15 w 1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">
                  <a:moveTo>
                    <a:pt x="1" y="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2" name="Freeform 68"/>
            <p:cNvSpPr>
              <a:spLocks/>
            </p:cNvSpPr>
            <p:nvPr/>
          </p:nvSpPr>
          <p:spPr bwMode="auto">
            <a:xfrm>
              <a:off x="4808" y="3480"/>
              <a:ext cx="37" cy="23"/>
            </a:xfrm>
            <a:custGeom>
              <a:avLst/>
              <a:gdLst>
                <a:gd name="T0" fmla="*/ 37 w 37"/>
                <a:gd name="T1" fmla="*/ 5 h 23"/>
                <a:gd name="T2" fmla="*/ 36 w 37"/>
                <a:gd name="T3" fmla="*/ 13 h 23"/>
                <a:gd name="T4" fmla="*/ 34 w 37"/>
                <a:gd name="T5" fmla="*/ 18 h 23"/>
                <a:gd name="T6" fmla="*/ 31 w 37"/>
                <a:gd name="T7" fmla="*/ 23 h 23"/>
                <a:gd name="T8" fmla="*/ 4 w 37"/>
                <a:gd name="T9" fmla="*/ 23 h 23"/>
                <a:gd name="T10" fmla="*/ 4 w 37"/>
                <a:gd name="T11" fmla="*/ 16 h 23"/>
                <a:gd name="T12" fmla="*/ 0 w 37"/>
                <a:gd name="T13" fmla="*/ 13 h 23"/>
                <a:gd name="T14" fmla="*/ 0 w 37"/>
                <a:gd name="T15" fmla="*/ 2 h 23"/>
                <a:gd name="T16" fmla="*/ 37 w 37"/>
                <a:gd name="T17" fmla="*/ 0 h 23"/>
                <a:gd name="T18" fmla="*/ 37 w 37"/>
                <a:gd name="T19" fmla="*/ 5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23"/>
                <a:gd name="T32" fmla="*/ 37 w 3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23">
                  <a:moveTo>
                    <a:pt x="37" y="5"/>
                  </a:moveTo>
                  <a:lnTo>
                    <a:pt x="36" y="13"/>
                  </a:lnTo>
                  <a:lnTo>
                    <a:pt x="34" y="18"/>
                  </a:lnTo>
                  <a:lnTo>
                    <a:pt x="31" y="23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2"/>
                  </a:lnTo>
                  <a:lnTo>
                    <a:pt x="37" y="0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3" name="Freeform 69"/>
            <p:cNvSpPr>
              <a:spLocks/>
            </p:cNvSpPr>
            <p:nvPr/>
          </p:nvSpPr>
          <p:spPr bwMode="auto">
            <a:xfrm>
              <a:off x="4909" y="3468"/>
              <a:ext cx="146" cy="43"/>
            </a:xfrm>
            <a:custGeom>
              <a:avLst/>
              <a:gdLst>
                <a:gd name="T0" fmla="*/ 137 w 146"/>
                <a:gd name="T1" fmla="*/ 32 h 43"/>
                <a:gd name="T2" fmla="*/ 0 w 146"/>
                <a:gd name="T3" fmla="*/ 43 h 43"/>
                <a:gd name="T4" fmla="*/ 0 w 146"/>
                <a:gd name="T5" fmla="*/ 39 h 43"/>
                <a:gd name="T6" fmla="*/ 2 w 146"/>
                <a:gd name="T7" fmla="*/ 32 h 43"/>
                <a:gd name="T8" fmla="*/ 2 w 146"/>
                <a:gd name="T9" fmla="*/ 12 h 43"/>
                <a:gd name="T10" fmla="*/ 0 w 146"/>
                <a:gd name="T11" fmla="*/ 7 h 43"/>
                <a:gd name="T12" fmla="*/ 146 w 146"/>
                <a:gd name="T13" fmla="*/ 0 h 43"/>
                <a:gd name="T14" fmla="*/ 146 w 146"/>
                <a:gd name="T15" fmla="*/ 7 h 43"/>
                <a:gd name="T16" fmla="*/ 145 w 146"/>
                <a:gd name="T17" fmla="*/ 12 h 43"/>
                <a:gd name="T18" fmla="*/ 145 w 146"/>
                <a:gd name="T19" fmla="*/ 17 h 43"/>
                <a:gd name="T20" fmla="*/ 142 w 146"/>
                <a:gd name="T21" fmla="*/ 23 h 43"/>
                <a:gd name="T22" fmla="*/ 140 w 146"/>
                <a:gd name="T23" fmla="*/ 28 h 43"/>
                <a:gd name="T24" fmla="*/ 137 w 146"/>
                <a:gd name="T25" fmla="*/ 32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"/>
                <a:gd name="T40" fmla="*/ 0 h 43"/>
                <a:gd name="T41" fmla="*/ 146 w 146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" h="43">
                  <a:moveTo>
                    <a:pt x="137" y="32"/>
                  </a:moveTo>
                  <a:lnTo>
                    <a:pt x="0" y="43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2" y="12"/>
                  </a:lnTo>
                  <a:lnTo>
                    <a:pt x="0" y="7"/>
                  </a:lnTo>
                  <a:lnTo>
                    <a:pt x="146" y="0"/>
                  </a:lnTo>
                  <a:lnTo>
                    <a:pt x="146" y="7"/>
                  </a:lnTo>
                  <a:lnTo>
                    <a:pt x="145" y="12"/>
                  </a:lnTo>
                  <a:lnTo>
                    <a:pt x="145" y="17"/>
                  </a:lnTo>
                  <a:lnTo>
                    <a:pt x="142" y="23"/>
                  </a:lnTo>
                  <a:lnTo>
                    <a:pt x="140" y="28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FF2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4" name="Freeform 70"/>
            <p:cNvSpPr>
              <a:spLocks/>
            </p:cNvSpPr>
            <p:nvPr/>
          </p:nvSpPr>
          <p:spPr bwMode="auto">
            <a:xfrm>
              <a:off x="4907" y="3500"/>
              <a:ext cx="139" cy="14"/>
            </a:xfrm>
            <a:custGeom>
              <a:avLst/>
              <a:gdLst>
                <a:gd name="T0" fmla="*/ 2 w 139"/>
                <a:gd name="T1" fmla="*/ 11 h 14"/>
                <a:gd name="T2" fmla="*/ 2 w 139"/>
                <a:gd name="T3" fmla="*/ 14 h 14"/>
                <a:gd name="T4" fmla="*/ 0 w 139"/>
                <a:gd name="T5" fmla="*/ 14 h 14"/>
                <a:gd name="T6" fmla="*/ 136 w 139"/>
                <a:gd name="T7" fmla="*/ 3 h 14"/>
                <a:gd name="T8" fmla="*/ 137 w 139"/>
                <a:gd name="T9" fmla="*/ 3 h 14"/>
                <a:gd name="T10" fmla="*/ 139 w 139"/>
                <a:gd name="T11" fmla="*/ 0 h 14"/>
                <a:gd name="T12" fmla="*/ 2 w 139"/>
                <a:gd name="T13" fmla="*/ 1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14"/>
                <a:gd name="T23" fmla="*/ 139 w 13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14">
                  <a:moveTo>
                    <a:pt x="2" y="11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5" name="Freeform 71"/>
            <p:cNvSpPr>
              <a:spLocks/>
            </p:cNvSpPr>
            <p:nvPr/>
          </p:nvSpPr>
          <p:spPr bwMode="auto">
            <a:xfrm>
              <a:off x="5100" y="3464"/>
              <a:ext cx="41" cy="23"/>
            </a:xfrm>
            <a:custGeom>
              <a:avLst/>
              <a:gdLst>
                <a:gd name="T0" fmla="*/ 36 w 41"/>
                <a:gd name="T1" fmla="*/ 13 h 23"/>
                <a:gd name="T2" fmla="*/ 38 w 41"/>
                <a:gd name="T3" fmla="*/ 7 h 23"/>
                <a:gd name="T4" fmla="*/ 39 w 41"/>
                <a:gd name="T5" fmla="*/ 2 h 23"/>
                <a:gd name="T6" fmla="*/ 41 w 41"/>
                <a:gd name="T7" fmla="*/ 0 h 23"/>
                <a:gd name="T8" fmla="*/ 4 w 41"/>
                <a:gd name="T9" fmla="*/ 2 h 23"/>
                <a:gd name="T10" fmla="*/ 4 w 41"/>
                <a:gd name="T11" fmla="*/ 13 h 23"/>
                <a:gd name="T12" fmla="*/ 2 w 41"/>
                <a:gd name="T13" fmla="*/ 20 h 23"/>
                <a:gd name="T14" fmla="*/ 0 w 41"/>
                <a:gd name="T15" fmla="*/ 23 h 23"/>
                <a:gd name="T16" fmla="*/ 33 w 41"/>
                <a:gd name="T17" fmla="*/ 18 h 23"/>
                <a:gd name="T18" fmla="*/ 36 w 41"/>
                <a:gd name="T19" fmla="*/ 1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3"/>
                <a:gd name="T32" fmla="*/ 41 w 4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3">
                  <a:moveTo>
                    <a:pt x="36" y="13"/>
                  </a:moveTo>
                  <a:lnTo>
                    <a:pt x="38" y="7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" y="2"/>
                  </a:lnTo>
                  <a:lnTo>
                    <a:pt x="4" y="13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33" y="18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FF2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6" name="Freeform 72"/>
            <p:cNvSpPr>
              <a:spLocks/>
            </p:cNvSpPr>
            <p:nvPr/>
          </p:nvSpPr>
          <p:spPr bwMode="auto">
            <a:xfrm>
              <a:off x="4833" y="3455"/>
              <a:ext cx="78" cy="95"/>
            </a:xfrm>
            <a:custGeom>
              <a:avLst/>
              <a:gdLst>
                <a:gd name="T0" fmla="*/ 76 w 78"/>
                <a:gd name="T1" fmla="*/ 59 h 95"/>
                <a:gd name="T2" fmla="*/ 78 w 78"/>
                <a:gd name="T3" fmla="*/ 45 h 95"/>
                <a:gd name="T4" fmla="*/ 76 w 78"/>
                <a:gd name="T5" fmla="*/ 20 h 95"/>
                <a:gd name="T6" fmla="*/ 74 w 78"/>
                <a:gd name="T7" fmla="*/ 13 h 95"/>
                <a:gd name="T8" fmla="*/ 71 w 78"/>
                <a:gd name="T9" fmla="*/ 5 h 95"/>
                <a:gd name="T10" fmla="*/ 67 w 78"/>
                <a:gd name="T11" fmla="*/ 0 h 95"/>
                <a:gd name="T12" fmla="*/ 25 w 78"/>
                <a:gd name="T13" fmla="*/ 2 h 95"/>
                <a:gd name="T14" fmla="*/ 20 w 78"/>
                <a:gd name="T15" fmla="*/ 7 h 95"/>
                <a:gd name="T16" fmla="*/ 15 w 78"/>
                <a:gd name="T17" fmla="*/ 14 h 95"/>
                <a:gd name="T18" fmla="*/ 12 w 78"/>
                <a:gd name="T19" fmla="*/ 25 h 95"/>
                <a:gd name="T20" fmla="*/ 11 w 78"/>
                <a:gd name="T21" fmla="*/ 38 h 95"/>
                <a:gd name="T22" fmla="*/ 6 w 78"/>
                <a:gd name="T23" fmla="*/ 48 h 95"/>
                <a:gd name="T24" fmla="*/ 0 w 78"/>
                <a:gd name="T25" fmla="*/ 64 h 95"/>
                <a:gd name="T26" fmla="*/ 3 w 78"/>
                <a:gd name="T27" fmla="*/ 72 h 95"/>
                <a:gd name="T28" fmla="*/ 6 w 78"/>
                <a:gd name="T29" fmla="*/ 81 h 95"/>
                <a:gd name="T30" fmla="*/ 15 w 78"/>
                <a:gd name="T31" fmla="*/ 89 h 95"/>
                <a:gd name="T32" fmla="*/ 39 w 78"/>
                <a:gd name="T33" fmla="*/ 86 h 95"/>
                <a:gd name="T34" fmla="*/ 48 w 78"/>
                <a:gd name="T35" fmla="*/ 88 h 95"/>
                <a:gd name="T36" fmla="*/ 53 w 78"/>
                <a:gd name="T37" fmla="*/ 82 h 95"/>
                <a:gd name="T38" fmla="*/ 57 w 78"/>
                <a:gd name="T39" fmla="*/ 75 h 95"/>
                <a:gd name="T40" fmla="*/ 62 w 78"/>
                <a:gd name="T41" fmla="*/ 64 h 95"/>
                <a:gd name="T42" fmla="*/ 60 w 78"/>
                <a:gd name="T43" fmla="*/ 34 h 95"/>
                <a:gd name="T44" fmla="*/ 57 w 78"/>
                <a:gd name="T45" fmla="*/ 23 h 95"/>
                <a:gd name="T46" fmla="*/ 40 w 78"/>
                <a:gd name="T47" fmla="*/ 14 h 95"/>
                <a:gd name="T48" fmla="*/ 34 w 78"/>
                <a:gd name="T49" fmla="*/ 18 h 95"/>
                <a:gd name="T50" fmla="*/ 29 w 78"/>
                <a:gd name="T51" fmla="*/ 25 h 95"/>
                <a:gd name="T52" fmla="*/ 26 w 78"/>
                <a:gd name="T53" fmla="*/ 36 h 95"/>
                <a:gd name="T54" fmla="*/ 25 w 78"/>
                <a:gd name="T55" fmla="*/ 63 h 95"/>
                <a:gd name="T56" fmla="*/ 28 w 78"/>
                <a:gd name="T57" fmla="*/ 73 h 95"/>
                <a:gd name="T58" fmla="*/ 32 w 78"/>
                <a:gd name="T59" fmla="*/ 82 h 95"/>
                <a:gd name="T60" fmla="*/ 39 w 78"/>
                <a:gd name="T61" fmla="*/ 86 h 95"/>
                <a:gd name="T62" fmla="*/ 43 w 78"/>
                <a:gd name="T63" fmla="*/ 95 h 95"/>
                <a:gd name="T64" fmla="*/ 50 w 78"/>
                <a:gd name="T65" fmla="*/ 93 h 95"/>
                <a:gd name="T66" fmla="*/ 54 w 78"/>
                <a:gd name="T67" fmla="*/ 88 h 95"/>
                <a:gd name="T68" fmla="*/ 59 w 78"/>
                <a:gd name="T69" fmla="*/ 81 h 95"/>
                <a:gd name="T70" fmla="*/ 64 w 78"/>
                <a:gd name="T71" fmla="*/ 72 h 95"/>
                <a:gd name="T72" fmla="*/ 65 w 78"/>
                <a:gd name="T73" fmla="*/ 59 h 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"/>
                <a:gd name="T112" fmla="*/ 0 h 95"/>
                <a:gd name="T113" fmla="*/ 78 w 78"/>
                <a:gd name="T114" fmla="*/ 95 h 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" h="95">
                  <a:moveTo>
                    <a:pt x="74" y="59"/>
                  </a:moveTo>
                  <a:lnTo>
                    <a:pt x="76" y="59"/>
                  </a:lnTo>
                  <a:lnTo>
                    <a:pt x="76" y="52"/>
                  </a:lnTo>
                  <a:lnTo>
                    <a:pt x="78" y="45"/>
                  </a:lnTo>
                  <a:lnTo>
                    <a:pt x="78" y="25"/>
                  </a:lnTo>
                  <a:lnTo>
                    <a:pt x="76" y="20"/>
                  </a:lnTo>
                  <a:lnTo>
                    <a:pt x="76" y="16"/>
                  </a:lnTo>
                  <a:lnTo>
                    <a:pt x="74" y="13"/>
                  </a:lnTo>
                  <a:lnTo>
                    <a:pt x="73" y="9"/>
                  </a:lnTo>
                  <a:lnTo>
                    <a:pt x="71" y="5"/>
                  </a:lnTo>
                  <a:lnTo>
                    <a:pt x="70" y="2"/>
                  </a:lnTo>
                  <a:lnTo>
                    <a:pt x="67" y="0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2" y="4"/>
                  </a:lnTo>
                  <a:lnTo>
                    <a:pt x="20" y="7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20"/>
                  </a:lnTo>
                  <a:lnTo>
                    <a:pt x="12" y="25"/>
                  </a:lnTo>
                  <a:lnTo>
                    <a:pt x="12" y="30"/>
                  </a:lnTo>
                  <a:lnTo>
                    <a:pt x="11" y="38"/>
                  </a:lnTo>
                  <a:lnTo>
                    <a:pt x="9" y="43"/>
                  </a:lnTo>
                  <a:lnTo>
                    <a:pt x="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3" y="72"/>
                  </a:lnTo>
                  <a:lnTo>
                    <a:pt x="4" y="75"/>
                  </a:lnTo>
                  <a:lnTo>
                    <a:pt x="6" y="81"/>
                  </a:lnTo>
                  <a:lnTo>
                    <a:pt x="12" y="88"/>
                  </a:lnTo>
                  <a:lnTo>
                    <a:pt x="15" y="89"/>
                  </a:lnTo>
                  <a:lnTo>
                    <a:pt x="37" y="95"/>
                  </a:lnTo>
                  <a:lnTo>
                    <a:pt x="39" y="86"/>
                  </a:lnTo>
                  <a:lnTo>
                    <a:pt x="42" y="88"/>
                  </a:lnTo>
                  <a:lnTo>
                    <a:pt x="48" y="88"/>
                  </a:lnTo>
                  <a:lnTo>
                    <a:pt x="51" y="86"/>
                  </a:lnTo>
                  <a:lnTo>
                    <a:pt x="53" y="82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60" y="70"/>
                  </a:lnTo>
                  <a:lnTo>
                    <a:pt x="62" y="64"/>
                  </a:lnTo>
                  <a:lnTo>
                    <a:pt x="62" y="39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7" y="23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7" y="16"/>
                  </a:lnTo>
                  <a:lnTo>
                    <a:pt x="34" y="18"/>
                  </a:lnTo>
                  <a:lnTo>
                    <a:pt x="31" y="22"/>
                  </a:lnTo>
                  <a:lnTo>
                    <a:pt x="29" y="25"/>
                  </a:lnTo>
                  <a:lnTo>
                    <a:pt x="28" y="29"/>
                  </a:lnTo>
                  <a:lnTo>
                    <a:pt x="26" y="36"/>
                  </a:lnTo>
                  <a:lnTo>
                    <a:pt x="25" y="41"/>
                  </a:lnTo>
                  <a:lnTo>
                    <a:pt x="25" y="63"/>
                  </a:lnTo>
                  <a:lnTo>
                    <a:pt x="26" y="70"/>
                  </a:lnTo>
                  <a:lnTo>
                    <a:pt x="28" y="73"/>
                  </a:lnTo>
                  <a:lnTo>
                    <a:pt x="31" y="79"/>
                  </a:lnTo>
                  <a:lnTo>
                    <a:pt x="32" y="82"/>
                  </a:lnTo>
                  <a:lnTo>
                    <a:pt x="36" y="84"/>
                  </a:lnTo>
                  <a:lnTo>
                    <a:pt x="39" y="86"/>
                  </a:lnTo>
                  <a:lnTo>
                    <a:pt x="37" y="95"/>
                  </a:lnTo>
                  <a:lnTo>
                    <a:pt x="43" y="95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3" y="91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9" y="81"/>
                  </a:lnTo>
                  <a:lnTo>
                    <a:pt x="60" y="77"/>
                  </a:lnTo>
                  <a:lnTo>
                    <a:pt x="64" y="72"/>
                  </a:lnTo>
                  <a:lnTo>
                    <a:pt x="64" y="66"/>
                  </a:lnTo>
                  <a:lnTo>
                    <a:pt x="65" y="59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7" name="Freeform 73"/>
            <p:cNvSpPr>
              <a:spLocks/>
            </p:cNvSpPr>
            <p:nvPr/>
          </p:nvSpPr>
          <p:spPr bwMode="auto">
            <a:xfrm>
              <a:off x="4858" y="3469"/>
              <a:ext cx="37" cy="74"/>
            </a:xfrm>
            <a:custGeom>
              <a:avLst/>
              <a:gdLst>
                <a:gd name="T0" fmla="*/ 37 w 37"/>
                <a:gd name="T1" fmla="*/ 31 h 74"/>
                <a:gd name="T2" fmla="*/ 37 w 37"/>
                <a:gd name="T3" fmla="*/ 25 h 74"/>
                <a:gd name="T4" fmla="*/ 35 w 37"/>
                <a:gd name="T5" fmla="*/ 20 h 74"/>
                <a:gd name="T6" fmla="*/ 34 w 37"/>
                <a:gd name="T7" fmla="*/ 15 h 74"/>
                <a:gd name="T8" fmla="*/ 32 w 37"/>
                <a:gd name="T9" fmla="*/ 9 h 74"/>
                <a:gd name="T10" fmla="*/ 25 w 37"/>
                <a:gd name="T11" fmla="*/ 0 h 74"/>
                <a:gd name="T12" fmla="*/ 15 w 37"/>
                <a:gd name="T13" fmla="*/ 0 h 74"/>
                <a:gd name="T14" fmla="*/ 12 w 37"/>
                <a:gd name="T15" fmla="*/ 2 h 74"/>
                <a:gd name="T16" fmla="*/ 9 w 37"/>
                <a:gd name="T17" fmla="*/ 4 h 74"/>
                <a:gd name="T18" fmla="*/ 6 w 37"/>
                <a:gd name="T19" fmla="*/ 8 h 74"/>
                <a:gd name="T20" fmla="*/ 4 w 37"/>
                <a:gd name="T21" fmla="*/ 11 h 74"/>
                <a:gd name="T22" fmla="*/ 3 w 37"/>
                <a:gd name="T23" fmla="*/ 15 h 74"/>
                <a:gd name="T24" fmla="*/ 1 w 37"/>
                <a:gd name="T25" fmla="*/ 22 h 74"/>
                <a:gd name="T26" fmla="*/ 0 w 37"/>
                <a:gd name="T27" fmla="*/ 27 h 74"/>
                <a:gd name="T28" fmla="*/ 0 w 37"/>
                <a:gd name="T29" fmla="*/ 49 h 74"/>
                <a:gd name="T30" fmla="*/ 1 w 37"/>
                <a:gd name="T31" fmla="*/ 56 h 74"/>
                <a:gd name="T32" fmla="*/ 3 w 37"/>
                <a:gd name="T33" fmla="*/ 59 h 74"/>
                <a:gd name="T34" fmla="*/ 6 w 37"/>
                <a:gd name="T35" fmla="*/ 65 h 74"/>
                <a:gd name="T36" fmla="*/ 7 w 37"/>
                <a:gd name="T37" fmla="*/ 68 h 74"/>
                <a:gd name="T38" fmla="*/ 11 w 37"/>
                <a:gd name="T39" fmla="*/ 70 h 74"/>
                <a:gd name="T40" fmla="*/ 14 w 37"/>
                <a:gd name="T41" fmla="*/ 72 h 74"/>
                <a:gd name="T42" fmla="*/ 17 w 37"/>
                <a:gd name="T43" fmla="*/ 74 h 74"/>
                <a:gd name="T44" fmla="*/ 23 w 37"/>
                <a:gd name="T45" fmla="*/ 74 h 74"/>
                <a:gd name="T46" fmla="*/ 26 w 37"/>
                <a:gd name="T47" fmla="*/ 72 h 74"/>
                <a:gd name="T48" fmla="*/ 28 w 37"/>
                <a:gd name="T49" fmla="*/ 68 h 74"/>
                <a:gd name="T50" fmla="*/ 31 w 37"/>
                <a:gd name="T51" fmla="*/ 65 h 74"/>
                <a:gd name="T52" fmla="*/ 32 w 37"/>
                <a:gd name="T53" fmla="*/ 61 h 74"/>
                <a:gd name="T54" fmla="*/ 35 w 37"/>
                <a:gd name="T55" fmla="*/ 56 h 74"/>
                <a:gd name="T56" fmla="*/ 37 w 37"/>
                <a:gd name="T57" fmla="*/ 50 h 74"/>
                <a:gd name="T58" fmla="*/ 37 w 37"/>
                <a:gd name="T59" fmla="*/ 31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"/>
                <a:gd name="T91" fmla="*/ 0 h 74"/>
                <a:gd name="T92" fmla="*/ 37 w 37"/>
                <a:gd name="T93" fmla="*/ 74 h 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" h="74">
                  <a:moveTo>
                    <a:pt x="37" y="31"/>
                  </a:moveTo>
                  <a:lnTo>
                    <a:pt x="37" y="25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2" y="9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8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49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11" y="70"/>
                  </a:lnTo>
                  <a:lnTo>
                    <a:pt x="14" y="72"/>
                  </a:lnTo>
                  <a:lnTo>
                    <a:pt x="17" y="74"/>
                  </a:lnTo>
                  <a:lnTo>
                    <a:pt x="23" y="74"/>
                  </a:lnTo>
                  <a:lnTo>
                    <a:pt x="26" y="72"/>
                  </a:lnTo>
                  <a:lnTo>
                    <a:pt x="28" y="68"/>
                  </a:lnTo>
                  <a:lnTo>
                    <a:pt x="31" y="65"/>
                  </a:lnTo>
                  <a:lnTo>
                    <a:pt x="32" y="61"/>
                  </a:lnTo>
                  <a:lnTo>
                    <a:pt x="35" y="56"/>
                  </a:lnTo>
                  <a:lnTo>
                    <a:pt x="37" y="50"/>
                  </a:lnTo>
                  <a:lnTo>
                    <a:pt x="3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8" name="Freeform 74"/>
            <p:cNvSpPr>
              <a:spLocks/>
            </p:cNvSpPr>
            <p:nvPr/>
          </p:nvSpPr>
          <p:spPr bwMode="auto">
            <a:xfrm>
              <a:off x="4859" y="3473"/>
              <a:ext cx="34" cy="66"/>
            </a:xfrm>
            <a:custGeom>
              <a:avLst/>
              <a:gdLst>
                <a:gd name="T0" fmla="*/ 34 w 34"/>
                <a:gd name="T1" fmla="*/ 29 h 66"/>
                <a:gd name="T2" fmla="*/ 34 w 34"/>
                <a:gd name="T3" fmla="*/ 25 h 66"/>
                <a:gd name="T4" fmla="*/ 33 w 34"/>
                <a:gd name="T5" fmla="*/ 21 h 66"/>
                <a:gd name="T6" fmla="*/ 33 w 34"/>
                <a:gd name="T7" fmla="*/ 18 h 66"/>
                <a:gd name="T8" fmla="*/ 31 w 34"/>
                <a:gd name="T9" fmla="*/ 14 h 66"/>
                <a:gd name="T10" fmla="*/ 30 w 34"/>
                <a:gd name="T11" fmla="*/ 12 h 66"/>
                <a:gd name="T12" fmla="*/ 30 w 34"/>
                <a:gd name="T13" fmla="*/ 9 h 66"/>
                <a:gd name="T14" fmla="*/ 27 w 34"/>
                <a:gd name="T15" fmla="*/ 5 h 66"/>
                <a:gd name="T16" fmla="*/ 24 w 34"/>
                <a:gd name="T17" fmla="*/ 4 h 66"/>
                <a:gd name="T18" fmla="*/ 20 w 34"/>
                <a:gd name="T19" fmla="*/ 0 h 66"/>
                <a:gd name="T20" fmla="*/ 14 w 34"/>
                <a:gd name="T21" fmla="*/ 0 h 66"/>
                <a:gd name="T22" fmla="*/ 13 w 34"/>
                <a:gd name="T23" fmla="*/ 2 h 66"/>
                <a:gd name="T24" fmla="*/ 11 w 34"/>
                <a:gd name="T25" fmla="*/ 2 h 66"/>
                <a:gd name="T26" fmla="*/ 5 w 34"/>
                <a:gd name="T27" fmla="*/ 9 h 66"/>
                <a:gd name="T28" fmla="*/ 5 w 34"/>
                <a:gd name="T29" fmla="*/ 11 h 66"/>
                <a:gd name="T30" fmla="*/ 3 w 34"/>
                <a:gd name="T31" fmla="*/ 14 h 66"/>
                <a:gd name="T32" fmla="*/ 2 w 34"/>
                <a:gd name="T33" fmla="*/ 18 h 66"/>
                <a:gd name="T34" fmla="*/ 2 w 34"/>
                <a:gd name="T35" fmla="*/ 21 h 66"/>
                <a:gd name="T36" fmla="*/ 0 w 34"/>
                <a:gd name="T37" fmla="*/ 25 h 66"/>
                <a:gd name="T38" fmla="*/ 0 w 34"/>
                <a:gd name="T39" fmla="*/ 39 h 66"/>
                <a:gd name="T40" fmla="*/ 2 w 34"/>
                <a:gd name="T41" fmla="*/ 45 h 66"/>
                <a:gd name="T42" fmla="*/ 2 w 34"/>
                <a:gd name="T43" fmla="*/ 46 h 66"/>
                <a:gd name="T44" fmla="*/ 3 w 34"/>
                <a:gd name="T45" fmla="*/ 50 h 66"/>
                <a:gd name="T46" fmla="*/ 3 w 34"/>
                <a:gd name="T47" fmla="*/ 54 h 66"/>
                <a:gd name="T48" fmla="*/ 5 w 34"/>
                <a:gd name="T49" fmla="*/ 57 h 66"/>
                <a:gd name="T50" fmla="*/ 10 w 34"/>
                <a:gd name="T51" fmla="*/ 63 h 66"/>
                <a:gd name="T52" fmla="*/ 13 w 34"/>
                <a:gd name="T53" fmla="*/ 64 h 66"/>
                <a:gd name="T54" fmla="*/ 14 w 34"/>
                <a:gd name="T55" fmla="*/ 64 h 66"/>
                <a:gd name="T56" fmla="*/ 16 w 34"/>
                <a:gd name="T57" fmla="*/ 66 h 66"/>
                <a:gd name="T58" fmla="*/ 20 w 34"/>
                <a:gd name="T59" fmla="*/ 66 h 66"/>
                <a:gd name="T60" fmla="*/ 22 w 34"/>
                <a:gd name="T61" fmla="*/ 64 h 66"/>
                <a:gd name="T62" fmla="*/ 24 w 34"/>
                <a:gd name="T63" fmla="*/ 64 h 66"/>
                <a:gd name="T64" fmla="*/ 25 w 34"/>
                <a:gd name="T65" fmla="*/ 63 h 66"/>
                <a:gd name="T66" fmla="*/ 27 w 34"/>
                <a:gd name="T67" fmla="*/ 59 h 66"/>
                <a:gd name="T68" fmla="*/ 30 w 34"/>
                <a:gd name="T69" fmla="*/ 55 h 66"/>
                <a:gd name="T70" fmla="*/ 31 w 34"/>
                <a:gd name="T71" fmla="*/ 52 h 66"/>
                <a:gd name="T72" fmla="*/ 33 w 34"/>
                <a:gd name="T73" fmla="*/ 48 h 66"/>
                <a:gd name="T74" fmla="*/ 33 w 34"/>
                <a:gd name="T75" fmla="*/ 45 h 66"/>
                <a:gd name="T76" fmla="*/ 34 w 34"/>
                <a:gd name="T77" fmla="*/ 41 h 66"/>
                <a:gd name="T78" fmla="*/ 34 w 34"/>
                <a:gd name="T79" fmla="*/ 29 h 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66"/>
                <a:gd name="T122" fmla="*/ 34 w 34"/>
                <a:gd name="T123" fmla="*/ 66 h 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66">
                  <a:moveTo>
                    <a:pt x="34" y="29"/>
                  </a:moveTo>
                  <a:lnTo>
                    <a:pt x="34" y="25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1" y="14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50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10" y="63"/>
                  </a:lnTo>
                  <a:lnTo>
                    <a:pt x="13" y="64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5" y="63"/>
                  </a:lnTo>
                  <a:lnTo>
                    <a:pt x="27" y="59"/>
                  </a:lnTo>
                  <a:lnTo>
                    <a:pt x="30" y="55"/>
                  </a:lnTo>
                  <a:lnTo>
                    <a:pt x="31" y="52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4" y="41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9" name="Freeform 75"/>
            <p:cNvSpPr>
              <a:spLocks/>
            </p:cNvSpPr>
            <p:nvPr/>
          </p:nvSpPr>
          <p:spPr bwMode="auto">
            <a:xfrm>
              <a:off x="4861" y="3477"/>
              <a:ext cx="31" cy="59"/>
            </a:xfrm>
            <a:custGeom>
              <a:avLst/>
              <a:gdLst>
                <a:gd name="T0" fmla="*/ 29 w 31"/>
                <a:gd name="T1" fmla="*/ 25 h 59"/>
                <a:gd name="T2" fmla="*/ 29 w 31"/>
                <a:gd name="T3" fmla="*/ 17 h 59"/>
                <a:gd name="T4" fmla="*/ 28 w 31"/>
                <a:gd name="T5" fmla="*/ 14 h 59"/>
                <a:gd name="T6" fmla="*/ 26 w 31"/>
                <a:gd name="T7" fmla="*/ 10 h 59"/>
                <a:gd name="T8" fmla="*/ 25 w 31"/>
                <a:gd name="T9" fmla="*/ 7 h 59"/>
                <a:gd name="T10" fmla="*/ 22 w 31"/>
                <a:gd name="T11" fmla="*/ 3 h 59"/>
                <a:gd name="T12" fmla="*/ 18 w 31"/>
                <a:gd name="T13" fmla="*/ 1 h 59"/>
                <a:gd name="T14" fmla="*/ 17 w 31"/>
                <a:gd name="T15" fmla="*/ 0 h 59"/>
                <a:gd name="T16" fmla="*/ 12 w 31"/>
                <a:gd name="T17" fmla="*/ 0 h 59"/>
                <a:gd name="T18" fmla="*/ 9 w 31"/>
                <a:gd name="T19" fmla="*/ 1 h 59"/>
                <a:gd name="T20" fmla="*/ 6 w 31"/>
                <a:gd name="T21" fmla="*/ 5 h 59"/>
                <a:gd name="T22" fmla="*/ 4 w 31"/>
                <a:gd name="T23" fmla="*/ 8 h 59"/>
                <a:gd name="T24" fmla="*/ 3 w 31"/>
                <a:gd name="T25" fmla="*/ 10 h 59"/>
                <a:gd name="T26" fmla="*/ 1 w 31"/>
                <a:gd name="T27" fmla="*/ 14 h 59"/>
                <a:gd name="T28" fmla="*/ 0 w 31"/>
                <a:gd name="T29" fmla="*/ 19 h 59"/>
                <a:gd name="T30" fmla="*/ 0 w 31"/>
                <a:gd name="T31" fmla="*/ 39 h 59"/>
                <a:gd name="T32" fmla="*/ 1 w 31"/>
                <a:gd name="T33" fmla="*/ 44 h 59"/>
                <a:gd name="T34" fmla="*/ 3 w 31"/>
                <a:gd name="T35" fmla="*/ 48 h 59"/>
                <a:gd name="T36" fmla="*/ 4 w 31"/>
                <a:gd name="T37" fmla="*/ 50 h 59"/>
                <a:gd name="T38" fmla="*/ 6 w 31"/>
                <a:gd name="T39" fmla="*/ 53 h 59"/>
                <a:gd name="T40" fmla="*/ 9 w 31"/>
                <a:gd name="T41" fmla="*/ 57 h 59"/>
                <a:gd name="T42" fmla="*/ 12 w 31"/>
                <a:gd name="T43" fmla="*/ 59 h 59"/>
                <a:gd name="T44" fmla="*/ 18 w 31"/>
                <a:gd name="T45" fmla="*/ 59 h 59"/>
                <a:gd name="T46" fmla="*/ 20 w 31"/>
                <a:gd name="T47" fmla="*/ 57 h 59"/>
                <a:gd name="T48" fmla="*/ 23 w 31"/>
                <a:gd name="T49" fmla="*/ 55 h 59"/>
                <a:gd name="T50" fmla="*/ 25 w 31"/>
                <a:gd name="T51" fmla="*/ 53 h 59"/>
                <a:gd name="T52" fmla="*/ 26 w 31"/>
                <a:gd name="T53" fmla="*/ 50 h 59"/>
                <a:gd name="T54" fmla="*/ 28 w 31"/>
                <a:gd name="T55" fmla="*/ 46 h 59"/>
                <a:gd name="T56" fmla="*/ 28 w 31"/>
                <a:gd name="T57" fmla="*/ 42 h 59"/>
                <a:gd name="T58" fmla="*/ 29 w 31"/>
                <a:gd name="T59" fmla="*/ 39 h 59"/>
                <a:gd name="T60" fmla="*/ 29 w 31"/>
                <a:gd name="T61" fmla="*/ 35 h 59"/>
                <a:gd name="T62" fmla="*/ 31 w 31"/>
                <a:gd name="T63" fmla="*/ 30 h 59"/>
                <a:gd name="T64" fmla="*/ 29 w 31"/>
                <a:gd name="T65" fmla="*/ 25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59"/>
                <a:gd name="T101" fmla="*/ 31 w 31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59">
                  <a:moveTo>
                    <a:pt x="29" y="25"/>
                  </a:moveTo>
                  <a:lnTo>
                    <a:pt x="29" y="17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5"/>
                  </a:lnTo>
                  <a:lnTo>
                    <a:pt x="4" y="8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6" y="53"/>
                  </a:lnTo>
                  <a:lnTo>
                    <a:pt x="9" y="57"/>
                  </a:lnTo>
                  <a:lnTo>
                    <a:pt x="12" y="59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3" y="55"/>
                  </a:lnTo>
                  <a:lnTo>
                    <a:pt x="25" y="53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9" y="39"/>
                  </a:lnTo>
                  <a:lnTo>
                    <a:pt x="29" y="35"/>
                  </a:lnTo>
                  <a:lnTo>
                    <a:pt x="31" y="30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0" name="Freeform 76"/>
            <p:cNvSpPr>
              <a:spLocks/>
            </p:cNvSpPr>
            <p:nvPr/>
          </p:nvSpPr>
          <p:spPr bwMode="auto">
            <a:xfrm>
              <a:off x="4865" y="3484"/>
              <a:ext cx="24" cy="46"/>
            </a:xfrm>
            <a:custGeom>
              <a:avLst/>
              <a:gdLst>
                <a:gd name="T0" fmla="*/ 24 w 24"/>
                <a:gd name="T1" fmla="*/ 19 h 46"/>
                <a:gd name="T2" fmla="*/ 22 w 24"/>
                <a:gd name="T3" fmla="*/ 16 h 46"/>
                <a:gd name="T4" fmla="*/ 22 w 24"/>
                <a:gd name="T5" fmla="*/ 10 h 46"/>
                <a:gd name="T6" fmla="*/ 21 w 24"/>
                <a:gd name="T7" fmla="*/ 7 h 46"/>
                <a:gd name="T8" fmla="*/ 14 w 24"/>
                <a:gd name="T9" fmla="*/ 0 h 46"/>
                <a:gd name="T10" fmla="*/ 8 w 24"/>
                <a:gd name="T11" fmla="*/ 0 h 46"/>
                <a:gd name="T12" fmla="*/ 4 w 24"/>
                <a:gd name="T13" fmla="*/ 5 h 46"/>
                <a:gd name="T14" fmla="*/ 2 w 24"/>
                <a:gd name="T15" fmla="*/ 9 h 46"/>
                <a:gd name="T16" fmla="*/ 2 w 24"/>
                <a:gd name="T17" fmla="*/ 10 h 46"/>
                <a:gd name="T18" fmla="*/ 0 w 24"/>
                <a:gd name="T19" fmla="*/ 14 h 46"/>
                <a:gd name="T20" fmla="*/ 0 w 24"/>
                <a:gd name="T21" fmla="*/ 30 h 46"/>
                <a:gd name="T22" fmla="*/ 2 w 24"/>
                <a:gd name="T23" fmla="*/ 34 h 46"/>
                <a:gd name="T24" fmla="*/ 2 w 24"/>
                <a:gd name="T25" fmla="*/ 35 h 46"/>
                <a:gd name="T26" fmla="*/ 4 w 24"/>
                <a:gd name="T27" fmla="*/ 39 h 46"/>
                <a:gd name="T28" fmla="*/ 8 w 24"/>
                <a:gd name="T29" fmla="*/ 44 h 46"/>
                <a:gd name="T30" fmla="*/ 10 w 24"/>
                <a:gd name="T31" fmla="*/ 44 h 46"/>
                <a:gd name="T32" fmla="*/ 11 w 24"/>
                <a:gd name="T33" fmla="*/ 46 h 46"/>
                <a:gd name="T34" fmla="*/ 13 w 24"/>
                <a:gd name="T35" fmla="*/ 46 h 46"/>
                <a:gd name="T36" fmla="*/ 14 w 24"/>
                <a:gd name="T37" fmla="*/ 44 h 46"/>
                <a:gd name="T38" fmla="*/ 16 w 24"/>
                <a:gd name="T39" fmla="*/ 44 h 46"/>
                <a:gd name="T40" fmla="*/ 21 w 24"/>
                <a:gd name="T41" fmla="*/ 39 h 46"/>
                <a:gd name="T42" fmla="*/ 21 w 24"/>
                <a:gd name="T43" fmla="*/ 35 h 46"/>
                <a:gd name="T44" fmla="*/ 22 w 24"/>
                <a:gd name="T45" fmla="*/ 34 h 46"/>
                <a:gd name="T46" fmla="*/ 22 w 24"/>
                <a:gd name="T47" fmla="*/ 30 h 46"/>
                <a:gd name="T48" fmla="*/ 24 w 24"/>
                <a:gd name="T49" fmla="*/ 27 h 46"/>
                <a:gd name="T50" fmla="*/ 24 w 24"/>
                <a:gd name="T51" fmla="*/ 19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46"/>
                <a:gd name="T80" fmla="*/ 24 w 24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46">
                  <a:moveTo>
                    <a:pt x="24" y="19"/>
                  </a:moveTo>
                  <a:lnTo>
                    <a:pt x="22" y="16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4" y="27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1" name="Freeform 77"/>
            <p:cNvSpPr>
              <a:spLocks/>
            </p:cNvSpPr>
            <p:nvPr/>
          </p:nvSpPr>
          <p:spPr bwMode="auto">
            <a:xfrm>
              <a:off x="5043" y="3448"/>
              <a:ext cx="61" cy="79"/>
            </a:xfrm>
            <a:custGeom>
              <a:avLst/>
              <a:gdLst>
                <a:gd name="T0" fmla="*/ 50 w 61"/>
                <a:gd name="T1" fmla="*/ 30 h 79"/>
                <a:gd name="T2" fmla="*/ 47 w 61"/>
                <a:gd name="T3" fmla="*/ 21 h 79"/>
                <a:gd name="T4" fmla="*/ 43 w 61"/>
                <a:gd name="T5" fmla="*/ 14 h 79"/>
                <a:gd name="T6" fmla="*/ 31 w 61"/>
                <a:gd name="T7" fmla="*/ 9 h 79"/>
                <a:gd name="T8" fmla="*/ 26 w 61"/>
                <a:gd name="T9" fmla="*/ 12 h 79"/>
                <a:gd name="T10" fmla="*/ 20 w 61"/>
                <a:gd name="T11" fmla="*/ 21 h 79"/>
                <a:gd name="T12" fmla="*/ 19 w 61"/>
                <a:gd name="T13" fmla="*/ 30 h 79"/>
                <a:gd name="T14" fmla="*/ 20 w 61"/>
                <a:gd name="T15" fmla="*/ 55 h 79"/>
                <a:gd name="T16" fmla="*/ 23 w 61"/>
                <a:gd name="T17" fmla="*/ 64 h 79"/>
                <a:gd name="T18" fmla="*/ 29 w 61"/>
                <a:gd name="T19" fmla="*/ 79 h 79"/>
                <a:gd name="T20" fmla="*/ 34 w 61"/>
                <a:gd name="T21" fmla="*/ 77 h 79"/>
                <a:gd name="T22" fmla="*/ 39 w 61"/>
                <a:gd name="T23" fmla="*/ 75 h 79"/>
                <a:gd name="T24" fmla="*/ 47 w 61"/>
                <a:gd name="T25" fmla="*/ 68 h 79"/>
                <a:gd name="T26" fmla="*/ 50 w 61"/>
                <a:gd name="T27" fmla="*/ 59 h 79"/>
                <a:gd name="T28" fmla="*/ 51 w 61"/>
                <a:gd name="T29" fmla="*/ 50 h 79"/>
                <a:gd name="T30" fmla="*/ 53 w 61"/>
                <a:gd name="T31" fmla="*/ 36 h 79"/>
                <a:gd name="T32" fmla="*/ 61 w 61"/>
                <a:gd name="T33" fmla="*/ 29 h 79"/>
                <a:gd name="T34" fmla="*/ 54 w 61"/>
                <a:gd name="T35" fmla="*/ 0 h 79"/>
                <a:gd name="T36" fmla="*/ 26 w 61"/>
                <a:gd name="T37" fmla="*/ 2 h 79"/>
                <a:gd name="T38" fmla="*/ 22 w 61"/>
                <a:gd name="T39" fmla="*/ 7 h 79"/>
                <a:gd name="T40" fmla="*/ 19 w 61"/>
                <a:gd name="T41" fmla="*/ 12 h 79"/>
                <a:gd name="T42" fmla="*/ 17 w 61"/>
                <a:gd name="T43" fmla="*/ 23 h 79"/>
                <a:gd name="T44" fmla="*/ 14 w 61"/>
                <a:gd name="T45" fmla="*/ 34 h 79"/>
                <a:gd name="T46" fmla="*/ 9 w 61"/>
                <a:gd name="T47" fmla="*/ 45 h 79"/>
                <a:gd name="T48" fmla="*/ 1 w 61"/>
                <a:gd name="T49" fmla="*/ 55 h 79"/>
                <a:gd name="T50" fmla="*/ 1 w 61"/>
                <a:gd name="T51" fmla="*/ 61 h 79"/>
                <a:gd name="T52" fmla="*/ 5 w 61"/>
                <a:gd name="T53" fmla="*/ 68 h 79"/>
                <a:gd name="T54" fmla="*/ 11 w 61"/>
                <a:gd name="T55" fmla="*/ 73 h 79"/>
                <a:gd name="T56" fmla="*/ 29 w 61"/>
                <a:gd name="T57" fmla="*/ 71 h 79"/>
                <a:gd name="T58" fmla="*/ 40 w 61"/>
                <a:gd name="T59" fmla="*/ 70 h 79"/>
                <a:gd name="T60" fmla="*/ 47 w 61"/>
                <a:gd name="T61" fmla="*/ 61 h 79"/>
                <a:gd name="T62" fmla="*/ 48 w 61"/>
                <a:gd name="T63" fmla="*/ 54 h 79"/>
                <a:gd name="T64" fmla="*/ 50 w 61"/>
                <a:gd name="T65" fmla="*/ 36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79"/>
                <a:gd name="T101" fmla="*/ 61 w 61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79">
                  <a:moveTo>
                    <a:pt x="50" y="36"/>
                  </a:moveTo>
                  <a:lnTo>
                    <a:pt x="50" y="30"/>
                  </a:lnTo>
                  <a:lnTo>
                    <a:pt x="48" y="25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39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6" y="12"/>
                  </a:lnTo>
                  <a:lnTo>
                    <a:pt x="22" y="18"/>
                  </a:lnTo>
                  <a:lnTo>
                    <a:pt x="20" y="21"/>
                  </a:lnTo>
                  <a:lnTo>
                    <a:pt x="20" y="27"/>
                  </a:lnTo>
                  <a:lnTo>
                    <a:pt x="19" y="30"/>
                  </a:lnTo>
                  <a:lnTo>
                    <a:pt x="19" y="52"/>
                  </a:lnTo>
                  <a:lnTo>
                    <a:pt x="20" y="55"/>
                  </a:lnTo>
                  <a:lnTo>
                    <a:pt x="22" y="59"/>
                  </a:lnTo>
                  <a:lnTo>
                    <a:pt x="23" y="64"/>
                  </a:lnTo>
                  <a:lnTo>
                    <a:pt x="29" y="71"/>
                  </a:lnTo>
                  <a:lnTo>
                    <a:pt x="29" y="79"/>
                  </a:lnTo>
                  <a:lnTo>
                    <a:pt x="31" y="79"/>
                  </a:lnTo>
                  <a:lnTo>
                    <a:pt x="34" y="77"/>
                  </a:lnTo>
                  <a:lnTo>
                    <a:pt x="37" y="77"/>
                  </a:lnTo>
                  <a:lnTo>
                    <a:pt x="39" y="75"/>
                  </a:lnTo>
                  <a:lnTo>
                    <a:pt x="42" y="73"/>
                  </a:lnTo>
                  <a:lnTo>
                    <a:pt x="47" y="68"/>
                  </a:lnTo>
                  <a:lnTo>
                    <a:pt x="48" y="64"/>
                  </a:lnTo>
                  <a:lnTo>
                    <a:pt x="50" y="59"/>
                  </a:lnTo>
                  <a:lnTo>
                    <a:pt x="51" y="55"/>
                  </a:lnTo>
                  <a:lnTo>
                    <a:pt x="51" y="50"/>
                  </a:lnTo>
                  <a:lnTo>
                    <a:pt x="53" y="45"/>
                  </a:lnTo>
                  <a:lnTo>
                    <a:pt x="53" y="36"/>
                  </a:lnTo>
                  <a:lnTo>
                    <a:pt x="59" y="36"/>
                  </a:lnTo>
                  <a:lnTo>
                    <a:pt x="61" y="29"/>
                  </a:lnTo>
                  <a:lnTo>
                    <a:pt x="61" y="7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2" y="7"/>
                  </a:lnTo>
                  <a:lnTo>
                    <a:pt x="20" y="9"/>
                  </a:lnTo>
                  <a:lnTo>
                    <a:pt x="19" y="12"/>
                  </a:lnTo>
                  <a:lnTo>
                    <a:pt x="17" y="16"/>
                  </a:lnTo>
                  <a:lnTo>
                    <a:pt x="17" y="23"/>
                  </a:lnTo>
                  <a:lnTo>
                    <a:pt x="15" y="29"/>
                  </a:lnTo>
                  <a:lnTo>
                    <a:pt x="14" y="34"/>
                  </a:lnTo>
                  <a:lnTo>
                    <a:pt x="12" y="39"/>
                  </a:lnTo>
                  <a:lnTo>
                    <a:pt x="9" y="45"/>
                  </a:lnTo>
                  <a:lnTo>
                    <a:pt x="3" y="52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4"/>
                  </a:lnTo>
                  <a:lnTo>
                    <a:pt x="5" y="68"/>
                  </a:lnTo>
                  <a:lnTo>
                    <a:pt x="8" y="71"/>
                  </a:lnTo>
                  <a:lnTo>
                    <a:pt x="11" y="73"/>
                  </a:lnTo>
                  <a:lnTo>
                    <a:pt x="29" y="79"/>
                  </a:lnTo>
                  <a:lnTo>
                    <a:pt x="29" y="71"/>
                  </a:lnTo>
                  <a:lnTo>
                    <a:pt x="37" y="71"/>
                  </a:lnTo>
                  <a:lnTo>
                    <a:pt x="40" y="70"/>
                  </a:lnTo>
                  <a:lnTo>
                    <a:pt x="45" y="64"/>
                  </a:lnTo>
                  <a:lnTo>
                    <a:pt x="47" y="61"/>
                  </a:lnTo>
                  <a:lnTo>
                    <a:pt x="48" y="57"/>
                  </a:lnTo>
                  <a:lnTo>
                    <a:pt x="48" y="54"/>
                  </a:lnTo>
                  <a:lnTo>
                    <a:pt x="50" y="48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2" name="Freeform 78"/>
            <p:cNvSpPr>
              <a:spLocks/>
            </p:cNvSpPr>
            <p:nvPr/>
          </p:nvSpPr>
          <p:spPr bwMode="auto">
            <a:xfrm>
              <a:off x="5062" y="3457"/>
              <a:ext cx="31" cy="62"/>
            </a:xfrm>
            <a:custGeom>
              <a:avLst/>
              <a:gdLst>
                <a:gd name="T0" fmla="*/ 31 w 31"/>
                <a:gd name="T1" fmla="*/ 27 h 62"/>
                <a:gd name="T2" fmla="*/ 31 w 31"/>
                <a:gd name="T3" fmla="*/ 21 h 62"/>
                <a:gd name="T4" fmla="*/ 29 w 31"/>
                <a:gd name="T5" fmla="*/ 16 h 62"/>
                <a:gd name="T6" fmla="*/ 28 w 31"/>
                <a:gd name="T7" fmla="*/ 12 h 62"/>
                <a:gd name="T8" fmla="*/ 26 w 31"/>
                <a:gd name="T9" fmla="*/ 9 h 62"/>
                <a:gd name="T10" fmla="*/ 24 w 31"/>
                <a:gd name="T11" fmla="*/ 5 h 62"/>
                <a:gd name="T12" fmla="*/ 20 w 31"/>
                <a:gd name="T13" fmla="*/ 0 h 62"/>
                <a:gd name="T14" fmla="*/ 12 w 31"/>
                <a:gd name="T15" fmla="*/ 0 h 62"/>
                <a:gd name="T16" fmla="*/ 10 w 31"/>
                <a:gd name="T17" fmla="*/ 2 h 62"/>
                <a:gd name="T18" fmla="*/ 7 w 31"/>
                <a:gd name="T19" fmla="*/ 3 h 62"/>
                <a:gd name="T20" fmla="*/ 3 w 31"/>
                <a:gd name="T21" fmla="*/ 9 h 62"/>
                <a:gd name="T22" fmla="*/ 1 w 31"/>
                <a:gd name="T23" fmla="*/ 12 h 62"/>
                <a:gd name="T24" fmla="*/ 1 w 31"/>
                <a:gd name="T25" fmla="*/ 18 h 62"/>
                <a:gd name="T26" fmla="*/ 0 w 31"/>
                <a:gd name="T27" fmla="*/ 21 h 62"/>
                <a:gd name="T28" fmla="*/ 0 w 31"/>
                <a:gd name="T29" fmla="*/ 43 h 62"/>
                <a:gd name="T30" fmla="*/ 1 w 31"/>
                <a:gd name="T31" fmla="*/ 46 h 62"/>
                <a:gd name="T32" fmla="*/ 3 w 31"/>
                <a:gd name="T33" fmla="*/ 50 h 62"/>
                <a:gd name="T34" fmla="*/ 4 w 31"/>
                <a:gd name="T35" fmla="*/ 55 h 62"/>
                <a:gd name="T36" fmla="*/ 10 w 31"/>
                <a:gd name="T37" fmla="*/ 62 h 62"/>
                <a:gd name="T38" fmla="*/ 18 w 31"/>
                <a:gd name="T39" fmla="*/ 62 h 62"/>
                <a:gd name="T40" fmla="*/ 21 w 31"/>
                <a:gd name="T41" fmla="*/ 61 h 62"/>
                <a:gd name="T42" fmla="*/ 26 w 31"/>
                <a:gd name="T43" fmla="*/ 55 h 62"/>
                <a:gd name="T44" fmla="*/ 28 w 31"/>
                <a:gd name="T45" fmla="*/ 52 h 62"/>
                <a:gd name="T46" fmla="*/ 29 w 31"/>
                <a:gd name="T47" fmla="*/ 48 h 62"/>
                <a:gd name="T48" fmla="*/ 29 w 31"/>
                <a:gd name="T49" fmla="*/ 45 h 62"/>
                <a:gd name="T50" fmla="*/ 31 w 31"/>
                <a:gd name="T51" fmla="*/ 39 h 62"/>
                <a:gd name="T52" fmla="*/ 31 w 31"/>
                <a:gd name="T53" fmla="*/ 27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"/>
                <a:gd name="T82" fmla="*/ 0 h 62"/>
                <a:gd name="T83" fmla="*/ 31 w 31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" h="62">
                  <a:moveTo>
                    <a:pt x="31" y="27"/>
                  </a:moveTo>
                  <a:lnTo>
                    <a:pt x="31" y="21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9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3" y="50"/>
                  </a:lnTo>
                  <a:lnTo>
                    <a:pt x="4" y="55"/>
                  </a:lnTo>
                  <a:lnTo>
                    <a:pt x="10" y="62"/>
                  </a:lnTo>
                  <a:lnTo>
                    <a:pt x="18" y="62"/>
                  </a:lnTo>
                  <a:lnTo>
                    <a:pt x="21" y="61"/>
                  </a:lnTo>
                  <a:lnTo>
                    <a:pt x="26" y="55"/>
                  </a:lnTo>
                  <a:lnTo>
                    <a:pt x="28" y="52"/>
                  </a:lnTo>
                  <a:lnTo>
                    <a:pt x="29" y="48"/>
                  </a:lnTo>
                  <a:lnTo>
                    <a:pt x="29" y="45"/>
                  </a:lnTo>
                  <a:lnTo>
                    <a:pt x="31" y="39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3" name="Freeform 79"/>
            <p:cNvSpPr>
              <a:spLocks/>
            </p:cNvSpPr>
            <p:nvPr/>
          </p:nvSpPr>
          <p:spPr bwMode="auto">
            <a:xfrm>
              <a:off x="5062" y="3460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20 h 56"/>
                <a:gd name="T4" fmla="*/ 28 w 29"/>
                <a:gd name="T5" fmla="*/ 15 h 56"/>
                <a:gd name="T6" fmla="*/ 26 w 29"/>
                <a:gd name="T7" fmla="*/ 11 h 56"/>
                <a:gd name="T8" fmla="*/ 24 w 29"/>
                <a:gd name="T9" fmla="*/ 8 h 56"/>
                <a:gd name="T10" fmla="*/ 21 w 29"/>
                <a:gd name="T11" fmla="*/ 4 h 56"/>
                <a:gd name="T12" fmla="*/ 18 w 29"/>
                <a:gd name="T13" fmla="*/ 2 h 56"/>
                <a:gd name="T14" fmla="*/ 17 w 29"/>
                <a:gd name="T15" fmla="*/ 0 h 56"/>
                <a:gd name="T16" fmla="*/ 12 w 29"/>
                <a:gd name="T17" fmla="*/ 0 h 56"/>
                <a:gd name="T18" fmla="*/ 10 w 29"/>
                <a:gd name="T19" fmla="*/ 2 h 56"/>
                <a:gd name="T20" fmla="*/ 7 w 29"/>
                <a:gd name="T21" fmla="*/ 4 h 56"/>
                <a:gd name="T22" fmla="*/ 6 w 29"/>
                <a:gd name="T23" fmla="*/ 6 h 56"/>
                <a:gd name="T24" fmla="*/ 4 w 29"/>
                <a:gd name="T25" fmla="*/ 9 h 56"/>
                <a:gd name="T26" fmla="*/ 3 w 29"/>
                <a:gd name="T27" fmla="*/ 13 h 56"/>
                <a:gd name="T28" fmla="*/ 1 w 29"/>
                <a:gd name="T29" fmla="*/ 17 h 56"/>
                <a:gd name="T30" fmla="*/ 1 w 29"/>
                <a:gd name="T31" fmla="*/ 20 h 56"/>
                <a:gd name="T32" fmla="*/ 0 w 29"/>
                <a:gd name="T33" fmla="*/ 25 h 56"/>
                <a:gd name="T34" fmla="*/ 0 w 29"/>
                <a:gd name="T35" fmla="*/ 29 h 56"/>
                <a:gd name="T36" fmla="*/ 1 w 29"/>
                <a:gd name="T37" fmla="*/ 34 h 56"/>
                <a:gd name="T38" fmla="*/ 1 w 29"/>
                <a:gd name="T39" fmla="*/ 38 h 56"/>
                <a:gd name="T40" fmla="*/ 3 w 29"/>
                <a:gd name="T41" fmla="*/ 42 h 56"/>
                <a:gd name="T42" fmla="*/ 3 w 29"/>
                <a:gd name="T43" fmla="*/ 45 h 56"/>
                <a:gd name="T44" fmla="*/ 4 w 29"/>
                <a:gd name="T45" fmla="*/ 49 h 56"/>
                <a:gd name="T46" fmla="*/ 10 w 29"/>
                <a:gd name="T47" fmla="*/ 56 h 56"/>
                <a:gd name="T48" fmla="*/ 18 w 29"/>
                <a:gd name="T49" fmla="*/ 56 h 56"/>
                <a:gd name="T50" fmla="*/ 21 w 29"/>
                <a:gd name="T51" fmla="*/ 52 h 56"/>
                <a:gd name="T52" fmla="*/ 24 w 29"/>
                <a:gd name="T53" fmla="*/ 51 h 56"/>
                <a:gd name="T54" fmla="*/ 26 w 29"/>
                <a:gd name="T55" fmla="*/ 47 h 56"/>
                <a:gd name="T56" fmla="*/ 28 w 29"/>
                <a:gd name="T57" fmla="*/ 43 h 56"/>
                <a:gd name="T58" fmla="*/ 28 w 29"/>
                <a:gd name="T59" fmla="*/ 40 h 56"/>
                <a:gd name="T60" fmla="*/ 29 w 29"/>
                <a:gd name="T61" fmla="*/ 34 h 56"/>
                <a:gd name="T62" fmla="*/ 29 w 29"/>
                <a:gd name="T63" fmla="*/ 29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56"/>
                <a:gd name="T98" fmla="*/ 29 w 29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56">
                  <a:moveTo>
                    <a:pt x="29" y="29"/>
                  </a:moveTo>
                  <a:lnTo>
                    <a:pt x="29" y="20"/>
                  </a:lnTo>
                  <a:lnTo>
                    <a:pt x="28" y="15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21" y="4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4" y="49"/>
                  </a:lnTo>
                  <a:lnTo>
                    <a:pt x="10" y="56"/>
                  </a:lnTo>
                  <a:lnTo>
                    <a:pt x="18" y="56"/>
                  </a:lnTo>
                  <a:lnTo>
                    <a:pt x="21" y="52"/>
                  </a:lnTo>
                  <a:lnTo>
                    <a:pt x="24" y="51"/>
                  </a:lnTo>
                  <a:lnTo>
                    <a:pt x="26" y="47"/>
                  </a:lnTo>
                  <a:lnTo>
                    <a:pt x="28" y="43"/>
                  </a:lnTo>
                  <a:lnTo>
                    <a:pt x="28" y="40"/>
                  </a:lnTo>
                  <a:lnTo>
                    <a:pt x="29" y="34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4" name="Freeform 80"/>
            <p:cNvSpPr>
              <a:spLocks/>
            </p:cNvSpPr>
            <p:nvPr/>
          </p:nvSpPr>
          <p:spPr bwMode="auto">
            <a:xfrm>
              <a:off x="5063" y="3464"/>
              <a:ext cx="27" cy="50"/>
            </a:xfrm>
            <a:custGeom>
              <a:avLst/>
              <a:gdLst>
                <a:gd name="T0" fmla="*/ 25 w 27"/>
                <a:gd name="T1" fmla="*/ 20 h 50"/>
                <a:gd name="T2" fmla="*/ 25 w 27"/>
                <a:gd name="T3" fmla="*/ 13 h 50"/>
                <a:gd name="T4" fmla="*/ 23 w 27"/>
                <a:gd name="T5" fmla="*/ 9 h 50"/>
                <a:gd name="T6" fmla="*/ 22 w 27"/>
                <a:gd name="T7" fmla="*/ 7 h 50"/>
                <a:gd name="T8" fmla="*/ 20 w 27"/>
                <a:gd name="T9" fmla="*/ 4 h 50"/>
                <a:gd name="T10" fmla="*/ 17 w 27"/>
                <a:gd name="T11" fmla="*/ 0 h 50"/>
                <a:gd name="T12" fmla="*/ 9 w 27"/>
                <a:gd name="T13" fmla="*/ 0 h 50"/>
                <a:gd name="T14" fmla="*/ 8 w 27"/>
                <a:gd name="T15" fmla="*/ 2 h 50"/>
                <a:gd name="T16" fmla="*/ 5 w 27"/>
                <a:gd name="T17" fmla="*/ 4 h 50"/>
                <a:gd name="T18" fmla="*/ 3 w 27"/>
                <a:gd name="T19" fmla="*/ 7 h 50"/>
                <a:gd name="T20" fmla="*/ 3 w 27"/>
                <a:gd name="T21" fmla="*/ 11 h 50"/>
                <a:gd name="T22" fmla="*/ 2 w 27"/>
                <a:gd name="T23" fmla="*/ 13 h 50"/>
                <a:gd name="T24" fmla="*/ 2 w 27"/>
                <a:gd name="T25" fmla="*/ 18 h 50"/>
                <a:gd name="T26" fmla="*/ 0 w 27"/>
                <a:gd name="T27" fmla="*/ 21 h 50"/>
                <a:gd name="T28" fmla="*/ 0 w 27"/>
                <a:gd name="T29" fmla="*/ 29 h 50"/>
                <a:gd name="T30" fmla="*/ 2 w 27"/>
                <a:gd name="T31" fmla="*/ 34 h 50"/>
                <a:gd name="T32" fmla="*/ 2 w 27"/>
                <a:gd name="T33" fmla="*/ 38 h 50"/>
                <a:gd name="T34" fmla="*/ 3 w 27"/>
                <a:gd name="T35" fmla="*/ 39 h 50"/>
                <a:gd name="T36" fmla="*/ 5 w 27"/>
                <a:gd name="T37" fmla="*/ 43 h 50"/>
                <a:gd name="T38" fmla="*/ 6 w 27"/>
                <a:gd name="T39" fmla="*/ 45 h 50"/>
                <a:gd name="T40" fmla="*/ 8 w 27"/>
                <a:gd name="T41" fmla="*/ 48 h 50"/>
                <a:gd name="T42" fmla="*/ 9 w 27"/>
                <a:gd name="T43" fmla="*/ 48 h 50"/>
                <a:gd name="T44" fmla="*/ 13 w 27"/>
                <a:gd name="T45" fmla="*/ 50 h 50"/>
                <a:gd name="T46" fmla="*/ 16 w 27"/>
                <a:gd name="T47" fmla="*/ 50 h 50"/>
                <a:gd name="T48" fmla="*/ 17 w 27"/>
                <a:gd name="T49" fmla="*/ 48 h 50"/>
                <a:gd name="T50" fmla="*/ 20 w 27"/>
                <a:gd name="T51" fmla="*/ 47 h 50"/>
                <a:gd name="T52" fmla="*/ 22 w 27"/>
                <a:gd name="T53" fmla="*/ 45 h 50"/>
                <a:gd name="T54" fmla="*/ 23 w 27"/>
                <a:gd name="T55" fmla="*/ 41 h 50"/>
                <a:gd name="T56" fmla="*/ 23 w 27"/>
                <a:gd name="T57" fmla="*/ 38 h 50"/>
                <a:gd name="T58" fmla="*/ 25 w 27"/>
                <a:gd name="T59" fmla="*/ 34 h 50"/>
                <a:gd name="T60" fmla="*/ 25 w 27"/>
                <a:gd name="T61" fmla="*/ 30 h 50"/>
                <a:gd name="T62" fmla="*/ 27 w 27"/>
                <a:gd name="T63" fmla="*/ 27 h 50"/>
                <a:gd name="T64" fmla="*/ 27 w 27"/>
                <a:gd name="T65" fmla="*/ 25 h 50"/>
                <a:gd name="T66" fmla="*/ 25 w 27"/>
                <a:gd name="T67" fmla="*/ 20 h 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50"/>
                <a:gd name="T104" fmla="*/ 27 w 27"/>
                <a:gd name="T105" fmla="*/ 50 h 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50">
                  <a:moveTo>
                    <a:pt x="25" y="20"/>
                  </a:moveTo>
                  <a:lnTo>
                    <a:pt x="25" y="13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7" y="48"/>
                  </a:lnTo>
                  <a:lnTo>
                    <a:pt x="20" y="47"/>
                  </a:lnTo>
                  <a:lnTo>
                    <a:pt x="22" y="45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5" y="34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5" name="Freeform 81"/>
            <p:cNvSpPr>
              <a:spLocks/>
            </p:cNvSpPr>
            <p:nvPr/>
          </p:nvSpPr>
          <p:spPr bwMode="auto">
            <a:xfrm>
              <a:off x="5068" y="3468"/>
              <a:ext cx="18" cy="41"/>
            </a:xfrm>
            <a:custGeom>
              <a:avLst/>
              <a:gdLst>
                <a:gd name="T0" fmla="*/ 18 w 18"/>
                <a:gd name="T1" fmla="*/ 17 h 41"/>
                <a:gd name="T2" fmla="*/ 18 w 18"/>
                <a:gd name="T3" fmla="*/ 12 h 41"/>
                <a:gd name="T4" fmla="*/ 17 w 18"/>
                <a:gd name="T5" fmla="*/ 9 h 41"/>
                <a:gd name="T6" fmla="*/ 17 w 18"/>
                <a:gd name="T7" fmla="*/ 7 h 41"/>
                <a:gd name="T8" fmla="*/ 15 w 18"/>
                <a:gd name="T9" fmla="*/ 5 h 41"/>
                <a:gd name="T10" fmla="*/ 15 w 18"/>
                <a:gd name="T11" fmla="*/ 3 h 41"/>
                <a:gd name="T12" fmla="*/ 14 w 18"/>
                <a:gd name="T13" fmla="*/ 1 h 41"/>
                <a:gd name="T14" fmla="*/ 12 w 18"/>
                <a:gd name="T15" fmla="*/ 1 h 41"/>
                <a:gd name="T16" fmla="*/ 11 w 18"/>
                <a:gd name="T17" fmla="*/ 0 h 41"/>
                <a:gd name="T18" fmla="*/ 8 w 18"/>
                <a:gd name="T19" fmla="*/ 0 h 41"/>
                <a:gd name="T20" fmla="*/ 6 w 18"/>
                <a:gd name="T21" fmla="*/ 1 h 41"/>
                <a:gd name="T22" fmla="*/ 4 w 18"/>
                <a:gd name="T23" fmla="*/ 1 h 41"/>
                <a:gd name="T24" fmla="*/ 4 w 18"/>
                <a:gd name="T25" fmla="*/ 3 h 41"/>
                <a:gd name="T26" fmla="*/ 1 w 18"/>
                <a:gd name="T27" fmla="*/ 7 h 41"/>
                <a:gd name="T28" fmla="*/ 1 w 18"/>
                <a:gd name="T29" fmla="*/ 9 h 41"/>
                <a:gd name="T30" fmla="*/ 0 w 18"/>
                <a:gd name="T31" fmla="*/ 12 h 41"/>
                <a:gd name="T32" fmla="*/ 0 w 18"/>
                <a:gd name="T33" fmla="*/ 28 h 41"/>
                <a:gd name="T34" fmla="*/ 1 w 18"/>
                <a:gd name="T35" fmla="*/ 30 h 41"/>
                <a:gd name="T36" fmla="*/ 1 w 18"/>
                <a:gd name="T37" fmla="*/ 34 h 41"/>
                <a:gd name="T38" fmla="*/ 3 w 18"/>
                <a:gd name="T39" fmla="*/ 35 h 41"/>
                <a:gd name="T40" fmla="*/ 3 w 18"/>
                <a:gd name="T41" fmla="*/ 37 h 41"/>
                <a:gd name="T42" fmla="*/ 4 w 18"/>
                <a:gd name="T43" fmla="*/ 39 h 41"/>
                <a:gd name="T44" fmla="*/ 6 w 18"/>
                <a:gd name="T45" fmla="*/ 39 h 41"/>
                <a:gd name="T46" fmla="*/ 8 w 18"/>
                <a:gd name="T47" fmla="*/ 41 h 41"/>
                <a:gd name="T48" fmla="*/ 11 w 18"/>
                <a:gd name="T49" fmla="*/ 41 h 41"/>
                <a:gd name="T50" fmla="*/ 12 w 18"/>
                <a:gd name="T51" fmla="*/ 39 h 41"/>
                <a:gd name="T52" fmla="*/ 14 w 18"/>
                <a:gd name="T53" fmla="*/ 39 h 41"/>
                <a:gd name="T54" fmla="*/ 14 w 18"/>
                <a:gd name="T55" fmla="*/ 37 h 41"/>
                <a:gd name="T56" fmla="*/ 17 w 18"/>
                <a:gd name="T57" fmla="*/ 34 h 41"/>
                <a:gd name="T58" fmla="*/ 17 w 18"/>
                <a:gd name="T59" fmla="*/ 32 h 41"/>
                <a:gd name="T60" fmla="*/ 18 w 18"/>
                <a:gd name="T61" fmla="*/ 28 h 41"/>
                <a:gd name="T62" fmla="*/ 18 w 18"/>
                <a:gd name="T63" fmla="*/ 17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41"/>
                <a:gd name="T98" fmla="*/ 18 w 18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41">
                  <a:moveTo>
                    <a:pt x="18" y="17"/>
                  </a:moveTo>
                  <a:lnTo>
                    <a:pt x="18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8" y="28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6" name="Freeform 82"/>
            <p:cNvSpPr>
              <a:spLocks/>
            </p:cNvSpPr>
            <p:nvPr/>
          </p:nvSpPr>
          <p:spPr bwMode="auto">
            <a:xfrm>
              <a:off x="4713" y="3500"/>
              <a:ext cx="126" cy="34"/>
            </a:xfrm>
            <a:custGeom>
              <a:avLst/>
              <a:gdLst>
                <a:gd name="T0" fmla="*/ 126 w 126"/>
                <a:gd name="T1" fmla="*/ 3 h 34"/>
                <a:gd name="T2" fmla="*/ 85 w 126"/>
                <a:gd name="T3" fmla="*/ 3 h 34"/>
                <a:gd name="T4" fmla="*/ 79 w 126"/>
                <a:gd name="T5" fmla="*/ 2 h 34"/>
                <a:gd name="T6" fmla="*/ 75 w 126"/>
                <a:gd name="T7" fmla="*/ 0 h 34"/>
                <a:gd name="T8" fmla="*/ 48 w 126"/>
                <a:gd name="T9" fmla="*/ 0 h 34"/>
                <a:gd name="T10" fmla="*/ 42 w 126"/>
                <a:gd name="T11" fmla="*/ 2 h 34"/>
                <a:gd name="T12" fmla="*/ 37 w 126"/>
                <a:gd name="T13" fmla="*/ 3 h 34"/>
                <a:gd name="T14" fmla="*/ 0 w 126"/>
                <a:gd name="T15" fmla="*/ 2 h 34"/>
                <a:gd name="T16" fmla="*/ 1 w 126"/>
                <a:gd name="T17" fmla="*/ 7 h 34"/>
                <a:gd name="T18" fmla="*/ 3 w 126"/>
                <a:gd name="T19" fmla="*/ 12 h 34"/>
                <a:gd name="T20" fmla="*/ 4 w 126"/>
                <a:gd name="T21" fmla="*/ 16 h 34"/>
                <a:gd name="T22" fmla="*/ 6 w 126"/>
                <a:gd name="T23" fmla="*/ 21 h 34"/>
                <a:gd name="T24" fmla="*/ 15 w 126"/>
                <a:gd name="T25" fmla="*/ 32 h 34"/>
                <a:gd name="T26" fmla="*/ 19 w 126"/>
                <a:gd name="T27" fmla="*/ 34 h 34"/>
                <a:gd name="T28" fmla="*/ 47 w 126"/>
                <a:gd name="T29" fmla="*/ 34 h 34"/>
                <a:gd name="T30" fmla="*/ 50 w 126"/>
                <a:gd name="T31" fmla="*/ 32 h 34"/>
                <a:gd name="T32" fmla="*/ 53 w 126"/>
                <a:gd name="T33" fmla="*/ 30 h 34"/>
                <a:gd name="T34" fmla="*/ 54 w 126"/>
                <a:gd name="T35" fmla="*/ 27 h 34"/>
                <a:gd name="T36" fmla="*/ 57 w 126"/>
                <a:gd name="T37" fmla="*/ 23 h 34"/>
                <a:gd name="T38" fmla="*/ 59 w 126"/>
                <a:gd name="T39" fmla="*/ 19 h 34"/>
                <a:gd name="T40" fmla="*/ 61 w 126"/>
                <a:gd name="T41" fmla="*/ 16 h 34"/>
                <a:gd name="T42" fmla="*/ 62 w 126"/>
                <a:gd name="T43" fmla="*/ 12 h 34"/>
                <a:gd name="T44" fmla="*/ 62 w 126"/>
                <a:gd name="T45" fmla="*/ 9 h 34"/>
                <a:gd name="T46" fmla="*/ 70 w 126"/>
                <a:gd name="T47" fmla="*/ 9 h 34"/>
                <a:gd name="T48" fmla="*/ 78 w 126"/>
                <a:gd name="T49" fmla="*/ 14 h 34"/>
                <a:gd name="T50" fmla="*/ 118 w 126"/>
                <a:gd name="T51" fmla="*/ 14 h 34"/>
                <a:gd name="T52" fmla="*/ 120 w 126"/>
                <a:gd name="T53" fmla="*/ 11 h 34"/>
                <a:gd name="T54" fmla="*/ 126 w 126"/>
                <a:gd name="T55" fmla="*/ 3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34"/>
                <a:gd name="T86" fmla="*/ 126 w 12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34">
                  <a:moveTo>
                    <a:pt x="126" y="3"/>
                  </a:moveTo>
                  <a:lnTo>
                    <a:pt x="85" y="3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7" y="3"/>
                  </a:lnTo>
                  <a:lnTo>
                    <a:pt x="0" y="2"/>
                  </a:lnTo>
                  <a:lnTo>
                    <a:pt x="1" y="7"/>
                  </a:lnTo>
                  <a:lnTo>
                    <a:pt x="3" y="12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15" y="32"/>
                  </a:lnTo>
                  <a:lnTo>
                    <a:pt x="19" y="34"/>
                  </a:lnTo>
                  <a:lnTo>
                    <a:pt x="47" y="34"/>
                  </a:lnTo>
                  <a:lnTo>
                    <a:pt x="50" y="32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57" y="23"/>
                  </a:lnTo>
                  <a:lnTo>
                    <a:pt x="59" y="19"/>
                  </a:lnTo>
                  <a:lnTo>
                    <a:pt x="61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70" y="9"/>
                  </a:lnTo>
                  <a:lnTo>
                    <a:pt x="78" y="14"/>
                  </a:lnTo>
                  <a:lnTo>
                    <a:pt x="118" y="14"/>
                  </a:lnTo>
                  <a:lnTo>
                    <a:pt x="120" y="11"/>
                  </a:lnTo>
                  <a:lnTo>
                    <a:pt x="12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483" name="Line 83"/>
          <p:cNvSpPr>
            <a:spLocks noChangeShapeType="1"/>
          </p:cNvSpPr>
          <p:nvPr/>
        </p:nvSpPr>
        <p:spPr bwMode="auto">
          <a:xfrm>
            <a:off x="2641600" y="3505200"/>
            <a:ext cx="5778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4" name="Line 84"/>
          <p:cNvSpPr>
            <a:spLocks noChangeShapeType="1"/>
          </p:cNvSpPr>
          <p:nvPr/>
        </p:nvSpPr>
        <p:spPr bwMode="auto">
          <a:xfrm flipH="1">
            <a:off x="1155700" y="3505200"/>
            <a:ext cx="330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5" name="Line 85"/>
          <p:cNvSpPr>
            <a:spLocks noChangeShapeType="1"/>
          </p:cNvSpPr>
          <p:nvPr/>
        </p:nvSpPr>
        <p:spPr bwMode="auto">
          <a:xfrm flipV="1">
            <a:off x="2724150" y="1295400"/>
            <a:ext cx="8255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6" name="Line 86"/>
          <p:cNvSpPr>
            <a:spLocks noChangeShapeType="1"/>
          </p:cNvSpPr>
          <p:nvPr/>
        </p:nvSpPr>
        <p:spPr bwMode="auto">
          <a:xfrm flipV="1">
            <a:off x="2724150" y="1981200"/>
            <a:ext cx="825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7" name="Line 87"/>
          <p:cNvSpPr>
            <a:spLocks noChangeShapeType="1"/>
          </p:cNvSpPr>
          <p:nvPr/>
        </p:nvSpPr>
        <p:spPr bwMode="auto">
          <a:xfrm flipH="1">
            <a:off x="2063750" y="1981200"/>
            <a:ext cx="7429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8" name="Rectangle 88"/>
          <p:cNvSpPr>
            <a:spLocks noChangeArrowheads="1"/>
          </p:cNvSpPr>
          <p:nvPr/>
        </p:nvSpPr>
        <p:spPr bwMode="auto">
          <a:xfrm>
            <a:off x="3467100" y="2209800"/>
            <a:ext cx="8255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 b="1"/>
              <a:t>BTS</a:t>
            </a:r>
          </a:p>
        </p:txBody>
      </p:sp>
      <p:sp>
        <p:nvSpPr>
          <p:cNvPr id="61489" name="Rectangle 89"/>
          <p:cNvSpPr>
            <a:spLocks noChangeArrowheads="1"/>
          </p:cNvSpPr>
          <p:nvPr/>
        </p:nvSpPr>
        <p:spPr bwMode="auto">
          <a:xfrm>
            <a:off x="4870450" y="2209800"/>
            <a:ext cx="8255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 b="1"/>
              <a:t>BSC</a:t>
            </a:r>
          </a:p>
        </p:txBody>
      </p:sp>
      <p:sp>
        <p:nvSpPr>
          <p:cNvPr id="61490" name="Rectangle 90"/>
          <p:cNvSpPr>
            <a:spLocks noChangeArrowheads="1"/>
          </p:cNvSpPr>
          <p:nvPr/>
        </p:nvSpPr>
        <p:spPr bwMode="auto">
          <a:xfrm>
            <a:off x="6191250" y="2209800"/>
            <a:ext cx="8255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 b="1"/>
              <a:t>Le CSM</a:t>
            </a:r>
          </a:p>
        </p:txBody>
      </p:sp>
      <p:graphicFrame>
        <p:nvGraphicFramePr>
          <p:cNvPr id="19772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8815"/>
              </p:ext>
            </p:extLst>
          </p:nvPr>
        </p:nvGraphicFramePr>
        <p:xfrm>
          <a:off x="4622800" y="2925763"/>
          <a:ext cx="2228850" cy="1294444"/>
        </p:xfrm>
        <a:graphic>
          <a:graphicData uri="http://schemas.openxmlformats.org/drawingml/2006/table">
            <a:tbl>
              <a:tblPr/>
              <a:tblGrid>
                <a:gridCol w="1320800"/>
                <a:gridCol w="908050"/>
              </a:tblGrid>
              <a:tr h="27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Données brutes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Valeurs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508" name="Text Box 108"/>
          <p:cNvSpPr txBox="1">
            <a:spLocks noChangeArrowheads="1"/>
          </p:cNvSpPr>
          <p:nvPr/>
        </p:nvSpPr>
        <p:spPr bwMode="auto">
          <a:xfrm>
            <a:off x="7044044" y="3186335"/>
            <a:ext cx="1516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C00000"/>
                </a:solidFill>
              </a:rPr>
              <a:t>BLUESPACE NE compteurs</a:t>
            </a:r>
          </a:p>
        </p:txBody>
      </p:sp>
      <p:sp>
        <p:nvSpPr>
          <p:cNvPr id="61509" name="Line 109"/>
          <p:cNvSpPr>
            <a:spLocks noChangeShapeType="1"/>
          </p:cNvSpPr>
          <p:nvPr/>
        </p:nvSpPr>
        <p:spPr bwMode="auto">
          <a:xfrm>
            <a:off x="3962400" y="2590800"/>
            <a:ext cx="90805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0" name="Line 110"/>
          <p:cNvSpPr>
            <a:spLocks noChangeShapeType="1"/>
          </p:cNvSpPr>
          <p:nvPr/>
        </p:nvSpPr>
        <p:spPr bwMode="auto">
          <a:xfrm flipV="1">
            <a:off x="5118100" y="2590800"/>
            <a:ext cx="2476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1" name="Line 111"/>
          <p:cNvSpPr>
            <a:spLocks noChangeShapeType="1"/>
          </p:cNvSpPr>
          <p:nvPr/>
        </p:nvSpPr>
        <p:spPr bwMode="auto">
          <a:xfrm flipV="1">
            <a:off x="5530850" y="2590800"/>
            <a:ext cx="990600" cy="1295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2" name="Picture 112" descr="天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066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3" name="Text Box 113"/>
          <p:cNvSpPr txBox="1">
            <a:spLocks noChangeArrowheads="1"/>
          </p:cNvSpPr>
          <p:nvPr/>
        </p:nvSpPr>
        <p:spPr bwMode="auto">
          <a:xfrm>
            <a:off x="1423674" y="5364164"/>
            <a:ext cx="2626617" cy="4247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Test de la </a:t>
            </a:r>
            <a:r>
              <a:rPr lang="en-US" altLang="en-US" dirty="0" err="1" smtClean="0"/>
              <a:t>conduite</a:t>
            </a:r>
            <a:endParaRPr lang="en-US" altLang="en-US" dirty="0"/>
          </a:p>
        </p:txBody>
      </p:sp>
      <p:sp>
        <p:nvSpPr>
          <p:cNvPr id="61514" name="Text Box 114"/>
          <p:cNvSpPr txBox="1">
            <a:spLocks noChangeArrowheads="1"/>
          </p:cNvSpPr>
          <p:nvPr/>
        </p:nvSpPr>
        <p:spPr bwMode="auto">
          <a:xfrm>
            <a:off x="4966362" y="4440238"/>
            <a:ext cx="2484976" cy="4247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err="1" smtClean="0"/>
              <a:t>Compteurs</a:t>
            </a:r>
            <a:r>
              <a:rPr lang="en-US" altLang="en-US" b="1" dirty="0" smtClean="0"/>
              <a:t> OMC</a:t>
            </a:r>
            <a:endParaRPr lang="en-US" altLang="en-US" b="1" dirty="0"/>
          </a:p>
        </p:txBody>
      </p:sp>
      <p:sp>
        <p:nvSpPr>
          <p:cNvPr id="61515" name="Text Box 115"/>
          <p:cNvSpPr txBox="1">
            <a:spLocks noChangeArrowheads="1"/>
          </p:cNvSpPr>
          <p:nvPr/>
        </p:nvSpPr>
        <p:spPr bwMode="auto">
          <a:xfrm>
            <a:off x="3571571" y="6215063"/>
            <a:ext cx="1846210" cy="4247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n-US" altLang="en-US"/>
              <a:t>Outil de capture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791596" y="1106893"/>
            <a:ext cx="33489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rgbClr val="006699"/>
                </a:solidFill>
              </a:rPr>
              <a:t>Types de mesure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  <p:sp>
        <p:nvSpPr>
          <p:cNvPr id="70" name="Rectangle 6"/>
          <p:cNvSpPr txBox="1">
            <a:spLocks noChangeArrowheads="1"/>
          </p:cNvSpPr>
          <p:nvPr/>
        </p:nvSpPr>
        <p:spPr>
          <a:xfrm>
            <a:off x="1070009" y="403570"/>
            <a:ext cx="6615211" cy="520895"/>
          </a:xfrm>
          <a:prstGeom prst="rect">
            <a:avLst/>
          </a:prstGeom>
          <a:noFill/>
          <a:ln/>
        </p:spPr>
        <p:txBody>
          <a:bodyPr anchor="ctr">
            <a:normAutofit fontScale="92500" lnSpcReduction="20000"/>
          </a:bodyPr>
          <a:lstStyle/>
          <a:p>
            <a:pPr algn="l">
              <a:defRPr/>
            </a:pP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mesures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 des</a:t>
            </a:r>
          </a:p>
          <a:p>
            <a:pPr algn="l">
              <a:defRPr/>
            </a:pP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Paramètres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QoS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1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7850" y="4106863"/>
            <a:ext cx="9245603" cy="2143124"/>
            <a:chOff x="336" y="2539"/>
            <a:chExt cx="5376" cy="1350"/>
          </a:xfrm>
        </p:grpSpPr>
        <p:sp>
          <p:nvSpPr>
            <p:cNvPr id="168964" name="Cloud"/>
            <p:cNvSpPr>
              <a:spLocks noChangeAspect="1" noEditPoints="1" noChangeArrowheads="1"/>
            </p:cNvSpPr>
            <p:nvPr/>
          </p:nvSpPr>
          <p:spPr bwMode="auto">
            <a:xfrm>
              <a:off x="4848" y="2923"/>
              <a:ext cx="864" cy="67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965" name="Cloud"/>
            <p:cNvSpPr>
              <a:spLocks noChangeAspect="1" noEditPoints="1" noChangeArrowheads="1"/>
            </p:cNvSpPr>
            <p:nvPr/>
          </p:nvSpPr>
          <p:spPr bwMode="auto">
            <a:xfrm>
              <a:off x="2544" y="2923"/>
              <a:ext cx="1728" cy="67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28" y="2880"/>
              <a:ext cx="446" cy="483"/>
              <a:chOff x="2616" y="2974"/>
              <a:chExt cx="360" cy="445"/>
            </a:xfrm>
          </p:grpSpPr>
          <p:sp>
            <p:nvSpPr>
              <p:cNvPr id="5243" name="Rectangle 7"/>
              <p:cNvSpPr>
                <a:spLocks noChangeArrowheads="1"/>
              </p:cNvSpPr>
              <p:nvPr/>
            </p:nvSpPr>
            <p:spPr bwMode="auto">
              <a:xfrm>
                <a:off x="2623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4" name="Rectangle 8"/>
              <p:cNvSpPr>
                <a:spLocks noChangeArrowheads="1"/>
              </p:cNvSpPr>
              <p:nvPr/>
            </p:nvSpPr>
            <p:spPr bwMode="auto">
              <a:xfrm>
                <a:off x="2628" y="3017"/>
                <a:ext cx="143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5" name="Freeform 9"/>
              <p:cNvSpPr>
                <a:spLocks/>
              </p:cNvSpPr>
              <p:nvPr/>
            </p:nvSpPr>
            <p:spPr bwMode="auto">
              <a:xfrm>
                <a:off x="2778" y="2974"/>
                <a:ext cx="40" cy="445"/>
              </a:xfrm>
              <a:custGeom>
                <a:avLst/>
                <a:gdLst>
                  <a:gd name="T0" fmla="*/ 0 w 40"/>
                  <a:gd name="T1" fmla="*/ 444 h 445"/>
                  <a:gd name="T2" fmla="*/ 39 w 40"/>
                  <a:gd name="T3" fmla="*/ 416 h 445"/>
                  <a:gd name="T4" fmla="*/ 39 w 40"/>
                  <a:gd name="T5" fmla="*/ 0 h 445"/>
                  <a:gd name="T6" fmla="*/ 0 w 40"/>
                  <a:gd name="T7" fmla="*/ 21 h 445"/>
                  <a:gd name="T8" fmla="*/ 0 w 40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45"/>
                  <a:gd name="T17" fmla="*/ 40 w 4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45">
                    <a:moveTo>
                      <a:pt x="0" y="444"/>
                    </a:moveTo>
                    <a:lnTo>
                      <a:pt x="39" y="416"/>
                    </a:lnTo>
                    <a:lnTo>
                      <a:pt x="39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Freeform 10"/>
              <p:cNvSpPr>
                <a:spLocks/>
              </p:cNvSpPr>
              <p:nvPr/>
            </p:nvSpPr>
            <p:spPr bwMode="auto">
              <a:xfrm>
                <a:off x="2623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Rectangle 11"/>
              <p:cNvSpPr>
                <a:spLocks noChangeArrowheads="1"/>
              </p:cNvSpPr>
              <p:nvPr/>
            </p:nvSpPr>
            <p:spPr bwMode="auto">
              <a:xfrm>
                <a:off x="2708" y="3228"/>
                <a:ext cx="55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8" name="Rectangle 12"/>
              <p:cNvSpPr>
                <a:spLocks noChangeArrowheads="1"/>
              </p:cNvSpPr>
              <p:nvPr/>
            </p:nvSpPr>
            <p:spPr bwMode="auto">
              <a:xfrm>
                <a:off x="2636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9" name="Rectangle 13"/>
              <p:cNvSpPr>
                <a:spLocks noChangeArrowheads="1"/>
              </p:cNvSpPr>
              <p:nvPr/>
            </p:nvSpPr>
            <p:spPr bwMode="auto">
              <a:xfrm>
                <a:off x="2636" y="3024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0" name="Rectangle 14"/>
              <p:cNvSpPr>
                <a:spLocks noChangeArrowheads="1"/>
              </p:cNvSpPr>
              <p:nvPr/>
            </p:nvSpPr>
            <p:spPr bwMode="auto">
              <a:xfrm>
                <a:off x="2708" y="3027"/>
                <a:ext cx="55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1" name="Rectangle 15"/>
              <p:cNvSpPr>
                <a:spLocks noChangeArrowheads="1"/>
              </p:cNvSpPr>
              <p:nvPr/>
            </p:nvSpPr>
            <p:spPr bwMode="auto">
              <a:xfrm>
                <a:off x="2625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2" name="Rectangle 16"/>
              <p:cNvSpPr>
                <a:spLocks noChangeArrowheads="1"/>
              </p:cNvSpPr>
              <p:nvPr/>
            </p:nvSpPr>
            <p:spPr bwMode="auto">
              <a:xfrm>
                <a:off x="2665" y="3211"/>
                <a:ext cx="19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3" name="Line 17"/>
              <p:cNvSpPr>
                <a:spLocks noChangeShapeType="1"/>
              </p:cNvSpPr>
              <p:nvPr/>
            </p:nvSpPr>
            <p:spPr bwMode="auto">
              <a:xfrm>
                <a:off x="2674" y="32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Rectangle 18"/>
              <p:cNvSpPr>
                <a:spLocks noChangeArrowheads="1"/>
              </p:cNvSpPr>
              <p:nvPr/>
            </p:nvSpPr>
            <p:spPr bwMode="auto">
              <a:xfrm>
                <a:off x="2708" y="3211"/>
                <a:ext cx="17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5" name="Line 19"/>
              <p:cNvSpPr>
                <a:spLocks noChangeShapeType="1"/>
              </p:cNvSpPr>
              <p:nvPr/>
            </p:nvSpPr>
            <p:spPr bwMode="auto">
              <a:xfrm>
                <a:off x="2716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6" name="Rectangle 20"/>
              <p:cNvSpPr>
                <a:spLocks noChangeArrowheads="1"/>
              </p:cNvSpPr>
              <p:nvPr/>
            </p:nvSpPr>
            <p:spPr bwMode="auto">
              <a:xfrm>
                <a:off x="2781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7" name="Rectangle 21"/>
              <p:cNvSpPr>
                <a:spLocks noChangeArrowheads="1"/>
              </p:cNvSpPr>
              <p:nvPr/>
            </p:nvSpPr>
            <p:spPr bwMode="auto">
              <a:xfrm>
                <a:off x="2786" y="3017"/>
                <a:ext cx="142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8" name="Freeform 22"/>
              <p:cNvSpPr>
                <a:spLocks/>
              </p:cNvSpPr>
              <p:nvPr/>
            </p:nvSpPr>
            <p:spPr bwMode="auto">
              <a:xfrm>
                <a:off x="2937" y="2974"/>
                <a:ext cx="39" cy="445"/>
              </a:xfrm>
              <a:custGeom>
                <a:avLst/>
                <a:gdLst>
                  <a:gd name="T0" fmla="*/ 0 w 39"/>
                  <a:gd name="T1" fmla="*/ 444 h 445"/>
                  <a:gd name="T2" fmla="*/ 38 w 39"/>
                  <a:gd name="T3" fmla="*/ 416 h 445"/>
                  <a:gd name="T4" fmla="*/ 38 w 39"/>
                  <a:gd name="T5" fmla="*/ 0 h 445"/>
                  <a:gd name="T6" fmla="*/ 0 w 39"/>
                  <a:gd name="T7" fmla="*/ 21 h 445"/>
                  <a:gd name="T8" fmla="*/ 0 w 39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45"/>
                  <a:gd name="T17" fmla="*/ 39 w 39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45">
                    <a:moveTo>
                      <a:pt x="0" y="444"/>
                    </a:moveTo>
                    <a:lnTo>
                      <a:pt x="38" y="416"/>
                    </a:lnTo>
                    <a:lnTo>
                      <a:pt x="38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23"/>
              <p:cNvSpPr>
                <a:spLocks/>
              </p:cNvSpPr>
              <p:nvPr/>
            </p:nvSpPr>
            <p:spPr bwMode="auto">
              <a:xfrm>
                <a:off x="2781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Rectangle 24"/>
              <p:cNvSpPr>
                <a:spLocks noChangeArrowheads="1"/>
              </p:cNvSpPr>
              <p:nvPr/>
            </p:nvSpPr>
            <p:spPr bwMode="auto">
              <a:xfrm>
                <a:off x="2867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1" name="Rectangle 25"/>
              <p:cNvSpPr>
                <a:spLocks noChangeArrowheads="1"/>
              </p:cNvSpPr>
              <p:nvPr/>
            </p:nvSpPr>
            <p:spPr bwMode="auto">
              <a:xfrm>
                <a:off x="2793" y="3228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2" name="Rectangle 26"/>
              <p:cNvSpPr>
                <a:spLocks noChangeArrowheads="1"/>
              </p:cNvSpPr>
              <p:nvPr/>
            </p:nvSpPr>
            <p:spPr bwMode="auto">
              <a:xfrm>
                <a:off x="2793" y="3024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3" name="Rectangle 27"/>
              <p:cNvSpPr>
                <a:spLocks noChangeArrowheads="1"/>
              </p:cNvSpPr>
              <p:nvPr/>
            </p:nvSpPr>
            <p:spPr bwMode="auto">
              <a:xfrm>
                <a:off x="2867" y="3027"/>
                <a:ext cx="54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4" name="Rectangle 28"/>
              <p:cNvSpPr>
                <a:spLocks noChangeArrowheads="1"/>
              </p:cNvSpPr>
              <p:nvPr/>
            </p:nvSpPr>
            <p:spPr bwMode="auto">
              <a:xfrm>
                <a:off x="2784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5" name="Rectangle 29"/>
              <p:cNvSpPr>
                <a:spLocks noChangeArrowheads="1"/>
              </p:cNvSpPr>
              <p:nvPr/>
            </p:nvSpPr>
            <p:spPr bwMode="auto">
              <a:xfrm>
                <a:off x="2824" y="3211"/>
                <a:ext cx="18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6" name="Line 30"/>
              <p:cNvSpPr>
                <a:spLocks noChangeShapeType="1"/>
              </p:cNvSpPr>
              <p:nvPr/>
            </p:nvSpPr>
            <p:spPr bwMode="auto">
              <a:xfrm>
                <a:off x="2833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7" name="Rectangle 31"/>
              <p:cNvSpPr>
                <a:spLocks noChangeArrowheads="1"/>
              </p:cNvSpPr>
              <p:nvPr/>
            </p:nvSpPr>
            <p:spPr bwMode="auto">
              <a:xfrm>
                <a:off x="2865" y="3211"/>
                <a:ext cx="20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8" name="Line 32"/>
              <p:cNvSpPr>
                <a:spLocks noChangeShapeType="1"/>
              </p:cNvSpPr>
              <p:nvPr/>
            </p:nvSpPr>
            <p:spPr bwMode="auto">
              <a:xfrm>
                <a:off x="2875" y="3216"/>
                <a:ext cx="2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9" name="Rectangle 33"/>
              <p:cNvSpPr>
                <a:spLocks noChangeArrowheads="1"/>
              </p:cNvSpPr>
              <p:nvPr/>
            </p:nvSpPr>
            <p:spPr bwMode="auto">
              <a:xfrm>
                <a:off x="2616" y="3131"/>
                <a:ext cx="6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en-US" altLang="en-US" sz="1600" b="1" noProof="1">
                  <a:latin typeface="Arial" pitchFamily="34" charset="0"/>
                </a:endParaRPr>
              </a:p>
            </p:txBody>
          </p:sp>
        </p:grpSp>
        <p:sp>
          <p:nvSpPr>
            <p:cNvPr id="168994" name="Cloud"/>
            <p:cNvSpPr>
              <a:spLocks noChangeAspect="1" noEditPoints="1" noChangeArrowheads="1"/>
            </p:cNvSpPr>
            <p:nvPr/>
          </p:nvSpPr>
          <p:spPr bwMode="auto">
            <a:xfrm>
              <a:off x="960" y="2923"/>
              <a:ext cx="1488" cy="67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1776" y="2875"/>
              <a:ext cx="464" cy="490"/>
              <a:chOff x="2623" y="2974"/>
              <a:chExt cx="353" cy="445"/>
            </a:xfrm>
          </p:grpSpPr>
          <p:sp>
            <p:nvSpPr>
              <p:cNvPr id="5216" name="Rectangle 36"/>
              <p:cNvSpPr>
                <a:spLocks noChangeArrowheads="1"/>
              </p:cNvSpPr>
              <p:nvPr/>
            </p:nvSpPr>
            <p:spPr bwMode="auto">
              <a:xfrm>
                <a:off x="2623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17" name="Rectangle 37"/>
              <p:cNvSpPr>
                <a:spLocks noChangeArrowheads="1"/>
              </p:cNvSpPr>
              <p:nvPr/>
            </p:nvSpPr>
            <p:spPr bwMode="auto">
              <a:xfrm>
                <a:off x="2628" y="3017"/>
                <a:ext cx="143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18" name="Freeform 38"/>
              <p:cNvSpPr>
                <a:spLocks/>
              </p:cNvSpPr>
              <p:nvPr/>
            </p:nvSpPr>
            <p:spPr bwMode="auto">
              <a:xfrm>
                <a:off x="2778" y="2974"/>
                <a:ext cx="40" cy="445"/>
              </a:xfrm>
              <a:custGeom>
                <a:avLst/>
                <a:gdLst>
                  <a:gd name="T0" fmla="*/ 0 w 40"/>
                  <a:gd name="T1" fmla="*/ 444 h 445"/>
                  <a:gd name="T2" fmla="*/ 39 w 40"/>
                  <a:gd name="T3" fmla="*/ 416 h 445"/>
                  <a:gd name="T4" fmla="*/ 39 w 40"/>
                  <a:gd name="T5" fmla="*/ 0 h 445"/>
                  <a:gd name="T6" fmla="*/ 0 w 40"/>
                  <a:gd name="T7" fmla="*/ 21 h 445"/>
                  <a:gd name="T8" fmla="*/ 0 w 40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45"/>
                  <a:gd name="T17" fmla="*/ 40 w 4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45">
                    <a:moveTo>
                      <a:pt x="0" y="444"/>
                    </a:moveTo>
                    <a:lnTo>
                      <a:pt x="39" y="416"/>
                    </a:lnTo>
                    <a:lnTo>
                      <a:pt x="39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" name="Freeform 39"/>
              <p:cNvSpPr>
                <a:spLocks/>
              </p:cNvSpPr>
              <p:nvPr/>
            </p:nvSpPr>
            <p:spPr bwMode="auto">
              <a:xfrm>
                <a:off x="2623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" name="Rectangle 40"/>
              <p:cNvSpPr>
                <a:spLocks noChangeArrowheads="1"/>
              </p:cNvSpPr>
              <p:nvPr/>
            </p:nvSpPr>
            <p:spPr bwMode="auto">
              <a:xfrm>
                <a:off x="2708" y="3228"/>
                <a:ext cx="55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1" name="Rectangle 41"/>
              <p:cNvSpPr>
                <a:spLocks noChangeArrowheads="1"/>
              </p:cNvSpPr>
              <p:nvPr/>
            </p:nvSpPr>
            <p:spPr bwMode="auto">
              <a:xfrm>
                <a:off x="2636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2" name="Rectangle 42"/>
              <p:cNvSpPr>
                <a:spLocks noChangeArrowheads="1"/>
              </p:cNvSpPr>
              <p:nvPr/>
            </p:nvSpPr>
            <p:spPr bwMode="auto">
              <a:xfrm>
                <a:off x="2636" y="3024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3" name="Rectangle 43"/>
              <p:cNvSpPr>
                <a:spLocks noChangeArrowheads="1"/>
              </p:cNvSpPr>
              <p:nvPr/>
            </p:nvSpPr>
            <p:spPr bwMode="auto">
              <a:xfrm>
                <a:off x="2708" y="3027"/>
                <a:ext cx="55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4" name="Rectangle 44"/>
              <p:cNvSpPr>
                <a:spLocks noChangeArrowheads="1"/>
              </p:cNvSpPr>
              <p:nvPr/>
            </p:nvSpPr>
            <p:spPr bwMode="auto">
              <a:xfrm>
                <a:off x="2625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5" name="Rectangle 45"/>
              <p:cNvSpPr>
                <a:spLocks noChangeArrowheads="1"/>
              </p:cNvSpPr>
              <p:nvPr/>
            </p:nvSpPr>
            <p:spPr bwMode="auto">
              <a:xfrm>
                <a:off x="2665" y="3211"/>
                <a:ext cx="19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6" name="Line 46"/>
              <p:cNvSpPr>
                <a:spLocks noChangeShapeType="1"/>
              </p:cNvSpPr>
              <p:nvPr/>
            </p:nvSpPr>
            <p:spPr bwMode="auto">
              <a:xfrm>
                <a:off x="2674" y="32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Rectangle 47"/>
              <p:cNvSpPr>
                <a:spLocks noChangeArrowheads="1"/>
              </p:cNvSpPr>
              <p:nvPr/>
            </p:nvSpPr>
            <p:spPr bwMode="auto">
              <a:xfrm>
                <a:off x="2708" y="3211"/>
                <a:ext cx="17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8" name="Line 48"/>
              <p:cNvSpPr>
                <a:spLocks noChangeShapeType="1"/>
              </p:cNvSpPr>
              <p:nvPr/>
            </p:nvSpPr>
            <p:spPr bwMode="auto">
              <a:xfrm>
                <a:off x="2716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Rectangle 49"/>
              <p:cNvSpPr>
                <a:spLocks noChangeArrowheads="1"/>
              </p:cNvSpPr>
              <p:nvPr/>
            </p:nvSpPr>
            <p:spPr bwMode="auto">
              <a:xfrm>
                <a:off x="2781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0" name="Rectangle 50"/>
              <p:cNvSpPr>
                <a:spLocks noChangeArrowheads="1"/>
              </p:cNvSpPr>
              <p:nvPr/>
            </p:nvSpPr>
            <p:spPr bwMode="auto">
              <a:xfrm>
                <a:off x="2786" y="3017"/>
                <a:ext cx="142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1" name="Freeform 51"/>
              <p:cNvSpPr>
                <a:spLocks/>
              </p:cNvSpPr>
              <p:nvPr/>
            </p:nvSpPr>
            <p:spPr bwMode="auto">
              <a:xfrm>
                <a:off x="2937" y="2974"/>
                <a:ext cx="39" cy="445"/>
              </a:xfrm>
              <a:custGeom>
                <a:avLst/>
                <a:gdLst>
                  <a:gd name="T0" fmla="*/ 0 w 39"/>
                  <a:gd name="T1" fmla="*/ 444 h 445"/>
                  <a:gd name="T2" fmla="*/ 38 w 39"/>
                  <a:gd name="T3" fmla="*/ 416 h 445"/>
                  <a:gd name="T4" fmla="*/ 38 w 39"/>
                  <a:gd name="T5" fmla="*/ 0 h 445"/>
                  <a:gd name="T6" fmla="*/ 0 w 39"/>
                  <a:gd name="T7" fmla="*/ 21 h 445"/>
                  <a:gd name="T8" fmla="*/ 0 w 39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45"/>
                  <a:gd name="T17" fmla="*/ 39 w 39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45">
                    <a:moveTo>
                      <a:pt x="0" y="444"/>
                    </a:moveTo>
                    <a:lnTo>
                      <a:pt x="38" y="416"/>
                    </a:lnTo>
                    <a:lnTo>
                      <a:pt x="38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" name="Freeform 52"/>
              <p:cNvSpPr>
                <a:spLocks/>
              </p:cNvSpPr>
              <p:nvPr/>
            </p:nvSpPr>
            <p:spPr bwMode="auto">
              <a:xfrm>
                <a:off x="2781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" name="Rectangle 53"/>
              <p:cNvSpPr>
                <a:spLocks noChangeArrowheads="1"/>
              </p:cNvSpPr>
              <p:nvPr/>
            </p:nvSpPr>
            <p:spPr bwMode="auto">
              <a:xfrm>
                <a:off x="2867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4" name="Rectangle 54"/>
              <p:cNvSpPr>
                <a:spLocks noChangeArrowheads="1"/>
              </p:cNvSpPr>
              <p:nvPr/>
            </p:nvSpPr>
            <p:spPr bwMode="auto">
              <a:xfrm>
                <a:off x="2793" y="3228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5" name="Rectangle 55"/>
              <p:cNvSpPr>
                <a:spLocks noChangeArrowheads="1"/>
              </p:cNvSpPr>
              <p:nvPr/>
            </p:nvSpPr>
            <p:spPr bwMode="auto">
              <a:xfrm>
                <a:off x="2793" y="3024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6" name="Rectangle 56"/>
              <p:cNvSpPr>
                <a:spLocks noChangeArrowheads="1"/>
              </p:cNvSpPr>
              <p:nvPr/>
            </p:nvSpPr>
            <p:spPr bwMode="auto">
              <a:xfrm>
                <a:off x="2867" y="3027"/>
                <a:ext cx="54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7" name="Rectangle 57"/>
              <p:cNvSpPr>
                <a:spLocks noChangeArrowheads="1"/>
              </p:cNvSpPr>
              <p:nvPr/>
            </p:nvSpPr>
            <p:spPr bwMode="auto">
              <a:xfrm>
                <a:off x="2784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8" name="Rectangle 58"/>
              <p:cNvSpPr>
                <a:spLocks noChangeArrowheads="1"/>
              </p:cNvSpPr>
              <p:nvPr/>
            </p:nvSpPr>
            <p:spPr bwMode="auto">
              <a:xfrm>
                <a:off x="2824" y="3211"/>
                <a:ext cx="18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9" name="Line 59"/>
              <p:cNvSpPr>
                <a:spLocks noChangeShapeType="1"/>
              </p:cNvSpPr>
              <p:nvPr/>
            </p:nvSpPr>
            <p:spPr bwMode="auto">
              <a:xfrm>
                <a:off x="2833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60"/>
              <p:cNvSpPr>
                <a:spLocks noChangeArrowheads="1"/>
              </p:cNvSpPr>
              <p:nvPr/>
            </p:nvSpPr>
            <p:spPr bwMode="auto">
              <a:xfrm>
                <a:off x="2865" y="3211"/>
                <a:ext cx="20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1" name="Line 61"/>
              <p:cNvSpPr>
                <a:spLocks noChangeShapeType="1"/>
              </p:cNvSpPr>
              <p:nvPr/>
            </p:nvSpPr>
            <p:spPr bwMode="auto">
              <a:xfrm>
                <a:off x="2875" y="3216"/>
                <a:ext cx="2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Rectangle 62"/>
              <p:cNvSpPr>
                <a:spLocks noChangeArrowheads="1"/>
              </p:cNvSpPr>
              <p:nvPr/>
            </p:nvSpPr>
            <p:spPr bwMode="auto">
              <a:xfrm>
                <a:off x="2632" y="3131"/>
                <a:ext cx="65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en-US" altLang="en-US" sz="1600" b="1" noProof="1">
                  <a:latin typeface="Arial" pitchFamily="34" charset="0"/>
                </a:endParaRPr>
              </a:p>
            </p:txBody>
          </p:sp>
        </p:grpSp>
        <p:sp>
          <p:nvSpPr>
            <p:cNvPr id="5152" name="Text Box 63"/>
            <p:cNvSpPr txBox="1">
              <a:spLocks noChangeArrowheads="1"/>
            </p:cNvSpPr>
            <p:nvPr/>
          </p:nvSpPr>
          <p:spPr bwMode="auto">
            <a:xfrm>
              <a:off x="1791" y="3019"/>
              <a:ext cx="36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noProof="1">
                  <a:latin typeface="Rotis Sans Serif for Nokia"/>
                </a:rPr>
                <a:t>RNC</a:t>
              </a:r>
            </a:p>
          </p:txBody>
        </p:sp>
        <p:pic>
          <p:nvPicPr>
            <p:cNvPr id="5153" name="Picture 64" descr="IP650 cop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3189"/>
              <a:ext cx="54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Text Box 65"/>
            <p:cNvSpPr txBox="1">
              <a:spLocks noChangeArrowheads="1"/>
            </p:cNvSpPr>
            <p:nvPr/>
          </p:nvSpPr>
          <p:spPr bwMode="auto">
            <a:xfrm>
              <a:off x="3558" y="2893"/>
              <a:ext cx="66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smtClean="0">
                  <a:latin typeface="Arial" pitchFamily="34" charset="0"/>
                </a:rPr>
                <a:t>3G </a:t>
              </a:r>
              <a:r>
                <a:rPr lang="en-US" altLang="en-US" sz="1600" b="1" noProof="1" smtClean="0">
                  <a:latin typeface="Arial" pitchFamily="34" charset="0"/>
                </a:rPr>
                <a:t>GGSN</a:t>
              </a:r>
              <a:endParaRPr lang="en-US" altLang="en-US" sz="1600" b="1" noProof="1">
                <a:latin typeface="Arial" pitchFamily="34" charset="0"/>
              </a:endParaRPr>
            </a:p>
          </p:txBody>
        </p:sp>
        <p:pic>
          <p:nvPicPr>
            <p:cNvPr id="5155" name="Picture 6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115"/>
              <a:ext cx="29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6" name="Picture 6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115"/>
              <a:ext cx="29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912" y="2827"/>
              <a:ext cx="700" cy="666"/>
              <a:chOff x="864" y="1584"/>
              <a:chExt cx="720" cy="816"/>
            </a:xfrm>
          </p:grpSpPr>
          <p:grpSp>
            <p:nvGrpSpPr>
              <p:cNvPr id="6" name="Group 69"/>
              <p:cNvGrpSpPr>
                <a:grpSpLocks/>
              </p:cNvGrpSpPr>
              <p:nvPr/>
            </p:nvGrpSpPr>
            <p:grpSpPr bwMode="auto">
              <a:xfrm>
                <a:off x="864" y="1584"/>
                <a:ext cx="720" cy="816"/>
                <a:chOff x="864" y="1584"/>
                <a:chExt cx="1008" cy="1108"/>
              </a:xfrm>
            </p:grpSpPr>
            <p:graphicFrame>
              <p:nvGraphicFramePr>
                <p:cNvPr id="5122" name="Object 70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227" y="1632"/>
                <a:ext cx="320" cy="10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9861" name="VISIO" r:id="rId6" imgW="1056132" imgH="1118616" progId="">
                        <p:embed/>
                      </p:oleObj>
                    </mc:Choice>
                    <mc:Fallback>
                      <p:oleObj name="VISIO" r:id="rId6" imgW="1056132" imgH="1118616" progId="">
                        <p:embed/>
                        <p:pic>
                          <p:nvPicPr>
                            <p:cNvPr id="0" name="Picture 4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7" y="1632"/>
                              <a:ext cx="320" cy="10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7" name="Group 71"/>
                <p:cNvGrpSpPr>
                  <a:grpSpLocks/>
                </p:cNvGrpSpPr>
                <p:nvPr/>
              </p:nvGrpSpPr>
              <p:grpSpPr bwMode="auto">
                <a:xfrm>
                  <a:off x="864" y="1584"/>
                  <a:ext cx="1008" cy="209"/>
                  <a:chOff x="4" y="3236"/>
                  <a:chExt cx="1082" cy="304"/>
                </a:xfrm>
              </p:grpSpPr>
              <p:sp>
                <p:nvSpPr>
                  <p:cNvPr id="5212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3364"/>
                    <a:ext cx="162" cy="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13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59" y="3340"/>
                    <a:ext cx="370" cy="1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14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28" y="3302"/>
                    <a:ext cx="633" cy="176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15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" y="3236"/>
                    <a:ext cx="1082" cy="304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8" name="Group 76"/>
              <p:cNvGrpSpPr>
                <a:grpSpLocks/>
              </p:cNvGrpSpPr>
              <p:nvPr/>
            </p:nvGrpSpPr>
            <p:grpSpPr bwMode="auto">
              <a:xfrm>
                <a:off x="1323" y="1967"/>
                <a:ext cx="110" cy="292"/>
                <a:chOff x="1544" y="760"/>
                <a:chExt cx="410" cy="601"/>
              </a:xfrm>
            </p:grpSpPr>
            <p:grpSp>
              <p:nvGrpSpPr>
                <p:cNvPr id="9" name="Group 77"/>
                <p:cNvGrpSpPr>
                  <a:grpSpLocks/>
                </p:cNvGrpSpPr>
                <p:nvPr/>
              </p:nvGrpSpPr>
              <p:grpSpPr bwMode="auto">
                <a:xfrm>
                  <a:off x="1596" y="760"/>
                  <a:ext cx="356" cy="494"/>
                  <a:chOff x="4172" y="1389"/>
                  <a:chExt cx="229" cy="318"/>
                </a:xfrm>
              </p:grpSpPr>
              <p:sp>
                <p:nvSpPr>
                  <p:cNvPr id="5203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174" y="1694"/>
                    <a:ext cx="194" cy="12"/>
                  </a:xfrm>
                  <a:prstGeom prst="rect">
                    <a:avLst/>
                  </a:pr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04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4172" y="1407"/>
                    <a:ext cx="198" cy="28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D3D3D3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05" name="Freeform 80"/>
                  <p:cNvSpPr>
                    <a:spLocks/>
                  </p:cNvSpPr>
                  <p:nvPr/>
                </p:nvSpPr>
                <p:spPr bwMode="auto">
                  <a:xfrm>
                    <a:off x="4172" y="1389"/>
                    <a:ext cx="229" cy="19"/>
                  </a:xfrm>
                  <a:custGeom>
                    <a:avLst/>
                    <a:gdLst>
                      <a:gd name="T0" fmla="*/ 0 w 229"/>
                      <a:gd name="T1" fmla="*/ 18 h 19"/>
                      <a:gd name="T2" fmla="*/ 35 w 229"/>
                      <a:gd name="T3" fmla="*/ 0 h 19"/>
                      <a:gd name="T4" fmla="*/ 228 w 229"/>
                      <a:gd name="T5" fmla="*/ 0 h 19"/>
                      <a:gd name="T6" fmla="*/ 197 w 229"/>
                      <a:gd name="T7" fmla="*/ 17 h 19"/>
                      <a:gd name="T8" fmla="*/ 0 w 229"/>
                      <a:gd name="T9" fmla="*/ 18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9"/>
                      <a:gd name="T16" fmla="*/ 0 h 19"/>
                      <a:gd name="T17" fmla="*/ 229 w 229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9" h="19">
                        <a:moveTo>
                          <a:pt x="0" y="18"/>
                        </a:moveTo>
                        <a:lnTo>
                          <a:pt x="35" y="0"/>
                        </a:lnTo>
                        <a:lnTo>
                          <a:pt x="228" y="0"/>
                        </a:lnTo>
                        <a:lnTo>
                          <a:pt x="197" y="17"/>
                        </a:lnTo>
                        <a:lnTo>
                          <a:pt x="0" y="1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6A6A6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6" name="Freeform 81"/>
                  <p:cNvSpPr>
                    <a:spLocks/>
                  </p:cNvSpPr>
                  <p:nvPr/>
                </p:nvSpPr>
                <p:spPr bwMode="auto">
                  <a:xfrm>
                    <a:off x="4368" y="1670"/>
                    <a:ext cx="32" cy="37"/>
                  </a:xfrm>
                  <a:custGeom>
                    <a:avLst/>
                    <a:gdLst>
                      <a:gd name="T0" fmla="*/ 0 w 32"/>
                      <a:gd name="T1" fmla="*/ 19 h 37"/>
                      <a:gd name="T2" fmla="*/ 31 w 32"/>
                      <a:gd name="T3" fmla="*/ 0 h 37"/>
                      <a:gd name="T4" fmla="*/ 30 w 32"/>
                      <a:gd name="T5" fmla="*/ 13 h 37"/>
                      <a:gd name="T6" fmla="*/ 0 w 32"/>
                      <a:gd name="T7" fmla="*/ 36 h 37"/>
                      <a:gd name="T8" fmla="*/ 0 w 32"/>
                      <a:gd name="T9" fmla="*/ 19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37"/>
                      <a:gd name="T17" fmla="*/ 32 w 32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37">
                        <a:moveTo>
                          <a:pt x="0" y="19"/>
                        </a:moveTo>
                        <a:lnTo>
                          <a:pt x="31" y="0"/>
                        </a:lnTo>
                        <a:lnTo>
                          <a:pt x="30" y="13"/>
                        </a:lnTo>
                        <a:lnTo>
                          <a:pt x="0" y="36"/>
                        </a:lnTo>
                        <a:lnTo>
                          <a:pt x="0" y="19"/>
                        </a:lnTo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7" name="Freeform 82"/>
                  <p:cNvSpPr>
                    <a:spLocks/>
                  </p:cNvSpPr>
                  <p:nvPr/>
                </p:nvSpPr>
                <p:spPr bwMode="auto">
                  <a:xfrm>
                    <a:off x="4368" y="1389"/>
                    <a:ext cx="33" cy="309"/>
                  </a:xfrm>
                  <a:custGeom>
                    <a:avLst/>
                    <a:gdLst>
                      <a:gd name="T0" fmla="*/ 32 w 33"/>
                      <a:gd name="T1" fmla="*/ 0 h 309"/>
                      <a:gd name="T2" fmla="*/ 32 w 33"/>
                      <a:gd name="T3" fmla="*/ 284 h 309"/>
                      <a:gd name="T4" fmla="*/ 0 w 33"/>
                      <a:gd name="T5" fmla="*/ 308 h 309"/>
                      <a:gd name="T6" fmla="*/ 2 w 33"/>
                      <a:gd name="T7" fmla="*/ 17 h 309"/>
                      <a:gd name="T8" fmla="*/ 32 w 33"/>
                      <a:gd name="T9" fmla="*/ 0 h 3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309"/>
                      <a:gd name="T17" fmla="*/ 33 w 33"/>
                      <a:gd name="T18" fmla="*/ 309 h 3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309">
                        <a:moveTo>
                          <a:pt x="32" y="0"/>
                        </a:moveTo>
                        <a:lnTo>
                          <a:pt x="32" y="284"/>
                        </a:lnTo>
                        <a:lnTo>
                          <a:pt x="0" y="308"/>
                        </a:lnTo>
                        <a:lnTo>
                          <a:pt x="2" y="17"/>
                        </a:ln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999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433"/>
                    <a:ext cx="119" cy="25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2A2A2"/>
                      </a:gs>
                      <a:gs pos="100000">
                        <a:srgbClr val="BEBEBE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0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190" y="1433"/>
                    <a:ext cx="36" cy="6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19191"/>
                      </a:gs>
                      <a:gs pos="100000">
                        <a:srgbClr val="9C9C9C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1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190" y="1504"/>
                    <a:ext cx="37" cy="7"/>
                  </a:xfrm>
                  <a:prstGeom prst="rect">
                    <a:avLst/>
                  </a:prstGeom>
                  <a:solidFill>
                    <a:srgbClr val="A2A2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5202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544" y="863"/>
                  <a:ext cx="410" cy="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endParaRPr lang="en-US" altLang="en-US" sz="1600" b="1" noProof="1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158" name="Text Box 87"/>
            <p:cNvSpPr txBox="1">
              <a:spLocks noChangeArrowheads="1"/>
            </p:cNvSpPr>
            <p:nvPr/>
          </p:nvSpPr>
          <p:spPr bwMode="auto">
            <a:xfrm>
              <a:off x="2496" y="2971"/>
              <a:ext cx="4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noProof="1">
                  <a:latin typeface="Rotis Sans Serif for Nokia"/>
                </a:rPr>
                <a:t>3G</a:t>
              </a:r>
              <a:br>
                <a:rPr lang="en-US" altLang="en-US" sz="1600" b="1" noProof="1">
                  <a:latin typeface="Rotis Sans Serif for Nokia"/>
                </a:rPr>
              </a:br>
              <a:r>
                <a:rPr lang="en-US" altLang="en-US" sz="1600" b="1" noProof="1">
                  <a:latin typeface="Rotis Sans Serif for Nokia"/>
                </a:rPr>
                <a:t>SGSN</a:t>
              </a:r>
            </a:p>
          </p:txBody>
        </p:sp>
        <p:sp>
          <p:nvSpPr>
            <p:cNvPr id="5159" name="Line 88"/>
            <p:cNvSpPr>
              <a:spLocks noChangeShapeType="1"/>
            </p:cNvSpPr>
            <p:nvPr/>
          </p:nvSpPr>
          <p:spPr bwMode="auto">
            <a:xfrm>
              <a:off x="1440" y="325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89"/>
            <p:cNvSpPr>
              <a:spLocks noChangeShapeType="1"/>
            </p:cNvSpPr>
            <p:nvPr/>
          </p:nvSpPr>
          <p:spPr bwMode="auto">
            <a:xfrm>
              <a:off x="2208" y="3211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90"/>
            <p:cNvSpPr>
              <a:spLocks noChangeShapeType="1"/>
            </p:cNvSpPr>
            <p:nvPr/>
          </p:nvSpPr>
          <p:spPr bwMode="auto">
            <a:xfrm>
              <a:off x="2976" y="3211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91"/>
            <p:cNvSpPr>
              <a:spLocks noChangeShapeType="1"/>
            </p:cNvSpPr>
            <p:nvPr/>
          </p:nvSpPr>
          <p:spPr bwMode="auto">
            <a:xfrm>
              <a:off x="3504" y="3211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92"/>
            <p:cNvSpPr>
              <a:spLocks noChangeShapeType="1"/>
            </p:cNvSpPr>
            <p:nvPr/>
          </p:nvSpPr>
          <p:spPr bwMode="auto">
            <a:xfrm>
              <a:off x="4176" y="325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3"/>
            <p:cNvGrpSpPr>
              <a:grpSpLocks/>
            </p:cNvGrpSpPr>
            <p:nvPr/>
          </p:nvGrpSpPr>
          <p:grpSpPr bwMode="auto">
            <a:xfrm>
              <a:off x="5090" y="2971"/>
              <a:ext cx="446" cy="483"/>
              <a:chOff x="2616" y="2974"/>
              <a:chExt cx="360" cy="445"/>
            </a:xfrm>
          </p:grpSpPr>
          <p:sp>
            <p:nvSpPr>
              <p:cNvPr id="5172" name="Rectangle 94"/>
              <p:cNvSpPr>
                <a:spLocks noChangeArrowheads="1"/>
              </p:cNvSpPr>
              <p:nvPr/>
            </p:nvSpPr>
            <p:spPr bwMode="auto">
              <a:xfrm>
                <a:off x="2623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3" name="Rectangle 95"/>
              <p:cNvSpPr>
                <a:spLocks noChangeArrowheads="1"/>
              </p:cNvSpPr>
              <p:nvPr/>
            </p:nvSpPr>
            <p:spPr bwMode="auto">
              <a:xfrm>
                <a:off x="2628" y="3017"/>
                <a:ext cx="143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4" name="Freeform 96"/>
              <p:cNvSpPr>
                <a:spLocks/>
              </p:cNvSpPr>
              <p:nvPr/>
            </p:nvSpPr>
            <p:spPr bwMode="auto">
              <a:xfrm>
                <a:off x="2778" y="2974"/>
                <a:ext cx="40" cy="445"/>
              </a:xfrm>
              <a:custGeom>
                <a:avLst/>
                <a:gdLst>
                  <a:gd name="T0" fmla="*/ 0 w 40"/>
                  <a:gd name="T1" fmla="*/ 444 h 445"/>
                  <a:gd name="T2" fmla="*/ 39 w 40"/>
                  <a:gd name="T3" fmla="*/ 416 h 445"/>
                  <a:gd name="T4" fmla="*/ 39 w 40"/>
                  <a:gd name="T5" fmla="*/ 0 h 445"/>
                  <a:gd name="T6" fmla="*/ 0 w 40"/>
                  <a:gd name="T7" fmla="*/ 21 h 445"/>
                  <a:gd name="T8" fmla="*/ 0 w 40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45"/>
                  <a:gd name="T17" fmla="*/ 40 w 4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45">
                    <a:moveTo>
                      <a:pt x="0" y="444"/>
                    </a:moveTo>
                    <a:lnTo>
                      <a:pt x="39" y="416"/>
                    </a:lnTo>
                    <a:lnTo>
                      <a:pt x="39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97"/>
              <p:cNvSpPr>
                <a:spLocks/>
              </p:cNvSpPr>
              <p:nvPr/>
            </p:nvSpPr>
            <p:spPr bwMode="auto">
              <a:xfrm>
                <a:off x="2623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Rectangle 98"/>
              <p:cNvSpPr>
                <a:spLocks noChangeArrowheads="1"/>
              </p:cNvSpPr>
              <p:nvPr/>
            </p:nvSpPr>
            <p:spPr bwMode="auto">
              <a:xfrm>
                <a:off x="2708" y="3228"/>
                <a:ext cx="55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7" name="Rectangle 99"/>
              <p:cNvSpPr>
                <a:spLocks noChangeArrowheads="1"/>
              </p:cNvSpPr>
              <p:nvPr/>
            </p:nvSpPr>
            <p:spPr bwMode="auto">
              <a:xfrm>
                <a:off x="2636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8" name="Rectangle 100"/>
              <p:cNvSpPr>
                <a:spLocks noChangeArrowheads="1"/>
              </p:cNvSpPr>
              <p:nvPr/>
            </p:nvSpPr>
            <p:spPr bwMode="auto">
              <a:xfrm>
                <a:off x="2636" y="3024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9" name="Rectangle 101"/>
              <p:cNvSpPr>
                <a:spLocks noChangeArrowheads="1"/>
              </p:cNvSpPr>
              <p:nvPr/>
            </p:nvSpPr>
            <p:spPr bwMode="auto">
              <a:xfrm>
                <a:off x="2708" y="3027"/>
                <a:ext cx="55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0" name="Rectangle 102"/>
              <p:cNvSpPr>
                <a:spLocks noChangeArrowheads="1"/>
              </p:cNvSpPr>
              <p:nvPr/>
            </p:nvSpPr>
            <p:spPr bwMode="auto">
              <a:xfrm>
                <a:off x="2625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1" name="Rectangle 103"/>
              <p:cNvSpPr>
                <a:spLocks noChangeArrowheads="1"/>
              </p:cNvSpPr>
              <p:nvPr/>
            </p:nvSpPr>
            <p:spPr bwMode="auto">
              <a:xfrm>
                <a:off x="2665" y="3211"/>
                <a:ext cx="19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2" name="Line 104"/>
              <p:cNvSpPr>
                <a:spLocks noChangeShapeType="1"/>
              </p:cNvSpPr>
              <p:nvPr/>
            </p:nvSpPr>
            <p:spPr bwMode="auto">
              <a:xfrm>
                <a:off x="2674" y="32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Rectangle 105"/>
              <p:cNvSpPr>
                <a:spLocks noChangeArrowheads="1"/>
              </p:cNvSpPr>
              <p:nvPr/>
            </p:nvSpPr>
            <p:spPr bwMode="auto">
              <a:xfrm>
                <a:off x="2708" y="3211"/>
                <a:ext cx="17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4" name="Line 106"/>
              <p:cNvSpPr>
                <a:spLocks noChangeShapeType="1"/>
              </p:cNvSpPr>
              <p:nvPr/>
            </p:nvSpPr>
            <p:spPr bwMode="auto">
              <a:xfrm>
                <a:off x="2716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Rectangle 107"/>
              <p:cNvSpPr>
                <a:spLocks noChangeArrowheads="1"/>
              </p:cNvSpPr>
              <p:nvPr/>
            </p:nvSpPr>
            <p:spPr bwMode="auto">
              <a:xfrm>
                <a:off x="2781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6" name="Rectangle 108"/>
              <p:cNvSpPr>
                <a:spLocks noChangeArrowheads="1"/>
              </p:cNvSpPr>
              <p:nvPr/>
            </p:nvSpPr>
            <p:spPr bwMode="auto">
              <a:xfrm>
                <a:off x="2786" y="3017"/>
                <a:ext cx="142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7" name="Freeform 109"/>
              <p:cNvSpPr>
                <a:spLocks/>
              </p:cNvSpPr>
              <p:nvPr/>
            </p:nvSpPr>
            <p:spPr bwMode="auto">
              <a:xfrm>
                <a:off x="2937" y="2974"/>
                <a:ext cx="39" cy="445"/>
              </a:xfrm>
              <a:custGeom>
                <a:avLst/>
                <a:gdLst>
                  <a:gd name="T0" fmla="*/ 0 w 39"/>
                  <a:gd name="T1" fmla="*/ 444 h 445"/>
                  <a:gd name="T2" fmla="*/ 38 w 39"/>
                  <a:gd name="T3" fmla="*/ 416 h 445"/>
                  <a:gd name="T4" fmla="*/ 38 w 39"/>
                  <a:gd name="T5" fmla="*/ 0 h 445"/>
                  <a:gd name="T6" fmla="*/ 0 w 39"/>
                  <a:gd name="T7" fmla="*/ 21 h 445"/>
                  <a:gd name="T8" fmla="*/ 0 w 39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45"/>
                  <a:gd name="T17" fmla="*/ 39 w 39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45">
                    <a:moveTo>
                      <a:pt x="0" y="444"/>
                    </a:moveTo>
                    <a:lnTo>
                      <a:pt x="38" y="416"/>
                    </a:lnTo>
                    <a:lnTo>
                      <a:pt x="38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" name="Freeform 110"/>
              <p:cNvSpPr>
                <a:spLocks/>
              </p:cNvSpPr>
              <p:nvPr/>
            </p:nvSpPr>
            <p:spPr bwMode="auto">
              <a:xfrm>
                <a:off x="2781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" name="Rectangle 111"/>
              <p:cNvSpPr>
                <a:spLocks noChangeArrowheads="1"/>
              </p:cNvSpPr>
              <p:nvPr/>
            </p:nvSpPr>
            <p:spPr bwMode="auto">
              <a:xfrm>
                <a:off x="2867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0" name="Rectangle 112"/>
              <p:cNvSpPr>
                <a:spLocks noChangeArrowheads="1"/>
              </p:cNvSpPr>
              <p:nvPr/>
            </p:nvSpPr>
            <p:spPr bwMode="auto">
              <a:xfrm>
                <a:off x="2793" y="3228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1" name="Rectangle 113"/>
              <p:cNvSpPr>
                <a:spLocks noChangeArrowheads="1"/>
              </p:cNvSpPr>
              <p:nvPr/>
            </p:nvSpPr>
            <p:spPr bwMode="auto">
              <a:xfrm>
                <a:off x="2793" y="3024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2" name="Rectangle 114"/>
              <p:cNvSpPr>
                <a:spLocks noChangeArrowheads="1"/>
              </p:cNvSpPr>
              <p:nvPr/>
            </p:nvSpPr>
            <p:spPr bwMode="auto">
              <a:xfrm>
                <a:off x="2867" y="3027"/>
                <a:ext cx="54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3" name="Rectangle 115"/>
              <p:cNvSpPr>
                <a:spLocks noChangeArrowheads="1"/>
              </p:cNvSpPr>
              <p:nvPr/>
            </p:nvSpPr>
            <p:spPr bwMode="auto">
              <a:xfrm>
                <a:off x="2784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4" name="Rectangle 116"/>
              <p:cNvSpPr>
                <a:spLocks noChangeArrowheads="1"/>
              </p:cNvSpPr>
              <p:nvPr/>
            </p:nvSpPr>
            <p:spPr bwMode="auto">
              <a:xfrm>
                <a:off x="2824" y="3211"/>
                <a:ext cx="18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5" name="Line 117"/>
              <p:cNvSpPr>
                <a:spLocks noChangeShapeType="1"/>
              </p:cNvSpPr>
              <p:nvPr/>
            </p:nvSpPr>
            <p:spPr bwMode="auto">
              <a:xfrm>
                <a:off x="2833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Rectangle 118"/>
              <p:cNvSpPr>
                <a:spLocks noChangeArrowheads="1"/>
              </p:cNvSpPr>
              <p:nvPr/>
            </p:nvSpPr>
            <p:spPr bwMode="auto">
              <a:xfrm>
                <a:off x="2865" y="3211"/>
                <a:ext cx="20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7" name="Line 119"/>
              <p:cNvSpPr>
                <a:spLocks noChangeShapeType="1"/>
              </p:cNvSpPr>
              <p:nvPr/>
            </p:nvSpPr>
            <p:spPr bwMode="auto">
              <a:xfrm>
                <a:off x="2875" y="3216"/>
                <a:ext cx="2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Rectangle 120"/>
              <p:cNvSpPr>
                <a:spLocks noChangeArrowheads="1"/>
              </p:cNvSpPr>
              <p:nvPr/>
            </p:nvSpPr>
            <p:spPr bwMode="auto">
              <a:xfrm>
                <a:off x="2616" y="3131"/>
                <a:ext cx="6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en-US" altLang="en-US" sz="1600" b="1" noProof="1">
                  <a:latin typeface="Arial" pitchFamily="34" charset="0"/>
                </a:endParaRPr>
              </a:p>
            </p:txBody>
          </p:sp>
        </p:grpSp>
        <p:sp>
          <p:nvSpPr>
            <p:cNvPr id="5165" name="Text Box 121"/>
            <p:cNvSpPr txBox="1">
              <a:spLocks noChangeArrowheads="1"/>
            </p:cNvSpPr>
            <p:nvPr/>
          </p:nvSpPr>
          <p:spPr bwMode="auto">
            <a:xfrm>
              <a:off x="4879" y="2539"/>
              <a:ext cx="75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latin typeface="Rotis Sans Serif for Nokia"/>
                </a:rPr>
                <a:t>Application</a:t>
              </a:r>
              <a:endParaRPr lang="en-US" altLang="en-US" sz="1600" b="1" noProof="1" smtClean="0">
                <a:latin typeface="Rotis Sans Serif for Nokia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600" b="1" dirty="0" err="1" smtClean="0">
                  <a:latin typeface="Rotis Sans Serif for Nokia"/>
                </a:rPr>
                <a:t>Serveur</a:t>
              </a:r>
              <a:r>
                <a:rPr lang="en-US" altLang="en-US" sz="1600" b="1" dirty="0" smtClean="0">
                  <a:latin typeface="Rotis Sans Serif for Nokia"/>
                </a:rPr>
                <a:t> </a:t>
              </a:r>
            </a:p>
          </p:txBody>
        </p:sp>
        <p:sp>
          <p:nvSpPr>
            <p:cNvPr id="5166" name="Line 122"/>
            <p:cNvSpPr>
              <a:spLocks noChangeShapeType="1"/>
            </p:cNvSpPr>
            <p:nvPr/>
          </p:nvSpPr>
          <p:spPr bwMode="auto">
            <a:xfrm>
              <a:off x="4800" y="325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Text Box 123"/>
            <p:cNvSpPr txBox="1">
              <a:spLocks noChangeArrowheads="1"/>
            </p:cNvSpPr>
            <p:nvPr/>
          </p:nvSpPr>
          <p:spPr bwMode="auto">
            <a:xfrm>
              <a:off x="1027" y="2587"/>
              <a:ext cx="52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Nœud B</a:t>
              </a:r>
              <a:endParaRPr lang="en-US" altLang="en-US" sz="1600" b="1" noProof="1">
                <a:latin typeface="Rotis Sans Serif for Nokia"/>
              </a:endParaRPr>
            </a:p>
          </p:txBody>
        </p:sp>
        <p:pic>
          <p:nvPicPr>
            <p:cNvPr id="5168" name="Picture 124" descr="6600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019"/>
              <a:ext cx="32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9" name="Text Box 125"/>
            <p:cNvSpPr txBox="1">
              <a:spLocks noChangeArrowheads="1"/>
            </p:cNvSpPr>
            <p:nvPr/>
          </p:nvSpPr>
          <p:spPr bwMode="auto">
            <a:xfrm>
              <a:off x="1315" y="3691"/>
              <a:ext cx="5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, GERAN, UTRAN</a:t>
              </a:r>
              <a:endParaRPr lang="en-US" altLang="en-US" sz="1600" b="1" noProof="1">
                <a:latin typeface="Rotis Sans Serif for Nokia"/>
              </a:endParaRPr>
            </a:p>
          </p:txBody>
        </p:sp>
        <p:sp>
          <p:nvSpPr>
            <p:cNvPr id="5170" name="Text Box 126"/>
            <p:cNvSpPr txBox="1">
              <a:spLocks noChangeArrowheads="1"/>
            </p:cNvSpPr>
            <p:nvPr/>
          </p:nvSpPr>
          <p:spPr bwMode="auto">
            <a:xfrm>
              <a:off x="3160" y="3691"/>
              <a:ext cx="5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Core nw</a:t>
              </a:r>
              <a:endParaRPr lang="en-US" altLang="en-US" sz="1600" b="1" noProof="1">
                <a:latin typeface="Rotis Sans Serif for Nokia"/>
              </a:endParaRPr>
            </a:p>
          </p:txBody>
        </p:sp>
        <p:sp>
          <p:nvSpPr>
            <p:cNvPr id="5171" name="Text Box 127"/>
            <p:cNvSpPr txBox="1">
              <a:spLocks noChangeArrowheads="1"/>
            </p:cNvSpPr>
            <p:nvPr/>
          </p:nvSpPr>
          <p:spPr bwMode="auto">
            <a:xfrm>
              <a:off x="4925" y="3691"/>
              <a:ext cx="7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NW externe</a:t>
              </a:r>
              <a:endParaRPr lang="en-US" altLang="en-US" sz="1600" b="1" noProof="1">
                <a:latin typeface="Rotis Sans Serif for Nokia"/>
              </a:endParaRPr>
            </a:p>
          </p:txBody>
        </p:sp>
      </p:grpSp>
      <p:grpSp>
        <p:nvGrpSpPr>
          <p:cNvPr id="11" name="Group 128"/>
          <p:cNvGrpSpPr>
            <a:grpSpLocks/>
          </p:cNvGrpSpPr>
          <p:nvPr/>
        </p:nvGrpSpPr>
        <p:grpSpPr bwMode="auto">
          <a:xfrm>
            <a:off x="159942" y="3505200"/>
            <a:ext cx="8662590" cy="990600"/>
            <a:chOff x="48" y="2208"/>
            <a:chExt cx="5088" cy="624"/>
          </a:xfrm>
        </p:grpSpPr>
        <p:sp>
          <p:nvSpPr>
            <p:cNvPr id="5145" name="AutoShape 129"/>
            <p:cNvSpPr>
              <a:spLocks noChangeArrowheads="1"/>
            </p:cNvSpPr>
            <p:nvPr/>
          </p:nvSpPr>
          <p:spPr bwMode="auto">
            <a:xfrm>
              <a:off x="672" y="2352"/>
              <a:ext cx="4464" cy="288"/>
            </a:xfrm>
            <a:prstGeom prst="curvedLeftArrow">
              <a:avLst>
                <a:gd name="adj1" fmla="val 20000"/>
                <a:gd name="adj2" fmla="val 40000"/>
                <a:gd name="adj3" fmla="val 153206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5146" name="Rectangle 130"/>
            <p:cNvSpPr>
              <a:spLocks noChangeArrowheads="1"/>
            </p:cNvSpPr>
            <p:nvPr/>
          </p:nvSpPr>
          <p:spPr bwMode="auto">
            <a:xfrm>
              <a:off x="48" y="2208"/>
              <a:ext cx="576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 dirty="0" err="1" smtClean="0">
                  <a:latin typeface="Arial" pitchFamily="34" charset="0"/>
                </a:rPr>
                <a:t>Qualité</a:t>
              </a:r>
              <a:r>
                <a:rPr lang="en-US" altLang="en-US" sz="1400" dirty="0" smtClean="0">
                  <a:latin typeface="Arial" pitchFamily="34" charset="0"/>
                </a:rPr>
                <a:t> </a:t>
              </a:r>
            </a:p>
            <a:p>
              <a:pPr eaLnBrk="1" hangingPunct="1"/>
              <a:r>
                <a:rPr lang="en-US" altLang="en-US" sz="1400" dirty="0" smtClean="0">
                  <a:latin typeface="Arial" pitchFamily="34" charset="0"/>
                </a:rPr>
                <a:t>des Services </a:t>
              </a:r>
            </a:p>
            <a:p>
              <a:pPr eaLnBrk="1" hangingPunct="1"/>
              <a:r>
                <a:rPr lang="en-US" altLang="en-US" sz="1400" dirty="0" smtClean="0">
                  <a:latin typeface="Arial" pitchFamily="34" charset="0"/>
                </a:rPr>
                <a:t>E2E </a:t>
              </a:r>
            </a:p>
            <a:p>
              <a:pPr eaLnBrk="1" hangingPunct="1"/>
              <a:r>
                <a:rPr lang="en-US" altLang="en-US" sz="1400" dirty="0" smtClean="0">
                  <a:latin typeface="Arial" pitchFamily="34" charset="0"/>
                </a:rPr>
                <a:t>,</a:t>
              </a:r>
              <a:r>
                <a:rPr lang="en-US" altLang="en-US" sz="1400" dirty="0" err="1" smtClean="0">
                  <a:latin typeface="Arial" pitchFamily="34" charset="0"/>
                </a:rPr>
                <a:t>QoE</a:t>
              </a:r>
              <a:endParaRPr lang="en-US" altLang="en-US" sz="1400" dirty="0">
                <a:latin typeface="Arial" pitchFamily="34" charset="0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7995338" y="2824536"/>
            <a:ext cx="1740559" cy="1252537"/>
            <a:chOff x="4704" y="1843"/>
            <a:chExt cx="1052" cy="701"/>
          </a:xfrm>
        </p:grpSpPr>
        <p:sp>
          <p:nvSpPr>
            <p:cNvPr id="5143" name="Rectangle 132"/>
            <p:cNvSpPr>
              <a:spLocks noChangeArrowheads="1"/>
            </p:cNvSpPr>
            <p:nvPr/>
          </p:nvSpPr>
          <p:spPr bwMode="auto">
            <a:xfrm>
              <a:off x="4704" y="1843"/>
              <a:ext cx="105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latin typeface="Arial" pitchFamily="34" charset="0"/>
                </a:rPr>
                <a:t>Performances </a:t>
              </a:r>
            </a:p>
            <a:p>
              <a:pPr algn="ctr" eaLnBrk="1" hangingPunct="1"/>
              <a:r>
                <a:rPr lang="en-US" altLang="en-US" sz="1400" dirty="0" smtClean="0">
                  <a:latin typeface="Arial" pitchFamily="34" charset="0"/>
                </a:rPr>
                <a:t>Statistiques</a:t>
              </a:r>
              <a:endParaRPr lang="en-US" altLang="en-US" sz="1400" dirty="0">
                <a:latin typeface="Arial" pitchFamily="34" charset="0"/>
              </a:endParaRPr>
            </a:p>
          </p:txBody>
        </p:sp>
        <p:sp>
          <p:nvSpPr>
            <p:cNvPr id="5144" name="AutoShape 133"/>
            <p:cNvSpPr>
              <a:spLocks noChangeArrowheads="1"/>
            </p:cNvSpPr>
            <p:nvPr/>
          </p:nvSpPr>
          <p:spPr bwMode="auto">
            <a:xfrm>
              <a:off x="5184" y="2304"/>
              <a:ext cx="288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grpSp>
        <p:nvGrpSpPr>
          <p:cNvPr id="13" name="Group 134"/>
          <p:cNvGrpSpPr>
            <a:grpSpLocks/>
          </p:cNvGrpSpPr>
          <p:nvPr/>
        </p:nvGrpSpPr>
        <p:grpSpPr bwMode="auto">
          <a:xfrm>
            <a:off x="1934767" y="3276600"/>
            <a:ext cx="5959078" cy="1600200"/>
            <a:chOff x="1125" y="2064"/>
            <a:chExt cx="3264" cy="1008"/>
          </a:xfrm>
        </p:grpSpPr>
        <p:sp>
          <p:nvSpPr>
            <p:cNvPr id="5138" name="Rectangle 135"/>
            <p:cNvSpPr>
              <a:spLocks noChangeArrowheads="1"/>
            </p:cNvSpPr>
            <p:nvPr/>
          </p:nvSpPr>
          <p:spPr bwMode="auto">
            <a:xfrm>
              <a:off x="1125" y="2064"/>
              <a:ext cx="326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latin typeface="Arial" pitchFamily="34" charset="0"/>
                </a:rPr>
                <a:t>Les statistiques des différents compteurs et interfaces</a:t>
              </a:r>
              <a:endParaRPr lang="en-US" altLang="en-US" sz="1600" dirty="0">
                <a:latin typeface="Arial" pitchFamily="34" charset="0"/>
              </a:endParaRPr>
            </a:p>
          </p:txBody>
        </p:sp>
        <p:sp>
          <p:nvSpPr>
            <p:cNvPr id="5139" name="Line 136"/>
            <p:cNvSpPr>
              <a:spLocks noChangeShapeType="1"/>
            </p:cNvSpPr>
            <p:nvPr/>
          </p:nvSpPr>
          <p:spPr bwMode="auto">
            <a:xfrm flipV="1">
              <a:off x="2016" y="2256"/>
              <a:ext cx="62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137"/>
            <p:cNvSpPr>
              <a:spLocks noChangeShapeType="1"/>
            </p:cNvSpPr>
            <p:nvPr/>
          </p:nvSpPr>
          <p:spPr bwMode="auto">
            <a:xfrm flipV="1">
              <a:off x="2784" y="225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138"/>
            <p:cNvSpPr>
              <a:spLocks noChangeShapeType="1"/>
            </p:cNvSpPr>
            <p:nvPr/>
          </p:nvSpPr>
          <p:spPr bwMode="auto">
            <a:xfrm flipH="1" flipV="1">
              <a:off x="3024" y="2256"/>
              <a:ext cx="28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39"/>
            <p:cNvSpPr>
              <a:spLocks noChangeShapeType="1"/>
            </p:cNvSpPr>
            <p:nvPr/>
          </p:nvSpPr>
          <p:spPr bwMode="auto">
            <a:xfrm flipH="1" flipV="1">
              <a:off x="3216" y="2256"/>
              <a:ext cx="576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0"/>
          <p:cNvGrpSpPr>
            <a:grpSpLocks/>
          </p:cNvGrpSpPr>
          <p:nvPr/>
        </p:nvGrpSpPr>
        <p:grpSpPr bwMode="auto">
          <a:xfrm>
            <a:off x="330200" y="1696563"/>
            <a:ext cx="1155700" cy="1263650"/>
            <a:chOff x="192" y="912"/>
            <a:chExt cx="672" cy="796"/>
          </a:xfrm>
        </p:grpSpPr>
        <p:pic>
          <p:nvPicPr>
            <p:cNvPr id="5136" name="Picture 14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12"/>
              <a:ext cx="67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Rectangle 142"/>
            <p:cNvSpPr>
              <a:spLocks noChangeArrowheads="1"/>
            </p:cNvSpPr>
            <p:nvPr/>
          </p:nvSpPr>
          <p:spPr bwMode="auto">
            <a:xfrm>
              <a:off x="192" y="1392"/>
              <a:ext cx="672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latin typeface="Arial" pitchFamily="34" charset="0"/>
                </a:rPr>
                <a:t>Retour à </a:t>
              </a:r>
            </a:p>
            <a:p>
              <a:pPr algn="ctr" eaLnBrk="1" hangingPunct="1"/>
              <a:r>
                <a:rPr lang="en-US" altLang="en-US" sz="1400" dirty="0" err="1" smtClean="0">
                  <a:latin typeface="Arial" pitchFamily="34" charset="0"/>
                </a:rPr>
                <a:t>l’utilisateur</a:t>
              </a:r>
              <a:endParaRPr lang="en-US" altLang="en-US" sz="1400" dirty="0">
                <a:latin typeface="Arial" pitchFamily="34" charset="0"/>
              </a:endParaRPr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650082" y="1543050"/>
            <a:ext cx="7345231" cy="1962150"/>
            <a:chOff x="378" y="972"/>
            <a:chExt cx="4271" cy="1236"/>
          </a:xfrm>
        </p:grpSpPr>
        <p:pic>
          <p:nvPicPr>
            <p:cNvPr id="5130" name="Picture 144" descr="j03958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" y="972"/>
              <a:ext cx="81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AutoShape 145"/>
            <p:cNvSpPr>
              <a:spLocks noChangeArrowheads="1"/>
            </p:cNvSpPr>
            <p:nvPr/>
          </p:nvSpPr>
          <p:spPr bwMode="auto">
            <a:xfrm>
              <a:off x="1545" y="1560"/>
              <a:ext cx="2288" cy="31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 smtClean="0">
                  <a:latin typeface="Arial" pitchFamily="34" charset="0"/>
                </a:rPr>
                <a:t>Contrôle des performances du réseau</a:t>
              </a:r>
            </a:p>
            <a:p>
              <a:pPr algn="ctr" eaLnBrk="1" hangingPunct="1"/>
              <a:r>
                <a:rPr lang="en-US" altLang="en-US" sz="1400" b="1" smtClean="0">
                  <a:latin typeface="Arial" pitchFamily="34" charset="0"/>
                  <a:sym typeface="Wingdings" pitchFamily="2" charset="2"/>
                </a:rPr>
                <a:t>	 Optimisation</a:t>
              </a:r>
              <a:endParaRPr lang="en-US" altLang="en-US" sz="1400" b="1" dirty="0">
                <a:latin typeface="Arial" pitchFamily="34" charset="0"/>
              </a:endParaRPr>
            </a:p>
          </p:txBody>
        </p:sp>
        <p:cxnSp>
          <p:nvCxnSpPr>
            <p:cNvPr id="5132" name="AutoShape 146"/>
            <p:cNvCxnSpPr>
              <a:cxnSpLocks noChangeShapeType="1"/>
              <a:stCxn id="5146" idx="0"/>
              <a:endCxn id="5131" idx="1"/>
            </p:cNvCxnSpPr>
            <p:nvPr/>
          </p:nvCxnSpPr>
          <p:spPr bwMode="auto">
            <a:xfrm flipV="1">
              <a:off x="378" y="1716"/>
              <a:ext cx="1167" cy="492"/>
            </a:xfrm>
            <a:prstGeom prst="straightConnector1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3" name="AutoShape 147"/>
            <p:cNvCxnSpPr>
              <a:cxnSpLocks noChangeShapeType="1"/>
              <a:stCxn id="5137" idx="3"/>
              <a:endCxn id="5131" idx="1"/>
            </p:cNvCxnSpPr>
            <p:nvPr/>
          </p:nvCxnSpPr>
          <p:spPr bwMode="auto">
            <a:xfrm>
              <a:off x="864" y="1707"/>
              <a:ext cx="681" cy="9"/>
            </a:xfrm>
            <a:prstGeom prst="straightConnector1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4" name="AutoShape 148"/>
            <p:cNvCxnSpPr>
              <a:cxnSpLocks noChangeShapeType="1"/>
              <a:stCxn id="5138" idx="0"/>
              <a:endCxn id="5131" idx="2"/>
            </p:cNvCxnSpPr>
            <p:nvPr/>
          </p:nvCxnSpPr>
          <p:spPr bwMode="auto">
            <a:xfrm flipH="1" flipV="1">
              <a:off x="2689" y="1872"/>
              <a:ext cx="169" cy="192"/>
            </a:xfrm>
            <a:prstGeom prst="straightConnector1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5" name="AutoShape 149"/>
            <p:cNvCxnSpPr>
              <a:cxnSpLocks noChangeShapeType="1"/>
              <a:stCxn id="5143" idx="1"/>
              <a:endCxn id="5131" idx="3"/>
            </p:cNvCxnSpPr>
            <p:nvPr/>
          </p:nvCxnSpPr>
          <p:spPr bwMode="auto">
            <a:xfrm flipH="1" flipV="1">
              <a:off x="3833" y="1716"/>
              <a:ext cx="816" cy="266"/>
            </a:xfrm>
            <a:prstGeom prst="straightConnector1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0" name="Rectangle 149"/>
          <p:cNvSpPr/>
          <p:nvPr/>
        </p:nvSpPr>
        <p:spPr>
          <a:xfrm>
            <a:off x="930565" y="1000360"/>
            <a:ext cx="63065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rgbClr val="006699"/>
                </a:solidFill>
              </a:rPr>
              <a:t>Les mesures des performances du réseau 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  <p:sp>
        <p:nvSpPr>
          <p:cNvPr id="152" name="Rectangle 6"/>
          <p:cNvSpPr txBox="1">
            <a:spLocks noChangeArrowheads="1"/>
          </p:cNvSpPr>
          <p:nvPr/>
        </p:nvSpPr>
        <p:spPr>
          <a:xfrm>
            <a:off x="1082355" y="403570"/>
            <a:ext cx="5173206" cy="520895"/>
          </a:xfrm>
          <a:prstGeom prst="rect">
            <a:avLst/>
          </a:prstGeom>
          <a:noFill/>
          <a:ln/>
        </p:spPr>
        <p:txBody>
          <a:bodyPr anchor="ctr">
            <a:normAutofit fontScale="92500" lnSpcReduction="20000"/>
          </a:bodyPr>
          <a:lstStyle/>
          <a:p>
            <a:pPr algn="l">
              <a:defRPr/>
            </a:pP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mesures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l">
              <a:defRPr/>
            </a:pP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Paramètres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QoS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9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357314"/>
            <a:ext cx="9364266" cy="2071687"/>
          </a:xfrm>
        </p:spPr>
        <p:txBody>
          <a:bodyPr/>
          <a:lstStyle/>
          <a:p>
            <a:r>
              <a:rPr lang="en-US" altLang="en-US" sz="2000" dirty="0" smtClean="0"/>
              <a:t>Différents services 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en-US" altLang="en-US" sz="2000" dirty="0" smtClean="0"/>
              <a:t> </a:t>
            </a:r>
            <a:r>
              <a:rPr lang="en-US" altLang="en-US" sz="2000" dirty="0" err="1" smtClean="0"/>
              <a:t>Différents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besoins</a:t>
            </a:r>
            <a:r>
              <a:rPr lang="en-US" altLang="en-US" sz="2000" dirty="0" smtClean="0"/>
              <a:t>  en </a:t>
            </a:r>
            <a:r>
              <a:rPr lang="en-US" altLang="en-US" sz="2000" dirty="0" err="1" smtClean="0"/>
              <a:t>QoS</a:t>
            </a:r>
            <a:r>
              <a:rPr lang="en-US" altLang="en-US" sz="2000" dirty="0" smtClean="0"/>
              <a:t> 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 smtClean="0"/>
              <a:t>Les KPI doivent être définies séparément pour chaque service 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989771" y="2420889"/>
            <a:ext cx="8420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i-FI" sz="2000" b="1" kern="0" dirty="0" smtClean="0">
                <a:latin typeface="+mj-lt"/>
                <a:ea typeface="+mj-ea"/>
                <a:cs typeface="+mj-cs"/>
              </a:rPr>
              <a:t>Exemple : services vocaux - </a:t>
            </a:r>
            <a:r>
              <a:rPr lang="fi-FI" sz="2000" b="1" kern="0" dirty="0">
                <a:latin typeface="+mj-lt"/>
                <a:ea typeface="+mj-ea"/>
                <a:cs typeface="+mj-cs"/>
              </a:rPr>
              <a:t>CS</a:t>
            </a:r>
            <a:endParaRPr lang="en-GB" sz="20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169773"/>
              </p:ext>
            </p:extLst>
          </p:nvPr>
        </p:nvGraphicFramePr>
        <p:xfrm>
          <a:off x="1402303" y="3140968"/>
          <a:ext cx="8075200" cy="33283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35213"/>
                <a:gridCol w="3479557"/>
                <a:gridCol w="2560430"/>
              </a:tblGrid>
              <a:tr h="3088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Catégories KPI</a:t>
                      </a:r>
                    </a:p>
                  </a:txBody>
                  <a:tcPr marL="99059" marR="9905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Indicateurs</a:t>
                      </a:r>
                      <a:endParaRPr kumimoji="0" lang="en-GB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endParaRPr kumimoji="0" lang="en-GB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</a:tr>
              <a:tr h="864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Accessibilité des Services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Disponibilité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de la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couverture</a:t>
                      </a:r>
                      <a:endParaRPr kumimoji="0" lang="en-US" sz="18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Taux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de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blocage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d’appel</a:t>
                      </a:r>
                      <a:endParaRPr kumimoji="0" lang="en-US" sz="18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Établissement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d'appels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en  retard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Ec/No, RSCP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Contrôle d'admission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Affectation RAB 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</a:tr>
              <a:tr h="48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Intégrité des Services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Qualité vocale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Cadres  bruyants (FER), MOS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</a:tr>
              <a:tr h="864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Pérennité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 Services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Appels abandonnés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Echec  du transfert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Aucune couverture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Interférences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</a:tr>
            </a:tbl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006460" y="479465"/>
            <a:ext cx="6387526" cy="445000"/>
          </a:xfrm>
          <a:prstGeom prst="rect">
            <a:avLst/>
          </a:prstGeom>
          <a:noFill/>
          <a:ln/>
        </p:spPr>
        <p:txBody>
          <a:bodyPr anchor="ctr">
            <a:noAutofit/>
          </a:bodyPr>
          <a:lstStyle/>
          <a:p>
            <a:pPr algn="l">
              <a:defRPr/>
            </a:pPr>
            <a:r>
              <a:rPr lang="en-US" sz="24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mesures</a:t>
            </a:r>
            <a:r>
              <a:rPr lang="en-US" sz="24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l">
              <a:defRPr/>
            </a:pPr>
            <a:r>
              <a:rPr lang="en-US" sz="24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24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Paramètres</a:t>
            </a:r>
            <a:r>
              <a:rPr lang="en-US" sz="24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QoS</a:t>
            </a:r>
            <a:endParaRPr lang="en-US" sz="24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10" y="1052736"/>
            <a:ext cx="1460856" cy="151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2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2355" y="544990"/>
            <a:ext cx="3718855" cy="249299"/>
          </a:xfrm>
        </p:spPr>
        <p:txBody>
          <a:bodyPr/>
          <a:lstStyle/>
          <a:p>
            <a:r>
              <a:rPr lang="fr-FR" sz="1800" dirty="0" smtClean="0"/>
              <a:t>indices de l’Impact des QoE</a:t>
            </a:r>
            <a:endParaRPr lang="fr-FR" sz="1800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459" y="1000360"/>
            <a:ext cx="812076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08190" y="1455730"/>
            <a:ext cx="8750300" cy="5214938"/>
          </a:xfrm>
        </p:spPr>
        <p:txBody>
          <a:bodyPr/>
          <a:lstStyle/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Service FTP :</a:t>
            </a:r>
            <a:r>
              <a:rPr lang="en-US" sz="2200" dirty="0" smtClean="0">
                <a:latin typeface="+mj-lt"/>
              </a:rPr>
              <a:t> </a:t>
            </a:r>
            <a:r>
              <a:rPr lang="en-US" sz="2200" dirty="0" err="1" smtClean="0">
                <a:latin typeface="+mj-lt"/>
              </a:rPr>
              <a:t>taux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d'échec</a:t>
            </a:r>
            <a:r>
              <a:rPr lang="en-US" sz="2200" dirty="0" smtClean="0">
                <a:latin typeface="+mj-lt"/>
              </a:rPr>
              <a:t> du </a:t>
            </a:r>
            <a:r>
              <a:rPr lang="en-US" sz="2200" dirty="0" smtClean="0"/>
              <a:t>start-up FTP 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Taux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d’annulation</a:t>
            </a:r>
            <a:r>
              <a:rPr lang="en-US" sz="2200" dirty="0" smtClean="0">
                <a:latin typeface="+mj-lt"/>
              </a:rPr>
              <a:t> FTP, débit FTP, …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Service HTTP:</a:t>
            </a:r>
            <a:r>
              <a:rPr lang="en-US" sz="2200" dirty="0" smtClean="0">
                <a:latin typeface="+mj-lt"/>
              </a:rPr>
              <a:t> </a:t>
            </a:r>
            <a:r>
              <a:rPr lang="en-US" sz="2200" dirty="0" smtClean="0"/>
              <a:t> </a:t>
            </a:r>
            <a:r>
              <a:rPr lang="en-US" sz="2200" dirty="0" err="1" smtClean="0"/>
              <a:t>taux</a:t>
            </a:r>
            <a:r>
              <a:rPr lang="en-US" sz="2200" dirty="0" smtClean="0"/>
              <a:t> </a:t>
            </a:r>
            <a:r>
              <a:rPr lang="en-US" sz="2200" dirty="0" err="1" smtClean="0"/>
              <a:t>d'échec</a:t>
            </a:r>
            <a:r>
              <a:rPr lang="en-US" sz="2200" dirty="0" smtClean="0"/>
              <a:t> à </a:t>
            </a:r>
            <a:r>
              <a:rPr lang="en-US" sz="2200" dirty="0" err="1" smtClean="0">
                <a:latin typeface="+mj-lt"/>
              </a:rPr>
              <a:t>l'accès</a:t>
            </a:r>
            <a:r>
              <a:rPr lang="en-US" sz="2200" dirty="0" smtClean="0">
                <a:latin typeface="+mj-lt"/>
              </a:rPr>
              <a:t> HTTP, </a:t>
            </a:r>
            <a:r>
              <a:rPr lang="en-US" sz="2200" dirty="0" err="1" smtClean="0"/>
              <a:t>Taux</a:t>
            </a:r>
            <a:r>
              <a:rPr lang="en-US" sz="2200" dirty="0" smtClean="0"/>
              <a:t> </a:t>
            </a:r>
            <a:r>
              <a:rPr lang="en-US" sz="2200" dirty="0" err="1" smtClean="0"/>
              <a:t>d’annulation</a:t>
            </a:r>
            <a:r>
              <a:rPr lang="en-US" sz="2200" dirty="0" smtClean="0"/>
              <a:t> H</a:t>
            </a:r>
            <a:r>
              <a:rPr lang="en-US" sz="2200" dirty="0" smtClean="0">
                <a:latin typeface="+mj-lt"/>
              </a:rPr>
              <a:t>TTP, temps </a:t>
            </a:r>
            <a:r>
              <a:rPr lang="en-US" sz="2200" dirty="0" err="1" smtClean="0">
                <a:latin typeface="+mj-lt"/>
              </a:rPr>
              <a:t>d'accès</a:t>
            </a:r>
            <a:r>
              <a:rPr lang="en-US" sz="2200" dirty="0" smtClean="0">
                <a:latin typeface="+mj-lt"/>
              </a:rPr>
              <a:t>, temps d'accès au </a:t>
            </a:r>
            <a:r>
              <a:rPr lang="en-US" sz="2200" dirty="0" err="1" smtClean="0">
                <a:latin typeface="+mj-lt"/>
              </a:rPr>
              <a:t>texte</a:t>
            </a:r>
            <a:r>
              <a:rPr lang="en-US" sz="2200" dirty="0" smtClean="0"/>
              <a:t> HTTP,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débit</a:t>
            </a:r>
            <a:r>
              <a:rPr lang="en-US" sz="2200" dirty="0" smtClean="0">
                <a:latin typeface="+mj-lt"/>
              </a:rPr>
              <a:t> HTTP/Retard, ...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Push"-to-talk </a:t>
            </a:r>
            <a:r>
              <a:rPr lang="en-US" sz="2200" b="1" dirty="0" err="1" smtClean="0">
                <a:latin typeface="+mj-lt"/>
              </a:rPr>
              <a:t>sur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Cellulaire</a:t>
            </a:r>
            <a:r>
              <a:rPr lang="en-US" sz="2200" b="1" dirty="0" smtClean="0">
                <a:latin typeface="+mj-lt"/>
              </a:rPr>
              <a:t> (</a:t>
            </a:r>
            <a:r>
              <a:rPr lang="en-US" sz="2200" dirty="0" smtClean="0"/>
              <a:t>POC) </a:t>
            </a:r>
            <a:r>
              <a:rPr lang="en-US" sz="2200" dirty="0" err="1" smtClean="0"/>
              <a:t>disponibilité</a:t>
            </a:r>
            <a:r>
              <a:rPr lang="en-US" sz="2200" dirty="0" smtClean="0"/>
              <a:t> du service </a:t>
            </a:r>
            <a:r>
              <a:rPr lang="en-US" sz="2200" dirty="0" smtClean="0">
                <a:latin typeface="+mj-lt"/>
              </a:rPr>
              <a:t>du POC): </a:t>
            </a:r>
            <a:r>
              <a:rPr lang="en-US" sz="2200" dirty="0" err="1" smtClean="0">
                <a:latin typeface="+mj-lt"/>
              </a:rPr>
              <a:t>Acessibilité</a:t>
            </a:r>
            <a:r>
              <a:rPr lang="en-US" sz="2200" dirty="0" smtClean="0">
                <a:latin typeface="+mj-lt"/>
              </a:rPr>
              <a:t> service du POC </a:t>
            </a:r>
            <a:r>
              <a:rPr lang="en-US" sz="2200" dirty="0" err="1" smtClean="0">
                <a:latin typeface="+mj-lt"/>
              </a:rPr>
              <a:t>Qualité</a:t>
            </a:r>
            <a:r>
              <a:rPr lang="en-US" sz="2200" dirty="0" smtClean="0">
                <a:latin typeface="+mj-lt"/>
              </a:rPr>
              <a:t> de la </a:t>
            </a:r>
            <a:r>
              <a:rPr lang="en-US" sz="2200" dirty="0" err="1" smtClean="0">
                <a:latin typeface="+mj-lt"/>
              </a:rPr>
              <a:t>voix</a:t>
            </a:r>
            <a:r>
              <a:rPr lang="en-US" sz="2200" dirty="0" smtClean="0">
                <a:latin typeface="+mj-lt"/>
              </a:rPr>
              <a:t> POC ,</a:t>
            </a:r>
            <a:r>
              <a:rPr lang="en-US" sz="2200" dirty="0" err="1" smtClean="0">
                <a:latin typeface="+mj-lt"/>
              </a:rPr>
              <a:t>Livraison</a:t>
            </a:r>
            <a:r>
              <a:rPr lang="en-US" sz="2200" dirty="0" smtClean="0">
                <a:latin typeface="+mj-lt"/>
              </a:rPr>
              <a:t> en temps opportun de la </a:t>
            </a:r>
            <a:r>
              <a:rPr lang="en-US" sz="2200" dirty="0" err="1" smtClean="0">
                <a:latin typeface="+mj-lt"/>
              </a:rPr>
              <a:t>voix</a:t>
            </a:r>
            <a:r>
              <a:rPr lang="en-US" sz="2200" dirty="0" smtClean="0">
                <a:latin typeface="+mj-lt"/>
              </a:rPr>
              <a:t> POC.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MMS</a:t>
            </a:r>
            <a:r>
              <a:rPr lang="en-US" sz="2200" dirty="0" smtClean="0">
                <a:latin typeface="+mj-lt"/>
              </a:rPr>
              <a:t>: </a:t>
            </a:r>
            <a:r>
              <a:rPr lang="en-US" sz="2200" dirty="0" err="1" smtClean="0"/>
              <a:t>taux</a:t>
            </a:r>
            <a:r>
              <a:rPr lang="en-US" sz="2200" dirty="0" smtClean="0"/>
              <a:t> </a:t>
            </a:r>
            <a:r>
              <a:rPr lang="en-US" sz="2200" dirty="0" err="1" smtClean="0"/>
              <a:t>d'échec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+mj-lt"/>
              </a:rPr>
              <a:t>Envoyer</a:t>
            </a:r>
            <a:r>
              <a:rPr lang="en-US" sz="2200" dirty="0" smtClean="0">
                <a:latin typeface="+mj-lt"/>
              </a:rPr>
              <a:t>/</a:t>
            </a:r>
            <a:r>
              <a:rPr lang="en-US" sz="2200" dirty="0" err="1" smtClean="0">
                <a:latin typeface="+mj-lt"/>
              </a:rPr>
              <a:t>Récupérer</a:t>
            </a:r>
            <a:r>
              <a:rPr lang="en-US" sz="2200" dirty="0" smtClean="0">
                <a:latin typeface="+mj-lt"/>
              </a:rPr>
              <a:t> MMS ,</a:t>
            </a:r>
            <a:r>
              <a:rPr lang="en-US" sz="2200" dirty="0" smtClean="0"/>
              <a:t> le </a:t>
            </a:r>
            <a:r>
              <a:rPr lang="en-US" sz="2200" dirty="0" err="1" smtClean="0"/>
              <a:t>débit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+mj-lt"/>
              </a:rPr>
              <a:t>envoyer</a:t>
            </a:r>
            <a:r>
              <a:rPr lang="en-US" sz="2200" dirty="0" smtClean="0">
                <a:latin typeface="+mj-lt"/>
              </a:rPr>
              <a:t>/</a:t>
            </a:r>
            <a:r>
              <a:rPr lang="en-US" sz="2200" dirty="0" err="1" smtClean="0">
                <a:latin typeface="+mj-lt"/>
              </a:rPr>
              <a:t>recevoir</a:t>
            </a:r>
            <a:r>
              <a:rPr lang="en-US" sz="2200" dirty="0" smtClean="0">
                <a:latin typeface="+mj-lt"/>
              </a:rPr>
              <a:t> de MMS,</a:t>
            </a:r>
            <a:r>
              <a:rPr lang="en-US" sz="2200" dirty="0" smtClean="0"/>
              <a:t> retard</a:t>
            </a:r>
            <a:r>
              <a:rPr lang="en-US" sz="2200" dirty="0" smtClean="0">
                <a:latin typeface="+mj-lt"/>
              </a:rPr>
              <a:t> bout en bout </a:t>
            </a:r>
            <a:r>
              <a:rPr lang="en-US" sz="2200" dirty="0" smtClean="0"/>
              <a:t>MMS ,</a:t>
            </a:r>
            <a:r>
              <a:rPr lang="en-US" sz="2200" dirty="0" smtClean="0">
                <a:latin typeface="+mj-lt"/>
              </a:rPr>
              <a:t> retard de notification MMS.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WAP</a:t>
            </a:r>
            <a:r>
              <a:rPr lang="en-US" sz="2200" dirty="0" smtClean="0">
                <a:latin typeface="+mj-lt"/>
              </a:rPr>
              <a:t>WAP : </a:t>
            </a:r>
            <a:r>
              <a:rPr lang="en-US" sz="2200" dirty="0" err="1" smtClean="0">
                <a:latin typeface="+mj-lt"/>
              </a:rPr>
              <a:t>taux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d'échec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smtClean="0"/>
              <a:t>WAP</a:t>
            </a:r>
            <a:r>
              <a:rPr lang="en-US" sz="2200" dirty="0" smtClean="0">
                <a:latin typeface="+mj-lt"/>
              </a:rPr>
              <a:t>, Temps </a:t>
            </a:r>
            <a:r>
              <a:rPr lang="en-US" sz="2200" dirty="0" err="1" smtClean="0">
                <a:latin typeface="+mj-lt"/>
              </a:rPr>
              <a:t>d’accès</a:t>
            </a:r>
            <a:r>
              <a:rPr lang="en-US" sz="2200" dirty="0" smtClean="0">
                <a:latin typeface="+mj-lt"/>
              </a:rPr>
              <a:t> WAP.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Ping</a:t>
            </a:r>
            <a:r>
              <a:rPr lang="en-US" sz="2200" dirty="0" smtClean="0">
                <a:latin typeface="+mj-lt"/>
              </a:rPr>
              <a:t>: RTT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82355" y="479465"/>
            <a:ext cx="5780366" cy="445000"/>
          </a:xfrm>
          <a:prstGeom prst="rect">
            <a:avLst/>
          </a:prstGeom>
          <a:noFill/>
          <a:ln/>
        </p:spPr>
        <p:txBody>
          <a:bodyPr anchor="ctr">
            <a:noAutofit/>
          </a:bodyPr>
          <a:lstStyle/>
          <a:p>
            <a:pPr algn="l">
              <a:defRPr/>
            </a:pPr>
            <a:r>
              <a:rPr lang="en-US" sz="24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mesures</a:t>
            </a:r>
            <a:r>
              <a:rPr lang="en-US" sz="24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l">
              <a:defRPr/>
            </a:pPr>
            <a:r>
              <a:rPr lang="en-US" sz="24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24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Paramètres</a:t>
            </a:r>
            <a:r>
              <a:rPr lang="en-US" sz="24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QoS</a:t>
            </a:r>
            <a:endParaRPr lang="en-US" sz="2400" b="1" cap="all" dirty="0" smtClean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4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2384" y="1000360"/>
            <a:ext cx="187904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2400" b="1" i="1" dirty="0" smtClean="0">
                <a:solidFill>
                  <a:srgbClr val="006699"/>
                </a:solidFill>
              </a:rPr>
              <a:t>Service KPI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577850" y="1066800"/>
            <a:ext cx="8667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7650" y="1570856"/>
            <a:ext cx="6031497" cy="45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t" hangingPunct="1">
              <a:buFont typeface="Wingdings" panose="05000000000000000000" pitchFamily="2" charset="2"/>
              <a:buChar char="§"/>
            </a:pPr>
            <a:endParaRPr lang="en-US" sz="2200" dirty="0" smtClean="0">
              <a:latin typeface="+mn-lt"/>
            </a:endParaRPr>
          </a:p>
          <a:p>
            <a:pPr marL="0" indent="0" eaLnBrk="1" fontAlgn="t" hangingPunct="1"/>
            <a:r>
              <a:rPr lang="en-US" sz="2200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en-US" sz="2200" dirty="0" smtClean="0">
                <a:latin typeface="+mn-lt"/>
              </a:rPr>
              <a:t> Fabriqué </a:t>
            </a:r>
            <a:r>
              <a:rPr lang="en-US" sz="2200" dirty="0">
                <a:latin typeface="+mn-lt"/>
              </a:rPr>
              <a:t>p</a:t>
            </a:r>
            <a:r>
              <a:rPr lang="en-US" sz="2200" dirty="0" smtClean="0">
                <a:latin typeface="+mn-lt"/>
              </a:rPr>
              <a:t>our</a:t>
            </a:r>
            <a:r>
              <a:rPr lang="en-US" sz="2200" dirty="0">
                <a:latin typeface="+mn-lt"/>
              </a:rPr>
              <a:t> </a:t>
            </a:r>
            <a:r>
              <a:rPr lang="en-US" sz="2200" b="1" dirty="0" smtClean="0">
                <a:latin typeface="+mn-lt"/>
              </a:rPr>
              <a:t> les </a:t>
            </a:r>
            <a:r>
              <a:rPr lang="en-US" sz="2200" b="1" dirty="0" err="1" smtClean="0">
                <a:latin typeface="+mn-lt"/>
              </a:rPr>
              <a:t>mesures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pedestres</a:t>
            </a:r>
            <a:r>
              <a:rPr lang="en-US" sz="2200" dirty="0" smtClean="0">
                <a:latin typeface="+mn-lt"/>
              </a:rPr>
              <a:t>.</a:t>
            </a:r>
            <a:r>
              <a:rPr lang="en-US" sz="2200" dirty="0">
                <a:latin typeface="+mn-lt"/>
              </a:rPr>
              <a:t> </a:t>
            </a:r>
            <a:endParaRPr lang="en-US" sz="2200" dirty="0" smtClean="0">
              <a:latin typeface="+mn-lt"/>
            </a:endParaRPr>
          </a:p>
          <a:p>
            <a:pPr marL="0" indent="0" eaLnBrk="1" fontAlgn="t" hangingPunct="1"/>
            <a:r>
              <a:rPr lang="en-US" sz="2200" dirty="0" smtClean="0">
                <a:latin typeface="+mn-lt"/>
              </a:rPr>
              <a:t>Il </a:t>
            </a:r>
            <a:r>
              <a:rPr lang="en-US" sz="2200" dirty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e </a:t>
            </a:r>
            <a:r>
              <a:rPr lang="en-US" sz="2200" dirty="0">
                <a:latin typeface="+mn-lt"/>
              </a:rPr>
              <a:t>compose de : </a:t>
            </a:r>
          </a:p>
          <a:p>
            <a:pPr lvl="1" algn="l" eaLnBrk="1" fontAlgn="t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Un équipement portable, installé dans le sac à dos (basée sur les smartphones HTC),</a:t>
            </a:r>
          </a:p>
          <a:p>
            <a:pPr lvl="1" algn="l" eaLnBrk="1" fontAlgn="t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Une application XGMA </a:t>
            </a:r>
            <a:r>
              <a:rPr lang="en-US" sz="2200" dirty="0" err="1" smtClean="0">
                <a:latin typeface="+mn-lt"/>
              </a:rPr>
              <a:t>contrôlées</a:t>
            </a:r>
            <a:r>
              <a:rPr lang="en-US" sz="2200" dirty="0" smtClean="0">
                <a:latin typeface="+mn-lt"/>
              </a:rPr>
              <a:t> par une tablette </a:t>
            </a:r>
            <a:r>
              <a:rPr lang="en-US" sz="2200" dirty="0" err="1" smtClean="0">
                <a:latin typeface="+mn-lt"/>
              </a:rPr>
              <a:t>numérique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permettant</a:t>
            </a:r>
            <a:r>
              <a:rPr lang="en-US" sz="2200" dirty="0" smtClean="0">
                <a:latin typeface="+mn-lt"/>
              </a:rPr>
              <a:t>  </a:t>
            </a:r>
            <a:r>
              <a:rPr lang="en-US" sz="2200" dirty="0" err="1" smtClean="0">
                <a:latin typeface="+mn-lt"/>
              </a:rPr>
              <a:t>d’auditer</a:t>
            </a:r>
            <a:r>
              <a:rPr lang="en-US" sz="2200" dirty="0" smtClean="0">
                <a:latin typeface="+mn-lt"/>
              </a:rPr>
              <a:t> les </a:t>
            </a:r>
            <a:r>
              <a:rPr lang="en-US" sz="2200" dirty="0" err="1" smtClean="0">
                <a:latin typeface="+mn-lt"/>
              </a:rPr>
              <a:t>réseaux</a:t>
            </a:r>
            <a:r>
              <a:rPr lang="en-US" sz="2200" dirty="0" smtClean="0">
                <a:latin typeface="+mn-lt"/>
              </a:rPr>
              <a:t> sans fil dans les zones urbaines, dans les centres commerciaux et les bâtiments publics. </a:t>
            </a:r>
          </a:p>
          <a:p>
            <a:pPr marL="457200" lvl="1" indent="0" eaLnBrk="1" fontAlgn="t" hangingPunct="1"/>
            <a:endParaRPr lang="en-US" sz="2200" dirty="0" smtClean="0">
              <a:latin typeface="+mn-lt"/>
            </a:endParaRPr>
          </a:p>
          <a:p>
            <a:pPr marL="0" indent="0" eaLnBrk="1" fontAlgn="t" hangingPunct="1"/>
            <a:r>
              <a:rPr lang="en-US" sz="2200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en-US" sz="2200" dirty="0" smtClean="0">
                <a:latin typeface="+mn-lt"/>
              </a:rPr>
              <a:t>Cet outil peut également au cours de la campagne de </a:t>
            </a:r>
            <a:r>
              <a:rPr lang="en-US" sz="2200" dirty="0" err="1" smtClean="0">
                <a:latin typeface="+mn-lt"/>
              </a:rPr>
              <a:t>mesure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auditer</a:t>
            </a:r>
            <a:r>
              <a:rPr lang="en-US" sz="2200" dirty="0" smtClean="0">
                <a:latin typeface="+mn-lt"/>
              </a:rPr>
              <a:t> la qualité de service des réseaux mobiles en voiture, </a:t>
            </a:r>
            <a:r>
              <a:rPr lang="en-US" sz="2200" dirty="0" err="1" smtClean="0">
                <a:latin typeface="+mn-lt"/>
              </a:rPr>
              <a:t>lorsque</a:t>
            </a:r>
            <a:r>
              <a:rPr lang="en-US" sz="2200" dirty="0" smtClean="0">
                <a:latin typeface="+mn-lt"/>
              </a:rPr>
              <a:t> le </a:t>
            </a:r>
            <a:r>
              <a:rPr lang="en-US" sz="2200" dirty="0" err="1" smtClean="0">
                <a:latin typeface="+mn-lt"/>
              </a:rPr>
              <a:t>vehicule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est</a:t>
            </a:r>
            <a:r>
              <a:rPr lang="en-US" sz="2200" dirty="0" smtClean="0">
                <a:latin typeface="+mn-lt"/>
              </a:rPr>
              <a:t> en </a:t>
            </a:r>
            <a:r>
              <a:rPr lang="en-US" sz="2200" dirty="0" err="1" smtClean="0">
                <a:latin typeface="+mn-lt"/>
              </a:rPr>
              <a:t>mouvement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006460" y="393200"/>
            <a:ext cx="4022435" cy="445000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>
              <a:defRPr/>
            </a:pPr>
            <a:r>
              <a:rPr lang="fr-FR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Mesures  sur le terrain</a:t>
            </a:r>
            <a:endParaRPr lang="fr-FR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25" y="1562100"/>
            <a:ext cx="16922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57" y="3861048"/>
            <a:ext cx="310594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712" y="1060052"/>
            <a:ext cx="662873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i="1" dirty="0" err="1">
                <a:solidFill>
                  <a:srgbClr val="006699"/>
                </a:solidFill>
              </a:rPr>
              <a:t>Exemple</a:t>
            </a:r>
            <a:r>
              <a:rPr lang="en-US" sz="2400" b="1" i="1" dirty="0">
                <a:solidFill>
                  <a:srgbClr val="006699"/>
                </a:solidFill>
              </a:rPr>
              <a:t> </a:t>
            </a:r>
            <a:r>
              <a:rPr lang="en-US" sz="2400" b="1" i="1" dirty="0" err="1" smtClean="0">
                <a:solidFill>
                  <a:srgbClr val="006699"/>
                </a:solidFill>
              </a:rPr>
              <a:t>d'outil</a:t>
            </a:r>
            <a:r>
              <a:rPr lang="en-US" sz="2400" b="1" i="1" dirty="0" smtClean="0">
                <a:solidFill>
                  <a:srgbClr val="006699"/>
                </a:solidFill>
              </a:rPr>
              <a:t> de </a:t>
            </a:r>
            <a:r>
              <a:rPr lang="en-US" sz="2400" b="1" i="1" dirty="0" err="1" smtClean="0">
                <a:solidFill>
                  <a:srgbClr val="006699"/>
                </a:solidFill>
              </a:rPr>
              <a:t>controle</a:t>
            </a:r>
            <a:r>
              <a:rPr lang="en-US" sz="2400" b="1" i="1" dirty="0" smtClean="0">
                <a:solidFill>
                  <a:srgbClr val="006699"/>
                </a:solidFill>
              </a:rPr>
              <a:t> Net (</a:t>
            </a:r>
            <a:r>
              <a:rPr lang="en-US" sz="2400" b="1" i="1" dirty="0" err="1" smtClean="0">
                <a:solidFill>
                  <a:srgbClr val="006699"/>
                </a:solidFill>
              </a:rPr>
              <a:t>Infocom</a:t>
            </a:r>
            <a:r>
              <a:rPr lang="en-US" sz="2400" b="1" i="1" dirty="0" smtClean="0">
                <a:solidFill>
                  <a:srgbClr val="006699"/>
                </a:solidFill>
              </a:rPr>
              <a:t>)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577850" y="1066800"/>
            <a:ext cx="8667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3055" y="1303940"/>
            <a:ext cx="8667750" cy="465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6699"/>
                </a:solidFill>
              </a:rPr>
              <a:t>Les </a:t>
            </a:r>
            <a:r>
              <a:rPr lang="en-US" b="1" dirty="0" err="1" smtClean="0">
                <a:solidFill>
                  <a:srgbClr val="006699"/>
                </a:solidFill>
              </a:rPr>
              <a:t>outils</a:t>
            </a:r>
            <a:r>
              <a:rPr lang="en-US" b="1" dirty="0" smtClean="0">
                <a:solidFill>
                  <a:srgbClr val="006699"/>
                </a:solidFill>
              </a:rPr>
              <a:t> </a:t>
            </a:r>
            <a:r>
              <a:rPr lang="en-US" b="1" dirty="0" err="1" smtClean="0">
                <a:solidFill>
                  <a:srgbClr val="006699"/>
                </a:solidFill>
                <a:latin typeface="+mn-lt"/>
              </a:rPr>
              <a:t>d'optimisation</a:t>
            </a:r>
            <a:r>
              <a:rPr lang="en-US" b="1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+mn-lt"/>
              </a:rPr>
              <a:t>du </a:t>
            </a:r>
            <a:r>
              <a:rPr lang="en-US" b="1" dirty="0" err="1">
                <a:solidFill>
                  <a:srgbClr val="006699"/>
                </a:solidFill>
                <a:latin typeface="+mn-lt"/>
              </a:rPr>
              <a:t>réseau</a:t>
            </a:r>
            <a:r>
              <a:rPr lang="en-US" b="1" dirty="0">
                <a:solidFill>
                  <a:srgbClr val="006699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6699"/>
                </a:solidFill>
                <a:latin typeface="+mn-lt"/>
              </a:rPr>
              <a:t>utilisés</a:t>
            </a:r>
            <a:r>
              <a:rPr lang="en-US" b="1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+mn-lt"/>
              </a:rPr>
              <a:t>sont les </a:t>
            </a:r>
            <a:r>
              <a:rPr lang="en-US" b="1" dirty="0" err="1" smtClean="0">
                <a:solidFill>
                  <a:srgbClr val="006699"/>
                </a:solidFill>
                <a:latin typeface="+mn-lt"/>
              </a:rPr>
              <a:t>suivants</a:t>
            </a:r>
            <a:r>
              <a:rPr lang="en-US" b="1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+mn-lt"/>
              </a:rPr>
              <a:t>:</a:t>
            </a:r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TEMS Enquête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Agilent E6474A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Neptune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CDMA 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Interface Air testeur (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ACPI)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TEMS 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DeskCat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Actix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 Analyseur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NEMO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Gladiator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NetAct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Élan semble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41" y="2276873"/>
            <a:ext cx="1765734" cy="47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52" y="2855872"/>
            <a:ext cx="1650275" cy="7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35" y="4437113"/>
            <a:ext cx="3053947" cy="174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082355" y="393200"/>
            <a:ext cx="4262466" cy="520895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>
              <a:defRPr/>
            </a:pPr>
            <a:r>
              <a:rPr lang="fr-FR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Mesures  sur le terrain</a:t>
            </a:r>
            <a:endParaRPr lang="fr-FR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8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5"/>
          <p:cNvSpPr>
            <a:spLocks noChangeArrowheads="1"/>
          </p:cNvSpPr>
          <p:nvPr/>
        </p:nvSpPr>
        <p:spPr bwMode="auto">
          <a:xfrm>
            <a:off x="1155700" y="1066800"/>
            <a:ext cx="5200650" cy="396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364602" y="1143000"/>
            <a:ext cx="1750909" cy="1066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Mesures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Et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Logiciels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518" name="AutoShape 7"/>
          <p:cNvSpPr>
            <a:spLocks noChangeArrowheads="1"/>
          </p:cNvSpPr>
          <p:nvPr/>
        </p:nvSpPr>
        <p:spPr bwMode="auto">
          <a:xfrm>
            <a:off x="1403350" y="2514600"/>
            <a:ext cx="1651000" cy="609600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1"/>
                </a:solidFill>
                <a:latin typeface="+mn-lt"/>
              </a:rPr>
              <a:t>Contrôleur</a:t>
            </a:r>
          </a:p>
        </p:txBody>
      </p:sp>
      <p:sp>
        <p:nvSpPr>
          <p:cNvPr id="64519" name="AutoShape 9"/>
          <p:cNvSpPr>
            <a:spLocks noChangeArrowheads="1"/>
          </p:cNvSpPr>
          <p:nvPr/>
        </p:nvSpPr>
        <p:spPr bwMode="auto">
          <a:xfrm>
            <a:off x="4210050" y="1524000"/>
            <a:ext cx="1403350" cy="533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+mn-lt"/>
              </a:rPr>
              <a:t>GPS</a:t>
            </a:r>
          </a:p>
        </p:txBody>
      </p:sp>
      <p:sp>
        <p:nvSpPr>
          <p:cNvPr id="64520" name="AutoShape 12"/>
          <p:cNvSpPr>
            <a:spLocks noChangeArrowheads="1"/>
          </p:cNvSpPr>
          <p:nvPr/>
        </p:nvSpPr>
        <p:spPr bwMode="auto">
          <a:xfrm>
            <a:off x="4540250" y="3962400"/>
            <a:ext cx="1403350" cy="533400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+mn-lt"/>
              </a:rPr>
              <a:t>L'énergie</a:t>
            </a:r>
          </a:p>
        </p:txBody>
      </p:sp>
      <p:sp>
        <p:nvSpPr>
          <p:cNvPr id="64521" name="Line 16"/>
          <p:cNvSpPr>
            <a:spLocks noChangeShapeType="1"/>
          </p:cNvSpPr>
          <p:nvPr/>
        </p:nvSpPr>
        <p:spPr bwMode="auto">
          <a:xfrm flipV="1">
            <a:off x="222885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2" name="Line 19"/>
          <p:cNvSpPr>
            <a:spLocks noChangeShapeType="1"/>
          </p:cNvSpPr>
          <p:nvPr/>
        </p:nvSpPr>
        <p:spPr bwMode="auto">
          <a:xfrm flipV="1">
            <a:off x="2971800" y="1828800"/>
            <a:ext cx="12382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3" name="Line 20"/>
          <p:cNvSpPr>
            <a:spLocks noChangeShapeType="1"/>
          </p:cNvSpPr>
          <p:nvPr/>
        </p:nvSpPr>
        <p:spPr bwMode="auto">
          <a:xfrm>
            <a:off x="2971800" y="28194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4" name="Line 21"/>
          <p:cNvSpPr>
            <a:spLocks noChangeShapeType="1"/>
          </p:cNvSpPr>
          <p:nvPr/>
        </p:nvSpPr>
        <p:spPr bwMode="auto">
          <a:xfrm>
            <a:off x="2971800" y="2971800"/>
            <a:ext cx="20637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5" name="Line 22"/>
          <p:cNvSpPr>
            <a:spLocks noChangeShapeType="1"/>
          </p:cNvSpPr>
          <p:nvPr/>
        </p:nvSpPr>
        <p:spPr bwMode="auto">
          <a:xfrm flipH="1">
            <a:off x="3136900" y="3276600"/>
            <a:ext cx="140335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6" name="Line 23"/>
          <p:cNvSpPr>
            <a:spLocks noChangeShapeType="1"/>
          </p:cNvSpPr>
          <p:nvPr/>
        </p:nvSpPr>
        <p:spPr bwMode="auto">
          <a:xfrm flipH="1">
            <a:off x="3136900" y="3200400"/>
            <a:ext cx="247650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7" name="Line 24"/>
          <p:cNvSpPr>
            <a:spLocks noChangeShapeType="1"/>
          </p:cNvSpPr>
          <p:nvPr/>
        </p:nvSpPr>
        <p:spPr bwMode="auto">
          <a:xfrm>
            <a:off x="5861050" y="4267200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8" name="Line 25"/>
          <p:cNvSpPr>
            <a:spLocks noChangeShapeType="1"/>
          </p:cNvSpPr>
          <p:nvPr/>
        </p:nvSpPr>
        <p:spPr bwMode="auto">
          <a:xfrm>
            <a:off x="2971800" y="2971800"/>
            <a:ext cx="2476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28850" y="3429000"/>
            <a:ext cx="908050" cy="1066800"/>
            <a:chOff x="1296" y="1968"/>
            <a:chExt cx="424" cy="564"/>
          </a:xfrm>
        </p:grpSpPr>
        <p:sp>
          <p:nvSpPr>
            <p:cNvPr id="64559" name="Rectangle 27"/>
            <p:cNvSpPr>
              <a:spLocks noChangeArrowheads="1"/>
            </p:cNvSpPr>
            <p:nvPr/>
          </p:nvSpPr>
          <p:spPr bwMode="auto">
            <a:xfrm>
              <a:off x="1392" y="2112"/>
              <a:ext cx="328" cy="386"/>
            </a:xfrm>
            <a:prstGeom prst="rect">
              <a:avLst/>
            </a:pr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64560" name="Freeform 28"/>
            <p:cNvSpPr>
              <a:spLocks/>
            </p:cNvSpPr>
            <p:nvPr/>
          </p:nvSpPr>
          <p:spPr bwMode="auto">
            <a:xfrm>
              <a:off x="1296" y="1968"/>
              <a:ext cx="93" cy="545"/>
            </a:xfrm>
            <a:custGeom>
              <a:avLst/>
              <a:gdLst>
                <a:gd name="T0" fmla="*/ 0 w 185"/>
                <a:gd name="T1" fmla="*/ 1 h 1091"/>
                <a:gd name="T2" fmla="*/ 1 w 185"/>
                <a:gd name="T3" fmla="*/ 2 h 1091"/>
                <a:gd name="T4" fmla="*/ 1 w 185"/>
                <a:gd name="T5" fmla="*/ 0 h 1091"/>
                <a:gd name="T6" fmla="*/ 0 w 185"/>
                <a:gd name="T7" fmla="*/ 0 h 1091"/>
                <a:gd name="T8" fmla="*/ 0 w 185"/>
                <a:gd name="T9" fmla="*/ 1 h 10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091"/>
                <a:gd name="T17" fmla="*/ 185 w 185"/>
                <a:gd name="T18" fmla="*/ 1091 h 10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091">
                  <a:moveTo>
                    <a:pt x="0" y="715"/>
                  </a:moveTo>
                  <a:lnTo>
                    <a:pt x="185" y="1091"/>
                  </a:lnTo>
                  <a:lnTo>
                    <a:pt x="185" y="317"/>
                  </a:lnTo>
                  <a:lnTo>
                    <a:pt x="0" y="0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296" y="1968"/>
              <a:ext cx="424" cy="564"/>
              <a:chOff x="3010" y="2016"/>
              <a:chExt cx="424" cy="564"/>
            </a:xfrm>
          </p:grpSpPr>
          <p:sp>
            <p:nvSpPr>
              <p:cNvPr id="64562" name="Freeform 30"/>
              <p:cNvSpPr>
                <a:spLocks/>
              </p:cNvSpPr>
              <p:nvPr/>
            </p:nvSpPr>
            <p:spPr bwMode="auto">
              <a:xfrm>
                <a:off x="3011" y="2027"/>
                <a:ext cx="95" cy="167"/>
              </a:xfrm>
              <a:custGeom>
                <a:avLst/>
                <a:gdLst>
                  <a:gd name="T0" fmla="*/ 0 w 191"/>
                  <a:gd name="T1" fmla="*/ 0 h 335"/>
                  <a:gd name="T2" fmla="*/ 0 w 191"/>
                  <a:gd name="T3" fmla="*/ 0 h 335"/>
                  <a:gd name="T4" fmla="*/ 0 w 191"/>
                  <a:gd name="T5" fmla="*/ 0 h 335"/>
                  <a:gd name="T6" fmla="*/ 0 w 191"/>
                  <a:gd name="T7" fmla="*/ 0 h 335"/>
                  <a:gd name="T8" fmla="*/ 0 w 191"/>
                  <a:gd name="T9" fmla="*/ 0 h 335"/>
                  <a:gd name="T10" fmla="*/ 0 w 191"/>
                  <a:gd name="T11" fmla="*/ 0 h 335"/>
                  <a:gd name="T12" fmla="*/ 0 w 191"/>
                  <a:gd name="T13" fmla="*/ 0 h 335"/>
                  <a:gd name="T14" fmla="*/ 0 w 191"/>
                  <a:gd name="T15" fmla="*/ 0 h 335"/>
                  <a:gd name="T16" fmla="*/ 0 w 191"/>
                  <a:gd name="T17" fmla="*/ 0 h 335"/>
                  <a:gd name="T18" fmla="*/ 0 w 191"/>
                  <a:gd name="T19" fmla="*/ 0 h 335"/>
                  <a:gd name="T20" fmla="*/ 0 w 191"/>
                  <a:gd name="T21" fmla="*/ 0 h 335"/>
                  <a:gd name="T22" fmla="*/ 0 w 191"/>
                  <a:gd name="T23" fmla="*/ 0 h 3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335"/>
                  <a:gd name="T38" fmla="*/ 191 w 191"/>
                  <a:gd name="T39" fmla="*/ 335 h 3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335">
                    <a:moveTo>
                      <a:pt x="189" y="319"/>
                    </a:moveTo>
                    <a:lnTo>
                      <a:pt x="191" y="324"/>
                    </a:lnTo>
                    <a:lnTo>
                      <a:pt x="191" y="331"/>
                    </a:lnTo>
                    <a:lnTo>
                      <a:pt x="188" y="335"/>
                    </a:lnTo>
                    <a:lnTo>
                      <a:pt x="186" y="333"/>
                    </a:lnTo>
                    <a:lnTo>
                      <a:pt x="184" y="325"/>
                    </a:lnTo>
                    <a:lnTo>
                      <a:pt x="186" y="333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89" y="319"/>
                    </a:lnTo>
                    <a:lnTo>
                      <a:pt x="191" y="325"/>
                    </a:lnTo>
                    <a:lnTo>
                      <a:pt x="189" y="3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3" name="Freeform 31"/>
              <p:cNvSpPr>
                <a:spLocks/>
              </p:cNvSpPr>
              <p:nvPr/>
            </p:nvSpPr>
            <p:spPr bwMode="auto">
              <a:xfrm>
                <a:off x="3103" y="2190"/>
                <a:ext cx="3" cy="390"/>
              </a:xfrm>
              <a:custGeom>
                <a:avLst/>
                <a:gdLst>
                  <a:gd name="T0" fmla="*/ 0 w 7"/>
                  <a:gd name="T1" fmla="*/ 1 h 781"/>
                  <a:gd name="T2" fmla="*/ 0 w 7"/>
                  <a:gd name="T3" fmla="*/ 1 h 781"/>
                  <a:gd name="T4" fmla="*/ 0 w 7"/>
                  <a:gd name="T5" fmla="*/ 1 h 781"/>
                  <a:gd name="T6" fmla="*/ 0 w 7"/>
                  <a:gd name="T7" fmla="*/ 1 h 781"/>
                  <a:gd name="T8" fmla="*/ 0 w 7"/>
                  <a:gd name="T9" fmla="*/ 1 h 781"/>
                  <a:gd name="T10" fmla="*/ 0 w 7"/>
                  <a:gd name="T11" fmla="*/ 1 h 781"/>
                  <a:gd name="T12" fmla="*/ 0 w 7"/>
                  <a:gd name="T13" fmla="*/ 1 h 781"/>
                  <a:gd name="T14" fmla="*/ 0 w 7"/>
                  <a:gd name="T15" fmla="*/ 0 h 781"/>
                  <a:gd name="T16" fmla="*/ 0 w 7"/>
                  <a:gd name="T17" fmla="*/ 0 h 781"/>
                  <a:gd name="T18" fmla="*/ 0 w 7"/>
                  <a:gd name="T19" fmla="*/ 1 h 781"/>
                  <a:gd name="T20" fmla="*/ 0 w 7"/>
                  <a:gd name="T21" fmla="*/ 1 h 781"/>
                  <a:gd name="T22" fmla="*/ 0 w 7"/>
                  <a:gd name="T23" fmla="*/ 1 h 7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81"/>
                  <a:gd name="T38" fmla="*/ 7 w 7"/>
                  <a:gd name="T39" fmla="*/ 781 h 7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81">
                    <a:moveTo>
                      <a:pt x="7" y="774"/>
                    </a:moveTo>
                    <a:lnTo>
                      <a:pt x="5" y="778"/>
                    </a:lnTo>
                    <a:lnTo>
                      <a:pt x="4" y="781"/>
                    </a:lnTo>
                    <a:lnTo>
                      <a:pt x="0" y="778"/>
                    </a:lnTo>
                    <a:lnTo>
                      <a:pt x="0" y="774"/>
                    </a:lnTo>
                    <a:lnTo>
                      <a:pt x="5" y="766"/>
                    </a:lnTo>
                    <a:lnTo>
                      <a:pt x="0" y="77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74"/>
                    </a:lnTo>
                    <a:lnTo>
                      <a:pt x="2" y="780"/>
                    </a:lnTo>
                    <a:lnTo>
                      <a:pt x="7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4" name="Freeform 32"/>
              <p:cNvSpPr>
                <a:spLocks/>
              </p:cNvSpPr>
              <p:nvPr/>
            </p:nvSpPr>
            <p:spPr bwMode="auto">
              <a:xfrm>
                <a:off x="3010" y="2385"/>
                <a:ext cx="96" cy="194"/>
              </a:xfrm>
              <a:custGeom>
                <a:avLst/>
                <a:gdLst>
                  <a:gd name="T0" fmla="*/ 1 w 191"/>
                  <a:gd name="T1" fmla="*/ 0 h 390"/>
                  <a:gd name="T2" fmla="*/ 1 w 191"/>
                  <a:gd name="T3" fmla="*/ 0 h 390"/>
                  <a:gd name="T4" fmla="*/ 1 w 191"/>
                  <a:gd name="T5" fmla="*/ 0 h 390"/>
                  <a:gd name="T6" fmla="*/ 1 w 191"/>
                  <a:gd name="T7" fmla="*/ 0 h 390"/>
                  <a:gd name="T8" fmla="*/ 1 w 191"/>
                  <a:gd name="T9" fmla="*/ 0 h 390"/>
                  <a:gd name="T10" fmla="*/ 1 w 191"/>
                  <a:gd name="T11" fmla="*/ 0 h 390"/>
                  <a:gd name="T12" fmla="*/ 1 w 191"/>
                  <a:gd name="T13" fmla="*/ 0 h 390"/>
                  <a:gd name="T14" fmla="*/ 1 w 191"/>
                  <a:gd name="T15" fmla="*/ 0 h 390"/>
                  <a:gd name="T16" fmla="*/ 1 w 191"/>
                  <a:gd name="T17" fmla="*/ 0 h 390"/>
                  <a:gd name="T18" fmla="*/ 1 w 191"/>
                  <a:gd name="T19" fmla="*/ 0 h 390"/>
                  <a:gd name="T20" fmla="*/ 0 w 191"/>
                  <a:gd name="T21" fmla="*/ 0 h 390"/>
                  <a:gd name="T22" fmla="*/ 1 w 191"/>
                  <a:gd name="T23" fmla="*/ 0 h 3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390"/>
                  <a:gd name="T38" fmla="*/ 191 w 191"/>
                  <a:gd name="T39" fmla="*/ 390 h 3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390">
                    <a:moveTo>
                      <a:pt x="2" y="14"/>
                    </a:moveTo>
                    <a:lnTo>
                      <a:pt x="2" y="9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191" y="376"/>
                    </a:lnTo>
                    <a:lnTo>
                      <a:pt x="188" y="390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5" name="Freeform 33"/>
              <p:cNvSpPr>
                <a:spLocks/>
              </p:cNvSpPr>
              <p:nvPr/>
            </p:nvSpPr>
            <p:spPr bwMode="auto">
              <a:xfrm>
                <a:off x="3012" y="2031"/>
                <a:ext cx="421" cy="159"/>
              </a:xfrm>
              <a:custGeom>
                <a:avLst/>
                <a:gdLst>
                  <a:gd name="T0" fmla="*/ 2 w 841"/>
                  <a:gd name="T1" fmla="*/ 0 h 317"/>
                  <a:gd name="T2" fmla="*/ 0 w 841"/>
                  <a:gd name="T3" fmla="*/ 0 h 317"/>
                  <a:gd name="T4" fmla="*/ 1 w 841"/>
                  <a:gd name="T5" fmla="*/ 1 h 317"/>
                  <a:gd name="T6" fmla="*/ 2 w 841"/>
                  <a:gd name="T7" fmla="*/ 1 h 317"/>
                  <a:gd name="T8" fmla="*/ 2 w 841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1"/>
                  <a:gd name="T16" fmla="*/ 0 h 317"/>
                  <a:gd name="T17" fmla="*/ 841 w 841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1" h="317">
                    <a:moveTo>
                      <a:pt x="571" y="0"/>
                    </a:moveTo>
                    <a:lnTo>
                      <a:pt x="0" y="0"/>
                    </a:lnTo>
                    <a:lnTo>
                      <a:pt x="185" y="317"/>
                    </a:lnTo>
                    <a:lnTo>
                      <a:pt x="841" y="317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6" name="Freeform 34"/>
              <p:cNvSpPr>
                <a:spLocks/>
              </p:cNvSpPr>
              <p:nvPr/>
            </p:nvSpPr>
            <p:spPr bwMode="auto">
              <a:xfrm>
                <a:off x="3298" y="2026"/>
                <a:ext cx="136" cy="168"/>
              </a:xfrm>
              <a:custGeom>
                <a:avLst/>
                <a:gdLst>
                  <a:gd name="T0" fmla="*/ 1 w 271"/>
                  <a:gd name="T1" fmla="*/ 1 h 336"/>
                  <a:gd name="T2" fmla="*/ 1 w 271"/>
                  <a:gd name="T3" fmla="*/ 1 h 336"/>
                  <a:gd name="T4" fmla="*/ 1 w 271"/>
                  <a:gd name="T5" fmla="*/ 1 h 336"/>
                  <a:gd name="T6" fmla="*/ 1 w 271"/>
                  <a:gd name="T7" fmla="*/ 1 h 336"/>
                  <a:gd name="T8" fmla="*/ 1 w 271"/>
                  <a:gd name="T9" fmla="*/ 1 h 336"/>
                  <a:gd name="T10" fmla="*/ 1 w 271"/>
                  <a:gd name="T11" fmla="*/ 1 h 336"/>
                  <a:gd name="T12" fmla="*/ 1 w 271"/>
                  <a:gd name="T13" fmla="*/ 1 h 336"/>
                  <a:gd name="T14" fmla="*/ 0 w 271"/>
                  <a:gd name="T15" fmla="*/ 1 h 336"/>
                  <a:gd name="T16" fmla="*/ 1 w 271"/>
                  <a:gd name="T17" fmla="*/ 0 h 336"/>
                  <a:gd name="T18" fmla="*/ 1 w 271"/>
                  <a:gd name="T19" fmla="*/ 1 h 336"/>
                  <a:gd name="T20" fmla="*/ 1 w 271"/>
                  <a:gd name="T21" fmla="*/ 1 h 336"/>
                  <a:gd name="T22" fmla="*/ 1 w 271"/>
                  <a:gd name="T23" fmla="*/ 1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1"/>
                  <a:gd name="T37" fmla="*/ 0 h 336"/>
                  <a:gd name="T38" fmla="*/ 271 w 271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1" h="336">
                    <a:moveTo>
                      <a:pt x="270" y="319"/>
                    </a:moveTo>
                    <a:lnTo>
                      <a:pt x="271" y="323"/>
                    </a:lnTo>
                    <a:lnTo>
                      <a:pt x="271" y="331"/>
                    </a:lnTo>
                    <a:lnTo>
                      <a:pt x="270" y="336"/>
                    </a:lnTo>
                    <a:lnTo>
                      <a:pt x="268" y="336"/>
                    </a:lnTo>
                    <a:lnTo>
                      <a:pt x="270" y="319"/>
                    </a:lnTo>
                    <a:lnTo>
                      <a:pt x="268" y="33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70" y="319"/>
                    </a:lnTo>
                    <a:lnTo>
                      <a:pt x="270" y="336"/>
                    </a:lnTo>
                    <a:lnTo>
                      <a:pt x="270" y="3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7" name="Freeform 35"/>
              <p:cNvSpPr>
                <a:spLocks/>
              </p:cNvSpPr>
              <p:nvPr/>
            </p:nvSpPr>
            <p:spPr bwMode="auto">
              <a:xfrm>
                <a:off x="3103" y="2186"/>
                <a:ext cx="330" cy="8"/>
              </a:xfrm>
              <a:custGeom>
                <a:avLst/>
                <a:gdLst>
                  <a:gd name="T0" fmla="*/ 1 w 660"/>
                  <a:gd name="T1" fmla="*/ 0 h 17"/>
                  <a:gd name="T2" fmla="*/ 0 w 660"/>
                  <a:gd name="T3" fmla="*/ 0 h 17"/>
                  <a:gd name="T4" fmla="*/ 0 w 660"/>
                  <a:gd name="T5" fmla="*/ 0 h 17"/>
                  <a:gd name="T6" fmla="*/ 0 w 660"/>
                  <a:gd name="T7" fmla="*/ 0 h 17"/>
                  <a:gd name="T8" fmla="*/ 1 w 660"/>
                  <a:gd name="T9" fmla="*/ 0 h 17"/>
                  <a:gd name="T10" fmla="*/ 1 w 660"/>
                  <a:gd name="T11" fmla="*/ 0 h 17"/>
                  <a:gd name="T12" fmla="*/ 1 w 660"/>
                  <a:gd name="T13" fmla="*/ 0 h 17"/>
                  <a:gd name="T14" fmla="*/ 1 w 660"/>
                  <a:gd name="T15" fmla="*/ 0 h 17"/>
                  <a:gd name="T16" fmla="*/ 1 w 660"/>
                  <a:gd name="T17" fmla="*/ 0 h 17"/>
                  <a:gd name="T18" fmla="*/ 1 w 660"/>
                  <a:gd name="T19" fmla="*/ 0 h 17"/>
                  <a:gd name="T20" fmla="*/ 1 w 660"/>
                  <a:gd name="T21" fmla="*/ 0 h 17"/>
                  <a:gd name="T22" fmla="*/ 1 w 660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0"/>
                  <a:gd name="T37" fmla="*/ 0 h 17"/>
                  <a:gd name="T38" fmla="*/ 660 w 66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0" h="17">
                    <a:moveTo>
                      <a:pt x="4" y="17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660" y="0"/>
                    </a:lnTo>
                    <a:lnTo>
                      <a:pt x="660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8" name="Freeform 36"/>
              <p:cNvSpPr>
                <a:spLocks/>
              </p:cNvSpPr>
              <p:nvPr/>
            </p:nvSpPr>
            <p:spPr bwMode="auto">
              <a:xfrm>
                <a:off x="3010" y="2026"/>
                <a:ext cx="96" cy="168"/>
              </a:xfrm>
              <a:custGeom>
                <a:avLst/>
                <a:gdLst>
                  <a:gd name="T0" fmla="*/ 1 w 191"/>
                  <a:gd name="T1" fmla="*/ 1 h 334"/>
                  <a:gd name="T2" fmla="*/ 0 w 191"/>
                  <a:gd name="T3" fmla="*/ 1 h 334"/>
                  <a:gd name="T4" fmla="*/ 1 w 191"/>
                  <a:gd name="T5" fmla="*/ 1 h 334"/>
                  <a:gd name="T6" fmla="*/ 1 w 191"/>
                  <a:gd name="T7" fmla="*/ 0 h 334"/>
                  <a:gd name="T8" fmla="*/ 1 w 191"/>
                  <a:gd name="T9" fmla="*/ 1 h 334"/>
                  <a:gd name="T10" fmla="*/ 1 w 191"/>
                  <a:gd name="T11" fmla="*/ 1 h 334"/>
                  <a:gd name="T12" fmla="*/ 1 w 191"/>
                  <a:gd name="T13" fmla="*/ 1 h 334"/>
                  <a:gd name="T14" fmla="*/ 1 w 191"/>
                  <a:gd name="T15" fmla="*/ 1 h 334"/>
                  <a:gd name="T16" fmla="*/ 1 w 191"/>
                  <a:gd name="T17" fmla="*/ 1 h 334"/>
                  <a:gd name="T18" fmla="*/ 1 w 191"/>
                  <a:gd name="T19" fmla="*/ 1 h 334"/>
                  <a:gd name="T20" fmla="*/ 1 w 191"/>
                  <a:gd name="T21" fmla="*/ 0 h 334"/>
                  <a:gd name="T22" fmla="*/ 1 w 191"/>
                  <a:gd name="T23" fmla="*/ 1 h 3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334"/>
                  <a:gd name="T38" fmla="*/ 191 w 191"/>
                  <a:gd name="T39" fmla="*/ 334 h 3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334">
                    <a:moveTo>
                      <a:pt x="2" y="15"/>
                    </a:moveTo>
                    <a:lnTo>
                      <a:pt x="0" y="10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5" y="16"/>
                    </a:lnTo>
                    <a:lnTo>
                      <a:pt x="6" y="1"/>
                    </a:lnTo>
                    <a:lnTo>
                      <a:pt x="191" y="320"/>
                    </a:lnTo>
                    <a:lnTo>
                      <a:pt x="188" y="334"/>
                    </a:lnTo>
                    <a:lnTo>
                      <a:pt x="2" y="15"/>
                    </a:lnTo>
                    <a:lnTo>
                      <a:pt x="5" y="0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9" name="Freeform 37"/>
              <p:cNvSpPr>
                <a:spLocks/>
              </p:cNvSpPr>
              <p:nvPr/>
            </p:nvSpPr>
            <p:spPr bwMode="auto">
              <a:xfrm>
                <a:off x="3012" y="2026"/>
                <a:ext cx="288" cy="9"/>
              </a:xfrm>
              <a:custGeom>
                <a:avLst/>
                <a:gdLst>
                  <a:gd name="T0" fmla="*/ 1 w 576"/>
                  <a:gd name="T1" fmla="*/ 0 h 16"/>
                  <a:gd name="T2" fmla="*/ 1 w 576"/>
                  <a:gd name="T3" fmla="*/ 1 h 16"/>
                  <a:gd name="T4" fmla="*/ 1 w 576"/>
                  <a:gd name="T5" fmla="*/ 1 h 16"/>
                  <a:gd name="T6" fmla="*/ 1 w 576"/>
                  <a:gd name="T7" fmla="*/ 1 h 16"/>
                  <a:gd name="T8" fmla="*/ 1 w 576"/>
                  <a:gd name="T9" fmla="*/ 1 h 16"/>
                  <a:gd name="T10" fmla="*/ 1 w 576"/>
                  <a:gd name="T11" fmla="*/ 1 h 16"/>
                  <a:gd name="T12" fmla="*/ 1 w 576"/>
                  <a:gd name="T13" fmla="*/ 1 h 16"/>
                  <a:gd name="T14" fmla="*/ 0 w 576"/>
                  <a:gd name="T15" fmla="*/ 1 h 16"/>
                  <a:gd name="T16" fmla="*/ 0 w 576"/>
                  <a:gd name="T17" fmla="*/ 0 h 16"/>
                  <a:gd name="T18" fmla="*/ 1 w 576"/>
                  <a:gd name="T19" fmla="*/ 0 h 16"/>
                  <a:gd name="T20" fmla="*/ 1 w 576"/>
                  <a:gd name="T21" fmla="*/ 0 h 16"/>
                  <a:gd name="T22" fmla="*/ 1 w 57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6"/>
                  <a:gd name="T37" fmla="*/ 0 h 16"/>
                  <a:gd name="T38" fmla="*/ 576 w 576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6" h="16">
                    <a:moveTo>
                      <a:pt x="571" y="0"/>
                    </a:moveTo>
                    <a:lnTo>
                      <a:pt x="574" y="3"/>
                    </a:lnTo>
                    <a:lnTo>
                      <a:pt x="576" y="9"/>
                    </a:lnTo>
                    <a:lnTo>
                      <a:pt x="574" y="13"/>
                    </a:lnTo>
                    <a:lnTo>
                      <a:pt x="57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3" y="0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0" name="Freeform 38"/>
              <p:cNvSpPr>
                <a:spLocks/>
              </p:cNvSpPr>
              <p:nvPr/>
            </p:nvSpPr>
            <p:spPr bwMode="auto">
              <a:xfrm>
                <a:off x="3416" y="2223"/>
                <a:ext cx="3" cy="283"/>
              </a:xfrm>
              <a:custGeom>
                <a:avLst/>
                <a:gdLst>
                  <a:gd name="T0" fmla="*/ 1 w 6"/>
                  <a:gd name="T1" fmla="*/ 0 h 566"/>
                  <a:gd name="T2" fmla="*/ 1 w 6"/>
                  <a:gd name="T3" fmla="*/ 0 h 566"/>
                  <a:gd name="T4" fmla="*/ 1 w 6"/>
                  <a:gd name="T5" fmla="*/ 1 h 566"/>
                  <a:gd name="T6" fmla="*/ 1 w 6"/>
                  <a:gd name="T7" fmla="*/ 0 h 566"/>
                  <a:gd name="T8" fmla="*/ 1 w 6"/>
                  <a:gd name="T9" fmla="*/ 1 h 566"/>
                  <a:gd name="T10" fmla="*/ 1 w 6"/>
                  <a:gd name="T11" fmla="*/ 1 h 566"/>
                  <a:gd name="T12" fmla="*/ 0 w 6"/>
                  <a:gd name="T13" fmla="*/ 1 h 566"/>
                  <a:gd name="T14" fmla="*/ 0 w 6"/>
                  <a:gd name="T15" fmla="*/ 1 h 566"/>
                  <a:gd name="T16" fmla="*/ 1 w 6"/>
                  <a:gd name="T17" fmla="*/ 1 h 566"/>
                  <a:gd name="T18" fmla="*/ 1 w 6"/>
                  <a:gd name="T19" fmla="*/ 0 h 5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66"/>
                  <a:gd name="T32" fmla="*/ 6 w 6"/>
                  <a:gd name="T33" fmla="*/ 566 h 5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66">
                    <a:moveTo>
                      <a:pt x="3" y="0"/>
                    </a:moveTo>
                    <a:lnTo>
                      <a:pt x="6" y="0"/>
                    </a:lnTo>
                    <a:lnTo>
                      <a:pt x="6" y="10"/>
                    </a:lnTo>
                    <a:lnTo>
                      <a:pt x="3" y="0"/>
                    </a:lnTo>
                    <a:lnTo>
                      <a:pt x="6" y="10"/>
                    </a:lnTo>
                    <a:lnTo>
                      <a:pt x="6" y="566"/>
                    </a:lnTo>
                    <a:lnTo>
                      <a:pt x="0" y="566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1" name="Freeform 39"/>
              <p:cNvSpPr>
                <a:spLocks/>
              </p:cNvSpPr>
              <p:nvPr/>
            </p:nvSpPr>
            <p:spPr bwMode="auto">
              <a:xfrm>
                <a:off x="3117" y="2223"/>
                <a:ext cx="301" cy="9"/>
              </a:xfrm>
              <a:custGeom>
                <a:avLst/>
                <a:gdLst>
                  <a:gd name="T0" fmla="*/ 0 w 601"/>
                  <a:gd name="T1" fmla="*/ 0 h 19"/>
                  <a:gd name="T2" fmla="*/ 0 w 601"/>
                  <a:gd name="T3" fmla="*/ 0 h 19"/>
                  <a:gd name="T4" fmla="*/ 1 w 601"/>
                  <a:gd name="T5" fmla="*/ 0 h 19"/>
                  <a:gd name="T6" fmla="*/ 0 w 601"/>
                  <a:gd name="T7" fmla="*/ 0 h 19"/>
                  <a:gd name="T8" fmla="*/ 1 w 601"/>
                  <a:gd name="T9" fmla="*/ 0 h 19"/>
                  <a:gd name="T10" fmla="*/ 2 w 601"/>
                  <a:gd name="T11" fmla="*/ 0 h 19"/>
                  <a:gd name="T12" fmla="*/ 2 w 601"/>
                  <a:gd name="T13" fmla="*/ 0 h 19"/>
                  <a:gd name="T14" fmla="*/ 1 w 601"/>
                  <a:gd name="T15" fmla="*/ 0 h 19"/>
                  <a:gd name="T16" fmla="*/ 1 w 601"/>
                  <a:gd name="T17" fmla="*/ 0 h 19"/>
                  <a:gd name="T18" fmla="*/ 0 w 601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1"/>
                  <a:gd name="T31" fmla="*/ 0 h 19"/>
                  <a:gd name="T32" fmla="*/ 601 w 601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1" h="19">
                    <a:moveTo>
                      <a:pt x="0" y="1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601" y="0"/>
                    </a:lnTo>
                    <a:lnTo>
                      <a:pt x="601" y="19"/>
                    </a:lnTo>
                    <a:lnTo>
                      <a:pt x="3" y="19"/>
                    </a:lnTo>
                    <a:lnTo>
                      <a:pt x="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2" name="Freeform 40"/>
              <p:cNvSpPr>
                <a:spLocks/>
              </p:cNvSpPr>
              <p:nvPr/>
            </p:nvSpPr>
            <p:spPr bwMode="auto">
              <a:xfrm>
                <a:off x="3117" y="2227"/>
                <a:ext cx="3" cy="283"/>
              </a:xfrm>
              <a:custGeom>
                <a:avLst/>
                <a:gdLst>
                  <a:gd name="T0" fmla="*/ 1 w 6"/>
                  <a:gd name="T1" fmla="*/ 2 h 564"/>
                  <a:gd name="T2" fmla="*/ 0 w 6"/>
                  <a:gd name="T3" fmla="*/ 2 h 564"/>
                  <a:gd name="T4" fmla="*/ 0 w 6"/>
                  <a:gd name="T5" fmla="*/ 2 h 564"/>
                  <a:gd name="T6" fmla="*/ 1 w 6"/>
                  <a:gd name="T7" fmla="*/ 2 h 564"/>
                  <a:gd name="T8" fmla="*/ 0 w 6"/>
                  <a:gd name="T9" fmla="*/ 2 h 564"/>
                  <a:gd name="T10" fmla="*/ 0 w 6"/>
                  <a:gd name="T11" fmla="*/ 0 h 564"/>
                  <a:gd name="T12" fmla="*/ 1 w 6"/>
                  <a:gd name="T13" fmla="*/ 0 h 564"/>
                  <a:gd name="T14" fmla="*/ 1 w 6"/>
                  <a:gd name="T15" fmla="*/ 2 h 564"/>
                  <a:gd name="T16" fmla="*/ 1 w 6"/>
                  <a:gd name="T17" fmla="*/ 2 h 564"/>
                  <a:gd name="T18" fmla="*/ 1 w 6"/>
                  <a:gd name="T19" fmla="*/ 2 h 5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64"/>
                  <a:gd name="T32" fmla="*/ 6 w 6"/>
                  <a:gd name="T33" fmla="*/ 564 h 5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64">
                    <a:moveTo>
                      <a:pt x="3" y="564"/>
                    </a:moveTo>
                    <a:lnTo>
                      <a:pt x="0" y="564"/>
                    </a:lnTo>
                    <a:lnTo>
                      <a:pt x="0" y="556"/>
                    </a:lnTo>
                    <a:lnTo>
                      <a:pt x="3" y="564"/>
                    </a:lnTo>
                    <a:lnTo>
                      <a:pt x="0" y="55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56"/>
                    </a:lnTo>
                    <a:lnTo>
                      <a:pt x="3" y="547"/>
                    </a:lnTo>
                    <a:lnTo>
                      <a:pt x="3" y="5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3" name="Freeform 41"/>
              <p:cNvSpPr>
                <a:spLocks/>
              </p:cNvSpPr>
              <p:nvPr/>
            </p:nvSpPr>
            <p:spPr bwMode="auto">
              <a:xfrm>
                <a:off x="3119" y="2501"/>
                <a:ext cx="300" cy="9"/>
              </a:xfrm>
              <a:custGeom>
                <a:avLst/>
                <a:gdLst>
                  <a:gd name="T0" fmla="*/ 1 w 601"/>
                  <a:gd name="T1" fmla="*/ 1 h 17"/>
                  <a:gd name="T2" fmla="*/ 1 w 601"/>
                  <a:gd name="T3" fmla="*/ 1 h 17"/>
                  <a:gd name="T4" fmla="*/ 1 w 601"/>
                  <a:gd name="T5" fmla="*/ 1 h 17"/>
                  <a:gd name="T6" fmla="*/ 1 w 601"/>
                  <a:gd name="T7" fmla="*/ 1 h 17"/>
                  <a:gd name="T8" fmla="*/ 1 w 601"/>
                  <a:gd name="T9" fmla="*/ 1 h 17"/>
                  <a:gd name="T10" fmla="*/ 0 w 601"/>
                  <a:gd name="T11" fmla="*/ 1 h 17"/>
                  <a:gd name="T12" fmla="*/ 0 w 601"/>
                  <a:gd name="T13" fmla="*/ 0 h 17"/>
                  <a:gd name="T14" fmla="*/ 1 w 601"/>
                  <a:gd name="T15" fmla="*/ 0 h 17"/>
                  <a:gd name="T16" fmla="*/ 1 w 601"/>
                  <a:gd name="T17" fmla="*/ 1 h 17"/>
                  <a:gd name="T18" fmla="*/ 1 w 601"/>
                  <a:gd name="T19" fmla="*/ 1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1"/>
                  <a:gd name="T31" fmla="*/ 0 h 17"/>
                  <a:gd name="T32" fmla="*/ 601 w 601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1" h="17">
                    <a:moveTo>
                      <a:pt x="601" y="9"/>
                    </a:moveTo>
                    <a:lnTo>
                      <a:pt x="601" y="17"/>
                    </a:lnTo>
                    <a:lnTo>
                      <a:pt x="598" y="17"/>
                    </a:lnTo>
                    <a:lnTo>
                      <a:pt x="601" y="9"/>
                    </a:lnTo>
                    <a:lnTo>
                      <a:pt x="598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98" y="0"/>
                    </a:lnTo>
                    <a:lnTo>
                      <a:pt x="595" y="9"/>
                    </a:lnTo>
                    <a:lnTo>
                      <a:pt x="60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4" name="Freeform 42"/>
              <p:cNvSpPr>
                <a:spLocks/>
              </p:cNvSpPr>
              <p:nvPr/>
            </p:nvSpPr>
            <p:spPr bwMode="auto">
              <a:xfrm>
                <a:off x="3103" y="2530"/>
                <a:ext cx="328" cy="17"/>
              </a:xfrm>
              <a:custGeom>
                <a:avLst/>
                <a:gdLst>
                  <a:gd name="T0" fmla="*/ 1 w 657"/>
                  <a:gd name="T1" fmla="*/ 1 h 33"/>
                  <a:gd name="T2" fmla="*/ 1 w 657"/>
                  <a:gd name="T3" fmla="*/ 1 h 33"/>
                  <a:gd name="T4" fmla="*/ 0 w 657"/>
                  <a:gd name="T5" fmla="*/ 1 h 33"/>
                  <a:gd name="T6" fmla="*/ 0 w 657"/>
                  <a:gd name="T7" fmla="*/ 0 h 33"/>
                  <a:gd name="T8" fmla="*/ 1 w 657"/>
                  <a:gd name="T9" fmla="*/ 0 h 33"/>
                  <a:gd name="T10" fmla="*/ 1 w 657"/>
                  <a:gd name="T11" fmla="*/ 1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7"/>
                  <a:gd name="T19" fmla="*/ 0 h 33"/>
                  <a:gd name="T20" fmla="*/ 657 w 657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7" h="33">
                    <a:moveTo>
                      <a:pt x="657" y="16"/>
                    </a:moveTo>
                    <a:lnTo>
                      <a:pt x="657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657" y="0"/>
                    </a:lnTo>
                    <a:lnTo>
                      <a:pt x="65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5" name="Rectangle 43"/>
              <p:cNvSpPr>
                <a:spLocks noChangeArrowheads="1"/>
              </p:cNvSpPr>
              <p:nvPr/>
            </p:nvSpPr>
            <p:spPr bwMode="auto">
              <a:xfrm>
                <a:off x="3214" y="2250"/>
                <a:ext cx="194" cy="218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6" name="Freeform 44"/>
              <p:cNvSpPr>
                <a:spLocks/>
              </p:cNvSpPr>
              <p:nvPr/>
            </p:nvSpPr>
            <p:spPr bwMode="auto">
              <a:xfrm>
                <a:off x="3406" y="2246"/>
                <a:ext cx="3" cy="222"/>
              </a:xfrm>
              <a:custGeom>
                <a:avLst/>
                <a:gdLst>
                  <a:gd name="T0" fmla="*/ 1 w 6"/>
                  <a:gd name="T1" fmla="*/ 0 h 445"/>
                  <a:gd name="T2" fmla="*/ 1 w 6"/>
                  <a:gd name="T3" fmla="*/ 0 h 445"/>
                  <a:gd name="T4" fmla="*/ 1 w 6"/>
                  <a:gd name="T5" fmla="*/ 0 h 445"/>
                  <a:gd name="T6" fmla="*/ 1 w 6"/>
                  <a:gd name="T7" fmla="*/ 0 h 445"/>
                  <a:gd name="T8" fmla="*/ 1 w 6"/>
                  <a:gd name="T9" fmla="*/ 0 h 445"/>
                  <a:gd name="T10" fmla="*/ 1 w 6"/>
                  <a:gd name="T11" fmla="*/ 0 h 445"/>
                  <a:gd name="T12" fmla="*/ 0 w 6"/>
                  <a:gd name="T13" fmla="*/ 0 h 445"/>
                  <a:gd name="T14" fmla="*/ 0 w 6"/>
                  <a:gd name="T15" fmla="*/ 0 h 445"/>
                  <a:gd name="T16" fmla="*/ 1 w 6"/>
                  <a:gd name="T17" fmla="*/ 0 h 445"/>
                  <a:gd name="T18" fmla="*/ 1 w 6"/>
                  <a:gd name="T19" fmla="*/ 0 h 4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45"/>
                  <a:gd name="T32" fmla="*/ 6 w 6"/>
                  <a:gd name="T33" fmla="*/ 445 h 4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45">
                    <a:moveTo>
                      <a:pt x="3" y="0"/>
                    </a:moveTo>
                    <a:lnTo>
                      <a:pt x="6" y="0"/>
                    </a:lnTo>
                    <a:lnTo>
                      <a:pt x="6" y="8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6" y="445"/>
                    </a:lnTo>
                    <a:lnTo>
                      <a:pt x="0" y="445"/>
                    </a:lnTo>
                    <a:lnTo>
                      <a:pt x="0" y="8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7" name="Freeform 45"/>
              <p:cNvSpPr>
                <a:spLocks/>
              </p:cNvSpPr>
              <p:nvPr/>
            </p:nvSpPr>
            <p:spPr bwMode="auto">
              <a:xfrm>
                <a:off x="3213" y="2246"/>
                <a:ext cx="195" cy="8"/>
              </a:xfrm>
              <a:custGeom>
                <a:avLst/>
                <a:gdLst>
                  <a:gd name="T0" fmla="*/ 0 w 390"/>
                  <a:gd name="T1" fmla="*/ 0 h 17"/>
                  <a:gd name="T2" fmla="*/ 0 w 390"/>
                  <a:gd name="T3" fmla="*/ 0 h 17"/>
                  <a:gd name="T4" fmla="*/ 1 w 390"/>
                  <a:gd name="T5" fmla="*/ 0 h 17"/>
                  <a:gd name="T6" fmla="*/ 0 w 390"/>
                  <a:gd name="T7" fmla="*/ 0 h 17"/>
                  <a:gd name="T8" fmla="*/ 1 w 390"/>
                  <a:gd name="T9" fmla="*/ 0 h 17"/>
                  <a:gd name="T10" fmla="*/ 1 w 390"/>
                  <a:gd name="T11" fmla="*/ 0 h 17"/>
                  <a:gd name="T12" fmla="*/ 1 w 390"/>
                  <a:gd name="T13" fmla="*/ 0 h 17"/>
                  <a:gd name="T14" fmla="*/ 1 w 390"/>
                  <a:gd name="T15" fmla="*/ 0 h 17"/>
                  <a:gd name="T16" fmla="*/ 1 w 390"/>
                  <a:gd name="T17" fmla="*/ 0 h 17"/>
                  <a:gd name="T18" fmla="*/ 0 w 390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0"/>
                  <a:gd name="T31" fmla="*/ 0 h 17"/>
                  <a:gd name="T32" fmla="*/ 390 w 390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0" h="17">
                    <a:moveTo>
                      <a:pt x="0" y="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390" y="0"/>
                    </a:lnTo>
                    <a:lnTo>
                      <a:pt x="390" y="17"/>
                    </a:lnTo>
                    <a:lnTo>
                      <a:pt x="3" y="17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8" name="Freeform 46"/>
              <p:cNvSpPr>
                <a:spLocks/>
              </p:cNvSpPr>
              <p:nvPr/>
            </p:nvSpPr>
            <p:spPr bwMode="auto">
              <a:xfrm>
                <a:off x="3213" y="2250"/>
                <a:ext cx="3" cy="223"/>
              </a:xfrm>
              <a:custGeom>
                <a:avLst/>
                <a:gdLst>
                  <a:gd name="T0" fmla="*/ 1 w 6"/>
                  <a:gd name="T1" fmla="*/ 1 h 446"/>
                  <a:gd name="T2" fmla="*/ 0 w 6"/>
                  <a:gd name="T3" fmla="*/ 1 h 446"/>
                  <a:gd name="T4" fmla="*/ 0 w 6"/>
                  <a:gd name="T5" fmla="*/ 1 h 446"/>
                  <a:gd name="T6" fmla="*/ 1 w 6"/>
                  <a:gd name="T7" fmla="*/ 1 h 446"/>
                  <a:gd name="T8" fmla="*/ 0 w 6"/>
                  <a:gd name="T9" fmla="*/ 1 h 446"/>
                  <a:gd name="T10" fmla="*/ 0 w 6"/>
                  <a:gd name="T11" fmla="*/ 0 h 446"/>
                  <a:gd name="T12" fmla="*/ 1 w 6"/>
                  <a:gd name="T13" fmla="*/ 0 h 446"/>
                  <a:gd name="T14" fmla="*/ 1 w 6"/>
                  <a:gd name="T15" fmla="*/ 1 h 446"/>
                  <a:gd name="T16" fmla="*/ 1 w 6"/>
                  <a:gd name="T17" fmla="*/ 1 h 446"/>
                  <a:gd name="T18" fmla="*/ 1 w 6"/>
                  <a:gd name="T19" fmla="*/ 1 h 4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46"/>
                  <a:gd name="T32" fmla="*/ 6 w 6"/>
                  <a:gd name="T33" fmla="*/ 446 h 4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46">
                    <a:moveTo>
                      <a:pt x="3" y="446"/>
                    </a:moveTo>
                    <a:lnTo>
                      <a:pt x="0" y="446"/>
                    </a:lnTo>
                    <a:lnTo>
                      <a:pt x="0" y="437"/>
                    </a:lnTo>
                    <a:lnTo>
                      <a:pt x="3" y="446"/>
                    </a:lnTo>
                    <a:lnTo>
                      <a:pt x="0" y="43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37"/>
                    </a:lnTo>
                    <a:lnTo>
                      <a:pt x="3" y="430"/>
                    </a:lnTo>
                    <a:lnTo>
                      <a:pt x="3" y="4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9" name="Freeform 47"/>
              <p:cNvSpPr>
                <a:spLocks/>
              </p:cNvSpPr>
              <p:nvPr/>
            </p:nvSpPr>
            <p:spPr bwMode="auto">
              <a:xfrm>
                <a:off x="3214" y="2464"/>
                <a:ext cx="195" cy="9"/>
              </a:xfrm>
              <a:custGeom>
                <a:avLst/>
                <a:gdLst>
                  <a:gd name="T0" fmla="*/ 1 w 390"/>
                  <a:gd name="T1" fmla="*/ 1 h 16"/>
                  <a:gd name="T2" fmla="*/ 1 w 390"/>
                  <a:gd name="T3" fmla="*/ 1 h 16"/>
                  <a:gd name="T4" fmla="*/ 1 w 390"/>
                  <a:gd name="T5" fmla="*/ 1 h 16"/>
                  <a:gd name="T6" fmla="*/ 1 w 390"/>
                  <a:gd name="T7" fmla="*/ 1 h 16"/>
                  <a:gd name="T8" fmla="*/ 1 w 390"/>
                  <a:gd name="T9" fmla="*/ 1 h 16"/>
                  <a:gd name="T10" fmla="*/ 0 w 390"/>
                  <a:gd name="T11" fmla="*/ 1 h 16"/>
                  <a:gd name="T12" fmla="*/ 0 w 390"/>
                  <a:gd name="T13" fmla="*/ 0 h 16"/>
                  <a:gd name="T14" fmla="*/ 1 w 390"/>
                  <a:gd name="T15" fmla="*/ 0 h 16"/>
                  <a:gd name="T16" fmla="*/ 1 w 390"/>
                  <a:gd name="T17" fmla="*/ 1 h 16"/>
                  <a:gd name="T18" fmla="*/ 1 w 390"/>
                  <a:gd name="T19" fmla="*/ 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0"/>
                  <a:gd name="T31" fmla="*/ 0 h 16"/>
                  <a:gd name="T32" fmla="*/ 390 w 390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0" h="16">
                    <a:moveTo>
                      <a:pt x="390" y="7"/>
                    </a:moveTo>
                    <a:lnTo>
                      <a:pt x="390" y="16"/>
                    </a:lnTo>
                    <a:lnTo>
                      <a:pt x="387" y="16"/>
                    </a:lnTo>
                    <a:lnTo>
                      <a:pt x="390" y="7"/>
                    </a:lnTo>
                    <a:lnTo>
                      <a:pt x="387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87" y="0"/>
                    </a:lnTo>
                    <a:lnTo>
                      <a:pt x="384" y="7"/>
                    </a:lnTo>
                    <a:lnTo>
                      <a:pt x="39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0" name="Rectangle 48"/>
              <p:cNvSpPr>
                <a:spLocks noChangeArrowheads="1"/>
              </p:cNvSpPr>
              <p:nvPr/>
            </p:nvSpPr>
            <p:spPr bwMode="auto">
              <a:xfrm>
                <a:off x="3134" y="2338"/>
                <a:ext cx="51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1" name="Freeform 49"/>
              <p:cNvSpPr>
                <a:spLocks/>
              </p:cNvSpPr>
              <p:nvPr/>
            </p:nvSpPr>
            <p:spPr bwMode="auto">
              <a:xfrm>
                <a:off x="3183" y="2334"/>
                <a:ext cx="3" cy="38"/>
              </a:xfrm>
              <a:custGeom>
                <a:avLst/>
                <a:gdLst>
                  <a:gd name="T0" fmla="*/ 1 w 6"/>
                  <a:gd name="T1" fmla="*/ 0 h 76"/>
                  <a:gd name="T2" fmla="*/ 1 w 6"/>
                  <a:gd name="T3" fmla="*/ 0 h 76"/>
                  <a:gd name="T4" fmla="*/ 1 w 6"/>
                  <a:gd name="T5" fmla="*/ 1 h 76"/>
                  <a:gd name="T6" fmla="*/ 1 w 6"/>
                  <a:gd name="T7" fmla="*/ 0 h 76"/>
                  <a:gd name="T8" fmla="*/ 1 w 6"/>
                  <a:gd name="T9" fmla="*/ 1 h 76"/>
                  <a:gd name="T10" fmla="*/ 1 w 6"/>
                  <a:gd name="T11" fmla="*/ 1 h 76"/>
                  <a:gd name="T12" fmla="*/ 0 w 6"/>
                  <a:gd name="T13" fmla="*/ 1 h 76"/>
                  <a:gd name="T14" fmla="*/ 0 w 6"/>
                  <a:gd name="T15" fmla="*/ 1 h 76"/>
                  <a:gd name="T16" fmla="*/ 1 w 6"/>
                  <a:gd name="T17" fmla="*/ 1 h 76"/>
                  <a:gd name="T18" fmla="*/ 1 w 6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6"/>
                  <a:gd name="T32" fmla="*/ 6 w 6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6">
                    <a:moveTo>
                      <a:pt x="3" y="0"/>
                    </a:moveTo>
                    <a:lnTo>
                      <a:pt x="6" y="0"/>
                    </a:lnTo>
                    <a:lnTo>
                      <a:pt x="6" y="9"/>
                    </a:lnTo>
                    <a:lnTo>
                      <a:pt x="3" y="0"/>
                    </a:lnTo>
                    <a:lnTo>
                      <a:pt x="6" y="9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0" y="9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2" name="Freeform 50"/>
              <p:cNvSpPr>
                <a:spLocks/>
              </p:cNvSpPr>
              <p:nvPr/>
            </p:nvSpPr>
            <p:spPr bwMode="auto">
              <a:xfrm>
                <a:off x="3132" y="2334"/>
                <a:ext cx="53" cy="9"/>
              </a:xfrm>
              <a:custGeom>
                <a:avLst/>
                <a:gdLst>
                  <a:gd name="T0" fmla="*/ 0 w 105"/>
                  <a:gd name="T1" fmla="*/ 1 h 18"/>
                  <a:gd name="T2" fmla="*/ 0 w 105"/>
                  <a:gd name="T3" fmla="*/ 0 h 18"/>
                  <a:gd name="T4" fmla="*/ 1 w 105"/>
                  <a:gd name="T5" fmla="*/ 0 h 18"/>
                  <a:gd name="T6" fmla="*/ 0 w 105"/>
                  <a:gd name="T7" fmla="*/ 1 h 18"/>
                  <a:gd name="T8" fmla="*/ 1 w 105"/>
                  <a:gd name="T9" fmla="*/ 0 h 18"/>
                  <a:gd name="T10" fmla="*/ 1 w 105"/>
                  <a:gd name="T11" fmla="*/ 0 h 18"/>
                  <a:gd name="T12" fmla="*/ 1 w 105"/>
                  <a:gd name="T13" fmla="*/ 1 h 18"/>
                  <a:gd name="T14" fmla="*/ 1 w 105"/>
                  <a:gd name="T15" fmla="*/ 1 h 18"/>
                  <a:gd name="T16" fmla="*/ 1 w 105"/>
                  <a:gd name="T17" fmla="*/ 1 h 18"/>
                  <a:gd name="T18" fmla="*/ 0 w 105"/>
                  <a:gd name="T19" fmla="*/ 1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18"/>
                  <a:gd name="T32" fmla="*/ 105 w 105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18">
                    <a:moveTo>
                      <a:pt x="0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105" y="0"/>
                    </a:lnTo>
                    <a:lnTo>
                      <a:pt x="105" y="18"/>
                    </a:lnTo>
                    <a:lnTo>
                      <a:pt x="3" y="18"/>
                    </a:lnTo>
                    <a:lnTo>
                      <a:pt x="6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3" name="Freeform 51"/>
              <p:cNvSpPr>
                <a:spLocks/>
              </p:cNvSpPr>
              <p:nvPr/>
            </p:nvSpPr>
            <p:spPr bwMode="auto">
              <a:xfrm>
                <a:off x="3132" y="2338"/>
                <a:ext cx="4" cy="38"/>
              </a:xfrm>
              <a:custGeom>
                <a:avLst/>
                <a:gdLst>
                  <a:gd name="T0" fmla="*/ 1 w 6"/>
                  <a:gd name="T1" fmla="*/ 1 h 75"/>
                  <a:gd name="T2" fmla="*/ 0 w 6"/>
                  <a:gd name="T3" fmla="*/ 1 h 75"/>
                  <a:gd name="T4" fmla="*/ 0 w 6"/>
                  <a:gd name="T5" fmla="*/ 1 h 75"/>
                  <a:gd name="T6" fmla="*/ 1 w 6"/>
                  <a:gd name="T7" fmla="*/ 1 h 75"/>
                  <a:gd name="T8" fmla="*/ 0 w 6"/>
                  <a:gd name="T9" fmla="*/ 1 h 75"/>
                  <a:gd name="T10" fmla="*/ 0 w 6"/>
                  <a:gd name="T11" fmla="*/ 0 h 75"/>
                  <a:gd name="T12" fmla="*/ 1 w 6"/>
                  <a:gd name="T13" fmla="*/ 0 h 75"/>
                  <a:gd name="T14" fmla="*/ 1 w 6"/>
                  <a:gd name="T15" fmla="*/ 1 h 75"/>
                  <a:gd name="T16" fmla="*/ 1 w 6"/>
                  <a:gd name="T17" fmla="*/ 1 h 75"/>
                  <a:gd name="T18" fmla="*/ 1 w 6"/>
                  <a:gd name="T19" fmla="*/ 1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5"/>
                  <a:gd name="T32" fmla="*/ 6 w 6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5">
                    <a:moveTo>
                      <a:pt x="3" y="75"/>
                    </a:moveTo>
                    <a:lnTo>
                      <a:pt x="0" y="75"/>
                    </a:lnTo>
                    <a:lnTo>
                      <a:pt x="0" y="67"/>
                    </a:lnTo>
                    <a:lnTo>
                      <a:pt x="3" y="75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7"/>
                    </a:lnTo>
                    <a:lnTo>
                      <a:pt x="3" y="58"/>
                    </a:lnTo>
                    <a:lnTo>
                      <a:pt x="3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4" name="Freeform 52"/>
              <p:cNvSpPr>
                <a:spLocks/>
              </p:cNvSpPr>
              <p:nvPr/>
            </p:nvSpPr>
            <p:spPr bwMode="auto">
              <a:xfrm>
                <a:off x="3134" y="2368"/>
                <a:ext cx="52" cy="8"/>
              </a:xfrm>
              <a:custGeom>
                <a:avLst/>
                <a:gdLst>
                  <a:gd name="T0" fmla="*/ 0 w 105"/>
                  <a:gd name="T1" fmla="*/ 0 h 17"/>
                  <a:gd name="T2" fmla="*/ 0 w 105"/>
                  <a:gd name="T3" fmla="*/ 0 h 17"/>
                  <a:gd name="T4" fmla="*/ 0 w 105"/>
                  <a:gd name="T5" fmla="*/ 0 h 17"/>
                  <a:gd name="T6" fmla="*/ 0 w 105"/>
                  <a:gd name="T7" fmla="*/ 0 h 17"/>
                  <a:gd name="T8" fmla="*/ 0 w 105"/>
                  <a:gd name="T9" fmla="*/ 0 h 17"/>
                  <a:gd name="T10" fmla="*/ 0 w 105"/>
                  <a:gd name="T11" fmla="*/ 0 h 17"/>
                  <a:gd name="T12" fmla="*/ 0 w 105"/>
                  <a:gd name="T13" fmla="*/ 0 h 17"/>
                  <a:gd name="T14" fmla="*/ 0 w 105"/>
                  <a:gd name="T15" fmla="*/ 0 h 17"/>
                  <a:gd name="T16" fmla="*/ 0 w 105"/>
                  <a:gd name="T17" fmla="*/ 0 h 17"/>
                  <a:gd name="T18" fmla="*/ 0 w 10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17"/>
                  <a:gd name="T32" fmla="*/ 105 w 105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17">
                    <a:moveTo>
                      <a:pt x="105" y="9"/>
                    </a:moveTo>
                    <a:lnTo>
                      <a:pt x="105" y="17"/>
                    </a:lnTo>
                    <a:lnTo>
                      <a:pt x="102" y="17"/>
                    </a:lnTo>
                    <a:lnTo>
                      <a:pt x="105" y="9"/>
                    </a:lnTo>
                    <a:lnTo>
                      <a:pt x="10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99" y="9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5" name="Freeform 53"/>
              <p:cNvSpPr>
                <a:spLocks/>
              </p:cNvSpPr>
              <p:nvPr/>
            </p:nvSpPr>
            <p:spPr bwMode="auto">
              <a:xfrm>
                <a:off x="3124" y="2238"/>
                <a:ext cx="12" cy="31"/>
              </a:xfrm>
              <a:custGeom>
                <a:avLst/>
                <a:gdLst>
                  <a:gd name="T0" fmla="*/ 1 w 23"/>
                  <a:gd name="T1" fmla="*/ 0 h 61"/>
                  <a:gd name="T2" fmla="*/ 1 w 23"/>
                  <a:gd name="T3" fmla="*/ 0 h 61"/>
                  <a:gd name="T4" fmla="*/ 1 w 23"/>
                  <a:gd name="T5" fmla="*/ 1 h 61"/>
                  <a:gd name="T6" fmla="*/ 1 w 23"/>
                  <a:gd name="T7" fmla="*/ 1 h 61"/>
                  <a:gd name="T8" fmla="*/ 1 w 23"/>
                  <a:gd name="T9" fmla="*/ 1 h 61"/>
                  <a:gd name="T10" fmla="*/ 1 w 23"/>
                  <a:gd name="T11" fmla="*/ 1 h 61"/>
                  <a:gd name="T12" fmla="*/ 1 w 23"/>
                  <a:gd name="T13" fmla="*/ 1 h 61"/>
                  <a:gd name="T14" fmla="*/ 1 w 23"/>
                  <a:gd name="T15" fmla="*/ 1 h 61"/>
                  <a:gd name="T16" fmla="*/ 1 w 23"/>
                  <a:gd name="T17" fmla="*/ 1 h 61"/>
                  <a:gd name="T18" fmla="*/ 1 w 23"/>
                  <a:gd name="T19" fmla="*/ 1 h 61"/>
                  <a:gd name="T20" fmla="*/ 1 w 23"/>
                  <a:gd name="T21" fmla="*/ 1 h 61"/>
                  <a:gd name="T22" fmla="*/ 1 w 23"/>
                  <a:gd name="T23" fmla="*/ 1 h 61"/>
                  <a:gd name="T24" fmla="*/ 1 w 23"/>
                  <a:gd name="T25" fmla="*/ 1 h 61"/>
                  <a:gd name="T26" fmla="*/ 1 w 23"/>
                  <a:gd name="T27" fmla="*/ 1 h 61"/>
                  <a:gd name="T28" fmla="*/ 1 w 23"/>
                  <a:gd name="T29" fmla="*/ 1 h 61"/>
                  <a:gd name="T30" fmla="*/ 1 w 23"/>
                  <a:gd name="T31" fmla="*/ 1 h 61"/>
                  <a:gd name="T32" fmla="*/ 1 w 23"/>
                  <a:gd name="T33" fmla="*/ 1 h 61"/>
                  <a:gd name="T34" fmla="*/ 1 w 23"/>
                  <a:gd name="T35" fmla="*/ 1 h 61"/>
                  <a:gd name="T36" fmla="*/ 1 w 23"/>
                  <a:gd name="T37" fmla="*/ 1 h 61"/>
                  <a:gd name="T38" fmla="*/ 1 w 23"/>
                  <a:gd name="T39" fmla="*/ 1 h 61"/>
                  <a:gd name="T40" fmla="*/ 1 w 23"/>
                  <a:gd name="T41" fmla="*/ 1 h 61"/>
                  <a:gd name="T42" fmla="*/ 1 w 23"/>
                  <a:gd name="T43" fmla="*/ 1 h 61"/>
                  <a:gd name="T44" fmla="*/ 0 w 23"/>
                  <a:gd name="T45" fmla="*/ 1 h 61"/>
                  <a:gd name="T46" fmla="*/ 0 w 23"/>
                  <a:gd name="T47" fmla="*/ 1 h 61"/>
                  <a:gd name="T48" fmla="*/ 0 w 23"/>
                  <a:gd name="T49" fmla="*/ 1 h 61"/>
                  <a:gd name="T50" fmla="*/ 0 w 23"/>
                  <a:gd name="T51" fmla="*/ 1 h 61"/>
                  <a:gd name="T52" fmla="*/ 0 w 23"/>
                  <a:gd name="T53" fmla="*/ 1 h 61"/>
                  <a:gd name="T54" fmla="*/ 1 w 23"/>
                  <a:gd name="T55" fmla="*/ 1 h 61"/>
                  <a:gd name="T56" fmla="*/ 1 w 23"/>
                  <a:gd name="T57" fmla="*/ 1 h 61"/>
                  <a:gd name="T58" fmla="*/ 1 w 23"/>
                  <a:gd name="T59" fmla="*/ 1 h 61"/>
                  <a:gd name="T60" fmla="*/ 1 w 23"/>
                  <a:gd name="T61" fmla="*/ 1 h 61"/>
                  <a:gd name="T62" fmla="*/ 1 w 23"/>
                  <a:gd name="T63" fmla="*/ 0 h 61"/>
                  <a:gd name="T64" fmla="*/ 1 w 23"/>
                  <a:gd name="T65" fmla="*/ 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61"/>
                  <a:gd name="T101" fmla="*/ 23 w 23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61">
                    <a:moveTo>
                      <a:pt x="11" y="0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22" y="18"/>
                    </a:lnTo>
                    <a:lnTo>
                      <a:pt x="23" y="25"/>
                    </a:lnTo>
                    <a:lnTo>
                      <a:pt x="23" y="31"/>
                    </a:lnTo>
                    <a:lnTo>
                      <a:pt x="23" y="37"/>
                    </a:lnTo>
                    <a:lnTo>
                      <a:pt x="22" y="43"/>
                    </a:lnTo>
                    <a:lnTo>
                      <a:pt x="20" y="48"/>
                    </a:lnTo>
                    <a:lnTo>
                      <a:pt x="20" y="54"/>
                    </a:lnTo>
                    <a:lnTo>
                      <a:pt x="17" y="57"/>
                    </a:lnTo>
                    <a:lnTo>
                      <a:pt x="15" y="60"/>
                    </a:lnTo>
                    <a:lnTo>
                      <a:pt x="14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6" y="60"/>
                    </a:lnTo>
                    <a:lnTo>
                      <a:pt x="5" y="57"/>
                    </a:lnTo>
                    <a:lnTo>
                      <a:pt x="3" y="54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6" name="Freeform 54"/>
              <p:cNvSpPr>
                <a:spLocks/>
              </p:cNvSpPr>
              <p:nvPr/>
            </p:nvSpPr>
            <p:spPr bwMode="auto">
              <a:xfrm>
                <a:off x="3122" y="2235"/>
                <a:ext cx="7" cy="18"/>
              </a:xfrm>
              <a:custGeom>
                <a:avLst/>
                <a:gdLst>
                  <a:gd name="T0" fmla="*/ 0 w 14"/>
                  <a:gd name="T1" fmla="*/ 0 h 37"/>
                  <a:gd name="T2" fmla="*/ 0 w 14"/>
                  <a:gd name="T3" fmla="*/ 0 h 37"/>
                  <a:gd name="T4" fmla="*/ 0 w 14"/>
                  <a:gd name="T5" fmla="*/ 0 h 37"/>
                  <a:gd name="T6" fmla="*/ 1 w 14"/>
                  <a:gd name="T7" fmla="*/ 0 h 37"/>
                  <a:gd name="T8" fmla="*/ 1 w 14"/>
                  <a:gd name="T9" fmla="*/ 0 h 37"/>
                  <a:gd name="T10" fmla="*/ 1 w 14"/>
                  <a:gd name="T11" fmla="*/ 0 h 37"/>
                  <a:gd name="T12" fmla="*/ 1 w 14"/>
                  <a:gd name="T13" fmla="*/ 0 h 37"/>
                  <a:gd name="T14" fmla="*/ 1 w 14"/>
                  <a:gd name="T15" fmla="*/ 0 h 37"/>
                  <a:gd name="T16" fmla="*/ 1 w 14"/>
                  <a:gd name="T17" fmla="*/ 0 h 37"/>
                  <a:gd name="T18" fmla="*/ 1 w 14"/>
                  <a:gd name="T19" fmla="*/ 0 h 37"/>
                  <a:gd name="T20" fmla="*/ 1 w 14"/>
                  <a:gd name="T21" fmla="*/ 0 h 37"/>
                  <a:gd name="T22" fmla="*/ 1 w 14"/>
                  <a:gd name="T23" fmla="*/ 0 h 37"/>
                  <a:gd name="T24" fmla="*/ 1 w 14"/>
                  <a:gd name="T25" fmla="*/ 0 h 37"/>
                  <a:gd name="T26" fmla="*/ 1 w 14"/>
                  <a:gd name="T27" fmla="*/ 0 h 37"/>
                  <a:gd name="T28" fmla="*/ 1 w 14"/>
                  <a:gd name="T29" fmla="*/ 0 h 37"/>
                  <a:gd name="T30" fmla="*/ 1 w 14"/>
                  <a:gd name="T31" fmla="*/ 0 h 37"/>
                  <a:gd name="T32" fmla="*/ 1 w 14"/>
                  <a:gd name="T33" fmla="*/ 0 h 37"/>
                  <a:gd name="T34" fmla="*/ 1 w 14"/>
                  <a:gd name="T35" fmla="*/ 0 h 37"/>
                  <a:gd name="T36" fmla="*/ 1 w 14"/>
                  <a:gd name="T37" fmla="*/ 0 h 37"/>
                  <a:gd name="T38" fmla="*/ 1 w 14"/>
                  <a:gd name="T39" fmla="*/ 0 h 37"/>
                  <a:gd name="T40" fmla="*/ 0 w 14"/>
                  <a:gd name="T41" fmla="*/ 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"/>
                  <a:gd name="T65" fmla="*/ 14 w 1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6" y="23"/>
                    </a:lnTo>
                    <a:lnTo>
                      <a:pt x="5" y="27"/>
                    </a:lnTo>
                    <a:lnTo>
                      <a:pt x="5" y="31"/>
                    </a:lnTo>
                    <a:lnTo>
                      <a:pt x="5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7" name="Freeform 55"/>
              <p:cNvSpPr>
                <a:spLocks/>
              </p:cNvSpPr>
              <p:nvPr/>
            </p:nvSpPr>
            <p:spPr bwMode="auto">
              <a:xfrm>
                <a:off x="3122" y="2253"/>
                <a:ext cx="7" cy="19"/>
              </a:xfrm>
              <a:custGeom>
                <a:avLst/>
                <a:gdLst>
                  <a:gd name="T0" fmla="*/ 1 w 14"/>
                  <a:gd name="T1" fmla="*/ 1 h 37"/>
                  <a:gd name="T2" fmla="*/ 1 w 14"/>
                  <a:gd name="T3" fmla="*/ 1 h 37"/>
                  <a:gd name="T4" fmla="*/ 1 w 14"/>
                  <a:gd name="T5" fmla="*/ 1 h 37"/>
                  <a:gd name="T6" fmla="*/ 1 w 14"/>
                  <a:gd name="T7" fmla="*/ 1 h 37"/>
                  <a:gd name="T8" fmla="*/ 1 w 14"/>
                  <a:gd name="T9" fmla="*/ 1 h 37"/>
                  <a:gd name="T10" fmla="*/ 1 w 14"/>
                  <a:gd name="T11" fmla="*/ 1 h 37"/>
                  <a:gd name="T12" fmla="*/ 1 w 14"/>
                  <a:gd name="T13" fmla="*/ 1 h 37"/>
                  <a:gd name="T14" fmla="*/ 1 w 14"/>
                  <a:gd name="T15" fmla="*/ 1 h 37"/>
                  <a:gd name="T16" fmla="*/ 0 w 14"/>
                  <a:gd name="T17" fmla="*/ 1 h 37"/>
                  <a:gd name="T18" fmla="*/ 0 w 14"/>
                  <a:gd name="T19" fmla="*/ 0 h 37"/>
                  <a:gd name="T20" fmla="*/ 1 w 14"/>
                  <a:gd name="T21" fmla="*/ 0 h 37"/>
                  <a:gd name="T22" fmla="*/ 1 w 14"/>
                  <a:gd name="T23" fmla="*/ 1 h 37"/>
                  <a:gd name="T24" fmla="*/ 1 w 14"/>
                  <a:gd name="T25" fmla="*/ 1 h 37"/>
                  <a:gd name="T26" fmla="*/ 1 w 14"/>
                  <a:gd name="T27" fmla="*/ 1 h 37"/>
                  <a:gd name="T28" fmla="*/ 1 w 14"/>
                  <a:gd name="T29" fmla="*/ 1 h 37"/>
                  <a:gd name="T30" fmla="*/ 1 w 14"/>
                  <a:gd name="T31" fmla="*/ 1 h 37"/>
                  <a:gd name="T32" fmla="*/ 1 w 14"/>
                  <a:gd name="T33" fmla="*/ 1 h 37"/>
                  <a:gd name="T34" fmla="*/ 1 w 14"/>
                  <a:gd name="T35" fmla="*/ 1 h 37"/>
                  <a:gd name="T36" fmla="*/ 1 w 14"/>
                  <a:gd name="T37" fmla="*/ 1 h 37"/>
                  <a:gd name="T38" fmla="*/ 1 w 14"/>
                  <a:gd name="T39" fmla="*/ 1 h 37"/>
                  <a:gd name="T40" fmla="*/ 1 w 14"/>
                  <a:gd name="T41" fmla="*/ 1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"/>
                  <a:gd name="T65" fmla="*/ 14 w 1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">
                    <a:moveTo>
                      <a:pt x="14" y="37"/>
                    </a:moveTo>
                    <a:lnTo>
                      <a:pt x="14" y="37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6" y="30"/>
                    </a:lnTo>
                    <a:lnTo>
                      <a:pt x="5" y="26"/>
                    </a:lnTo>
                    <a:lnTo>
                      <a:pt x="3" y="21"/>
                    </a:lnTo>
                    <a:lnTo>
                      <a:pt x="1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9" y="21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8" name="Freeform 56"/>
              <p:cNvSpPr>
                <a:spLocks/>
              </p:cNvSpPr>
              <p:nvPr/>
            </p:nvSpPr>
            <p:spPr bwMode="auto">
              <a:xfrm>
                <a:off x="3129" y="2253"/>
                <a:ext cx="7" cy="19"/>
              </a:xfrm>
              <a:custGeom>
                <a:avLst/>
                <a:gdLst>
                  <a:gd name="T0" fmla="*/ 1 w 14"/>
                  <a:gd name="T1" fmla="*/ 0 h 37"/>
                  <a:gd name="T2" fmla="*/ 1 w 14"/>
                  <a:gd name="T3" fmla="*/ 0 h 37"/>
                  <a:gd name="T4" fmla="*/ 1 w 14"/>
                  <a:gd name="T5" fmla="*/ 1 h 37"/>
                  <a:gd name="T6" fmla="*/ 1 w 14"/>
                  <a:gd name="T7" fmla="*/ 1 h 37"/>
                  <a:gd name="T8" fmla="*/ 1 w 14"/>
                  <a:gd name="T9" fmla="*/ 1 h 37"/>
                  <a:gd name="T10" fmla="*/ 1 w 14"/>
                  <a:gd name="T11" fmla="*/ 1 h 37"/>
                  <a:gd name="T12" fmla="*/ 1 w 14"/>
                  <a:gd name="T13" fmla="*/ 1 h 37"/>
                  <a:gd name="T14" fmla="*/ 1 w 14"/>
                  <a:gd name="T15" fmla="*/ 1 h 37"/>
                  <a:gd name="T16" fmla="*/ 1 w 14"/>
                  <a:gd name="T17" fmla="*/ 1 h 37"/>
                  <a:gd name="T18" fmla="*/ 0 w 14"/>
                  <a:gd name="T19" fmla="*/ 1 h 37"/>
                  <a:gd name="T20" fmla="*/ 0 w 14"/>
                  <a:gd name="T21" fmla="*/ 1 h 37"/>
                  <a:gd name="T22" fmla="*/ 1 w 14"/>
                  <a:gd name="T23" fmla="*/ 1 h 37"/>
                  <a:gd name="T24" fmla="*/ 1 w 14"/>
                  <a:gd name="T25" fmla="*/ 1 h 37"/>
                  <a:gd name="T26" fmla="*/ 1 w 14"/>
                  <a:gd name="T27" fmla="*/ 1 h 37"/>
                  <a:gd name="T28" fmla="*/ 1 w 14"/>
                  <a:gd name="T29" fmla="*/ 1 h 37"/>
                  <a:gd name="T30" fmla="*/ 1 w 14"/>
                  <a:gd name="T31" fmla="*/ 1 h 37"/>
                  <a:gd name="T32" fmla="*/ 1 w 14"/>
                  <a:gd name="T33" fmla="*/ 1 h 37"/>
                  <a:gd name="T34" fmla="*/ 1 w 14"/>
                  <a:gd name="T35" fmla="*/ 1 h 37"/>
                  <a:gd name="T36" fmla="*/ 1 w 14"/>
                  <a:gd name="T37" fmla="*/ 0 h 37"/>
                  <a:gd name="T38" fmla="*/ 1 w 14"/>
                  <a:gd name="T39" fmla="*/ 0 h 37"/>
                  <a:gd name="T40" fmla="*/ 1 w 14"/>
                  <a:gd name="T41" fmla="*/ 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"/>
                  <a:gd name="T65" fmla="*/ 14 w 1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">
                    <a:moveTo>
                      <a:pt x="14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12" y="13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3" y="35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1"/>
                    </a:lnTo>
                    <a:lnTo>
                      <a:pt x="8" y="18"/>
                    </a:lnTo>
                    <a:lnTo>
                      <a:pt x="8" y="13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9" name="Freeform 57"/>
              <p:cNvSpPr>
                <a:spLocks/>
              </p:cNvSpPr>
              <p:nvPr/>
            </p:nvSpPr>
            <p:spPr bwMode="auto">
              <a:xfrm>
                <a:off x="3129" y="2235"/>
                <a:ext cx="7" cy="18"/>
              </a:xfrm>
              <a:custGeom>
                <a:avLst/>
                <a:gdLst>
                  <a:gd name="T0" fmla="*/ 0 w 14"/>
                  <a:gd name="T1" fmla="*/ 0 h 37"/>
                  <a:gd name="T2" fmla="*/ 0 w 14"/>
                  <a:gd name="T3" fmla="*/ 0 h 37"/>
                  <a:gd name="T4" fmla="*/ 1 w 14"/>
                  <a:gd name="T5" fmla="*/ 0 h 37"/>
                  <a:gd name="T6" fmla="*/ 1 w 14"/>
                  <a:gd name="T7" fmla="*/ 0 h 37"/>
                  <a:gd name="T8" fmla="*/ 1 w 14"/>
                  <a:gd name="T9" fmla="*/ 0 h 37"/>
                  <a:gd name="T10" fmla="*/ 1 w 14"/>
                  <a:gd name="T11" fmla="*/ 0 h 37"/>
                  <a:gd name="T12" fmla="*/ 1 w 14"/>
                  <a:gd name="T13" fmla="*/ 0 h 37"/>
                  <a:gd name="T14" fmla="*/ 1 w 14"/>
                  <a:gd name="T15" fmla="*/ 0 h 37"/>
                  <a:gd name="T16" fmla="*/ 1 w 14"/>
                  <a:gd name="T17" fmla="*/ 0 h 37"/>
                  <a:gd name="T18" fmla="*/ 1 w 14"/>
                  <a:gd name="T19" fmla="*/ 0 h 37"/>
                  <a:gd name="T20" fmla="*/ 1 w 14"/>
                  <a:gd name="T21" fmla="*/ 0 h 37"/>
                  <a:gd name="T22" fmla="*/ 1 w 14"/>
                  <a:gd name="T23" fmla="*/ 0 h 37"/>
                  <a:gd name="T24" fmla="*/ 1 w 14"/>
                  <a:gd name="T25" fmla="*/ 0 h 37"/>
                  <a:gd name="T26" fmla="*/ 1 w 14"/>
                  <a:gd name="T27" fmla="*/ 0 h 37"/>
                  <a:gd name="T28" fmla="*/ 1 w 14"/>
                  <a:gd name="T29" fmla="*/ 0 h 37"/>
                  <a:gd name="T30" fmla="*/ 1 w 14"/>
                  <a:gd name="T31" fmla="*/ 0 h 37"/>
                  <a:gd name="T32" fmla="*/ 1 w 14"/>
                  <a:gd name="T33" fmla="*/ 0 h 37"/>
                  <a:gd name="T34" fmla="*/ 1 w 14"/>
                  <a:gd name="T35" fmla="*/ 0 h 37"/>
                  <a:gd name="T36" fmla="*/ 0 w 14"/>
                  <a:gd name="T37" fmla="*/ 0 h 37"/>
                  <a:gd name="T38" fmla="*/ 0 w 14"/>
                  <a:gd name="T39" fmla="*/ 0 h 37"/>
                  <a:gd name="T40" fmla="*/ 0 w 14"/>
                  <a:gd name="T41" fmla="*/ 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"/>
                  <a:gd name="T65" fmla="*/ 14 w 1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8" y="6"/>
                    </a:lnTo>
                    <a:lnTo>
                      <a:pt x="11" y="11"/>
                    </a:lnTo>
                    <a:lnTo>
                      <a:pt x="12" y="15"/>
                    </a:lnTo>
                    <a:lnTo>
                      <a:pt x="12" y="23"/>
                    </a:lnTo>
                    <a:lnTo>
                      <a:pt x="14" y="29"/>
                    </a:lnTo>
                    <a:lnTo>
                      <a:pt x="14" y="37"/>
                    </a:lnTo>
                    <a:lnTo>
                      <a:pt x="9" y="37"/>
                    </a:lnTo>
                    <a:lnTo>
                      <a:pt x="9" y="31"/>
                    </a:lnTo>
                    <a:lnTo>
                      <a:pt x="9" y="27"/>
                    </a:lnTo>
                    <a:lnTo>
                      <a:pt x="8" y="23"/>
                    </a:lnTo>
                    <a:lnTo>
                      <a:pt x="8" y="18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0" name="Rectangle 58"/>
              <p:cNvSpPr>
                <a:spLocks noChangeArrowheads="1"/>
              </p:cNvSpPr>
              <p:nvPr/>
            </p:nvSpPr>
            <p:spPr bwMode="auto">
              <a:xfrm>
                <a:off x="3124" y="2399"/>
                <a:ext cx="67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1" name="Freeform 59"/>
              <p:cNvSpPr>
                <a:spLocks/>
              </p:cNvSpPr>
              <p:nvPr/>
            </p:nvSpPr>
            <p:spPr bwMode="auto">
              <a:xfrm>
                <a:off x="3190" y="2396"/>
                <a:ext cx="3" cy="16"/>
              </a:xfrm>
              <a:custGeom>
                <a:avLst/>
                <a:gdLst>
                  <a:gd name="T0" fmla="*/ 1 w 4"/>
                  <a:gd name="T1" fmla="*/ 0 h 32"/>
                  <a:gd name="T2" fmla="*/ 2 w 4"/>
                  <a:gd name="T3" fmla="*/ 0 h 32"/>
                  <a:gd name="T4" fmla="*/ 2 w 4"/>
                  <a:gd name="T5" fmla="*/ 1 h 32"/>
                  <a:gd name="T6" fmla="*/ 1 w 4"/>
                  <a:gd name="T7" fmla="*/ 0 h 32"/>
                  <a:gd name="T8" fmla="*/ 2 w 4"/>
                  <a:gd name="T9" fmla="*/ 1 h 32"/>
                  <a:gd name="T10" fmla="*/ 2 w 4"/>
                  <a:gd name="T11" fmla="*/ 1 h 32"/>
                  <a:gd name="T12" fmla="*/ 0 w 4"/>
                  <a:gd name="T13" fmla="*/ 1 h 32"/>
                  <a:gd name="T14" fmla="*/ 0 w 4"/>
                  <a:gd name="T15" fmla="*/ 1 h 32"/>
                  <a:gd name="T16" fmla="*/ 1 w 4"/>
                  <a:gd name="T17" fmla="*/ 1 h 32"/>
                  <a:gd name="T18" fmla="*/ 1 w 4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2"/>
                  <a:gd name="T32" fmla="*/ 4 w 4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2">
                    <a:moveTo>
                      <a:pt x="1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4" y="6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2" name="Freeform 60"/>
              <p:cNvSpPr>
                <a:spLocks/>
              </p:cNvSpPr>
              <p:nvPr/>
            </p:nvSpPr>
            <p:spPr bwMode="auto">
              <a:xfrm>
                <a:off x="3123" y="2396"/>
                <a:ext cx="68" cy="6"/>
              </a:xfrm>
              <a:custGeom>
                <a:avLst/>
                <a:gdLst>
                  <a:gd name="T0" fmla="*/ 0 w 136"/>
                  <a:gd name="T1" fmla="*/ 1 h 12"/>
                  <a:gd name="T2" fmla="*/ 0 w 136"/>
                  <a:gd name="T3" fmla="*/ 0 h 12"/>
                  <a:gd name="T4" fmla="*/ 1 w 136"/>
                  <a:gd name="T5" fmla="*/ 0 h 12"/>
                  <a:gd name="T6" fmla="*/ 0 w 136"/>
                  <a:gd name="T7" fmla="*/ 1 h 12"/>
                  <a:gd name="T8" fmla="*/ 1 w 136"/>
                  <a:gd name="T9" fmla="*/ 0 h 12"/>
                  <a:gd name="T10" fmla="*/ 1 w 136"/>
                  <a:gd name="T11" fmla="*/ 0 h 12"/>
                  <a:gd name="T12" fmla="*/ 1 w 136"/>
                  <a:gd name="T13" fmla="*/ 1 h 12"/>
                  <a:gd name="T14" fmla="*/ 1 w 136"/>
                  <a:gd name="T15" fmla="*/ 1 h 12"/>
                  <a:gd name="T16" fmla="*/ 1 w 136"/>
                  <a:gd name="T17" fmla="*/ 1 h 12"/>
                  <a:gd name="T18" fmla="*/ 0 w 13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12"/>
                  <a:gd name="T32" fmla="*/ 136 w 13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12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36" y="12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3" name="Freeform 61"/>
              <p:cNvSpPr>
                <a:spLocks/>
              </p:cNvSpPr>
              <p:nvPr/>
            </p:nvSpPr>
            <p:spPr bwMode="auto">
              <a:xfrm>
                <a:off x="3123" y="2399"/>
                <a:ext cx="3" cy="15"/>
              </a:xfrm>
              <a:custGeom>
                <a:avLst/>
                <a:gdLst>
                  <a:gd name="T0" fmla="*/ 1 w 5"/>
                  <a:gd name="T1" fmla="*/ 0 h 31"/>
                  <a:gd name="T2" fmla="*/ 0 w 5"/>
                  <a:gd name="T3" fmla="*/ 0 h 31"/>
                  <a:gd name="T4" fmla="*/ 0 w 5"/>
                  <a:gd name="T5" fmla="*/ 0 h 31"/>
                  <a:gd name="T6" fmla="*/ 1 w 5"/>
                  <a:gd name="T7" fmla="*/ 0 h 31"/>
                  <a:gd name="T8" fmla="*/ 0 w 5"/>
                  <a:gd name="T9" fmla="*/ 0 h 31"/>
                  <a:gd name="T10" fmla="*/ 0 w 5"/>
                  <a:gd name="T11" fmla="*/ 0 h 31"/>
                  <a:gd name="T12" fmla="*/ 1 w 5"/>
                  <a:gd name="T13" fmla="*/ 0 h 31"/>
                  <a:gd name="T14" fmla="*/ 1 w 5"/>
                  <a:gd name="T15" fmla="*/ 0 h 31"/>
                  <a:gd name="T16" fmla="*/ 1 w 5"/>
                  <a:gd name="T17" fmla="*/ 0 h 31"/>
                  <a:gd name="T18" fmla="*/ 1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2" y="31"/>
                    </a:moveTo>
                    <a:lnTo>
                      <a:pt x="0" y="31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6"/>
                    </a:lnTo>
                    <a:lnTo>
                      <a:pt x="2" y="20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4" name="Freeform 62"/>
              <p:cNvSpPr>
                <a:spLocks/>
              </p:cNvSpPr>
              <p:nvPr/>
            </p:nvSpPr>
            <p:spPr bwMode="auto">
              <a:xfrm>
                <a:off x="3124" y="2409"/>
                <a:ext cx="69" cy="5"/>
              </a:xfrm>
              <a:custGeom>
                <a:avLst/>
                <a:gdLst>
                  <a:gd name="T0" fmla="*/ 1 w 137"/>
                  <a:gd name="T1" fmla="*/ 0 h 11"/>
                  <a:gd name="T2" fmla="*/ 1 w 137"/>
                  <a:gd name="T3" fmla="*/ 0 h 11"/>
                  <a:gd name="T4" fmla="*/ 1 w 137"/>
                  <a:gd name="T5" fmla="*/ 0 h 11"/>
                  <a:gd name="T6" fmla="*/ 1 w 137"/>
                  <a:gd name="T7" fmla="*/ 0 h 11"/>
                  <a:gd name="T8" fmla="*/ 1 w 137"/>
                  <a:gd name="T9" fmla="*/ 0 h 11"/>
                  <a:gd name="T10" fmla="*/ 0 w 137"/>
                  <a:gd name="T11" fmla="*/ 0 h 11"/>
                  <a:gd name="T12" fmla="*/ 0 w 137"/>
                  <a:gd name="T13" fmla="*/ 0 h 11"/>
                  <a:gd name="T14" fmla="*/ 1 w 137"/>
                  <a:gd name="T15" fmla="*/ 0 h 11"/>
                  <a:gd name="T16" fmla="*/ 1 w 137"/>
                  <a:gd name="T17" fmla="*/ 0 h 11"/>
                  <a:gd name="T18" fmla="*/ 1 w 137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"/>
                  <a:gd name="T31" fmla="*/ 0 h 11"/>
                  <a:gd name="T32" fmla="*/ 137 w 137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" h="11">
                    <a:moveTo>
                      <a:pt x="137" y="6"/>
                    </a:moveTo>
                    <a:lnTo>
                      <a:pt x="137" y="11"/>
                    </a:lnTo>
                    <a:lnTo>
                      <a:pt x="134" y="11"/>
                    </a:lnTo>
                    <a:lnTo>
                      <a:pt x="137" y="6"/>
                    </a:lnTo>
                    <a:lnTo>
                      <a:pt x="134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34" y="0"/>
                    </a:lnTo>
                    <a:lnTo>
                      <a:pt x="133" y="6"/>
                    </a:lnTo>
                    <a:lnTo>
                      <a:pt x="13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5" name="Freeform 63"/>
              <p:cNvSpPr>
                <a:spLocks/>
              </p:cNvSpPr>
              <p:nvPr/>
            </p:nvSpPr>
            <p:spPr bwMode="auto">
              <a:xfrm>
                <a:off x="3198" y="2228"/>
                <a:ext cx="2" cy="278"/>
              </a:xfrm>
              <a:custGeom>
                <a:avLst/>
                <a:gdLst>
                  <a:gd name="T0" fmla="*/ 0 w 5"/>
                  <a:gd name="T1" fmla="*/ 1 h 557"/>
                  <a:gd name="T2" fmla="*/ 0 w 5"/>
                  <a:gd name="T3" fmla="*/ 1 h 557"/>
                  <a:gd name="T4" fmla="*/ 0 w 5"/>
                  <a:gd name="T5" fmla="*/ 0 h 557"/>
                  <a:gd name="T6" fmla="*/ 0 w 5"/>
                  <a:gd name="T7" fmla="*/ 0 h 557"/>
                  <a:gd name="T8" fmla="*/ 0 w 5"/>
                  <a:gd name="T9" fmla="*/ 1 h 557"/>
                  <a:gd name="T10" fmla="*/ 0 w 5"/>
                  <a:gd name="T11" fmla="*/ 1 h 5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57"/>
                  <a:gd name="T20" fmla="*/ 5 w 5"/>
                  <a:gd name="T21" fmla="*/ 557 h 5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57">
                    <a:moveTo>
                      <a:pt x="1" y="557"/>
                    </a:moveTo>
                    <a:lnTo>
                      <a:pt x="0" y="55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557"/>
                    </a:lnTo>
                    <a:lnTo>
                      <a:pt x="1" y="5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6" name="Rectangle 64"/>
              <p:cNvSpPr>
                <a:spLocks noChangeArrowheads="1"/>
              </p:cNvSpPr>
              <p:nvPr/>
            </p:nvSpPr>
            <p:spPr bwMode="auto">
              <a:xfrm>
                <a:off x="3126" y="243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7" name="Freeform 65"/>
              <p:cNvSpPr>
                <a:spLocks/>
              </p:cNvSpPr>
              <p:nvPr/>
            </p:nvSpPr>
            <p:spPr bwMode="auto">
              <a:xfrm>
                <a:off x="3136" y="2430"/>
                <a:ext cx="2" cy="15"/>
              </a:xfrm>
              <a:custGeom>
                <a:avLst/>
                <a:gdLst>
                  <a:gd name="T0" fmla="*/ 0 w 5"/>
                  <a:gd name="T1" fmla="*/ 0 h 30"/>
                  <a:gd name="T2" fmla="*/ 0 w 5"/>
                  <a:gd name="T3" fmla="*/ 0 h 30"/>
                  <a:gd name="T4" fmla="*/ 0 w 5"/>
                  <a:gd name="T5" fmla="*/ 1 h 30"/>
                  <a:gd name="T6" fmla="*/ 0 w 5"/>
                  <a:gd name="T7" fmla="*/ 0 h 30"/>
                  <a:gd name="T8" fmla="*/ 0 w 5"/>
                  <a:gd name="T9" fmla="*/ 1 h 30"/>
                  <a:gd name="T10" fmla="*/ 0 w 5"/>
                  <a:gd name="T11" fmla="*/ 1 h 30"/>
                  <a:gd name="T12" fmla="*/ 0 w 5"/>
                  <a:gd name="T13" fmla="*/ 1 h 30"/>
                  <a:gd name="T14" fmla="*/ 0 w 5"/>
                  <a:gd name="T15" fmla="*/ 1 h 30"/>
                  <a:gd name="T16" fmla="*/ 0 w 5"/>
                  <a:gd name="T17" fmla="*/ 1 h 30"/>
                  <a:gd name="T18" fmla="*/ 0 w 5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3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8" name="Freeform 66"/>
              <p:cNvSpPr>
                <a:spLocks/>
              </p:cNvSpPr>
              <p:nvPr/>
            </p:nvSpPr>
            <p:spPr bwMode="auto">
              <a:xfrm>
                <a:off x="3124" y="2430"/>
                <a:ext cx="13" cy="6"/>
              </a:xfrm>
              <a:custGeom>
                <a:avLst/>
                <a:gdLst>
                  <a:gd name="T0" fmla="*/ 0 w 26"/>
                  <a:gd name="T1" fmla="*/ 1 h 12"/>
                  <a:gd name="T2" fmla="*/ 0 w 26"/>
                  <a:gd name="T3" fmla="*/ 0 h 12"/>
                  <a:gd name="T4" fmla="*/ 1 w 26"/>
                  <a:gd name="T5" fmla="*/ 0 h 12"/>
                  <a:gd name="T6" fmla="*/ 0 w 26"/>
                  <a:gd name="T7" fmla="*/ 1 h 12"/>
                  <a:gd name="T8" fmla="*/ 1 w 26"/>
                  <a:gd name="T9" fmla="*/ 0 h 12"/>
                  <a:gd name="T10" fmla="*/ 1 w 26"/>
                  <a:gd name="T11" fmla="*/ 0 h 12"/>
                  <a:gd name="T12" fmla="*/ 1 w 26"/>
                  <a:gd name="T13" fmla="*/ 1 h 12"/>
                  <a:gd name="T14" fmla="*/ 1 w 26"/>
                  <a:gd name="T15" fmla="*/ 1 h 12"/>
                  <a:gd name="T16" fmla="*/ 1 w 26"/>
                  <a:gd name="T17" fmla="*/ 1 h 12"/>
                  <a:gd name="T18" fmla="*/ 0 w 2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2"/>
                  <a:gd name="T32" fmla="*/ 26 w 2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2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26" y="0"/>
                    </a:lnTo>
                    <a:lnTo>
                      <a:pt x="26" y="12"/>
                    </a:lnTo>
                    <a:lnTo>
                      <a:pt x="3" y="12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9" name="Freeform 67"/>
              <p:cNvSpPr>
                <a:spLocks/>
              </p:cNvSpPr>
              <p:nvPr/>
            </p:nvSpPr>
            <p:spPr bwMode="auto">
              <a:xfrm>
                <a:off x="3124" y="2433"/>
                <a:ext cx="2" cy="15"/>
              </a:xfrm>
              <a:custGeom>
                <a:avLst/>
                <a:gdLst>
                  <a:gd name="T0" fmla="*/ 0 w 5"/>
                  <a:gd name="T1" fmla="*/ 1 h 30"/>
                  <a:gd name="T2" fmla="*/ 0 w 5"/>
                  <a:gd name="T3" fmla="*/ 1 h 30"/>
                  <a:gd name="T4" fmla="*/ 0 w 5"/>
                  <a:gd name="T5" fmla="*/ 1 h 30"/>
                  <a:gd name="T6" fmla="*/ 0 w 5"/>
                  <a:gd name="T7" fmla="*/ 1 h 30"/>
                  <a:gd name="T8" fmla="*/ 0 w 5"/>
                  <a:gd name="T9" fmla="*/ 1 h 30"/>
                  <a:gd name="T10" fmla="*/ 0 w 5"/>
                  <a:gd name="T11" fmla="*/ 0 h 30"/>
                  <a:gd name="T12" fmla="*/ 0 w 5"/>
                  <a:gd name="T13" fmla="*/ 0 h 30"/>
                  <a:gd name="T14" fmla="*/ 0 w 5"/>
                  <a:gd name="T15" fmla="*/ 1 h 30"/>
                  <a:gd name="T16" fmla="*/ 0 w 5"/>
                  <a:gd name="T17" fmla="*/ 1 h 30"/>
                  <a:gd name="T18" fmla="*/ 0 w 5"/>
                  <a:gd name="T19" fmla="*/ 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3" y="30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3" y="30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4"/>
                    </a:lnTo>
                    <a:lnTo>
                      <a:pt x="3" y="20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0" name="Freeform 68"/>
              <p:cNvSpPr>
                <a:spLocks/>
              </p:cNvSpPr>
              <p:nvPr/>
            </p:nvSpPr>
            <p:spPr bwMode="auto">
              <a:xfrm>
                <a:off x="3126" y="2443"/>
                <a:ext cx="12" cy="5"/>
              </a:xfrm>
              <a:custGeom>
                <a:avLst/>
                <a:gdLst>
                  <a:gd name="T0" fmla="*/ 0 w 25"/>
                  <a:gd name="T1" fmla="*/ 1 h 10"/>
                  <a:gd name="T2" fmla="*/ 0 w 25"/>
                  <a:gd name="T3" fmla="*/ 1 h 10"/>
                  <a:gd name="T4" fmla="*/ 0 w 25"/>
                  <a:gd name="T5" fmla="*/ 1 h 10"/>
                  <a:gd name="T6" fmla="*/ 0 w 25"/>
                  <a:gd name="T7" fmla="*/ 1 h 10"/>
                  <a:gd name="T8" fmla="*/ 0 w 25"/>
                  <a:gd name="T9" fmla="*/ 1 h 10"/>
                  <a:gd name="T10" fmla="*/ 0 w 25"/>
                  <a:gd name="T11" fmla="*/ 1 h 10"/>
                  <a:gd name="T12" fmla="*/ 0 w 25"/>
                  <a:gd name="T13" fmla="*/ 0 h 10"/>
                  <a:gd name="T14" fmla="*/ 0 w 25"/>
                  <a:gd name="T15" fmla="*/ 0 h 10"/>
                  <a:gd name="T16" fmla="*/ 0 w 25"/>
                  <a:gd name="T17" fmla="*/ 1 h 10"/>
                  <a:gd name="T18" fmla="*/ 0 w 25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0"/>
                  <a:gd name="T32" fmla="*/ 25 w 25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0">
                    <a:moveTo>
                      <a:pt x="25" y="4"/>
                    </a:moveTo>
                    <a:lnTo>
                      <a:pt x="25" y="10"/>
                    </a:lnTo>
                    <a:lnTo>
                      <a:pt x="23" y="10"/>
                    </a:lnTo>
                    <a:lnTo>
                      <a:pt x="25" y="4"/>
                    </a:lnTo>
                    <a:lnTo>
                      <a:pt x="2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0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1" name="Rectangle 69"/>
              <p:cNvSpPr>
                <a:spLocks noChangeArrowheads="1"/>
              </p:cNvSpPr>
              <p:nvPr/>
            </p:nvSpPr>
            <p:spPr bwMode="auto">
              <a:xfrm>
                <a:off x="3126" y="246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2" name="Freeform 70"/>
              <p:cNvSpPr>
                <a:spLocks/>
              </p:cNvSpPr>
              <p:nvPr/>
            </p:nvSpPr>
            <p:spPr bwMode="auto">
              <a:xfrm>
                <a:off x="3136" y="2460"/>
                <a:ext cx="2" cy="16"/>
              </a:xfrm>
              <a:custGeom>
                <a:avLst/>
                <a:gdLst>
                  <a:gd name="T0" fmla="*/ 0 w 5"/>
                  <a:gd name="T1" fmla="*/ 0 h 31"/>
                  <a:gd name="T2" fmla="*/ 0 w 5"/>
                  <a:gd name="T3" fmla="*/ 0 h 31"/>
                  <a:gd name="T4" fmla="*/ 0 w 5"/>
                  <a:gd name="T5" fmla="*/ 1 h 31"/>
                  <a:gd name="T6" fmla="*/ 0 w 5"/>
                  <a:gd name="T7" fmla="*/ 0 h 31"/>
                  <a:gd name="T8" fmla="*/ 0 w 5"/>
                  <a:gd name="T9" fmla="*/ 1 h 31"/>
                  <a:gd name="T10" fmla="*/ 0 w 5"/>
                  <a:gd name="T11" fmla="*/ 1 h 31"/>
                  <a:gd name="T12" fmla="*/ 0 w 5"/>
                  <a:gd name="T13" fmla="*/ 1 h 31"/>
                  <a:gd name="T14" fmla="*/ 0 w 5"/>
                  <a:gd name="T15" fmla="*/ 1 h 31"/>
                  <a:gd name="T16" fmla="*/ 0 w 5"/>
                  <a:gd name="T17" fmla="*/ 1 h 31"/>
                  <a:gd name="T18" fmla="*/ 0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3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3" name="Freeform 71"/>
              <p:cNvSpPr>
                <a:spLocks/>
              </p:cNvSpPr>
              <p:nvPr/>
            </p:nvSpPr>
            <p:spPr bwMode="auto">
              <a:xfrm>
                <a:off x="3124" y="2460"/>
                <a:ext cx="13" cy="6"/>
              </a:xfrm>
              <a:custGeom>
                <a:avLst/>
                <a:gdLst>
                  <a:gd name="T0" fmla="*/ 0 w 26"/>
                  <a:gd name="T1" fmla="*/ 1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1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1 h 11"/>
                  <a:gd name="T14" fmla="*/ 1 w 26"/>
                  <a:gd name="T15" fmla="*/ 1 h 11"/>
                  <a:gd name="T16" fmla="*/ 1 w 26"/>
                  <a:gd name="T17" fmla="*/ 1 h 11"/>
                  <a:gd name="T18" fmla="*/ 0 w 26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3" y="11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4" name="Freeform 72"/>
              <p:cNvSpPr>
                <a:spLocks/>
              </p:cNvSpPr>
              <p:nvPr/>
            </p:nvSpPr>
            <p:spPr bwMode="auto">
              <a:xfrm>
                <a:off x="3124" y="2464"/>
                <a:ext cx="2" cy="15"/>
              </a:xfrm>
              <a:custGeom>
                <a:avLst/>
                <a:gdLst>
                  <a:gd name="T0" fmla="*/ 0 w 5"/>
                  <a:gd name="T1" fmla="*/ 0 h 31"/>
                  <a:gd name="T2" fmla="*/ 0 w 5"/>
                  <a:gd name="T3" fmla="*/ 0 h 31"/>
                  <a:gd name="T4" fmla="*/ 0 w 5"/>
                  <a:gd name="T5" fmla="*/ 0 h 31"/>
                  <a:gd name="T6" fmla="*/ 0 w 5"/>
                  <a:gd name="T7" fmla="*/ 0 h 31"/>
                  <a:gd name="T8" fmla="*/ 0 w 5"/>
                  <a:gd name="T9" fmla="*/ 0 h 31"/>
                  <a:gd name="T10" fmla="*/ 0 w 5"/>
                  <a:gd name="T11" fmla="*/ 0 h 31"/>
                  <a:gd name="T12" fmla="*/ 0 w 5"/>
                  <a:gd name="T13" fmla="*/ 0 h 31"/>
                  <a:gd name="T14" fmla="*/ 0 w 5"/>
                  <a:gd name="T15" fmla="*/ 0 h 31"/>
                  <a:gd name="T16" fmla="*/ 0 w 5"/>
                  <a:gd name="T17" fmla="*/ 0 h 31"/>
                  <a:gd name="T18" fmla="*/ 0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3" y="31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3" y="31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5"/>
                    </a:lnTo>
                    <a:lnTo>
                      <a:pt x="3" y="18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5" name="Freeform 73"/>
              <p:cNvSpPr>
                <a:spLocks/>
              </p:cNvSpPr>
              <p:nvPr/>
            </p:nvSpPr>
            <p:spPr bwMode="auto">
              <a:xfrm>
                <a:off x="3126" y="2473"/>
                <a:ext cx="12" cy="6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0 w 25"/>
                  <a:gd name="T7" fmla="*/ 0 h 13"/>
                  <a:gd name="T8" fmla="*/ 0 w 25"/>
                  <a:gd name="T9" fmla="*/ 0 h 13"/>
                  <a:gd name="T10" fmla="*/ 0 w 25"/>
                  <a:gd name="T11" fmla="*/ 0 h 13"/>
                  <a:gd name="T12" fmla="*/ 0 w 25"/>
                  <a:gd name="T13" fmla="*/ 0 h 13"/>
                  <a:gd name="T14" fmla="*/ 0 w 25"/>
                  <a:gd name="T15" fmla="*/ 0 h 13"/>
                  <a:gd name="T16" fmla="*/ 0 w 25"/>
                  <a:gd name="T17" fmla="*/ 0 h 13"/>
                  <a:gd name="T18" fmla="*/ 0 w 25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3"/>
                  <a:gd name="T32" fmla="*/ 25 w 25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3">
                    <a:moveTo>
                      <a:pt x="25" y="7"/>
                    </a:moveTo>
                    <a:lnTo>
                      <a:pt x="25" y="13"/>
                    </a:lnTo>
                    <a:lnTo>
                      <a:pt x="23" y="13"/>
                    </a:lnTo>
                    <a:lnTo>
                      <a:pt x="25" y="7"/>
                    </a:lnTo>
                    <a:lnTo>
                      <a:pt x="23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0" y="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6" name="Rectangle 74"/>
              <p:cNvSpPr>
                <a:spLocks noChangeArrowheads="1"/>
              </p:cNvSpPr>
              <p:nvPr/>
            </p:nvSpPr>
            <p:spPr bwMode="auto">
              <a:xfrm>
                <a:off x="3143" y="243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7" name="Freeform 75"/>
              <p:cNvSpPr>
                <a:spLocks/>
              </p:cNvSpPr>
              <p:nvPr/>
            </p:nvSpPr>
            <p:spPr bwMode="auto">
              <a:xfrm>
                <a:off x="3153" y="2430"/>
                <a:ext cx="3" cy="15"/>
              </a:xfrm>
              <a:custGeom>
                <a:avLst/>
                <a:gdLst>
                  <a:gd name="T0" fmla="*/ 1 w 4"/>
                  <a:gd name="T1" fmla="*/ 0 h 30"/>
                  <a:gd name="T2" fmla="*/ 2 w 4"/>
                  <a:gd name="T3" fmla="*/ 0 h 30"/>
                  <a:gd name="T4" fmla="*/ 2 w 4"/>
                  <a:gd name="T5" fmla="*/ 1 h 30"/>
                  <a:gd name="T6" fmla="*/ 1 w 4"/>
                  <a:gd name="T7" fmla="*/ 0 h 30"/>
                  <a:gd name="T8" fmla="*/ 2 w 4"/>
                  <a:gd name="T9" fmla="*/ 1 h 30"/>
                  <a:gd name="T10" fmla="*/ 2 w 4"/>
                  <a:gd name="T11" fmla="*/ 1 h 30"/>
                  <a:gd name="T12" fmla="*/ 0 w 4"/>
                  <a:gd name="T13" fmla="*/ 1 h 30"/>
                  <a:gd name="T14" fmla="*/ 0 w 4"/>
                  <a:gd name="T15" fmla="*/ 1 h 30"/>
                  <a:gd name="T16" fmla="*/ 1 w 4"/>
                  <a:gd name="T17" fmla="*/ 1 h 30"/>
                  <a:gd name="T18" fmla="*/ 1 w 4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0"/>
                  <a:gd name="T32" fmla="*/ 4 w 4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0">
                    <a:moveTo>
                      <a:pt x="1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4" y="6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8" name="Freeform 76"/>
              <p:cNvSpPr>
                <a:spLocks/>
              </p:cNvSpPr>
              <p:nvPr/>
            </p:nvSpPr>
            <p:spPr bwMode="auto">
              <a:xfrm>
                <a:off x="3142" y="2430"/>
                <a:ext cx="12" cy="6"/>
              </a:xfrm>
              <a:custGeom>
                <a:avLst/>
                <a:gdLst>
                  <a:gd name="T0" fmla="*/ 0 w 25"/>
                  <a:gd name="T1" fmla="*/ 1 h 12"/>
                  <a:gd name="T2" fmla="*/ 0 w 25"/>
                  <a:gd name="T3" fmla="*/ 0 h 12"/>
                  <a:gd name="T4" fmla="*/ 0 w 25"/>
                  <a:gd name="T5" fmla="*/ 0 h 12"/>
                  <a:gd name="T6" fmla="*/ 0 w 25"/>
                  <a:gd name="T7" fmla="*/ 1 h 12"/>
                  <a:gd name="T8" fmla="*/ 0 w 25"/>
                  <a:gd name="T9" fmla="*/ 0 h 12"/>
                  <a:gd name="T10" fmla="*/ 0 w 25"/>
                  <a:gd name="T11" fmla="*/ 0 h 12"/>
                  <a:gd name="T12" fmla="*/ 0 w 25"/>
                  <a:gd name="T13" fmla="*/ 1 h 12"/>
                  <a:gd name="T14" fmla="*/ 0 w 25"/>
                  <a:gd name="T15" fmla="*/ 1 h 12"/>
                  <a:gd name="T16" fmla="*/ 0 w 25"/>
                  <a:gd name="T17" fmla="*/ 1 h 12"/>
                  <a:gd name="T18" fmla="*/ 0 w 25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2"/>
                  <a:gd name="T32" fmla="*/ 25 w 25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2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2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9" name="Freeform 77"/>
              <p:cNvSpPr>
                <a:spLocks/>
              </p:cNvSpPr>
              <p:nvPr/>
            </p:nvSpPr>
            <p:spPr bwMode="auto">
              <a:xfrm>
                <a:off x="3142" y="2433"/>
                <a:ext cx="2" cy="15"/>
              </a:xfrm>
              <a:custGeom>
                <a:avLst/>
                <a:gdLst>
                  <a:gd name="T0" fmla="*/ 0 w 5"/>
                  <a:gd name="T1" fmla="*/ 1 h 30"/>
                  <a:gd name="T2" fmla="*/ 0 w 5"/>
                  <a:gd name="T3" fmla="*/ 1 h 30"/>
                  <a:gd name="T4" fmla="*/ 0 w 5"/>
                  <a:gd name="T5" fmla="*/ 1 h 30"/>
                  <a:gd name="T6" fmla="*/ 0 w 5"/>
                  <a:gd name="T7" fmla="*/ 1 h 30"/>
                  <a:gd name="T8" fmla="*/ 0 w 5"/>
                  <a:gd name="T9" fmla="*/ 1 h 30"/>
                  <a:gd name="T10" fmla="*/ 0 w 5"/>
                  <a:gd name="T11" fmla="*/ 0 h 30"/>
                  <a:gd name="T12" fmla="*/ 0 w 5"/>
                  <a:gd name="T13" fmla="*/ 0 h 30"/>
                  <a:gd name="T14" fmla="*/ 0 w 5"/>
                  <a:gd name="T15" fmla="*/ 1 h 30"/>
                  <a:gd name="T16" fmla="*/ 0 w 5"/>
                  <a:gd name="T17" fmla="*/ 1 h 30"/>
                  <a:gd name="T18" fmla="*/ 0 w 5"/>
                  <a:gd name="T19" fmla="*/ 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2" y="30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0" name="Freeform 78"/>
              <p:cNvSpPr>
                <a:spLocks/>
              </p:cNvSpPr>
              <p:nvPr/>
            </p:nvSpPr>
            <p:spPr bwMode="auto">
              <a:xfrm>
                <a:off x="3143" y="2443"/>
                <a:ext cx="13" cy="5"/>
              </a:xfrm>
              <a:custGeom>
                <a:avLst/>
                <a:gdLst>
                  <a:gd name="T0" fmla="*/ 1 w 26"/>
                  <a:gd name="T1" fmla="*/ 1 h 10"/>
                  <a:gd name="T2" fmla="*/ 1 w 26"/>
                  <a:gd name="T3" fmla="*/ 1 h 10"/>
                  <a:gd name="T4" fmla="*/ 1 w 26"/>
                  <a:gd name="T5" fmla="*/ 1 h 10"/>
                  <a:gd name="T6" fmla="*/ 1 w 26"/>
                  <a:gd name="T7" fmla="*/ 1 h 10"/>
                  <a:gd name="T8" fmla="*/ 1 w 26"/>
                  <a:gd name="T9" fmla="*/ 1 h 10"/>
                  <a:gd name="T10" fmla="*/ 0 w 26"/>
                  <a:gd name="T11" fmla="*/ 1 h 10"/>
                  <a:gd name="T12" fmla="*/ 0 w 26"/>
                  <a:gd name="T13" fmla="*/ 0 h 10"/>
                  <a:gd name="T14" fmla="*/ 1 w 26"/>
                  <a:gd name="T15" fmla="*/ 0 h 10"/>
                  <a:gd name="T16" fmla="*/ 1 w 26"/>
                  <a:gd name="T17" fmla="*/ 1 h 10"/>
                  <a:gd name="T18" fmla="*/ 1 w 26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0"/>
                  <a:gd name="T32" fmla="*/ 26 w 2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0">
                    <a:moveTo>
                      <a:pt x="26" y="4"/>
                    </a:moveTo>
                    <a:lnTo>
                      <a:pt x="26" y="10"/>
                    </a:lnTo>
                    <a:lnTo>
                      <a:pt x="23" y="10"/>
                    </a:lnTo>
                    <a:lnTo>
                      <a:pt x="26" y="4"/>
                    </a:lnTo>
                    <a:lnTo>
                      <a:pt x="2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2" y="4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1" name="Rectangle 79"/>
              <p:cNvSpPr>
                <a:spLocks noChangeArrowheads="1"/>
              </p:cNvSpPr>
              <p:nvPr/>
            </p:nvSpPr>
            <p:spPr bwMode="auto">
              <a:xfrm>
                <a:off x="3143" y="246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2" name="Freeform 80"/>
              <p:cNvSpPr>
                <a:spLocks/>
              </p:cNvSpPr>
              <p:nvPr/>
            </p:nvSpPr>
            <p:spPr bwMode="auto">
              <a:xfrm>
                <a:off x="3153" y="2460"/>
                <a:ext cx="3" cy="16"/>
              </a:xfrm>
              <a:custGeom>
                <a:avLst/>
                <a:gdLst>
                  <a:gd name="T0" fmla="*/ 1 w 4"/>
                  <a:gd name="T1" fmla="*/ 0 h 31"/>
                  <a:gd name="T2" fmla="*/ 2 w 4"/>
                  <a:gd name="T3" fmla="*/ 0 h 31"/>
                  <a:gd name="T4" fmla="*/ 2 w 4"/>
                  <a:gd name="T5" fmla="*/ 1 h 31"/>
                  <a:gd name="T6" fmla="*/ 1 w 4"/>
                  <a:gd name="T7" fmla="*/ 0 h 31"/>
                  <a:gd name="T8" fmla="*/ 2 w 4"/>
                  <a:gd name="T9" fmla="*/ 1 h 31"/>
                  <a:gd name="T10" fmla="*/ 2 w 4"/>
                  <a:gd name="T11" fmla="*/ 1 h 31"/>
                  <a:gd name="T12" fmla="*/ 0 w 4"/>
                  <a:gd name="T13" fmla="*/ 1 h 31"/>
                  <a:gd name="T14" fmla="*/ 0 w 4"/>
                  <a:gd name="T15" fmla="*/ 1 h 31"/>
                  <a:gd name="T16" fmla="*/ 1 w 4"/>
                  <a:gd name="T17" fmla="*/ 1 h 31"/>
                  <a:gd name="T18" fmla="*/ 1 w 4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1"/>
                  <a:gd name="T32" fmla="*/ 4 w 4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1">
                    <a:moveTo>
                      <a:pt x="1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4" y="6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3" name="Freeform 81"/>
              <p:cNvSpPr>
                <a:spLocks/>
              </p:cNvSpPr>
              <p:nvPr/>
            </p:nvSpPr>
            <p:spPr bwMode="auto">
              <a:xfrm>
                <a:off x="3142" y="2460"/>
                <a:ext cx="12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0 w 25"/>
                  <a:gd name="T5" fmla="*/ 0 h 11"/>
                  <a:gd name="T6" fmla="*/ 0 w 25"/>
                  <a:gd name="T7" fmla="*/ 1 h 11"/>
                  <a:gd name="T8" fmla="*/ 0 w 25"/>
                  <a:gd name="T9" fmla="*/ 0 h 11"/>
                  <a:gd name="T10" fmla="*/ 0 w 25"/>
                  <a:gd name="T11" fmla="*/ 0 h 11"/>
                  <a:gd name="T12" fmla="*/ 0 w 25"/>
                  <a:gd name="T13" fmla="*/ 1 h 11"/>
                  <a:gd name="T14" fmla="*/ 0 w 25"/>
                  <a:gd name="T15" fmla="*/ 1 h 11"/>
                  <a:gd name="T16" fmla="*/ 0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4" name="Freeform 82"/>
              <p:cNvSpPr>
                <a:spLocks/>
              </p:cNvSpPr>
              <p:nvPr/>
            </p:nvSpPr>
            <p:spPr bwMode="auto">
              <a:xfrm>
                <a:off x="3142" y="2464"/>
                <a:ext cx="2" cy="15"/>
              </a:xfrm>
              <a:custGeom>
                <a:avLst/>
                <a:gdLst>
                  <a:gd name="T0" fmla="*/ 0 w 5"/>
                  <a:gd name="T1" fmla="*/ 0 h 31"/>
                  <a:gd name="T2" fmla="*/ 0 w 5"/>
                  <a:gd name="T3" fmla="*/ 0 h 31"/>
                  <a:gd name="T4" fmla="*/ 0 w 5"/>
                  <a:gd name="T5" fmla="*/ 0 h 31"/>
                  <a:gd name="T6" fmla="*/ 0 w 5"/>
                  <a:gd name="T7" fmla="*/ 0 h 31"/>
                  <a:gd name="T8" fmla="*/ 0 w 5"/>
                  <a:gd name="T9" fmla="*/ 0 h 31"/>
                  <a:gd name="T10" fmla="*/ 0 w 5"/>
                  <a:gd name="T11" fmla="*/ 0 h 31"/>
                  <a:gd name="T12" fmla="*/ 0 w 5"/>
                  <a:gd name="T13" fmla="*/ 0 h 31"/>
                  <a:gd name="T14" fmla="*/ 0 w 5"/>
                  <a:gd name="T15" fmla="*/ 0 h 31"/>
                  <a:gd name="T16" fmla="*/ 0 w 5"/>
                  <a:gd name="T17" fmla="*/ 0 h 31"/>
                  <a:gd name="T18" fmla="*/ 0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2" y="31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5"/>
                    </a:lnTo>
                    <a:lnTo>
                      <a:pt x="2" y="18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5" name="Freeform 83"/>
              <p:cNvSpPr>
                <a:spLocks/>
              </p:cNvSpPr>
              <p:nvPr/>
            </p:nvSpPr>
            <p:spPr bwMode="auto">
              <a:xfrm>
                <a:off x="3143" y="2473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1 w 26"/>
                  <a:gd name="T9" fmla="*/ 0 h 13"/>
                  <a:gd name="T10" fmla="*/ 0 w 26"/>
                  <a:gd name="T11" fmla="*/ 0 h 13"/>
                  <a:gd name="T12" fmla="*/ 0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3"/>
                  <a:gd name="T32" fmla="*/ 26 w 2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3">
                    <a:moveTo>
                      <a:pt x="26" y="7"/>
                    </a:moveTo>
                    <a:lnTo>
                      <a:pt x="26" y="13"/>
                    </a:lnTo>
                    <a:lnTo>
                      <a:pt x="23" y="13"/>
                    </a:lnTo>
                    <a:lnTo>
                      <a:pt x="26" y="7"/>
                    </a:lnTo>
                    <a:lnTo>
                      <a:pt x="23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2" y="7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6" name="Rectangle 84"/>
              <p:cNvSpPr>
                <a:spLocks noChangeArrowheads="1"/>
              </p:cNvSpPr>
              <p:nvPr/>
            </p:nvSpPr>
            <p:spPr bwMode="auto">
              <a:xfrm>
                <a:off x="3160" y="2433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7" name="Freeform 85"/>
              <p:cNvSpPr>
                <a:spLocks/>
              </p:cNvSpPr>
              <p:nvPr/>
            </p:nvSpPr>
            <p:spPr bwMode="auto">
              <a:xfrm>
                <a:off x="3171" y="2430"/>
                <a:ext cx="2" cy="15"/>
              </a:xfrm>
              <a:custGeom>
                <a:avLst/>
                <a:gdLst>
                  <a:gd name="T0" fmla="*/ 0 w 5"/>
                  <a:gd name="T1" fmla="*/ 0 h 30"/>
                  <a:gd name="T2" fmla="*/ 0 w 5"/>
                  <a:gd name="T3" fmla="*/ 0 h 30"/>
                  <a:gd name="T4" fmla="*/ 0 w 5"/>
                  <a:gd name="T5" fmla="*/ 1 h 30"/>
                  <a:gd name="T6" fmla="*/ 0 w 5"/>
                  <a:gd name="T7" fmla="*/ 0 h 30"/>
                  <a:gd name="T8" fmla="*/ 0 w 5"/>
                  <a:gd name="T9" fmla="*/ 1 h 30"/>
                  <a:gd name="T10" fmla="*/ 0 w 5"/>
                  <a:gd name="T11" fmla="*/ 1 h 30"/>
                  <a:gd name="T12" fmla="*/ 0 w 5"/>
                  <a:gd name="T13" fmla="*/ 1 h 30"/>
                  <a:gd name="T14" fmla="*/ 0 w 5"/>
                  <a:gd name="T15" fmla="*/ 1 h 30"/>
                  <a:gd name="T16" fmla="*/ 0 w 5"/>
                  <a:gd name="T17" fmla="*/ 1 h 30"/>
                  <a:gd name="T18" fmla="*/ 0 w 5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2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5" y="6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8" name="Freeform 86"/>
              <p:cNvSpPr>
                <a:spLocks/>
              </p:cNvSpPr>
              <p:nvPr/>
            </p:nvSpPr>
            <p:spPr bwMode="auto">
              <a:xfrm>
                <a:off x="3159" y="2430"/>
                <a:ext cx="13" cy="6"/>
              </a:xfrm>
              <a:custGeom>
                <a:avLst/>
                <a:gdLst>
                  <a:gd name="T0" fmla="*/ 0 w 25"/>
                  <a:gd name="T1" fmla="*/ 1 h 12"/>
                  <a:gd name="T2" fmla="*/ 0 w 25"/>
                  <a:gd name="T3" fmla="*/ 0 h 12"/>
                  <a:gd name="T4" fmla="*/ 1 w 25"/>
                  <a:gd name="T5" fmla="*/ 0 h 12"/>
                  <a:gd name="T6" fmla="*/ 0 w 25"/>
                  <a:gd name="T7" fmla="*/ 1 h 12"/>
                  <a:gd name="T8" fmla="*/ 1 w 25"/>
                  <a:gd name="T9" fmla="*/ 0 h 12"/>
                  <a:gd name="T10" fmla="*/ 1 w 25"/>
                  <a:gd name="T11" fmla="*/ 0 h 12"/>
                  <a:gd name="T12" fmla="*/ 1 w 25"/>
                  <a:gd name="T13" fmla="*/ 1 h 12"/>
                  <a:gd name="T14" fmla="*/ 1 w 25"/>
                  <a:gd name="T15" fmla="*/ 1 h 12"/>
                  <a:gd name="T16" fmla="*/ 1 w 25"/>
                  <a:gd name="T17" fmla="*/ 1 h 12"/>
                  <a:gd name="T18" fmla="*/ 0 w 25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2"/>
                  <a:gd name="T32" fmla="*/ 25 w 25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2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5" y="0"/>
                    </a:lnTo>
                    <a:lnTo>
                      <a:pt x="25" y="12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9" name="Freeform 87"/>
              <p:cNvSpPr>
                <a:spLocks/>
              </p:cNvSpPr>
              <p:nvPr/>
            </p:nvSpPr>
            <p:spPr bwMode="auto">
              <a:xfrm>
                <a:off x="3159" y="2433"/>
                <a:ext cx="3" cy="15"/>
              </a:xfrm>
              <a:custGeom>
                <a:avLst/>
                <a:gdLst>
                  <a:gd name="T0" fmla="*/ 1 w 5"/>
                  <a:gd name="T1" fmla="*/ 1 h 30"/>
                  <a:gd name="T2" fmla="*/ 0 w 5"/>
                  <a:gd name="T3" fmla="*/ 1 h 30"/>
                  <a:gd name="T4" fmla="*/ 0 w 5"/>
                  <a:gd name="T5" fmla="*/ 1 h 30"/>
                  <a:gd name="T6" fmla="*/ 1 w 5"/>
                  <a:gd name="T7" fmla="*/ 1 h 30"/>
                  <a:gd name="T8" fmla="*/ 0 w 5"/>
                  <a:gd name="T9" fmla="*/ 1 h 30"/>
                  <a:gd name="T10" fmla="*/ 0 w 5"/>
                  <a:gd name="T11" fmla="*/ 0 h 30"/>
                  <a:gd name="T12" fmla="*/ 1 w 5"/>
                  <a:gd name="T13" fmla="*/ 0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1" y="30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4"/>
                    </a:lnTo>
                    <a:lnTo>
                      <a:pt x="1" y="20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0" name="Freeform 88"/>
              <p:cNvSpPr>
                <a:spLocks/>
              </p:cNvSpPr>
              <p:nvPr/>
            </p:nvSpPr>
            <p:spPr bwMode="auto">
              <a:xfrm>
                <a:off x="3160" y="2443"/>
                <a:ext cx="13" cy="5"/>
              </a:xfrm>
              <a:custGeom>
                <a:avLst/>
                <a:gdLst>
                  <a:gd name="T0" fmla="*/ 0 w 27"/>
                  <a:gd name="T1" fmla="*/ 1 h 10"/>
                  <a:gd name="T2" fmla="*/ 0 w 27"/>
                  <a:gd name="T3" fmla="*/ 1 h 10"/>
                  <a:gd name="T4" fmla="*/ 0 w 27"/>
                  <a:gd name="T5" fmla="*/ 1 h 10"/>
                  <a:gd name="T6" fmla="*/ 0 w 27"/>
                  <a:gd name="T7" fmla="*/ 1 h 10"/>
                  <a:gd name="T8" fmla="*/ 0 w 27"/>
                  <a:gd name="T9" fmla="*/ 1 h 10"/>
                  <a:gd name="T10" fmla="*/ 0 w 27"/>
                  <a:gd name="T11" fmla="*/ 1 h 10"/>
                  <a:gd name="T12" fmla="*/ 0 w 27"/>
                  <a:gd name="T13" fmla="*/ 0 h 10"/>
                  <a:gd name="T14" fmla="*/ 0 w 27"/>
                  <a:gd name="T15" fmla="*/ 0 h 10"/>
                  <a:gd name="T16" fmla="*/ 0 w 27"/>
                  <a:gd name="T17" fmla="*/ 1 h 10"/>
                  <a:gd name="T18" fmla="*/ 0 w 27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0"/>
                  <a:gd name="T32" fmla="*/ 27 w 27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0">
                    <a:moveTo>
                      <a:pt x="27" y="4"/>
                    </a:moveTo>
                    <a:lnTo>
                      <a:pt x="27" y="10"/>
                    </a:lnTo>
                    <a:lnTo>
                      <a:pt x="24" y="10"/>
                    </a:lnTo>
                    <a:lnTo>
                      <a:pt x="27" y="4"/>
                    </a:lnTo>
                    <a:lnTo>
                      <a:pt x="2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2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1" name="Rectangle 89"/>
              <p:cNvSpPr>
                <a:spLocks noChangeArrowheads="1"/>
              </p:cNvSpPr>
              <p:nvPr/>
            </p:nvSpPr>
            <p:spPr bwMode="auto">
              <a:xfrm>
                <a:off x="3160" y="246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2" name="Freeform 90"/>
              <p:cNvSpPr>
                <a:spLocks/>
              </p:cNvSpPr>
              <p:nvPr/>
            </p:nvSpPr>
            <p:spPr bwMode="auto">
              <a:xfrm>
                <a:off x="3171" y="2460"/>
                <a:ext cx="2" cy="16"/>
              </a:xfrm>
              <a:custGeom>
                <a:avLst/>
                <a:gdLst>
                  <a:gd name="T0" fmla="*/ 0 w 5"/>
                  <a:gd name="T1" fmla="*/ 0 h 31"/>
                  <a:gd name="T2" fmla="*/ 0 w 5"/>
                  <a:gd name="T3" fmla="*/ 0 h 31"/>
                  <a:gd name="T4" fmla="*/ 0 w 5"/>
                  <a:gd name="T5" fmla="*/ 1 h 31"/>
                  <a:gd name="T6" fmla="*/ 0 w 5"/>
                  <a:gd name="T7" fmla="*/ 0 h 31"/>
                  <a:gd name="T8" fmla="*/ 0 w 5"/>
                  <a:gd name="T9" fmla="*/ 1 h 31"/>
                  <a:gd name="T10" fmla="*/ 0 w 5"/>
                  <a:gd name="T11" fmla="*/ 1 h 31"/>
                  <a:gd name="T12" fmla="*/ 0 w 5"/>
                  <a:gd name="T13" fmla="*/ 1 h 31"/>
                  <a:gd name="T14" fmla="*/ 0 w 5"/>
                  <a:gd name="T15" fmla="*/ 1 h 31"/>
                  <a:gd name="T16" fmla="*/ 0 w 5"/>
                  <a:gd name="T17" fmla="*/ 1 h 31"/>
                  <a:gd name="T18" fmla="*/ 0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2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5" y="6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3" name="Freeform 91"/>
              <p:cNvSpPr>
                <a:spLocks/>
              </p:cNvSpPr>
              <p:nvPr/>
            </p:nvSpPr>
            <p:spPr bwMode="auto">
              <a:xfrm>
                <a:off x="3159" y="2460"/>
                <a:ext cx="13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1 w 25"/>
                  <a:gd name="T5" fmla="*/ 0 h 11"/>
                  <a:gd name="T6" fmla="*/ 0 w 25"/>
                  <a:gd name="T7" fmla="*/ 1 h 11"/>
                  <a:gd name="T8" fmla="*/ 1 w 25"/>
                  <a:gd name="T9" fmla="*/ 0 h 11"/>
                  <a:gd name="T10" fmla="*/ 1 w 25"/>
                  <a:gd name="T11" fmla="*/ 0 h 11"/>
                  <a:gd name="T12" fmla="*/ 1 w 25"/>
                  <a:gd name="T13" fmla="*/ 1 h 11"/>
                  <a:gd name="T14" fmla="*/ 1 w 25"/>
                  <a:gd name="T15" fmla="*/ 1 h 11"/>
                  <a:gd name="T16" fmla="*/ 1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4" name="Freeform 92"/>
              <p:cNvSpPr>
                <a:spLocks/>
              </p:cNvSpPr>
              <p:nvPr/>
            </p:nvSpPr>
            <p:spPr bwMode="auto">
              <a:xfrm>
                <a:off x="3159" y="2464"/>
                <a:ext cx="3" cy="15"/>
              </a:xfrm>
              <a:custGeom>
                <a:avLst/>
                <a:gdLst>
                  <a:gd name="T0" fmla="*/ 1 w 5"/>
                  <a:gd name="T1" fmla="*/ 0 h 31"/>
                  <a:gd name="T2" fmla="*/ 0 w 5"/>
                  <a:gd name="T3" fmla="*/ 0 h 31"/>
                  <a:gd name="T4" fmla="*/ 0 w 5"/>
                  <a:gd name="T5" fmla="*/ 0 h 31"/>
                  <a:gd name="T6" fmla="*/ 1 w 5"/>
                  <a:gd name="T7" fmla="*/ 0 h 31"/>
                  <a:gd name="T8" fmla="*/ 0 w 5"/>
                  <a:gd name="T9" fmla="*/ 0 h 31"/>
                  <a:gd name="T10" fmla="*/ 0 w 5"/>
                  <a:gd name="T11" fmla="*/ 0 h 31"/>
                  <a:gd name="T12" fmla="*/ 1 w 5"/>
                  <a:gd name="T13" fmla="*/ 0 h 31"/>
                  <a:gd name="T14" fmla="*/ 1 w 5"/>
                  <a:gd name="T15" fmla="*/ 0 h 31"/>
                  <a:gd name="T16" fmla="*/ 1 w 5"/>
                  <a:gd name="T17" fmla="*/ 0 h 31"/>
                  <a:gd name="T18" fmla="*/ 1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1" y="31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5"/>
                    </a:lnTo>
                    <a:lnTo>
                      <a:pt x="1" y="18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5" name="Freeform 93"/>
              <p:cNvSpPr>
                <a:spLocks/>
              </p:cNvSpPr>
              <p:nvPr/>
            </p:nvSpPr>
            <p:spPr bwMode="auto">
              <a:xfrm>
                <a:off x="3160" y="2473"/>
                <a:ext cx="13" cy="6"/>
              </a:xfrm>
              <a:custGeom>
                <a:avLst/>
                <a:gdLst>
                  <a:gd name="T0" fmla="*/ 0 w 27"/>
                  <a:gd name="T1" fmla="*/ 0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0 h 13"/>
                  <a:gd name="T8" fmla="*/ 0 w 27"/>
                  <a:gd name="T9" fmla="*/ 0 h 13"/>
                  <a:gd name="T10" fmla="*/ 0 w 27"/>
                  <a:gd name="T11" fmla="*/ 0 h 13"/>
                  <a:gd name="T12" fmla="*/ 0 w 27"/>
                  <a:gd name="T13" fmla="*/ 0 h 13"/>
                  <a:gd name="T14" fmla="*/ 0 w 27"/>
                  <a:gd name="T15" fmla="*/ 0 h 13"/>
                  <a:gd name="T16" fmla="*/ 0 w 27"/>
                  <a:gd name="T17" fmla="*/ 0 h 13"/>
                  <a:gd name="T18" fmla="*/ 0 w 27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3"/>
                  <a:gd name="T32" fmla="*/ 27 w 27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3">
                    <a:moveTo>
                      <a:pt x="27" y="7"/>
                    </a:moveTo>
                    <a:lnTo>
                      <a:pt x="27" y="13"/>
                    </a:lnTo>
                    <a:lnTo>
                      <a:pt x="24" y="13"/>
                    </a:lnTo>
                    <a:lnTo>
                      <a:pt x="27" y="7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2" y="7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6" name="Rectangle 94"/>
              <p:cNvSpPr>
                <a:spLocks noChangeArrowheads="1"/>
              </p:cNvSpPr>
              <p:nvPr/>
            </p:nvSpPr>
            <p:spPr bwMode="auto">
              <a:xfrm>
                <a:off x="3356" y="2294"/>
                <a:ext cx="12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7" name="Freeform 95"/>
              <p:cNvSpPr>
                <a:spLocks/>
              </p:cNvSpPr>
              <p:nvPr/>
            </p:nvSpPr>
            <p:spPr bwMode="auto">
              <a:xfrm>
                <a:off x="3355" y="2294"/>
                <a:ext cx="2" cy="176"/>
              </a:xfrm>
              <a:custGeom>
                <a:avLst/>
                <a:gdLst>
                  <a:gd name="T0" fmla="*/ 1 w 3"/>
                  <a:gd name="T1" fmla="*/ 1 h 351"/>
                  <a:gd name="T2" fmla="*/ 0 w 3"/>
                  <a:gd name="T3" fmla="*/ 1 h 351"/>
                  <a:gd name="T4" fmla="*/ 0 w 3"/>
                  <a:gd name="T5" fmla="*/ 1 h 351"/>
                  <a:gd name="T6" fmla="*/ 1 w 3"/>
                  <a:gd name="T7" fmla="*/ 1 h 351"/>
                  <a:gd name="T8" fmla="*/ 0 w 3"/>
                  <a:gd name="T9" fmla="*/ 1 h 351"/>
                  <a:gd name="T10" fmla="*/ 0 w 3"/>
                  <a:gd name="T11" fmla="*/ 0 h 351"/>
                  <a:gd name="T12" fmla="*/ 1 w 3"/>
                  <a:gd name="T13" fmla="*/ 0 h 351"/>
                  <a:gd name="T14" fmla="*/ 1 w 3"/>
                  <a:gd name="T15" fmla="*/ 1 h 351"/>
                  <a:gd name="T16" fmla="*/ 1 w 3"/>
                  <a:gd name="T17" fmla="*/ 1 h 351"/>
                  <a:gd name="T18" fmla="*/ 1 w 3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1"/>
                  <a:gd name="T32" fmla="*/ 3 w 3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1">
                    <a:moveTo>
                      <a:pt x="2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2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5"/>
                    </a:lnTo>
                    <a:lnTo>
                      <a:pt x="2" y="339"/>
                    </a:lnTo>
                    <a:lnTo>
                      <a:pt x="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8" name="Freeform 96"/>
              <p:cNvSpPr>
                <a:spLocks/>
              </p:cNvSpPr>
              <p:nvPr/>
            </p:nvSpPr>
            <p:spPr bwMode="auto">
              <a:xfrm>
                <a:off x="3356" y="2464"/>
                <a:ext cx="13" cy="6"/>
              </a:xfrm>
              <a:custGeom>
                <a:avLst/>
                <a:gdLst>
                  <a:gd name="T0" fmla="*/ 1 w 26"/>
                  <a:gd name="T1" fmla="*/ 1 h 12"/>
                  <a:gd name="T2" fmla="*/ 1 w 26"/>
                  <a:gd name="T3" fmla="*/ 1 h 12"/>
                  <a:gd name="T4" fmla="*/ 1 w 26"/>
                  <a:gd name="T5" fmla="*/ 1 h 12"/>
                  <a:gd name="T6" fmla="*/ 1 w 26"/>
                  <a:gd name="T7" fmla="*/ 1 h 12"/>
                  <a:gd name="T8" fmla="*/ 1 w 26"/>
                  <a:gd name="T9" fmla="*/ 1 h 12"/>
                  <a:gd name="T10" fmla="*/ 0 w 26"/>
                  <a:gd name="T11" fmla="*/ 1 h 12"/>
                  <a:gd name="T12" fmla="*/ 0 w 26"/>
                  <a:gd name="T13" fmla="*/ 0 h 12"/>
                  <a:gd name="T14" fmla="*/ 1 w 26"/>
                  <a:gd name="T15" fmla="*/ 0 h 12"/>
                  <a:gd name="T16" fmla="*/ 1 w 26"/>
                  <a:gd name="T17" fmla="*/ 1 h 12"/>
                  <a:gd name="T18" fmla="*/ 1 w 2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2"/>
                  <a:gd name="T32" fmla="*/ 26 w 2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2">
                    <a:moveTo>
                      <a:pt x="26" y="6"/>
                    </a:moveTo>
                    <a:lnTo>
                      <a:pt x="26" y="12"/>
                    </a:lnTo>
                    <a:lnTo>
                      <a:pt x="24" y="1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3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9" name="Freeform 97"/>
              <p:cNvSpPr>
                <a:spLocks/>
              </p:cNvSpPr>
              <p:nvPr/>
            </p:nvSpPr>
            <p:spPr bwMode="auto">
              <a:xfrm>
                <a:off x="3367" y="2292"/>
                <a:ext cx="2" cy="175"/>
              </a:xfrm>
              <a:custGeom>
                <a:avLst/>
                <a:gdLst>
                  <a:gd name="T0" fmla="*/ 1 w 3"/>
                  <a:gd name="T1" fmla="*/ 0 h 350"/>
                  <a:gd name="T2" fmla="*/ 1 w 3"/>
                  <a:gd name="T3" fmla="*/ 0 h 350"/>
                  <a:gd name="T4" fmla="*/ 1 w 3"/>
                  <a:gd name="T5" fmla="*/ 1 h 350"/>
                  <a:gd name="T6" fmla="*/ 1 w 3"/>
                  <a:gd name="T7" fmla="*/ 0 h 350"/>
                  <a:gd name="T8" fmla="*/ 1 w 3"/>
                  <a:gd name="T9" fmla="*/ 1 h 350"/>
                  <a:gd name="T10" fmla="*/ 1 w 3"/>
                  <a:gd name="T11" fmla="*/ 1 h 350"/>
                  <a:gd name="T12" fmla="*/ 0 w 3"/>
                  <a:gd name="T13" fmla="*/ 1 h 350"/>
                  <a:gd name="T14" fmla="*/ 0 w 3"/>
                  <a:gd name="T15" fmla="*/ 1 h 350"/>
                  <a:gd name="T16" fmla="*/ 1 w 3"/>
                  <a:gd name="T17" fmla="*/ 1 h 350"/>
                  <a:gd name="T18" fmla="*/ 1 w 3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0"/>
                  <a:gd name="T32" fmla="*/ 3 w 3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0">
                    <a:moveTo>
                      <a:pt x="1" y="0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3" y="5"/>
                    </a:lnTo>
                    <a:lnTo>
                      <a:pt x="3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0" name="Freeform 98"/>
              <p:cNvSpPr>
                <a:spLocks/>
              </p:cNvSpPr>
              <p:nvPr/>
            </p:nvSpPr>
            <p:spPr bwMode="auto">
              <a:xfrm>
                <a:off x="3355" y="2292"/>
                <a:ext cx="13" cy="5"/>
              </a:xfrm>
              <a:custGeom>
                <a:avLst/>
                <a:gdLst>
                  <a:gd name="T0" fmla="*/ 0 w 26"/>
                  <a:gd name="T1" fmla="*/ 0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0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1" name="Freeform 99"/>
              <p:cNvSpPr>
                <a:spLocks/>
              </p:cNvSpPr>
              <p:nvPr/>
            </p:nvSpPr>
            <p:spPr bwMode="auto">
              <a:xfrm>
                <a:off x="3346" y="2274"/>
                <a:ext cx="21" cy="189"/>
              </a:xfrm>
              <a:custGeom>
                <a:avLst/>
                <a:gdLst>
                  <a:gd name="T0" fmla="*/ 0 w 43"/>
                  <a:gd name="T1" fmla="*/ 1 h 378"/>
                  <a:gd name="T2" fmla="*/ 0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0 w 43"/>
                  <a:gd name="T9" fmla="*/ 1 h 378"/>
                  <a:gd name="T10" fmla="*/ 0 w 43"/>
                  <a:gd name="T11" fmla="*/ 1 h 378"/>
                  <a:gd name="T12" fmla="*/ 0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20" y="378"/>
                    </a:lnTo>
                    <a:lnTo>
                      <a:pt x="20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2" name="Freeform 100"/>
              <p:cNvSpPr>
                <a:spLocks/>
              </p:cNvSpPr>
              <p:nvPr/>
            </p:nvSpPr>
            <p:spPr bwMode="auto">
              <a:xfrm>
                <a:off x="3355" y="2289"/>
                <a:ext cx="12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0 w 25"/>
                  <a:gd name="T5" fmla="*/ 0 h 11"/>
                  <a:gd name="T6" fmla="*/ 0 w 25"/>
                  <a:gd name="T7" fmla="*/ 1 h 11"/>
                  <a:gd name="T8" fmla="*/ 0 w 25"/>
                  <a:gd name="T9" fmla="*/ 0 h 11"/>
                  <a:gd name="T10" fmla="*/ 0 w 25"/>
                  <a:gd name="T11" fmla="*/ 0 h 11"/>
                  <a:gd name="T12" fmla="*/ 0 w 25"/>
                  <a:gd name="T13" fmla="*/ 1 h 11"/>
                  <a:gd name="T14" fmla="*/ 0 w 25"/>
                  <a:gd name="T15" fmla="*/ 1 h 11"/>
                  <a:gd name="T16" fmla="*/ 0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2" y="11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3" name="Freeform 101"/>
              <p:cNvSpPr>
                <a:spLocks/>
              </p:cNvSpPr>
              <p:nvPr/>
            </p:nvSpPr>
            <p:spPr bwMode="auto">
              <a:xfrm>
                <a:off x="3355" y="2292"/>
                <a:ext cx="2" cy="178"/>
              </a:xfrm>
              <a:custGeom>
                <a:avLst/>
                <a:gdLst>
                  <a:gd name="T0" fmla="*/ 1 w 3"/>
                  <a:gd name="T1" fmla="*/ 1 h 356"/>
                  <a:gd name="T2" fmla="*/ 1 w 3"/>
                  <a:gd name="T3" fmla="*/ 1 h 356"/>
                  <a:gd name="T4" fmla="*/ 0 w 3"/>
                  <a:gd name="T5" fmla="*/ 1 h 356"/>
                  <a:gd name="T6" fmla="*/ 1 w 3"/>
                  <a:gd name="T7" fmla="*/ 1 h 356"/>
                  <a:gd name="T8" fmla="*/ 0 w 3"/>
                  <a:gd name="T9" fmla="*/ 1 h 356"/>
                  <a:gd name="T10" fmla="*/ 0 w 3"/>
                  <a:gd name="T11" fmla="*/ 0 h 356"/>
                  <a:gd name="T12" fmla="*/ 1 w 3"/>
                  <a:gd name="T13" fmla="*/ 0 h 356"/>
                  <a:gd name="T14" fmla="*/ 1 w 3"/>
                  <a:gd name="T15" fmla="*/ 1 h 356"/>
                  <a:gd name="T16" fmla="*/ 0 w 3"/>
                  <a:gd name="T17" fmla="*/ 1 h 356"/>
                  <a:gd name="T18" fmla="*/ 1 w 3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6"/>
                  <a:gd name="T32" fmla="*/ 3 w 3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6">
                    <a:moveTo>
                      <a:pt x="3" y="341"/>
                    </a:moveTo>
                    <a:lnTo>
                      <a:pt x="3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3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4" name="Freeform 102"/>
              <p:cNvSpPr>
                <a:spLocks/>
              </p:cNvSpPr>
              <p:nvPr/>
            </p:nvSpPr>
            <p:spPr bwMode="auto">
              <a:xfrm>
                <a:off x="3345" y="2430"/>
                <a:ext cx="12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1 w 23"/>
                  <a:gd name="T7" fmla="*/ 0 h 69"/>
                  <a:gd name="T8" fmla="*/ 1 w 23"/>
                  <a:gd name="T9" fmla="*/ 0 h 69"/>
                  <a:gd name="T10" fmla="*/ 1 w 23"/>
                  <a:gd name="T11" fmla="*/ 0 h 69"/>
                  <a:gd name="T12" fmla="*/ 1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0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5" name="Freeform 103"/>
              <p:cNvSpPr>
                <a:spLocks/>
              </p:cNvSpPr>
              <p:nvPr/>
            </p:nvSpPr>
            <p:spPr bwMode="auto">
              <a:xfrm>
                <a:off x="3345" y="2271"/>
                <a:ext cx="2" cy="160"/>
              </a:xfrm>
              <a:custGeom>
                <a:avLst/>
                <a:gdLst>
                  <a:gd name="T0" fmla="*/ 0 w 5"/>
                  <a:gd name="T1" fmla="*/ 0 h 321"/>
                  <a:gd name="T2" fmla="*/ 0 w 5"/>
                  <a:gd name="T3" fmla="*/ 0 h 321"/>
                  <a:gd name="T4" fmla="*/ 0 w 5"/>
                  <a:gd name="T5" fmla="*/ 0 h 321"/>
                  <a:gd name="T6" fmla="*/ 0 w 5"/>
                  <a:gd name="T7" fmla="*/ 0 h 321"/>
                  <a:gd name="T8" fmla="*/ 0 w 5"/>
                  <a:gd name="T9" fmla="*/ 0 h 321"/>
                  <a:gd name="T10" fmla="*/ 0 w 5"/>
                  <a:gd name="T11" fmla="*/ 0 h 321"/>
                  <a:gd name="T12" fmla="*/ 0 w 5"/>
                  <a:gd name="T13" fmla="*/ 0 h 321"/>
                  <a:gd name="T14" fmla="*/ 0 w 5"/>
                  <a:gd name="T15" fmla="*/ 0 h 321"/>
                  <a:gd name="T16" fmla="*/ 0 w 5"/>
                  <a:gd name="T17" fmla="*/ 0 h 321"/>
                  <a:gd name="T18" fmla="*/ 0 w 5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1"/>
                  <a:gd name="T32" fmla="*/ 5 w 5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5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6" name="Freeform 104"/>
              <p:cNvSpPr>
                <a:spLocks/>
              </p:cNvSpPr>
              <p:nvPr/>
            </p:nvSpPr>
            <p:spPr bwMode="auto">
              <a:xfrm>
                <a:off x="3346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"/>
                  <a:gd name="T29" fmla="*/ 26 w 2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">
                    <a:moveTo>
                      <a:pt x="26" y="0"/>
                    </a:moveTo>
                    <a:lnTo>
                      <a:pt x="26" y="0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7" name="Freeform 105"/>
              <p:cNvSpPr>
                <a:spLocks/>
              </p:cNvSpPr>
              <p:nvPr/>
            </p:nvSpPr>
            <p:spPr bwMode="auto">
              <a:xfrm>
                <a:off x="3358" y="2271"/>
                <a:ext cx="13" cy="24"/>
              </a:xfrm>
              <a:custGeom>
                <a:avLst/>
                <a:gdLst>
                  <a:gd name="T0" fmla="*/ 1 w 25"/>
                  <a:gd name="T1" fmla="*/ 1 h 48"/>
                  <a:gd name="T2" fmla="*/ 1 w 25"/>
                  <a:gd name="T3" fmla="*/ 1 h 48"/>
                  <a:gd name="T4" fmla="*/ 1 w 25"/>
                  <a:gd name="T5" fmla="*/ 1 h 48"/>
                  <a:gd name="T6" fmla="*/ 1 w 25"/>
                  <a:gd name="T7" fmla="*/ 1 h 48"/>
                  <a:gd name="T8" fmla="*/ 1 w 25"/>
                  <a:gd name="T9" fmla="*/ 1 h 48"/>
                  <a:gd name="T10" fmla="*/ 0 w 25"/>
                  <a:gd name="T11" fmla="*/ 1 h 48"/>
                  <a:gd name="T12" fmla="*/ 1 w 25"/>
                  <a:gd name="T13" fmla="*/ 0 h 48"/>
                  <a:gd name="T14" fmla="*/ 1 w 25"/>
                  <a:gd name="T15" fmla="*/ 1 h 48"/>
                  <a:gd name="T16" fmla="*/ 1 w 25"/>
                  <a:gd name="T17" fmla="*/ 1 h 48"/>
                  <a:gd name="T18" fmla="*/ 1 w 25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48"/>
                  <a:gd name="T32" fmla="*/ 25 w 25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48">
                    <a:moveTo>
                      <a:pt x="20" y="37"/>
                    </a:moveTo>
                    <a:lnTo>
                      <a:pt x="25" y="48"/>
                    </a:lnTo>
                    <a:lnTo>
                      <a:pt x="19" y="48"/>
                    </a:lnTo>
                    <a:lnTo>
                      <a:pt x="19" y="37"/>
                    </a:lnTo>
                    <a:lnTo>
                      <a:pt x="19" y="48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20" y="37"/>
                    </a:lnTo>
                    <a:lnTo>
                      <a:pt x="19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8" name="Rectangle 106"/>
              <p:cNvSpPr>
                <a:spLocks noChangeArrowheads="1"/>
              </p:cNvSpPr>
              <p:nvPr/>
            </p:nvSpPr>
            <p:spPr bwMode="auto">
              <a:xfrm>
                <a:off x="3335" y="2294"/>
                <a:ext cx="12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9" name="Freeform 107"/>
              <p:cNvSpPr>
                <a:spLocks/>
              </p:cNvSpPr>
              <p:nvPr/>
            </p:nvSpPr>
            <p:spPr bwMode="auto">
              <a:xfrm>
                <a:off x="3334" y="2294"/>
                <a:ext cx="2" cy="176"/>
              </a:xfrm>
              <a:custGeom>
                <a:avLst/>
                <a:gdLst>
                  <a:gd name="T0" fmla="*/ 1 w 3"/>
                  <a:gd name="T1" fmla="*/ 1 h 351"/>
                  <a:gd name="T2" fmla="*/ 0 w 3"/>
                  <a:gd name="T3" fmla="*/ 1 h 351"/>
                  <a:gd name="T4" fmla="*/ 0 w 3"/>
                  <a:gd name="T5" fmla="*/ 1 h 351"/>
                  <a:gd name="T6" fmla="*/ 1 w 3"/>
                  <a:gd name="T7" fmla="*/ 1 h 351"/>
                  <a:gd name="T8" fmla="*/ 0 w 3"/>
                  <a:gd name="T9" fmla="*/ 1 h 351"/>
                  <a:gd name="T10" fmla="*/ 0 w 3"/>
                  <a:gd name="T11" fmla="*/ 0 h 351"/>
                  <a:gd name="T12" fmla="*/ 1 w 3"/>
                  <a:gd name="T13" fmla="*/ 0 h 351"/>
                  <a:gd name="T14" fmla="*/ 1 w 3"/>
                  <a:gd name="T15" fmla="*/ 1 h 351"/>
                  <a:gd name="T16" fmla="*/ 1 w 3"/>
                  <a:gd name="T17" fmla="*/ 1 h 351"/>
                  <a:gd name="T18" fmla="*/ 1 w 3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1"/>
                  <a:gd name="T32" fmla="*/ 3 w 3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1">
                    <a:moveTo>
                      <a:pt x="1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1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5"/>
                    </a:lnTo>
                    <a:lnTo>
                      <a:pt x="1" y="339"/>
                    </a:lnTo>
                    <a:lnTo>
                      <a:pt x="1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0" name="Freeform 108"/>
              <p:cNvSpPr>
                <a:spLocks/>
              </p:cNvSpPr>
              <p:nvPr/>
            </p:nvSpPr>
            <p:spPr bwMode="auto">
              <a:xfrm>
                <a:off x="3335" y="2464"/>
                <a:ext cx="13" cy="6"/>
              </a:xfrm>
              <a:custGeom>
                <a:avLst/>
                <a:gdLst>
                  <a:gd name="T0" fmla="*/ 1 w 26"/>
                  <a:gd name="T1" fmla="*/ 1 h 12"/>
                  <a:gd name="T2" fmla="*/ 1 w 26"/>
                  <a:gd name="T3" fmla="*/ 1 h 12"/>
                  <a:gd name="T4" fmla="*/ 1 w 26"/>
                  <a:gd name="T5" fmla="*/ 1 h 12"/>
                  <a:gd name="T6" fmla="*/ 1 w 26"/>
                  <a:gd name="T7" fmla="*/ 1 h 12"/>
                  <a:gd name="T8" fmla="*/ 1 w 26"/>
                  <a:gd name="T9" fmla="*/ 1 h 12"/>
                  <a:gd name="T10" fmla="*/ 0 w 26"/>
                  <a:gd name="T11" fmla="*/ 1 h 12"/>
                  <a:gd name="T12" fmla="*/ 0 w 26"/>
                  <a:gd name="T13" fmla="*/ 0 h 12"/>
                  <a:gd name="T14" fmla="*/ 1 w 26"/>
                  <a:gd name="T15" fmla="*/ 0 h 12"/>
                  <a:gd name="T16" fmla="*/ 1 w 26"/>
                  <a:gd name="T17" fmla="*/ 1 h 12"/>
                  <a:gd name="T18" fmla="*/ 1 w 2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2"/>
                  <a:gd name="T32" fmla="*/ 26 w 2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2">
                    <a:moveTo>
                      <a:pt x="26" y="6"/>
                    </a:moveTo>
                    <a:lnTo>
                      <a:pt x="26" y="12"/>
                    </a:lnTo>
                    <a:lnTo>
                      <a:pt x="25" y="12"/>
                    </a:lnTo>
                    <a:lnTo>
                      <a:pt x="26" y="6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1" name="Freeform 109"/>
              <p:cNvSpPr>
                <a:spLocks/>
              </p:cNvSpPr>
              <p:nvPr/>
            </p:nvSpPr>
            <p:spPr bwMode="auto">
              <a:xfrm>
                <a:off x="3347" y="2292"/>
                <a:ext cx="1" cy="175"/>
              </a:xfrm>
              <a:custGeom>
                <a:avLst/>
                <a:gdLst>
                  <a:gd name="T0" fmla="*/ 0 w 3"/>
                  <a:gd name="T1" fmla="*/ 0 h 350"/>
                  <a:gd name="T2" fmla="*/ 0 w 3"/>
                  <a:gd name="T3" fmla="*/ 0 h 350"/>
                  <a:gd name="T4" fmla="*/ 0 w 3"/>
                  <a:gd name="T5" fmla="*/ 1 h 350"/>
                  <a:gd name="T6" fmla="*/ 0 w 3"/>
                  <a:gd name="T7" fmla="*/ 0 h 350"/>
                  <a:gd name="T8" fmla="*/ 0 w 3"/>
                  <a:gd name="T9" fmla="*/ 1 h 350"/>
                  <a:gd name="T10" fmla="*/ 0 w 3"/>
                  <a:gd name="T11" fmla="*/ 1 h 350"/>
                  <a:gd name="T12" fmla="*/ 0 w 3"/>
                  <a:gd name="T13" fmla="*/ 1 h 350"/>
                  <a:gd name="T14" fmla="*/ 0 w 3"/>
                  <a:gd name="T15" fmla="*/ 1 h 350"/>
                  <a:gd name="T16" fmla="*/ 0 w 3"/>
                  <a:gd name="T17" fmla="*/ 1 h 350"/>
                  <a:gd name="T18" fmla="*/ 0 w 3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0"/>
                  <a:gd name="T32" fmla="*/ 3 w 3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0">
                    <a:moveTo>
                      <a:pt x="2" y="0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3" y="5"/>
                    </a:lnTo>
                    <a:lnTo>
                      <a:pt x="3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2" name="Freeform 110"/>
              <p:cNvSpPr>
                <a:spLocks/>
              </p:cNvSpPr>
              <p:nvPr/>
            </p:nvSpPr>
            <p:spPr bwMode="auto">
              <a:xfrm>
                <a:off x="3334" y="2292"/>
                <a:ext cx="13" cy="5"/>
              </a:xfrm>
              <a:custGeom>
                <a:avLst/>
                <a:gdLst>
                  <a:gd name="T0" fmla="*/ 0 w 26"/>
                  <a:gd name="T1" fmla="*/ 0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0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1" y="11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3" name="Freeform 111"/>
              <p:cNvSpPr>
                <a:spLocks/>
              </p:cNvSpPr>
              <p:nvPr/>
            </p:nvSpPr>
            <p:spPr bwMode="auto">
              <a:xfrm>
                <a:off x="3325" y="2274"/>
                <a:ext cx="22" cy="189"/>
              </a:xfrm>
              <a:custGeom>
                <a:avLst/>
                <a:gdLst>
                  <a:gd name="T0" fmla="*/ 1 w 43"/>
                  <a:gd name="T1" fmla="*/ 1 h 378"/>
                  <a:gd name="T2" fmla="*/ 1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1 w 43"/>
                  <a:gd name="T9" fmla="*/ 1 h 378"/>
                  <a:gd name="T10" fmla="*/ 1 w 43"/>
                  <a:gd name="T11" fmla="*/ 1 h 378"/>
                  <a:gd name="T12" fmla="*/ 1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20" y="378"/>
                    </a:lnTo>
                    <a:lnTo>
                      <a:pt x="20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4" name="Freeform 112"/>
              <p:cNvSpPr>
                <a:spLocks/>
              </p:cNvSpPr>
              <p:nvPr/>
            </p:nvSpPr>
            <p:spPr bwMode="auto">
              <a:xfrm>
                <a:off x="3334" y="2289"/>
                <a:ext cx="13" cy="6"/>
              </a:xfrm>
              <a:custGeom>
                <a:avLst/>
                <a:gdLst>
                  <a:gd name="T0" fmla="*/ 0 w 24"/>
                  <a:gd name="T1" fmla="*/ 1 h 11"/>
                  <a:gd name="T2" fmla="*/ 0 w 24"/>
                  <a:gd name="T3" fmla="*/ 0 h 11"/>
                  <a:gd name="T4" fmla="*/ 1 w 24"/>
                  <a:gd name="T5" fmla="*/ 0 h 11"/>
                  <a:gd name="T6" fmla="*/ 0 w 24"/>
                  <a:gd name="T7" fmla="*/ 1 h 11"/>
                  <a:gd name="T8" fmla="*/ 1 w 24"/>
                  <a:gd name="T9" fmla="*/ 0 h 11"/>
                  <a:gd name="T10" fmla="*/ 1 w 24"/>
                  <a:gd name="T11" fmla="*/ 0 h 11"/>
                  <a:gd name="T12" fmla="*/ 1 w 24"/>
                  <a:gd name="T13" fmla="*/ 1 h 11"/>
                  <a:gd name="T14" fmla="*/ 1 w 24"/>
                  <a:gd name="T15" fmla="*/ 1 h 11"/>
                  <a:gd name="T16" fmla="*/ 1 w 24"/>
                  <a:gd name="T17" fmla="*/ 1 h 11"/>
                  <a:gd name="T18" fmla="*/ 0 w 24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11"/>
                  <a:gd name="T32" fmla="*/ 24 w 2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1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5" name="Freeform 113"/>
              <p:cNvSpPr>
                <a:spLocks/>
              </p:cNvSpPr>
              <p:nvPr/>
            </p:nvSpPr>
            <p:spPr bwMode="auto">
              <a:xfrm>
                <a:off x="3334" y="2292"/>
                <a:ext cx="2" cy="178"/>
              </a:xfrm>
              <a:custGeom>
                <a:avLst/>
                <a:gdLst>
                  <a:gd name="T0" fmla="*/ 1 w 3"/>
                  <a:gd name="T1" fmla="*/ 1 h 356"/>
                  <a:gd name="T2" fmla="*/ 1 w 3"/>
                  <a:gd name="T3" fmla="*/ 1 h 356"/>
                  <a:gd name="T4" fmla="*/ 0 w 3"/>
                  <a:gd name="T5" fmla="*/ 1 h 356"/>
                  <a:gd name="T6" fmla="*/ 1 w 3"/>
                  <a:gd name="T7" fmla="*/ 1 h 356"/>
                  <a:gd name="T8" fmla="*/ 0 w 3"/>
                  <a:gd name="T9" fmla="*/ 1 h 356"/>
                  <a:gd name="T10" fmla="*/ 0 w 3"/>
                  <a:gd name="T11" fmla="*/ 0 h 356"/>
                  <a:gd name="T12" fmla="*/ 1 w 3"/>
                  <a:gd name="T13" fmla="*/ 0 h 356"/>
                  <a:gd name="T14" fmla="*/ 1 w 3"/>
                  <a:gd name="T15" fmla="*/ 1 h 356"/>
                  <a:gd name="T16" fmla="*/ 0 w 3"/>
                  <a:gd name="T17" fmla="*/ 1 h 356"/>
                  <a:gd name="T18" fmla="*/ 1 w 3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6"/>
                  <a:gd name="T32" fmla="*/ 3 w 3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6">
                    <a:moveTo>
                      <a:pt x="3" y="341"/>
                    </a:moveTo>
                    <a:lnTo>
                      <a:pt x="3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3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6" name="Freeform 114"/>
              <p:cNvSpPr>
                <a:spLocks/>
              </p:cNvSpPr>
              <p:nvPr/>
            </p:nvSpPr>
            <p:spPr bwMode="auto">
              <a:xfrm>
                <a:off x="3324" y="2430"/>
                <a:ext cx="12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1 w 23"/>
                  <a:gd name="T7" fmla="*/ 0 h 69"/>
                  <a:gd name="T8" fmla="*/ 1 w 23"/>
                  <a:gd name="T9" fmla="*/ 0 h 69"/>
                  <a:gd name="T10" fmla="*/ 1 w 23"/>
                  <a:gd name="T11" fmla="*/ 0 h 69"/>
                  <a:gd name="T12" fmla="*/ 1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0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7" name="Freeform 115"/>
              <p:cNvSpPr>
                <a:spLocks/>
              </p:cNvSpPr>
              <p:nvPr/>
            </p:nvSpPr>
            <p:spPr bwMode="auto">
              <a:xfrm>
                <a:off x="3324" y="2271"/>
                <a:ext cx="3" cy="160"/>
              </a:xfrm>
              <a:custGeom>
                <a:avLst/>
                <a:gdLst>
                  <a:gd name="T0" fmla="*/ 0 w 4"/>
                  <a:gd name="T1" fmla="*/ 0 h 321"/>
                  <a:gd name="T2" fmla="*/ 0 w 4"/>
                  <a:gd name="T3" fmla="*/ 0 h 321"/>
                  <a:gd name="T4" fmla="*/ 1 w 4"/>
                  <a:gd name="T5" fmla="*/ 0 h 321"/>
                  <a:gd name="T6" fmla="*/ 1 w 4"/>
                  <a:gd name="T7" fmla="*/ 0 h 321"/>
                  <a:gd name="T8" fmla="*/ 2 w 4"/>
                  <a:gd name="T9" fmla="*/ 0 h 321"/>
                  <a:gd name="T10" fmla="*/ 2 w 4"/>
                  <a:gd name="T11" fmla="*/ 0 h 321"/>
                  <a:gd name="T12" fmla="*/ 0 w 4"/>
                  <a:gd name="T13" fmla="*/ 0 h 321"/>
                  <a:gd name="T14" fmla="*/ 0 w 4"/>
                  <a:gd name="T15" fmla="*/ 0 h 321"/>
                  <a:gd name="T16" fmla="*/ 1 w 4"/>
                  <a:gd name="T17" fmla="*/ 0 h 321"/>
                  <a:gd name="T18" fmla="*/ 0 w 4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21"/>
                  <a:gd name="T32" fmla="*/ 4 w 4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2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4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8" name="Freeform 116"/>
              <p:cNvSpPr>
                <a:spLocks/>
              </p:cNvSpPr>
              <p:nvPr/>
            </p:nvSpPr>
            <p:spPr bwMode="auto">
              <a:xfrm>
                <a:off x="3325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"/>
                  <a:gd name="T29" fmla="*/ 26 w 2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">
                    <a:moveTo>
                      <a:pt x="26" y="0"/>
                    </a:moveTo>
                    <a:lnTo>
                      <a:pt x="26" y="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9" name="Freeform 117"/>
              <p:cNvSpPr>
                <a:spLocks/>
              </p:cNvSpPr>
              <p:nvPr/>
            </p:nvSpPr>
            <p:spPr bwMode="auto">
              <a:xfrm>
                <a:off x="3337" y="2271"/>
                <a:ext cx="13" cy="24"/>
              </a:xfrm>
              <a:custGeom>
                <a:avLst/>
                <a:gdLst>
                  <a:gd name="T0" fmla="*/ 1 w 24"/>
                  <a:gd name="T1" fmla="*/ 1 h 48"/>
                  <a:gd name="T2" fmla="*/ 1 w 24"/>
                  <a:gd name="T3" fmla="*/ 1 h 48"/>
                  <a:gd name="T4" fmla="*/ 1 w 24"/>
                  <a:gd name="T5" fmla="*/ 1 h 48"/>
                  <a:gd name="T6" fmla="*/ 1 w 24"/>
                  <a:gd name="T7" fmla="*/ 1 h 48"/>
                  <a:gd name="T8" fmla="*/ 1 w 24"/>
                  <a:gd name="T9" fmla="*/ 1 h 48"/>
                  <a:gd name="T10" fmla="*/ 0 w 24"/>
                  <a:gd name="T11" fmla="*/ 1 h 48"/>
                  <a:gd name="T12" fmla="*/ 1 w 24"/>
                  <a:gd name="T13" fmla="*/ 0 h 48"/>
                  <a:gd name="T14" fmla="*/ 1 w 24"/>
                  <a:gd name="T15" fmla="*/ 1 h 48"/>
                  <a:gd name="T16" fmla="*/ 1 w 24"/>
                  <a:gd name="T17" fmla="*/ 1 h 48"/>
                  <a:gd name="T18" fmla="*/ 1 w 24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8"/>
                  <a:gd name="T32" fmla="*/ 24 w 24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8">
                    <a:moveTo>
                      <a:pt x="20" y="37"/>
                    </a:moveTo>
                    <a:lnTo>
                      <a:pt x="24" y="48"/>
                    </a:lnTo>
                    <a:lnTo>
                      <a:pt x="18" y="48"/>
                    </a:lnTo>
                    <a:lnTo>
                      <a:pt x="18" y="37"/>
                    </a:lnTo>
                    <a:lnTo>
                      <a:pt x="18" y="48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20" y="37"/>
                    </a:lnTo>
                    <a:lnTo>
                      <a:pt x="18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0" name="Rectangle 118"/>
              <p:cNvSpPr>
                <a:spLocks noChangeArrowheads="1"/>
              </p:cNvSpPr>
              <p:nvPr/>
            </p:nvSpPr>
            <p:spPr bwMode="auto">
              <a:xfrm>
                <a:off x="3314" y="2294"/>
                <a:ext cx="13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1" name="Freeform 119"/>
              <p:cNvSpPr>
                <a:spLocks/>
              </p:cNvSpPr>
              <p:nvPr/>
            </p:nvSpPr>
            <p:spPr bwMode="auto">
              <a:xfrm>
                <a:off x="3314" y="2294"/>
                <a:ext cx="1" cy="176"/>
              </a:xfrm>
              <a:custGeom>
                <a:avLst/>
                <a:gdLst>
                  <a:gd name="T0" fmla="*/ 0 w 3"/>
                  <a:gd name="T1" fmla="*/ 1 h 351"/>
                  <a:gd name="T2" fmla="*/ 0 w 3"/>
                  <a:gd name="T3" fmla="*/ 1 h 351"/>
                  <a:gd name="T4" fmla="*/ 0 w 3"/>
                  <a:gd name="T5" fmla="*/ 1 h 351"/>
                  <a:gd name="T6" fmla="*/ 0 w 3"/>
                  <a:gd name="T7" fmla="*/ 1 h 351"/>
                  <a:gd name="T8" fmla="*/ 0 w 3"/>
                  <a:gd name="T9" fmla="*/ 1 h 351"/>
                  <a:gd name="T10" fmla="*/ 0 w 3"/>
                  <a:gd name="T11" fmla="*/ 0 h 351"/>
                  <a:gd name="T12" fmla="*/ 0 w 3"/>
                  <a:gd name="T13" fmla="*/ 0 h 351"/>
                  <a:gd name="T14" fmla="*/ 0 w 3"/>
                  <a:gd name="T15" fmla="*/ 1 h 351"/>
                  <a:gd name="T16" fmla="*/ 0 w 3"/>
                  <a:gd name="T17" fmla="*/ 1 h 351"/>
                  <a:gd name="T18" fmla="*/ 0 w 3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1"/>
                  <a:gd name="T32" fmla="*/ 3 w 3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1">
                    <a:moveTo>
                      <a:pt x="2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2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5"/>
                    </a:lnTo>
                    <a:lnTo>
                      <a:pt x="2" y="339"/>
                    </a:lnTo>
                    <a:lnTo>
                      <a:pt x="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2" name="Freeform 120"/>
              <p:cNvSpPr>
                <a:spLocks/>
              </p:cNvSpPr>
              <p:nvPr/>
            </p:nvSpPr>
            <p:spPr bwMode="auto">
              <a:xfrm>
                <a:off x="3314" y="2464"/>
                <a:ext cx="14" cy="6"/>
              </a:xfrm>
              <a:custGeom>
                <a:avLst/>
                <a:gdLst>
                  <a:gd name="T0" fmla="*/ 1 w 27"/>
                  <a:gd name="T1" fmla="*/ 1 h 12"/>
                  <a:gd name="T2" fmla="*/ 1 w 27"/>
                  <a:gd name="T3" fmla="*/ 1 h 12"/>
                  <a:gd name="T4" fmla="*/ 1 w 27"/>
                  <a:gd name="T5" fmla="*/ 1 h 12"/>
                  <a:gd name="T6" fmla="*/ 1 w 27"/>
                  <a:gd name="T7" fmla="*/ 1 h 12"/>
                  <a:gd name="T8" fmla="*/ 1 w 27"/>
                  <a:gd name="T9" fmla="*/ 1 h 12"/>
                  <a:gd name="T10" fmla="*/ 0 w 27"/>
                  <a:gd name="T11" fmla="*/ 1 h 12"/>
                  <a:gd name="T12" fmla="*/ 0 w 27"/>
                  <a:gd name="T13" fmla="*/ 0 h 12"/>
                  <a:gd name="T14" fmla="*/ 1 w 27"/>
                  <a:gd name="T15" fmla="*/ 0 h 12"/>
                  <a:gd name="T16" fmla="*/ 1 w 27"/>
                  <a:gd name="T17" fmla="*/ 1 h 12"/>
                  <a:gd name="T18" fmla="*/ 1 w 27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"/>
                  <a:gd name="T32" fmla="*/ 27 w 27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">
                    <a:moveTo>
                      <a:pt x="27" y="6"/>
                    </a:moveTo>
                    <a:lnTo>
                      <a:pt x="27" y="12"/>
                    </a:lnTo>
                    <a:lnTo>
                      <a:pt x="24" y="12"/>
                    </a:lnTo>
                    <a:lnTo>
                      <a:pt x="27" y="6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3" y="6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3" name="Freeform 121"/>
              <p:cNvSpPr>
                <a:spLocks/>
              </p:cNvSpPr>
              <p:nvPr/>
            </p:nvSpPr>
            <p:spPr bwMode="auto">
              <a:xfrm>
                <a:off x="3326" y="2292"/>
                <a:ext cx="2" cy="175"/>
              </a:xfrm>
              <a:custGeom>
                <a:avLst/>
                <a:gdLst>
                  <a:gd name="T0" fmla="*/ 1 w 4"/>
                  <a:gd name="T1" fmla="*/ 0 h 350"/>
                  <a:gd name="T2" fmla="*/ 1 w 4"/>
                  <a:gd name="T3" fmla="*/ 0 h 350"/>
                  <a:gd name="T4" fmla="*/ 1 w 4"/>
                  <a:gd name="T5" fmla="*/ 1 h 350"/>
                  <a:gd name="T6" fmla="*/ 1 w 4"/>
                  <a:gd name="T7" fmla="*/ 0 h 350"/>
                  <a:gd name="T8" fmla="*/ 1 w 4"/>
                  <a:gd name="T9" fmla="*/ 1 h 350"/>
                  <a:gd name="T10" fmla="*/ 1 w 4"/>
                  <a:gd name="T11" fmla="*/ 1 h 350"/>
                  <a:gd name="T12" fmla="*/ 0 w 4"/>
                  <a:gd name="T13" fmla="*/ 1 h 350"/>
                  <a:gd name="T14" fmla="*/ 0 w 4"/>
                  <a:gd name="T15" fmla="*/ 1 h 350"/>
                  <a:gd name="T16" fmla="*/ 1 w 4"/>
                  <a:gd name="T17" fmla="*/ 1 h 350"/>
                  <a:gd name="T18" fmla="*/ 1 w 4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50"/>
                  <a:gd name="T32" fmla="*/ 4 w 4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50">
                    <a:moveTo>
                      <a:pt x="1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4" y="5"/>
                    </a:lnTo>
                    <a:lnTo>
                      <a:pt x="4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4" name="Freeform 122"/>
              <p:cNvSpPr>
                <a:spLocks/>
              </p:cNvSpPr>
              <p:nvPr/>
            </p:nvSpPr>
            <p:spPr bwMode="auto">
              <a:xfrm>
                <a:off x="3314" y="2292"/>
                <a:ext cx="13" cy="5"/>
              </a:xfrm>
              <a:custGeom>
                <a:avLst/>
                <a:gdLst>
                  <a:gd name="T0" fmla="*/ 0 w 26"/>
                  <a:gd name="T1" fmla="*/ 0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0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5" name="Freeform 123"/>
              <p:cNvSpPr>
                <a:spLocks/>
              </p:cNvSpPr>
              <p:nvPr/>
            </p:nvSpPr>
            <p:spPr bwMode="auto">
              <a:xfrm>
                <a:off x="3304" y="2274"/>
                <a:ext cx="22" cy="189"/>
              </a:xfrm>
              <a:custGeom>
                <a:avLst/>
                <a:gdLst>
                  <a:gd name="T0" fmla="*/ 1 w 43"/>
                  <a:gd name="T1" fmla="*/ 1 h 378"/>
                  <a:gd name="T2" fmla="*/ 1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1 w 43"/>
                  <a:gd name="T9" fmla="*/ 1 h 378"/>
                  <a:gd name="T10" fmla="*/ 1 w 43"/>
                  <a:gd name="T11" fmla="*/ 1 h 378"/>
                  <a:gd name="T12" fmla="*/ 1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20" y="378"/>
                    </a:lnTo>
                    <a:lnTo>
                      <a:pt x="20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6" name="Freeform 124"/>
              <p:cNvSpPr>
                <a:spLocks/>
              </p:cNvSpPr>
              <p:nvPr/>
            </p:nvSpPr>
            <p:spPr bwMode="auto">
              <a:xfrm>
                <a:off x="3314" y="2289"/>
                <a:ext cx="12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0 w 25"/>
                  <a:gd name="T5" fmla="*/ 0 h 11"/>
                  <a:gd name="T6" fmla="*/ 0 w 25"/>
                  <a:gd name="T7" fmla="*/ 1 h 11"/>
                  <a:gd name="T8" fmla="*/ 0 w 25"/>
                  <a:gd name="T9" fmla="*/ 0 h 11"/>
                  <a:gd name="T10" fmla="*/ 0 w 25"/>
                  <a:gd name="T11" fmla="*/ 0 h 11"/>
                  <a:gd name="T12" fmla="*/ 0 w 25"/>
                  <a:gd name="T13" fmla="*/ 1 h 11"/>
                  <a:gd name="T14" fmla="*/ 0 w 25"/>
                  <a:gd name="T15" fmla="*/ 1 h 11"/>
                  <a:gd name="T16" fmla="*/ 0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2" y="11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7" name="Freeform 125"/>
              <p:cNvSpPr>
                <a:spLocks/>
              </p:cNvSpPr>
              <p:nvPr/>
            </p:nvSpPr>
            <p:spPr bwMode="auto">
              <a:xfrm>
                <a:off x="3314" y="2292"/>
                <a:ext cx="1" cy="178"/>
              </a:xfrm>
              <a:custGeom>
                <a:avLst/>
                <a:gdLst>
                  <a:gd name="T0" fmla="*/ 0 w 3"/>
                  <a:gd name="T1" fmla="*/ 1 h 356"/>
                  <a:gd name="T2" fmla="*/ 0 w 3"/>
                  <a:gd name="T3" fmla="*/ 1 h 356"/>
                  <a:gd name="T4" fmla="*/ 0 w 3"/>
                  <a:gd name="T5" fmla="*/ 1 h 356"/>
                  <a:gd name="T6" fmla="*/ 0 w 3"/>
                  <a:gd name="T7" fmla="*/ 1 h 356"/>
                  <a:gd name="T8" fmla="*/ 0 w 3"/>
                  <a:gd name="T9" fmla="*/ 1 h 356"/>
                  <a:gd name="T10" fmla="*/ 0 w 3"/>
                  <a:gd name="T11" fmla="*/ 0 h 356"/>
                  <a:gd name="T12" fmla="*/ 0 w 3"/>
                  <a:gd name="T13" fmla="*/ 0 h 356"/>
                  <a:gd name="T14" fmla="*/ 0 w 3"/>
                  <a:gd name="T15" fmla="*/ 1 h 356"/>
                  <a:gd name="T16" fmla="*/ 0 w 3"/>
                  <a:gd name="T17" fmla="*/ 1 h 356"/>
                  <a:gd name="T18" fmla="*/ 0 w 3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6"/>
                  <a:gd name="T32" fmla="*/ 3 w 3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6">
                    <a:moveTo>
                      <a:pt x="3" y="341"/>
                    </a:moveTo>
                    <a:lnTo>
                      <a:pt x="3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3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8" name="Freeform 126"/>
              <p:cNvSpPr>
                <a:spLocks/>
              </p:cNvSpPr>
              <p:nvPr/>
            </p:nvSpPr>
            <p:spPr bwMode="auto">
              <a:xfrm>
                <a:off x="3304" y="2430"/>
                <a:ext cx="11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0 w 23"/>
                  <a:gd name="T7" fmla="*/ 0 h 69"/>
                  <a:gd name="T8" fmla="*/ 0 w 23"/>
                  <a:gd name="T9" fmla="*/ 0 h 69"/>
                  <a:gd name="T10" fmla="*/ 0 w 23"/>
                  <a:gd name="T11" fmla="*/ 0 h 69"/>
                  <a:gd name="T12" fmla="*/ 0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0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9" name="Freeform 127"/>
              <p:cNvSpPr>
                <a:spLocks/>
              </p:cNvSpPr>
              <p:nvPr/>
            </p:nvSpPr>
            <p:spPr bwMode="auto">
              <a:xfrm>
                <a:off x="3304" y="2271"/>
                <a:ext cx="2" cy="160"/>
              </a:xfrm>
              <a:custGeom>
                <a:avLst/>
                <a:gdLst>
                  <a:gd name="T0" fmla="*/ 0 w 5"/>
                  <a:gd name="T1" fmla="*/ 0 h 321"/>
                  <a:gd name="T2" fmla="*/ 0 w 5"/>
                  <a:gd name="T3" fmla="*/ 0 h 321"/>
                  <a:gd name="T4" fmla="*/ 0 w 5"/>
                  <a:gd name="T5" fmla="*/ 0 h 321"/>
                  <a:gd name="T6" fmla="*/ 0 w 5"/>
                  <a:gd name="T7" fmla="*/ 0 h 321"/>
                  <a:gd name="T8" fmla="*/ 0 w 5"/>
                  <a:gd name="T9" fmla="*/ 0 h 321"/>
                  <a:gd name="T10" fmla="*/ 0 w 5"/>
                  <a:gd name="T11" fmla="*/ 0 h 321"/>
                  <a:gd name="T12" fmla="*/ 0 w 5"/>
                  <a:gd name="T13" fmla="*/ 0 h 321"/>
                  <a:gd name="T14" fmla="*/ 0 w 5"/>
                  <a:gd name="T15" fmla="*/ 0 h 321"/>
                  <a:gd name="T16" fmla="*/ 0 w 5"/>
                  <a:gd name="T17" fmla="*/ 0 h 321"/>
                  <a:gd name="T18" fmla="*/ 0 w 5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1"/>
                  <a:gd name="T32" fmla="*/ 5 w 5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5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0" name="Freeform 128"/>
              <p:cNvSpPr>
                <a:spLocks/>
              </p:cNvSpPr>
              <p:nvPr/>
            </p:nvSpPr>
            <p:spPr bwMode="auto">
              <a:xfrm>
                <a:off x="3304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"/>
                  <a:gd name="T29" fmla="*/ 26 w 2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">
                    <a:moveTo>
                      <a:pt x="26" y="0"/>
                    </a:moveTo>
                    <a:lnTo>
                      <a:pt x="26" y="0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1" name="Freeform 129"/>
              <p:cNvSpPr>
                <a:spLocks/>
              </p:cNvSpPr>
              <p:nvPr/>
            </p:nvSpPr>
            <p:spPr bwMode="auto">
              <a:xfrm>
                <a:off x="3317" y="2271"/>
                <a:ext cx="12" cy="24"/>
              </a:xfrm>
              <a:custGeom>
                <a:avLst/>
                <a:gdLst>
                  <a:gd name="T0" fmla="*/ 0 w 25"/>
                  <a:gd name="T1" fmla="*/ 1 h 48"/>
                  <a:gd name="T2" fmla="*/ 0 w 25"/>
                  <a:gd name="T3" fmla="*/ 1 h 48"/>
                  <a:gd name="T4" fmla="*/ 0 w 25"/>
                  <a:gd name="T5" fmla="*/ 1 h 48"/>
                  <a:gd name="T6" fmla="*/ 0 w 25"/>
                  <a:gd name="T7" fmla="*/ 1 h 48"/>
                  <a:gd name="T8" fmla="*/ 0 w 25"/>
                  <a:gd name="T9" fmla="*/ 1 h 48"/>
                  <a:gd name="T10" fmla="*/ 0 w 25"/>
                  <a:gd name="T11" fmla="*/ 1 h 48"/>
                  <a:gd name="T12" fmla="*/ 0 w 25"/>
                  <a:gd name="T13" fmla="*/ 0 h 48"/>
                  <a:gd name="T14" fmla="*/ 0 w 25"/>
                  <a:gd name="T15" fmla="*/ 1 h 48"/>
                  <a:gd name="T16" fmla="*/ 0 w 25"/>
                  <a:gd name="T17" fmla="*/ 1 h 48"/>
                  <a:gd name="T18" fmla="*/ 0 w 25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48"/>
                  <a:gd name="T32" fmla="*/ 25 w 25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48">
                    <a:moveTo>
                      <a:pt x="20" y="37"/>
                    </a:moveTo>
                    <a:lnTo>
                      <a:pt x="25" y="48"/>
                    </a:lnTo>
                    <a:lnTo>
                      <a:pt x="19" y="48"/>
                    </a:lnTo>
                    <a:lnTo>
                      <a:pt x="19" y="37"/>
                    </a:lnTo>
                    <a:lnTo>
                      <a:pt x="19" y="48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20" y="37"/>
                    </a:lnTo>
                    <a:lnTo>
                      <a:pt x="19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2" name="Rectangle 130"/>
              <p:cNvSpPr>
                <a:spLocks noChangeArrowheads="1"/>
              </p:cNvSpPr>
              <p:nvPr/>
            </p:nvSpPr>
            <p:spPr bwMode="auto">
              <a:xfrm>
                <a:off x="3268" y="2294"/>
                <a:ext cx="12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3" name="Freeform 131"/>
              <p:cNvSpPr>
                <a:spLocks/>
              </p:cNvSpPr>
              <p:nvPr/>
            </p:nvSpPr>
            <p:spPr bwMode="auto">
              <a:xfrm>
                <a:off x="3267" y="2294"/>
                <a:ext cx="2" cy="176"/>
              </a:xfrm>
              <a:custGeom>
                <a:avLst/>
                <a:gdLst>
                  <a:gd name="T0" fmla="*/ 1 w 3"/>
                  <a:gd name="T1" fmla="*/ 1 h 351"/>
                  <a:gd name="T2" fmla="*/ 0 w 3"/>
                  <a:gd name="T3" fmla="*/ 1 h 351"/>
                  <a:gd name="T4" fmla="*/ 0 w 3"/>
                  <a:gd name="T5" fmla="*/ 1 h 351"/>
                  <a:gd name="T6" fmla="*/ 1 w 3"/>
                  <a:gd name="T7" fmla="*/ 1 h 351"/>
                  <a:gd name="T8" fmla="*/ 0 w 3"/>
                  <a:gd name="T9" fmla="*/ 1 h 351"/>
                  <a:gd name="T10" fmla="*/ 0 w 3"/>
                  <a:gd name="T11" fmla="*/ 0 h 351"/>
                  <a:gd name="T12" fmla="*/ 1 w 3"/>
                  <a:gd name="T13" fmla="*/ 0 h 351"/>
                  <a:gd name="T14" fmla="*/ 1 w 3"/>
                  <a:gd name="T15" fmla="*/ 1 h 351"/>
                  <a:gd name="T16" fmla="*/ 1 w 3"/>
                  <a:gd name="T17" fmla="*/ 1 h 351"/>
                  <a:gd name="T18" fmla="*/ 1 w 3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1"/>
                  <a:gd name="T32" fmla="*/ 3 w 3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1">
                    <a:moveTo>
                      <a:pt x="1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1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5"/>
                    </a:lnTo>
                    <a:lnTo>
                      <a:pt x="1" y="339"/>
                    </a:lnTo>
                    <a:lnTo>
                      <a:pt x="1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4" name="Freeform 132"/>
              <p:cNvSpPr>
                <a:spLocks/>
              </p:cNvSpPr>
              <p:nvPr/>
            </p:nvSpPr>
            <p:spPr bwMode="auto">
              <a:xfrm>
                <a:off x="3268" y="2464"/>
                <a:ext cx="13" cy="6"/>
              </a:xfrm>
              <a:custGeom>
                <a:avLst/>
                <a:gdLst>
                  <a:gd name="T0" fmla="*/ 1 w 26"/>
                  <a:gd name="T1" fmla="*/ 1 h 12"/>
                  <a:gd name="T2" fmla="*/ 1 w 26"/>
                  <a:gd name="T3" fmla="*/ 1 h 12"/>
                  <a:gd name="T4" fmla="*/ 1 w 26"/>
                  <a:gd name="T5" fmla="*/ 1 h 12"/>
                  <a:gd name="T6" fmla="*/ 1 w 26"/>
                  <a:gd name="T7" fmla="*/ 1 h 12"/>
                  <a:gd name="T8" fmla="*/ 1 w 26"/>
                  <a:gd name="T9" fmla="*/ 1 h 12"/>
                  <a:gd name="T10" fmla="*/ 0 w 26"/>
                  <a:gd name="T11" fmla="*/ 1 h 12"/>
                  <a:gd name="T12" fmla="*/ 0 w 26"/>
                  <a:gd name="T13" fmla="*/ 0 h 12"/>
                  <a:gd name="T14" fmla="*/ 1 w 26"/>
                  <a:gd name="T15" fmla="*/ 0 h 12"/>
                  <a:gd name="T16" fmla="*/ 1 w 26"/>
                  <a:gd name="T17" fmla="*/ 1 h 12"/>
                  <a:gd name="T18" fmla="*/ 1 w 2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2"/>
                  <a:gd name="T32" fmla="*/ 26 w 2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2">
                    <a:moveTo>
                      <a:pt x="26" y="6"/>
                    </a:moveTo>
                    <a:lnTo>
                      <a:pt x="26" y="12"/>
                    </a:lnTo>
                    <a:lnTo>
                      <a:pt x="25" y="12"/>
                    </a:lnTo>
                    <a:lnTo>
                      <a:pt x="26" y="6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5" name="Freeform 133"/>
              <p:cNvSpPr>
                <a:spLocks/>
              </p:cNvSpPr>
              <p:nvPr/>
            </p:nvSpPr>
            <p:spPr bwMode="auto">
              <a:xfrm>
                <a:off x="3280" y="2292"/>
                <a:ext cx="1" cy="175"/>
              </a:xfrm>
              <a:custGeom>
                <a:avLst/>
                <a:gdLst>
                  <a:gd name="T0" fmla="*/ 0 w 3"/>
                  <a:gd name="T1" fmla="*/ 0 h 350"/>
                  <a:gd name="T2" fmla="*/ 0 w 3"/>
                  <a:gd name="T3" fmla="*/ 0 h 350"/>
                  <a:gd name="T4" fmla="*/ 0 w 3"/>
                  <a:gd name="T5" fmla="*/ 1 h 350"/>
                  <a:gd name="T6" fmla="*/ 0 w 3"/>
                  <a:gd name="T7" fmla="*/ 0 h 350"/>
                  <a:gd name="T8" fmla="*/ 0 w 3"/>
                  <a:gd name="T9" fmla="*/ 1 h 350"/>
                  <a:gd name="T10" fmla="*/ 0 w 3"/>
                  <a:gd name="T11" fmla="*/ 1 h 350"/>
                  <a:gd name="T12" fmla="*/ 0 w 3"/>
                  <a:gd name="T13" fmla="*/ 1 h 350"/>
                  <a:gd name="T14" fmla="*/ 0 w 3"/>
                  <a:gd name="T15" fmla="*/ 1 h 350"/>
                  <a:gd name="T16" fmla="*/ 0 w 3"/>
                  <a:gd name="T17" fmla="*/ 1 h 350"/>
                  <a:gd name="T18" fmla="*/ 0 w 3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0"/>
                  <a:gd name="T32" fmla="*/ 3 w 3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0">
                    <a:moveTo>
                      <a:pt x="2" y="0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3" y="5"/>
                    </a:lnTo>
                    <a:lnTo>
                      <a:pt x="3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6" name="Freeform 134"/>
              <p:cNvSpPr>
                <a:spLocks/>
              </p:cNvSpPr>
              <p:nvPr/>
            </p:nvSpPr>
            <p:spPr bwMode="auto">
              <a:xfrm>
                <a:off x="3267" y="2292"/>
                <a:ext cx="13" cy="5"/>
              </a:xfrm>
              <a:custGeom>
                <a:avLst/>
                <a:gdLst>
                  <a:gd name="T0" fmla="*/ 0 w 26"/>
                  <a:gd name="T1" fmla="*/ 0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0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1" y="11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7" name="Freeform 135"/>
              <p:cNvSpPr>
                <a:spLocks/>
              </p:cNvSpPr>
              <p:nvPr/>
            </p:nvSpPr>
            <p:spPr bwMode="auto">
              <a:xfrm>
                <a:off x="3258" y="2274"/>
                <a:ext cx="22" cy="189"/>
              </a:xfrm>
              <a:custGeom>
                <a:avLst/>
                <a:gdLst>
                  <a:gd name="T0" fmla="*/ 1 w 43"/>
                  <a:gd name="T1" fmla="*/ 1 h 378"/>
                  <a:gd name="T2" fmla="*/ 1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1 w 43"/>
                  <a:gd name="T9" fmla="*/ 1 h 378"/>
                  <a:gd name="T10" fmla="*/ 1 w 43"/>
                  <a:gd name="T11" fmla="*/ 1 h 378"/>
                  <a:gd name="T12" fmla="*/ 1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20" y="378"/>
                    </a:lnTo>
                    <a:lnTo>
                      <a:pt x="20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8" name="Freeform 136"/>
              <p:cNvSpPr>
                <a:spLocks/>
              </p:cNvSpPr>
              <p:nvPr/>
            </p:nvSpPr>
            <p:spPr bwMode="auto">
              <a:xfrm>
                <a:off x="3267" y="2289"/>
                <a:ext cx="13" cy="6"/>
              </a:xfrm>
              <a:custGeom>
                <a:avLst/>
                <a:gdLst>
                  <a:gd name="T0" fmla="*/ 0 w 24"/>
                  <a:gd name="T1" fmla="*/ 1 h 11"/>
                  <a:gd name="T2" fmla="*/ 0 w 24"/>
                  <a:gd name="T3" fmla="*/ 0 h 11"/>
                  <a:gd name="T4" fmla="*/ 1 w 24"/>
                  <a:gd name="T5" fmla="*/ 0 h 11"/>
                  <a:gd name="T6" fmla="*/ 0 w 24"/>
                  <a:gd name="T7" fmla="*/ 1 h 11"/>
                  <a:gd name="T8" fmla="*/ 1 w 24"/>
                  <a:gd name="T9" fmla="*/ 0 h 11"/>
                  <a:gd name="T10" fmla="*/ 1 w 24"/>
                  <a:gd name="T11" fmla="*/ 0 h 11"/>
                  <a:gd name="T12" fmla="*/ 1 w 24"/>
                  <a:gd name="T13" fmla="*/ 1 h 11"/>
                  <a:gd name="T14" fmla="*/ 1 w 24"/>
                  <a:gd name="T15" fmla="*/ 1 h 11"/>
                  <a:gd name="T16" fmla="*/ 1 w 24"/>
                  <a:gd name="T17" fmla="*/ 1 h 11"/>
                  <a:gd name="T18" fmla="*/ 0 w 24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11"/>
                  <a:gd name="T32" fmla="*/ 24 w 2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1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9" name="Freeform 137"/>
              <p:cNvSpPr>
                <a:spLocks/>
              </p:cNvSpPr>
              <p:nvPr/>
            </p:nvSpPr>
            <p:spPr bwMode="auto">
              <a:xfrm>
                <a:off x="3267" y="2292"/>
                <a:ext cx="2" cy="178"/>
              </a:xfrm>
              <a:custGeom>
                <a:avLst/>
                <a:gdLst>
                  <a:gd name="T0" fmla="*/ 1 w 3"/>
                  <a:gd name="T1" fmla="*/ 1 h 356"/>
                  <a:gd name="T2" fmla="*/ 1 w 3"/>
                  <a:gd name="T3" fmla="*/ 1 h 356"/>
                  <a:gd name="T4" fmla="*/ 0 w 3"/>
                  <a:gd name="T5" fmla="*/ 1 h 356"/>
                  <a:gd name="T6" fmla="*/ 1 w 3"/>
                  <a:gd name="T7" fmla="*/ 1 h 356"/>
                  <a:gd name="T8" fmla="*/ 0 w 3"/>
                  <a:gd name="T9" fmla="*/ 1 h 356"/>
                  <a:gd name="T10" fmla="*/ 0 w 3"/>
                  <a:gd name="T11" fmla="*/ 0 h 356"/>
                  <a:gd name="T12" fmla="*/ 1 w 3"/>
                  <a:gd name="T13" fmla="*/ 0 h 356"/>
                  <a:gd name="T14" fmla="*/ 1 w 3"/>
                  <a:gd name="T15" fmla="*/ 1 h 356"/>
                  <a:gd name="T16" fmla="*/ 0 w 3"/>
                  <a:gd name="T17" fmla="*/ 1 h 356"/>
                  <a:gd name="T18" fmla="*/ 1 w 3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6"/>
                  <a:gd name="T32" fmla="*/ 3 w 3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6">
                    <a:moveTo>
                      <a:pt x="3" y="341"/>
                    </a:moveTo>
                    <a:lnTo>
                      <a:pt x="3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3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0" name="Freeform 138"/>
              <p:cNvSpPr>
                <a:spLocks/>
              </p:cNvSpPr>
              <p:nvPr/>
            </p:nvSpPr>
            <p:spPr bwMode="auto">
              <a:xfrm>
                <a:off x="3257" y="2430"/>
                <a:ext cx="12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1 w 23"/>
                  <a:gd name="T7" fmla="*/ 0 h 69"/>
                  <a:gd name="T8" fmla="*/ 1 w 23"/>
                  <a:gd name="T9" fmla="*/ 0 h 69"/>
                  <a:gd name="T10" fmla="*/ 1 w 23"/>
                  <a:gd name="T11" fmla="*/ 0 h 69"/>
                  <a:gd name="T12" fmla="*/ 1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0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1" name="Freeform 139"/>
              <p:cNvSpPr>
                <a:spLocks/>
              </p:cNvSpPr>
              <p:nvPr/>
            </p:nvSpPr>
            <p:spPr bwMode="auto">
              <a:xfrm>
                <a:off x="3257" y="2271"/>
                <a:ext cx="3" cy="160"/>
              </a:xfrm>
              <a:custGeom>
                <a:avLst/>
                <a:gdLst>
                  <a:gd name="T0" fmla="*/ 0 w 4"/>
                  <a:gd name="T1" fmla="*/ 0 h 321"/>
                  <a:gd name="T2" fmla="*/ 0 w 4"/>
                  <a:gd name="T3" fmla="*/ 0 h 321"/>
                  <a:gd name="T4" fmla="*/ 1 w 4"/>
                  <a:gd name="T5" fmla="*/ 0 h 321"/>
                  <a:gd name="T6" fmla="*/ 1 w 4"/>
                  <a:gd name="T7" fmla="*/ 0 h 321"/>
                  <a:gd name="T8" fmla="*/ 2 w 4"/>
                  <a:gd name="T9" fmla="*/ 0 h 321"/>
                  <a:gd name="T10" fmla="*/ 2 w 4"/>
                  <a:gd name="T11" fmla="*/ 0 h 321"/>
                  <a:gd name="T12" fmla="*/ 0 w 4"/>
                  <a:gd name="T13" fmla="*/ 0 h 321"/>
                  <a:gd name="T14" fmla="*/ 0 w 4"/>
                  <a:gd name="T15" fmla="*/ 0 h 321"/>
                  <a:gd name="T16" fmla="*/ 1 w 4"/>
                  <a:gd name="T17" fmla="*/ 0 h 321"/>
                  <a:gd name="T18" fmla="*/ 0 w 4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21"/>
                  <a:gd name="T32" fmla="*/ 4 w 4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2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4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2" name="Freeform 140"/>
              <p:cNvSpPr>
                <a:spLocks/>
              </p:cNvSpPr>
              <p:nvPr/>
            </p:nvSpPr>
            <p:spPr bwMode="auto">
              <a:xfrm>
                <a:off x="3258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"/>
                  <a:gd name="T29" fmla="*/ 26 w 2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">
                    <a:moveTo>
                      <a:pt x="26" y="0"/>
                    </a:moveTo>
                    <a:lnTo>
                      <a:pt x="26" y="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3" name="Freeform 141"/>
              <p:cNvSpPr>
                <a:spLocks/>
              </p:cNvSpPr>
              <p:nvPr/>
            </p:nvSpPr>
            <p:spPr bwMode="auto">
              <a:xfrm>
                <a:off x="3270" y="2271"/>
                <a:ext cx="13" cy="24"/>
              </a:xfrm>
              <a:custGeom>
                <a:avLst/>
                <a:gdLst>
                  <a:gd name="T0" fmla="*/ 1 w 24"/>
                  <a:gd name="T1" fmla="*/ 1 h 48"/>
                  <a:gd name="T2" fmla="*/ 1 w 24"/>
                  <a:gd name="T3" fmla="*/ 1 h 48"/>
                  <a:gd name="T4" fmla="*/ 1 w 24"/>
                  <a:gd name="T5" fmla="*/ 1 h 48"/>
                  <a:gd name="T6" fmla="*/ 1 w 24"/>
                  <a:gd name="T7" fmla="*/ 1 h 48"/>
                  <a:gd name="T8" fmla="*/ 1 w 24"/>
                  <a:gd name="T9" fmla="*/ 1 h 48"/>
                  <a:gd name="T10" fmla="*/ 0 w 24"/>
                  <a:gd name="T11" fmla="*/ 1 h 48"/>
                  <a:gd name="T12" fmla="*/ 1 w 24"/>
                  <a:gd name="T13" fmla="*/ 0 h 48"/>
                  <a:gd name="T14" fmla="*/ 1 w 24"/>
                  <a:gd name="T15" fmla="*/ 1 h 48"/>
                  <a:gd name="T16" fmla="*/ 1 w 24"/>
                  <a:gd name="T17" fmla="*/ 1 h 48"/>
                  <a:gd name="T18" fmla="*/ 1 w 24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8"/>
                  <a:gd name="T32" fmla="*/ 24 w 24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8">
                    <a:moveTo>
                      <a:pt x="20" y="37"/>
                    </a:moveTo>
                    <a:lnTo>
                      <a:pt x="24" y="48"/>
                    </a:lnTo>
                    <a:lnTo>
                      <a:pt x="18" y="48"/>
                    </a:lnTo>
                    <a:lnTo>
                      <a:pt x="18" y="37"/>
                    </a:lnTo>
                    <a:lnTo>
                      <a:pt x="17" y="48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20" y="37"/>
                    </a:lnTo>
                    <a:lnTo>
                      <a:pt x="18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4" name="Rectangle 142"/>
              <p:cNvSpPr>
                <a:spLocks noChangeArrowheads="1"/>
              </p:cNvSpPr>
              <p:nvPr/>
            </p:nvSpPr>
            <p:spPr bwMode="auto">
              <a:xfrm>
                <a:off x="3247" y="2294"/>
                <a:ext cx="12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5" name="Freeform 143"/>
              <p:cNvSpPr>
                <a:spLocks/>
              </p:cNvSpPr>
              <p:nvPr/>
            </p:nvSpPr>
            <p:spPr bwMode="auto">
              <a:xfrm>
                <a:off x="3246" y="2294"/>
                <a:ext cx="1" cy="176"/>
              </a:xfrm>
              <a:custGeom>
                <a:avLst/>
                <a:gdLst>
                  <a:gd name="T0" fmla="*/ 0 w 4"/>
                  <a:gd name="T1" fmla="*/ 1 h 351"/>
                  <a:gd name="T2" fmla="*/ 0 w 4"/>
                  <a:gd name="T3" fmla="*/ 1 h 351"/>
                  <a:gd name="T4" fmla="*/ 0 w 4"/>
                  <a:gd name="T5" fmla="*/ 1 h 351"/>
                  <a:gd name="T6" fmla="*/ 0 w 4"/>
                  <a:gd name="T7" fmla="*/ 1 h 351"/>
                  <a:gd name="T8" fmla="*/ 0 w 4"/>
                  <a:gd name="T9" fmla="*/ 1 h 351"/>
                  <a:gd name="T10" fmla="*/ 0 w 4"/>
                  <a:gd name="T11" fmla="*/ 0 h 351"/>
                  <a:gd name="T12" fmla="*/ 0 w 4"/>
                  <a:gd name="T13" fmla="*/ 0 h 351"/>
                  <a:gd name="T14" fmla="*/ 0 w 4"/>
                  <a:gd name="T15" fmla="*/ 1 h 351"/>
                  <a:gd name="T16" fmla="*/ 0 w 4"/>
                  <a:gd name="T17" fmla="*/ 1 h 351"/>
                  <a:gd name="T18" fmla="*/ 0 w 4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51"/>
                  <a:gd name="T32" fmla="*/ 4 w 4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51">
                    <a:moveTo>
                      <a:pt x="2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2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345"/>
                    </a:lnTo>
                    <a:lnTo>
                      <a:pt x="2" y="339"/>
                    </a:lnTo>
                    <a:lnTo>
                      <a:pt x="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6" name="Freeform 144"/>
              <p:cNvSpPr>
                <a:spLocks/>
              </p:cNvSpPr>
              <p:nvPr/>
            </p:nvSpPr>
            <p:spPr bwMode="auto">
              <a:xfrm>
                <a:off x="3247" y="2464"/>
                <a:ext cx="13" cy="6"/>
              </a:xfrm>
              <a:custGeom>
                <a:avLst/>
                <a:gdLst>
                  <a:gd name="T0" fmla="*/ 0 w 28"/>
                  <a:gd name="T1" fmla="*/ 1 h 12"/>
                  <a:gd name="T2" fmla="*/ 0 w 28"/>
                  <a:gd name="T3" fmla="*/ 1 h 12"/>
                  <a:gd name="T4" fmla="*/ 0 w 28"/>
                  <a:gd name="T5" fmla="*/ 1 h 12"/>
                  <a:gd name="T6" fmla="*/ 0 w 28"/>
                  <a:gd name="T7" fmla="*/ 1 h 12"/>
                  <a:gd name="T8" fmla="*/ 0 w 28"/>
                  <a:gd name="T9" fmla="*/ 1 h 12"/>
                  <a:gd name="T10" fmla="*/ 0 w 28"/>
                  <a:gd name="T11" fmla="*/ 1 h 12"/>
                  <a:gd name="T12" fmla="*/ 0 w 28"/>
                  <a:gd name="T13" fmla="*/ 0 h 12"/>
                  <a:gd name="T14" fmla="*/ 0 w 28"/>
                  <a:gd name="T15" fmla="*/ 0 h 12"/>
                  <a:gd name="T16" fmla="*/ 0 w 28"/>
                  <a:gd name="T17" fmla="*/ 1 h 12"/>
                  <a:gd name="T18" fmla="*/ 0 w 28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12"/>
                  <a:gd name="T32" fmla="*/ 28 w 28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12">
                    <a:moveTo>
                      <a:pt x="28" y="6"/>
                    </a:moveTo>
                    <a:lnTo>
                      <a:pt x="28" y="12"/>
                    </a:lnTo>
                    <a:lnTo>
                      <a:pt x="25" y="12"/>
                    </a:lnTo>
                    <a:lnTo>
                      <a:pt x="28" y="6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7" name="Freeform 145"/>
              <p:cNvSpPr>
                <a:spLocks/>
              </p:cNvSpPr>
              <p:nvPr/>
            </p:nvSpPr>
            <p:spPr bwMode="auto">
              <a:xfrm>
                <a:off x="3258" y="2292"/>
                <a:ext cx="2" cy="175"/>
              </a:xfrm>
              <a:custGeom>
                <a:avLst/>
                <a:gdLst>
                  <a:gd name="T0" fmla="*/ 0 w 5"/>
                  <a:gd name="T1" fmla="*/ 0 h 350"/>
                  <a:gd name="T2" fmla="*/ 0 w 5"/>
                  <a:gd name="T3" fmla="*/ 0 h 350"/>
                  <a:gd name="T4" fmla="*/ 0 w 5"/>
                  <a:gd name="T5" fmla="*/ 1 h 350"/>
                  <a:gd name="T6" fmla="*/ 0 w 5"/>
                  <a:gd name="T7" fmla="*/ 0 h 350"/>
                  <a:gd name="T8" fmla="*/ 0 w 5"/>
                  <a:gd name="T9" fmla="*/ 1 h 350"/>
                  <a:gd name="T10" fmla="*/ 0 w 5"/>
                  <a:gd name="T11" fmla="*/ 1 h 350"/>
                  <a:gd name="T12" fmla="*/ 0 w 5"/>
                  <a:gd name="T13" fmla="*/ 1 h 350"/>
                  <a:gd name="T14" fmla="*/ 0 w 5"/>
                  <a:gd name="T15" fmla="*/ 1 h 350"/>
                  <a:gd name="T16" fmla="*/ 0 w 5"/>
                  <a:gd name="T17" fmla="*/ 1 h 350"/>
                  <a:gd name="T18" fmla="*/ 0 w 5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50"/>
                  <a:gd name="T32" fmla="*/ 5 w 5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50">
                    <a:moveTo>
                      <a:pt x="2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5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8" name="Freeform 146"/>
              <p:cNvSpPr>
                <a:spLocks/>
              </p:cNvSpPr>
              <p:nvPr/>
            </p:nvSpPr>
            <p:spPr bwMode="auto">
              <a:xfrm>
                <a:off x="3246" y="2292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1"/>
                  <a:gd name="T32" fmla="*/ 27 w 27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1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7" y="11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9" name="Freeform 147"/>
              <p:cNvSpPr>
                <a:spLocks/>
              </p:cNvSpPr>
              <p:nvPr/>
            </p:nvSpPr>
            <p:spPr bwMode="auto">
              <a:xfrm>
                <a:off x="3237" y="2274"/>
                <a:ext cx="21" cy="189"/>
              </a:xfrm>
              <a:custGeom>
                <a:avLst/>
                <a:gdLst>
                  <a:gd name="T0" fmla="*/ 1 w 41"/>
                  <a:gd name="T1" fmla="*/ 1 h 378"/>
                  <a:gd name="T2" fmla="*/ 1 w 41"/>
                  <a:gd name="T3" fmla="*/ 0 h 378"/>
                  <a:gd name="T4" fmla="*/ 0 w 41"/>
                  <a:gd name="T5" fmla="*/ 0 h 378"/>
                  <a:gd name="T6" fmla="*/ 0 w 41"/>
                  <a:gd name="T7" fmla="*/ 1 h 378"/>
                  <a:gd name="T8" fmla="*/ 1 w 41"/>
                  <a:gd name="T9" fmla="*/ 1 h 378"/>
                  <a:gd name="T10" fmla="*/ 1 w 41"/>
                  <a:gd name="T11" fmla="*/ 1 h 378"/>
                  <a:gd name="T12" fmla="*/ 1 w 41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8"/>
                  <a:gd name="T23" fmla="*/ 41 w 41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8">
                    <a:moveTo>
                      <a:pt x="41" y="37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18" y="378"/>
                    </a:lnTo>
                    <a:lnTo>
                      <a:pt x="18" y="37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0" name="Freeform 148"/>
              <p:cNvSpPr>
                <a:spLocks/>
              </p:cNvSpPr>
              <p:nvPr/>
            </p:nvSpPr>
            <p:spPr bwMode="auto">
              <a:xfrm>
                <a:off x="3246" y="2289"/>
                <a:ext cx="12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0 w 25"/>
                  <a:gd name="T5" fmla="*/ 0 h 11"/>
                  <a:gd name="T6" fmla="*/ 0 w 25"/>
                  <a:gd name="T7" fmla="*/ 1 h 11"/>
                  <a:gd name="T8" fmla="*/ 0 w 25"/>
                  <a:gd name="T9" fmla="*/ 0 h 11"/>
                  <a:gd name="T10" fmla="*/ 0 w 25"/>
                  <a:gd name="T11" fmla="*/ 0 h 11"/>
                  <a:gd name="T12" fmla="*/ 0 w 25"/>
                  <a:gd name="T13" fmla="*/ 1 h 11"/>
                  <a:gd name="T14" fmla="*/ 0 w 25"/>
                  <a:gd name="T15" fmla="*/ 1 h 11"/>
                  <a:gd name="T16" fmla="*/ 0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1" name="Freeform 149"/>
              <p:cNvSpPr>
                <a:spLocks/>
              </p:cNvSpPr>
              <p:nvPr/>
            </p:nvSpPr>
            <p:spPr bwMode="auto">
              <a:xfrm>
                <a:off x="3246" y="2292"/>
                <a:ext cx="1" cy="178"/>
              </a:xfrm>
              <a:custGeom>
                <a:avLst/>
                <a:gdLst>
                  <a:gd name="T0" fmla="*/ 0 w 4"/>
                  <a:gd name="T1" fmla="*/ 1 h 356"/>
                  <a:gd name="T2" fmla="*/ 0 w 4"/>
                  <a:gd name="T3" fmla="*/ 1 h 356"/>
                  <a:gd name="T4" fmla="*/ 0 w 4"/>
                  <a:gd name="T5" fmla="*/ 1 h 356"/>
                  <a:gd name="T6" fmla="*/ 0 w 4"/>
                  <a:gd name="T7" fmla="*/ 1 h 356"/>
                  <a:gd name="T8" fmla="*/ 0 w 4"/>
                  <a:gd name="T9" fmla="*/ 1 h 356"/>
                  <a:gd name="T10" fmla="*/ 0 w 4"/>
                  <a:gd name="T11" fmla="*/ 0 h 356"/>
                  <a:gd name="T12" fmla="*/ 0 w 4"/>
                  <a:gd name="T13" fmla="*/ 0 h 356"/>
                  <a:gd name="T14" fmla="*/ 0 w 4"/>
                  <a:gd name="T15" fmla="*/ 1 h 356"/>
                  <a:gd name="T16" fmla="*/ 0 w 4"/>
                  <a:gd name="T17" fmla="*/ 1 h 356"/>
                  <a:gd name="T18" fmla="*/ 0 w 4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56"/>
                  <a:gd name="T32" fmla="*/ 4 w 4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56">
                    <a:moveTo>
                      <a:pt x="4" y="341"/>
                    </a:moveTo>
                    <a:lnTo>
                      <a:pt x="4" y="356"/>
                    </a:lnTo>
                    <a:lnTo>
                      <a:pt x="0" y="344"/>
                    </a:lnTo>
                    <a:lnTo>
                      <a:pt x="4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341"/>
                    </a:lnTo>
                    <a:lnTo>
                      <a:pt x="0" y="344"/>
                    </a:lnTo>
                    <a:lnTo>
                      <a:pt x="4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2" name="Freeform 150"/>
              <p:cNvSpPr>
                <a:spLocks/>
              </p:cNvSpPr>
              <p:nvPr/>
            </p:nvSpPr>
            <p:spPr bwMode="auto">
              <a:xfrm>
                <a:off x="3236" y="2430"/>
                <a:ext cx="11" cy="34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0 h 69"/>
                  <a:gd name="T4" fmla="*/ 0 w 24"/>
                  <a:gd name="T5" fmla="*/ 0 h 69"/>
                  <a:gd name="T6" fmla="*/ 0 w 24"/>
                  <a:gd name="T7" fmla="*/ 0 h 69"/>
                  <a:gd name="T8" fmla="*/ 0 w 24"/>
                  <a:gd name="T9" fmla="*/ 0 h 69"/>
                  <a:gd name="T10" fmla="*/ 0 w 24"/>
                  <a:gd name="T11" fmla="*/ 0 h 69"/>
                  <a:gd name="T12" fmla="*/ 0 w 24"/>
                  <a:gd name="T13" fmla="*/ 0 h 69"/>
                  <a:gd name="T14" fmla="*/ 0 w 24"/>
                  <a:gd name="T15" fmla="*/ 0 h 69"/>
                  <a:gd name="T16" fmla="*/ 0 w 24"/>
                  <a:gd name="T17" fmla="*/ 0 h 69"/>
                  <a:gd name="T18" fmla="*/ 0 w 24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69"/>
                  <a:gd name="T32" fmla="*/ 24 w 24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69">
                    <a:moveTo>
                      <a:pt x="2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24" y="62"/>
                    </a:lnTo>
                    <a:lnTo>
                      <a:pt x="20" y="6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3" name="Freeform 151"/>
              <p:cNvSpPr>
                <a:spLocks/>
              </p:cNvSpPr>
              <p:nvPr/>
            </p:nvSpPr>
            <p:spPr bwMode="auto">
              <a:xfrm>
                <a:off x="3236" y="2271"/>
                <a:ext cx="2" cy="160"/>
              </a:xfrm>
              <a:custGeom>
                <a:avLst/>
                <a:gdLst>
                  <a:gd name="T0" fmla="*/ 0 w 5"/>
                  <a:gd name="T1" fmla="*/ 0 h 321"/>
                  <a:gd name="T2" fmla="*/ 0 w 5"/>
                  <a:gd name="T3" fmla="*/ 0 h 321"/>
                  <a:gd name="T4" fmla="*/ 0 w 5"/>
                  <a:gd name="T5" fmla="*/ 0 h 321"/>
                  <a:gd name="T6" fmla="*/ 0 w 5"/>
                  <a:gd name="T7" fmla="*/ 0 h 321"/>
                  <a:gd name="T8" fmla="*/ 0 w 5"/>
                  <a:gd name="T9" fmla="*/ 0 h 321"/>
                  <a:gd name="T10" fmla="*/ 0 w 5"/>
                  <a:gd name="T11" fmla="*/ 0 h 321"/>
                  <a:gd name="T12" fmla="*/ 0 w 5"/>
                  <a:gd name="T13" fmla="*/ 0 h 321"/>
                  <a:gd name="T14" fmla="*/ 0 w 5"/>
                  <a:gd name="T15" fmla="*/ 0 h 321"/>
                  <a:gd name="T16" fmla="*/ 0 w 5"/>
                  <a:gd name="T17" fmla="*/ 0 h 321"/>
                  <a:gd name="T18" fmla="*/ 0 w 5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1"/>
                  <a:gd name="T32" fmla="*/ 5 w 5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1">
                    <a:moveTo>
                      <a:pt x="0" y="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11"/>
                    </a:lnTo>
                    <a:lnTo>
                      <a:pt x="5" y="6"/>
                    </a:lnTo>
                    <a:lnTo>
                      <a:pt x="5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4" name="Freeform 152"/>
              <p:cNvSpPr>
                <a:spLocks/>
              </p:cNvSpPr>
              <p:nvPr/>
            </p:nvSpPr>
            <p:spPr bwMode="auto">
              <a:xfrm>
                <a:off x="3237" y="2271"/>
                <a:ext cx="13" cy="5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1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w 24"/>
                  <a:gd name="T13" fmla="*/ 0 h 11"/>
                  <a:gd name="T14" fmla="*/ 1 w 24"/>
                  <a:gd name="T15" fmla="*/ 0 h 11"/>
                  <a:gd name="T16" fmla="*/ 1 w 24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1"/>
                  <a:gd name="T29" fmla="*/ 24 w 24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1">
                    <a:moveTo>
                      <a:pt x="24" y="0"/>
                    </a:moveTo>
                    <a:lnTo>
                      <a:pt x="24" y="0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5" name="Freeform 153"/>
              <p:cNvSpPr>
                <a:spLocks/>
              </p:cNvSpPr>
              <p:nvPr/>
            </p:nvSpPr>
            <p:spPr bwMode="auto">
              <a:xfrm>
                <a:off x="3249" y="2271"/>
                <a:ext cx="12" cy="24"/>
              </a:xfrm>
              <a:custGeom>
                <a:avLst/>
                <a:gdLst>
                  <a:gd name="T0" fmla="*/ 1 w 24"/>
                  <a:gd name="T1" fmla="*/ 1 h 48"/>
                  <a:gd name="T2" fmla="*/ 1 w 24"/>
                  <a:gd name="T3" fmla="*/ 1 h 48"/>
                  <a:gd name="T4" fmla="*/ 1 w 24"/>
                  <a:gd name="T5" fmla="*/ 1 h 48"/>
                  <a:gd name="T6" fmla="*/ 1 w 24"/>
                  <a:gd name="T7" fmla="*/ 1 h 48"/>
                  <a:gd name="T8" fmla="*/ 1 w 24"/>
                  <a:gd name="T9" fmla="*/ 1 h 48"/>
                  <a:gd name="T10" fmla="*/ 0 w 24"/>
                  <a:gd name="T11" fmla="*/ 1 h 48"/>
                  <a:gd name="T12" fmla="*/ 1 w 24"/>
                  <a:gd name="T13" fmla="*/ 0 h 48"/>
                  <a:gd name="T14" fmla="*/ 1 w 24"/>
                  <a:gd name="T15" fmla="*/ 1 h 48"/>
                  <a:gd name="T16" fmla="*/ 1 w 24"/>
                  <a:gd name="T17" fmla="*/ 1 h 48"/>
                  <a:gd name="T18" fmla="*/ 1 w 24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8"/>
                  <a:gd name="T32" fmla="*/ 24 w 24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8">
                    <a:moveTo>
                      <a:pt x="20" y="37"/>
                    </a:moveTo>
                    <a:lnTo>
                      <a:pt x="24" y="48"/>
                    </a:lnTo>
                    <a:lnTo>
                      <a:pt x="18" y="48"/>
                    </a:lnTo>
                    <a:lnTo>
                      <a:pt x="18" y="37"/>
                    </a:lnTo>
                    <a:lnTo>
                      <a:pt x="17" y="48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20" y="37"/>
                    </a:lnTo>
                    <a:lnTo>
                      <a:pt x="18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6" name="Rectangle 154"/>
              <p:cNvSpPr>
                <a:spLocks noChangeArrowheads="1"/>
              </p:cNvSpPr>
              <p:nvPr/>
            </p:nvSpPr>
            <p:spPr bwMode="auto">
              <a:xfrm>
                <a:off x="3223" y="2294"/>
                <a:ext cx="13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7" name="Freeform 155"/>
              <p:cNvSpPr>
                <a:spLocks/>
              </p:cNvSpPr>
              <p:nvPr/>
            </p:nvSpPr>
            <p:spPr bwMode="auto">
              <a:xfrm>
                <a:off x="3223" y="2294"/>
                <a:ext cx="2" cy="176"/>
              </a:xfrm>
              <a:custGeom>
                <a:avLst/>
                <a:gdLst>
                  <a:gd name="T0" fmla="*/ 0 w 5"/>
                  <a:gd name="T1" fmla="*/ 1 h 351"/>
                  <a:gd name="T2" fmla="*/ 0 w 5"/>
                  <a:gd name="T3" fmla="*/ 1 h 351"/>
                  <a:gd name="T4" fmla="*/ 0 w 5"/>
                  <a:gd name="T5" fmla="*/ 1 h 351"/>
                  <a:gd name="T6" fmla="*/ 0 w 5"/>
                  <a:gd name="T7" fmla="*/ 1 h 351"/>
                  <a:gd name="T8" fmla="*/ 0 w 5"/>
                  <a:gd name="T9" fmla="*/ 1 h 351"/>
                  <a:gd name="T10" fmla="*/ 0 w 5"/>
                  <a:gd name="T11" fmla="*/ 0 h 351"/>
                  <a:gd name="T12" fmla="*/ 0 w 5"/>
                  <a:gd name="T13" fmla="*/ 0 h 351"/>
                  <a:gd name="T14" fmla="*/ 0 w 5"/>
                  <a:gd name="T15" fmla="*/ 1 h 351"/>
                  <a:gd name="T16" fmla="*/ 0 w 5"/>
                  <a:gd name="T17" fmla="*/ 1 h 351"/>
                  <a:gd name="T18" fmla="*/ 0 w 5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51"/>
                  <a:gd name="T32" fmla="*/ 5 w 5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51">
                    <a:moveTo>
                      <a:pt x="2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2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45"/>
                    </a:lnTo>
                    <a:lnTo>
                      <a:pt x="2" y="339"/>
                    </a:lnTo>
                    <a:lnTo>
                      <a:pt x="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8" name="Freeform 156"/>
              <p:cNvSpPr>
                <a:spLocks/>
              </p:cNvSpPr>
              <p:nvPr/>
            </p:nvSpPr>
            <p:spPr bwMode="auto">
              <a:xfrm>
                <a:off x="3223" y="2464"/>
                <a:ext cx="14" cy="6"/>
              </a:xfrm>
              <a:custGeom>
                <a:avLst/>
                <a:gdLst>
                  <a:gd name="T0" fmla="*/ 1 w 28"/>
                  <a:gd name="T1" fmla="*/ 1 h 12"/>
                  <a:gd name="T2" fmla="*/ 1 w 28"/>
                  <a:gd name="T3" fmla="*/ 1 h 12"/>
                  <a:gd name="T4" fmla="*/ 1 w 28"/>
                  <a:gd name="T5" fmla="*/ 1 h 12"/>
                  <a:gd name="T6" fmla="*/ 1 w 28"/>
                  <a:gd name="T7" fmla="*/ 1 h 12"/>
                  <a:gd name="T8" fmla="*/ 1 w 28"/>
                  <a:gd name="T9" fmla="*/ 1 h 12"/>
                  <a:gd name="T10" fmla="*/ 0 w 28"/>
                  <a:gd name="T11" fmla="*/ 1 h 12"/>
                  <a:gd name="T12" fmla="*/ 0 w 28"/>
                  <a:gd name="T13" fmla="*/ 0 h 12"/>
                  <a:gd name="T14" fmla="*/ 1 w 28"/>
                  <a:gd name="T15" fmla="*/ 0 h 12"/>
                  <a:gd name="T16" fmla="*/ 1 w 28"/>
                  <a:gd name="T17" fmla="*/ 1 h 12"/>
                  <a:gd name="T18" fmla="*/ 1 w 28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12"/>
                  <a:gd name="T32" fmla="*/ 28 w 28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12">
                    <a:moveTo>
                      <a:pt x="28" y="6"/>
                    </a:moveTo>
                    <a:lnTo>
                      <a:pt x="28" y="12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3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9" name="Freeform 157"/>
              <p:cNvSpPr>
                <a:spLocks/>
              </p:cNvSpPr>
              <p:nvPr/>
            </p:nvSpPr>
            <p:spPr bwMode="auto">
              <a:xfrm>
                <a:off x="3235" y="2292"/>
                <a:ext cx="2" cy="175"/>
              </a:xfrm>
              <a:custGeom>
                <a:avLst/>
                <a:gdLst>
                  <a:gd name="T0" fmla="*/ 0 w 5"/>
                  <a:gd name="T1" fmla="*/ 0 h 350"/>
                  <a:gd name="T2" fmla="*/ 0 w 5"/>
                  <a:gd name="T3" fmla="*/ 0 h 350"/>
                  <a:gd name="T4" fmla="*/ 0 w 5"/>
                  <a:gd name="T5" fmla="*/ 1 h 350"/>
                  <a:gd name="T6" fmla="*/ 0 w 5"/>
                  <a:gd name="T7" fmla="*/ 0 h 350"/>
                  <a:gd name="T8" fmla="*/ 0 w 5"/>
                  <a:gd name="T9" fmla="*/ 1 h 350"/>
                  <a:gd name="T10" fmla="*/ 0 w 5"/>
                  <a:gd name="T11" fmla="*/ 1 h 350"/>
                  <a:gd name="T12" fmla="*/ 0 w 5"/>
                  <a:gd name="T13" fmla="*/ 1 h 350"/>
                  <a:gd name="T14" fmla="*/ 0 w 5"/>
                  <a:gd name="T15" fmla="*/ 1 h 350"/>
                  <a:gd name="T16" fmla="*/ 0 w 5"/>
                  <a:gd name="T17" fmla="*/ 1 h 350"/>
                  <a:gd name="T18" fmla="*/ 0 w 5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50"/>
                  <a:gd name="T32" fmla="*/ 5 w 5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50">
                    <a:moveTo>
                      <a:pt x="3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5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0" name="Freeform 158"/>
              <p:cNvSpPr>
                <a:spLocks/>
              </p:cNvSpPr>
              <p:nvPr/>
            </p:nvSpPr>
            <p:spPr bwMode="auto">
              <a:xfrm>
                <a:off x="3223" y="2292"/>
                <a:ext cx="13" cy="5"/>
              </a:xfrm>
              <a:custGeom>
                <a:avLst/>
                <a:gdLst>
                  <a:gd name="T0" fmla="*/ 0 w 28"/>
                  <a:gd name="T1" fmla="*/ 0 h 11"/>
                  <a:gd name="T2" fmla="*/ 0 w 28"/>
                  <a:gd name="T3" fmla="*/ 0 h 11"/>
                  <a:gd name="T4" fmla="*/ 0 w 28"/>
                  <a:gd name="T5" fmla="*/ 0 h 11"/>
                  <a:gd name="T6" fmla="*/ 0 w 28"/>
                  <a:gd name="T7" fmla="*/ 0 h 11"/>
                  <a:gd name="T8" fmla="*/ 0 w 28"/>
                  <a:gd name="T9" fmla="*/ 0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0 h 11"/>
                  <a:gd name="T18" fmla="*/ 0 w 2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11"/>
                  <a:gd name="T32" fmla="*/ 28 w 2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11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1" name="Freeform 159"/>
              <p:cNvSpPr>
                <a:spLocks/>
              </p:cNvSpPr>
              <p:nvPr/>
            </p:nvSpPr>
            <p:spPr bwMode="auto">
              <a:xfrm>
                <a:off x="3214" y="2274"/>
                <a:ext cx="22" cy="189"/>
              </a:xfrm>
              <a:custGeom>
                <a:avLst/>
                <a:gdLst>
                  <a:gd name="T0" fmla="*/ 1 w 43"/>
                  <a:gd name="T1" fmla="*/ 1 h 378"/>
                  <a:gd name="T2" fmla="*/ 1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1 w 43"/>
                  <a:gd name="T9" fmla="*/ 1 h 378"/>
                  <a:gd name="T10" fmla="*/ 1 w 43"/>
                  <a:gd name="T11" fmla="*/ 1 h 378"/>
                  <a:gd name="T12" fmla="*/ 1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19" y="378"/>
                    </a:lnTo>
                    <a:lnTo>
                      <a:pt x="19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2" name="Freeform 160"/>
              <p:cNvSpPr>
                <a:spLocks/>
              </p:cNvSpPr>
              <p:nvPr/>
            </p:nvSpPr>
            <p:spPr bwMode="auto">
              <a:xfrm>
                <a:off x="3223" y="2289"/>
                <a:ext cx="13" cy="6"/>
              </a:xfrm>
              <a:custGeom>
                <a:avLst/>
                <a:gdLst>
                  <a:gd name="T0" fmla="*/ 0 w 26"/>
                  <a:gd name="T1" fmla="*/ 1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1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1 h 11"/>
                  <a:gd name="T14" fmla="*/ 1 w 26"/>
                  <a:gd name="T15" fmla="*/ 1 h 11"/>
                  <a:gd name="T16" fmla="*/ 1 w 26"/>
                  <a:gd name="T17" fmla="*/ 1 h 11"/>
                  <a:gd name="T18" fmla="*/ 0 w 26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3" name="Freeform 161"/>
              <p:cNvSpPr>
                <a:spLocks/>
              </p:cNvSpPr>
              <p:nvPr/>
            </p:nvSpPr>
            <p:spPr bwMode="auto">
              <a:xfrm>
                <a:off x="3223" y="2292"/>
                <a:ext cx="2" cy="178"/>
              </a:xfrm>
              <a:custGeom>
                <a:avLst/>
                <a:gdLst>
                  <a:gd name="T0" fmla="*/ 0 w 5"/>
                  <a:gd name="T1" fmla="*/ 1 h 356"/>
                  <a:gd name="T2" fmla="*/ 0 w 5"/>
                  <a:gd name="T3" fmla="*/ 1 h 356"/>
                  <a:gd name="T4" fmla="*/ 0 w 5"/>
                  <a:gd name="T5" fmla="*/ 1 h 356"/>
                  <a:gd name="T6" fmla="*/ 0 w 5"/>
                  <a:gd name="T7" fmla="*/ 1 h 356"/>
                  <a:gd name="T8" fmla="*/ 0 w 5"/>
                  <a:gd name="T9" fmla="*/ 1 h 356"/>
                  <a:gd name="T10" fmla="*/ 0 w 5"/>
                  <a:gd name="T11" fmla="*/ 0 h 356"/>
                  <a:gd name="T12" fmla="*/ 0 w 5"/>
                  <a:gd name="T13" fmla="*/ 0 h 356"/>
                  <a:gd name="T14" fmla="*/ 0 w 5"/>
                  <a:gd name="T15" fmla="*/ 1 h 356"/>
                  <a:gd name="T16" fmla="*/ 0 w 5"/>
                  <a:gd name="T17" fmla="*/ 1 h 356"/>
                  <a:gd name="T18" fmla="*/ 0 w 5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56"/>
                  <a:gd name="T32" fmla="*/ 5 w 5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56">
                    <a:moveTo>
                      <a:pt x="5" y="341"/>
                    </a:moveTo>
                    <a:lnTo>
                      <a:pt x="5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41"/>
                    </a:lnTo>
                    <a:lnTo>
                      <a:pt x="0" y="344"/>
                    </a:lnTo>
                    <a:lnTo>
                      <a:pt x="5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4" name="Freeform 162"/>
              <p:cNvSpPr>
                <a:spLocks/>
              </p:cNvSpPr>
              <p:nvPr/>
            </p:nvSpPr>
            <p:spPr bwMode="auto">
              <a:xfrm>
                <a:off x="3213" y="2430"/>
                <a:ext cx="11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0 w 23"/>
                  <a:gd name="T7" fmla="*/ 0 h 69"/>
                  <a:gd name="T8" fmla="*/ 0 w 23"/>
                  <a:gd name="T9" fmla="*/ 0 h 69"/>
                  <a:gd name="T10" fmla="*/ 0 w 23"/>
                  <a:gd name="T11" fmla="*/ 0 h 69"/>
                  <a:gd name="T12" fmla="*/ 0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2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5" name="Freeform 163"/>
              <p:cNvSpPr>
                <a:spLocks/>
              </p:cNvSpPr>
              <p:nvPr/>
            </p:nvSpPr>
            <p:spPr bwMode="auto">
              <a:xfrm>
                <a:off x="3213" y="2271"/>
                <a:ext cx="2" cy="160"/>
              </a:xfrm>
              <a:custGeom>
                <a:avLst/>
                <a:gdLst>
                  <a:gd name="T0" fmla="*/ 0 w 5"/>
                  <a:gd name="T1" fmla="*/ 0 h 321"/>
                  <a:gd name="T2" fmla="*/ 0 w 5"/>
                  <a:gd name="T3" fmla="*/ 0 h 321"/>
                  <a:gd name="T4" fmla="*/ 0 w 5"/>
                  <a:gd name="T5" fmla="*/ 0 h 321"/>
                  <a:gd name="T6" fmla="*/ 0 w 5"/>
                  <a:gd name="T7" fmla="*/ 0 h 321"/>
                  <a:gd name="T8" fmla="*/ 0 w 5"/>
                  <a:gd name="T9" fmla="*/ 0 h 321"/>
                  <a:gd name="T10" fmla="*/ 0 w 5"/>
                  <a:gd name="T11" fmla="*/ 0 h 321"/>
                  <a:gd name="T12" fmla="*/ 0 w 5"/>
                  <a:gd name="T13" fmla="*/ 0 h 321"/>
                  <a:gd name="T14" fmla="*/ 0 w 5"/>
                  <a:gd name="T15" fmla="*/ 0 h 321"/>
                  <a:gd name="T16" fmla="*/ 0 w 5"/>
                  <a:gd name="T17" fmla="*/ 0 h 321"/>
                  <a:gd name="T18" fmla="*/ 0 w 5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1"/>
                  <a:gd name="T32" fmla="*/ 5 w 5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1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1"/>
                    </a:lnTo>
                    <a:lnTo>
                      <a:pt x="5" y="6"/>
                    </a:lnTo>
                    <a:lnTo>
                      <a:pt x="5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6" name="Freeform 164"/>
              <p:cNvSpPr>
                <a:spLocks/>
              </p:cNvSpPr>
              <p:nvPr/>
            </p:nvSpPr>
            <p:spPr bwMode="auto">
              <a:xfrm>
                <a:off x="3214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1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25" y="0"/>
                    </a:moveTo>
                    <a:lnTo>
                      <a:pt x="25" y="0"/>
                    </a:lnTo>
                    <a:lnTo>
                      <a:pt x="26" y="0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7" name="Freeform 165"/>
              <p:cNvSpPr>
                <a:spLocks/>
              </p:cNvSpPr>
              <p:nvPr/>
            </p:nvSpPr>
            <p:spPr bwMode="auto">
              <a:xfrm>
                <a:off x="3226" y="2271"/>
                <a:ext cx="12" cy="24"/>
              </a:xfrm>
              <a:custGeom>
                <a:avLst/>
                <a:gdLst>
                  <a:gd name="T0" fmla="*/ 0 w 25"/>
                  <a:gd name="T1" fmla="*/ 1 h 48"/>
                  <a:gd name="T2" fmla="*/ 0 w 25"/>
                  <a:gd name="T3" fmla="*/ 1 h 48"/>
                  <a:gd name="T4" fmla="*/ 0 w 25"/>
                  <a:gd name="T5" fmla="*/ 1 h 48"/>
                  <a:gd name="T6" fmla="*/ 0 w 25"/>
                  <a:gd name="T7" fmla="*/ 1 h 48"/>
                  <a:gd name="T8" fmla="*/ 0 w 25"/>
                  <a:gd name="T9" fmla="*/ 1 h 48"/>
                  <a:gd name="T10" fmla="*/ 0 w 25"/>
                  <a:gd name="T11" fmla="*/ 1 h 48"/>
                  <a:gd name="T12" fmla="*/ 0 w 25"/>
                  <a:gd name="T13" fmla="*/ 0 h 48"/>
                  <a:gd name="T14" fmla="*/ 0 w 25"/>
                  <a:gd name="T15" fmla="*/ 1 h 48"/>
                  <a:gd name="T16" fmla="*/ 0 w 25"/>
                  <a:gd name="T17" fmla="*/ 1 h 48"/>
                  <a:gd name="T18" fmla="*/ 0 w 25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48"/>
                  <a:gd name="T32" fmla="*/ 25 w 25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48">
                    <a:moveTo>
                      <a:pt x="20" y="37"/>
                    </a:moveTo>
                    <a:lnTo>
                      <a:pt x="25" y="48"/>
                    </a:lnTo>
                    <a:lnTo>
                      <a:pt x="20" y="48"/>
                    </a:lnTo>
                    <a:lnTo>
                      <a:pt x="20" y="37"/>
                    </a:lnTo>
                    <a:lnTo>
                      <a:pt x="19" y="48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20" y="37"/>
                    </a:lnTo>
                    <a:lnTo>
                      <a:pt x="20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8" name="Rectangle 166"/>
              <p:cNvSpPr>
                <a:spLocks noChangeArrowheads="1"/>
              </p:cNvSpPr>
              <p:nvPr/>
            </p:nvSpPr>
            <p:spPr bwMode="auto">
              <a:xfrm>
                <a:off x="3213" y="2431"/>
                <a:ext cx="161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9" name="Freeform 167"/>
              <p:cNvSpPr>
                <a:spLocks/>
              </p:cNvSpPr>
              <p:nvPr/>
            </p:nvSpPr>
            <p:spPr bwMode="auto">
              <a:xfrm>
                <a:off x="3373" y="2427"/>
                <a:ext cx="3" cy="41"/>
              </a:xfrm>
              <a:custGeom>
                <a:avLst/>
                <a:gdLst>
                  <a:gd name="T0" fmla="*/ 1 w 6"/>
                  <a:gd name="T1" fmla="*/ 0 h 83"/>
                  <a:gd name="T2" fmla="*/ 1 w 6"/>
                  <a:gd name="T3" fmla="*/ 0 h 83"/>
                  <a:gd name="T4" fmla="*/ 1 w 6"/>
                  <a:gd name="T5" fmla="*/ 0 h 83"/>
                  <a:gd name="T6" fmla="*/ 1 w 6"/>
                  <a:gd name="T7" fmla="*/ 0 h 83"/>
                  <a:gd name="T8" fmla="*/ 1 w 6"/>
                  <a:gd name="T9" fmla="*/ 0 h 83"/>
                  <a:gd name="T10" fmla="*/ 1 w 6"/>
                  <a:gd name="T11" fmla="*/ 0 h 83"/>
                  <a:gd name="T12" fmla="*/ 0 w 6"/>
                  <a:gd name="T13" fmla="*/ 0 h 83"/>
                  <a:gd name="T14" fmla="*/ 0 w 6"/>
                  <a:gd name="T15" fmla="*/ 0 h 83"/>
                  <a:gd name="T16" fmla="*/ 1 w 6"/>
                  <a:gd name="T17" fmla="*/ 0 h 83"/>
                  <a:gd name="T18" fmla="*/ 1 w 6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3"/>
                  <a:gd name="T32" fmla="*/ 6 w 6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3">
                    <a:moveTo>
                      <a:pt x="3" y="0"/>
                    </a:moveTo>
                    <a:lnTo>
                      <a:pt x="6" y="0"/>
                    </a:lnTo>
                    <a:lnTo>
                      <a:pt x="6" y="10"/>
                    </a:lnTo>
                    <a:lnTo>
                      <a:pt x="3" y="0"/>
                    </a:lnTo>
                    <a:lnTo>
                      <a:pt x="6" y="10"/>
                    </a:lnTo>
                    <a:lnTo>
                      <a:pt x="6" y="83"/>
                    </a:lnTo>
                    <a:lnTo>
                      <a:pt x="0" y="83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0" name="Freeform 168"/>
              <p:cNvSpPr>
                <a:spLocks/>
              </p:cNvSpPr>
              <p:nvPr/>
            </p:nvSpPr>
            <p:spPr bwMode="auto">
              <a:xfrm>
                <a:off x="3212" y="2427"/>
                <a:ext cx="162" cy="9"/>
              </a:xfrm>
              <a:custGeom>
                <a:avLst/>
                <a:gdLst>
                  <a:gd name="T0" fmla="*/ 0 w 325"/>
                  <a:gd name="T1" fmla="*/ 0 h 19"/>
                  <a:gd name="T2" fmla="*/ 0 w 325"/>
                  <a:gd name="T3" fmla="*/ 0 h 19"/>
                  <a:gd name="T4" fmla="*/ 0 w 325"/>
                  <a:gd name="T5" fmla="*/ 0 h 19"/>
                  <a:gd name="T6" fmla="*/ 0 w 325"/>
                  <a:gd name="T7" fmla="*/ 0 h 19"/>
                  <a:gd name="T8" fmla="*/ 0 w 325"/>
                  <a:gd name="T9" fmla="*/ 0 h 19"/>
                  <a:gd name="T10" fmla="*/ 0 w 325"/>
                  <a:gd name="T11" fmla="*/ 0 h 19"/>
                  <a:gd name="T12" fmla="*/ 0 w 325"/>
                  <a:gd name="T13" fmla="*/ 0 h 19"/>
                  <a:gd name="T14" fmla="*/ 0 w 325"/>
                  <a:gd name="T15" fmla="*/ 0 h 19"/>
                  <a:gd name="T16" fmla="*/ 0 w 325"/>
                  <a:gd name="T17" fmla="*/ 0 h 19"/>
                  <a:gd name="T18" fmla="*/ 0 w 325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5"/>
                  <a:gd name="T31" fmla="*/ 0 h 19"/>
                  <a:gd name="T32" fmla="*/ 325 w 325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5" h="19">
                    <a:moveTo>
                      <a:pt x="0" y="1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25" y="0"/>
                    </a:lnTo>
                    <a:lnTo>
                      <a:pt x="325" y="19"/>
                    </a:lnTo>
                    <a:lnTo>
                      <a:pt x="3" y="19"/>
                    </a:lnTo>
                    <a:lnTo>
                      <a:pt x="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1" name="Freeform 169"/>
              <p:cNvSpPr>
                <a:spLocks/>
              </p:cNvSpPr>
              <p:nvPr/>
            </p:nvSpPr>
            <p:spPr bwMode="auto">
              <a:xfrm>
                <a:off x="3212" y="2431"/>
                <a:ext cx="3" cy="42"/>
              </a:xfrm>
              <a:custGeom>
                <a:avLst/>
                <a:gdLst>
                  <a:gd name="T0" fmla="*/ 1 w 6"/>
                  <a:gd name="T1" fmla="*/ 1 h 82"/>
                  <a:gd name="T2" fmla="*/ 0 w 6"/>
                  <a:gd name="T3" fmla="*/ 1 h 82"/>
                  <a:gd name="T4" fmla="*/ 0 w 6"/>
                  <a:gd name="T5" fmla="*/ 1 h 82"/>
                  <a:gd name="T6" fmla="*/ 1 w 6"/>
                  <a:gd name="T7" fmla="*/ 1 h 82"/>
                  <a:gd name="T8" fmla="*/ 0 w 6"/>
                  <a:gd name="T9" fmla="*/ 1 h 82"/>
                  <a:gd name="T10" fmla="*/ 0 w 6"/>
                  <a:gd name="T11" fmla="*/ 0 h 82"/>
                  <a:gd name="T12" fmla="*/ 1 w 6"/>
                  <a:gd name="T13" fmla="*/ 0 h 82"/>
                  <a:gd name="T14" fmla="*/ 1 w 6"/>
                  <a:gd name="T15" fmla="*/ 1 h 82"/>
                  <a:gd name="T16" fmla="*/ 1 w 6"/>
                  <a:gd name="T17" fmla="*/ 1 h 82"/>
                  <a:gd name="T18" fmla="*/ 1 w 6"/>
                  <a:gd name="T19" fmla="*/ 1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2"/>
                  <a:gd name="T32" fmla="*/ 6 w 6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2">
                    <a:moveTo>
                      <a:pt x="3" y="82"/>
                    </a:moveTo>
                    <a:lnTo>
                      <a:pt x="0" y="82"/>
                    </a:lnTo>
                    <a:lnTo>
                      <a:pt x="0" y="73"/>
                    </a:lnTo>
                    <a:lnTo>
                      <a:pt x="3" y="82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3" y="66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2" name="Freeform 170"/>
              <p:cNvSpPr>
                <a:spLocks/>
              </p:cNvSpPr>
              <p:nvPr/>
            </p:nvSpPr>
            <p:spPr bwMode="auto">
              <a:xfrm>
                <a:off x="3213" y="2464"/>
                <a:ext cx="163" cy="9"/>
              </a:xfrm>
              <a:custGeom>
                <a:avLst/>
                <a:gdLst>
                  <a:gd name="T0" fmla="*/ 1 w 325"/>
                  <a:gd name="T1" fmla="*/ 1 h 16"/>
                  <a:gd name="T2" fmla="*/ 1 w 325"/>
                  <a:gd name="T3" fmla="*/ 1 h 16"/>
                  <a:gd name="T4" fmla="*/ 1 w 325"/>
                  <a:gd name="T5" fmla="*/ 1 h 16"/>
                  <a:gd name="T6" fmla="*/ 1 w 325"/>
                  <a:gd name="T7" fmla="*/ 1 h 16"/>
                  <a:gd name="T8" fmla="*/ 1 w 325"/>
                  <a:gd name="T9" fmla="*/ 1 h 16"/>
                  <a:gd name="T10" fmla="*/ 0 w 325"/>
                  <a:gd name="T11" fmla="*/ 1 h 16"/>
                  <a:gd name="T12" fmla="*/ 0 w 325"/>
                  <a:gd name="T13" fmla="*/ 0 h 16"/>
                  <a:gd name="T14" fmla="*/ 1 w 325"/>
                  <a:gd name="T15" fmla="*/ 0 h 16"/>
                  <a:gd name="T16" fmla="*/ 1 w 325"/>
                  <a:gd name="T17" fmla="*/ 1 h 16"/>
                  <a:gd name="T18" fmla="*/ 1 w 325"/>
                  <a:gd name="T19" fmla="*/ 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5"/>
                  <a:gd name="T31" fmla="*/ 0 h 16"/>
                  <a:gd name="T32" fmla="*/ 325 w 325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5" h="16">
                    <a:moveTo>
                      <a:pt x="325" y="7"/>
                    </a:moveTo>
                    <a:lnTo>
                      <a:pt x="325" y="16"/>
                    </a:lnTo>
                    <a:lnTo>
                      <a:pt x="322" y="16"/>
                    </a:lnTo>
                    <a:lnTo>
                      <a:pt x="325" y="7"/>
                    </a:lnTo>
                    <a:lnTo>
                      <a:pt x="322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22" y="0"/>
                    </a:lnTo>
                    <a:lnTo>
                      <a:pt x="319" y="7"/>
                    </a:lnTo>
                    <a:lnTo>
                      <a:pt x="32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3" name="Freeform 171"/>
              <p:cNvSpPr>
                <a:spLocks/>
              </p:cNvSpPr>
              <p:nvPr/>
            </p:nvSpPr>
            <p:spPr bwMode="auto">
              <a:xfrm>
                <a:off x="3391" y="2325"/>
                <a:ext cx="3" cy="32"/>
              </a:xfrm>
              <a:custGeom>
                <a:avLst/>
                <a:gdLst>
                  <a:gd name="T0" fmla="*/ 2 w 4"/>
                  <a:gd name="T1" fmla="*/ 0 h 65"/>
                  <a:gd name="T2" fmla="*/ 2 w 4"/>
                  <a:gd name="T3" fmla="*/ 0 h 65"/>
                  <a:gd name="T4" fmla="*/ 2 w 4"/>
                  <a:gd name="T5" fmla="*/ 0 h 65"/>
                  <a:gd name="T6" fmla="*/ 2 w 4"/>
                  <a:gd name="T7" fmla="*/ 0 h 65"/>
                  <a:gd name="T8" fmla="*/ 2 w 4"/>
                  <a:gd name="T9" fmla="*/ 0 h 65"/>
                  <a:gd name="T10" fmla="*/ 2 w 4"/>
                  <a:gd name="T11" fmla="*/ 0 h 65"/>
                  <a:gd name="T12" fmla="*/ 0 w 4"/>
                  <a:gd name="T13" fmla="*/ 0 h 65"/>
                  <a:gd name="T14" fmla="*/ 0 w 4"/>
                  <a:gd name="T15" fmla="*/ 0 h 65"/>
                  <a:gd name="T16" fmla="*/ 2 w 4"/>
                  <a:gd name="T17" fmla="*/ 0 h 65"/>
                  <a:gd name="T18" fmla="*/ 2 w 4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5"/>
                  <a:gd name="T32" fmla="*/ 4 w 4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5">
                    <a:moveTo>
                      <a:pt x="3" y="0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3" y="0"/>
                    </a:lnTo>
                    <a:lnTo>
                      <a:pt x="4" y="7"/>
                    </a:lnTo>
                    <a:lnTo>
                      <a:pt x="4" y="65"/>
                    </a:lnTo>
                    <a:lnTo>
                      <a:pt x="0" y="65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4" name="Freeform 172"/>
              <p:cNvSpPr>
                <a:spLocks/>
              </p:cNvSpPr>
              <p:nvPr/>
            </p:nvSpPr>
            <p:spPr bwMode="auto">
              <a:xfrm>
                <a:off x="3368" y="2325"/>
                <a:ext cx="25" cy="5"/>
              </a:xfrm>
              <a:custGeom>
                <a:avLst/>
                <a:gdLst>
                  <a:gd name="T0" fmla="*/ 0 w 50"/>
                  <a:gd name="T1" fmla="*/ 0 h 11"/>
                  <a:gd name="T2" fmla="*/ 0 w 50"/>
                  <a:gd name="T3" fmla="*/ 0 h 11"/>
                  <a:gd name="T4" fmla="*/ 1 w 50"/>
                  <a:gd name="T5" fmla="*/ 0 h 11"/>
                  <a:gd name="T6" fmla="*/ 0 w 50"/>
                  <a:gd name="T7" fmla="*/ 0 h 11"/>
                  <a:gd name="T8" fmla="*/ 1 w 50"/>
                  <a:gd name="T9" fmla="*/ 0 h 11"/>
                  <a:gd name="T10" fmla="*/ 1 w 50"/>
                  <a:gd name="T11" fmla="*/ 0 h 11"/>
                  <a:gd name="T12" fmla="*/ 1 w 50"/>
                  <a:gd name="T13" fmla="*/ 0 h 11"/>
                  <a:gd name="T14" fmla="*/ 1 w 50"/>
                  <a:gd name="T15" fmla="*/ 0 h 11"/>
                  <a:gd name="T16" fmla="*/ 1 w 50"/>
                  <a:gd name="T17" fmla="*/ 0 h 11"/>
                  <a:gd name="T18" fmla="*/ 0 w 50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11"/>
                  <a:gd name="T32" fmla="*/ 50 w 50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11">
                    <a:moveTo>
                      <a:pt x="0" y="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50" y="0"/>
                    </a:lnTo>
                    <a:lnTo>
                      <a:pt x="50" y="11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5" name="Freeform 173"/>
              <p:cNvSpPr>
                <a:spLocks/>
              </p:cNvSpPr>
              <p:nvPr/>
            </p:nvSpPr>
            <p:spPr bwMode="auto">
              <a:xfrm>
                <a:off x="3368" y="2328"/>
                <a:ext cx="2" cy="32"/>
              </a:xfrm>
              <a:custGeom>
                <a:avLst/>
                <a:gdLst>
                  <a:gd name="T0" fmla="*/ 1 w 4"/>
                  <a:gd name="T1" fmla="*/ 1 h 64"/>
                  <a:gd name="T2" fmla="*/ 0 w 4"/>
                  <a:gd name="T3" fmla="*/ 1 h 64"/>
                  <a:gd name="T4" fmla="*/ 0 w 4"/>
                  <a:gd name="T5" fmla="*/ 1 h 64"/>
                  <a:gd name="T6" fmla="*/ 1 w 4"/>
                  <a:gd name="T7" fmla="*/ 1 h 64"/>
                  <a:gd name="T8" fmla="*/ 0 w 4"/>
                  <a:gd name="T9" fmla="*/ 1 h 64"/>
                  <a:gd name="T10" fmla="*/ 0 w 4"/>
                  <a:gd name="T11" fmla="*/ 0 h 64"/>
                  <a:gd name="T12" fmla="*/ 1 w 4"/>
                  <a:gd name="T13" fmla="*/ 0 h 64"/>
                  <a:gd name="T14" fmla="*/ 1 w 4"/>
                  <a:gd name="T15" fmla="*/ 1 h 64"/>
                  <a:gd name="T16" fmla="*/ 1 w 4"/>
                  <a:gd name="T17" fmla="*/ 1 h 64"/>
                  <a:gd name="T18" fmla="*/ 1 w 4"/>
                  <a:gd name="T19" fmla="*/ 1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4"/>
                  <a:gd name="T32" fmla="*/ 4 w 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4">
                    <a:moveTo>
                      <a:pt x="2" y="64"/>
                    </a:moveTo>
                    <a:lnTo>
                      <a:pt x="0" y="64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8"/>
                    </a:lnTo>
                    <a:lnTo>
                      <a:pt x="2" y="53"/>
                    </a:lnTo>
                    <a:lnTo>
                      <a:pt x="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6" name="Freeform 174"/>
              <p:cNvSpPr>
                <a:spLocks/>
              </p:cNvSpPr>
              <p:nvPr/>
            </p:nvSpPr>
            <p:spPr bwMode="auto">
              <a:xfrm>
                <a:off x="3369" y="2355"/>
                <a:ext cx="25" cy="5"/>
              </a:xfrm>
              <a:custGeom>
                <a:avLst/>
                <a:gdLst>
                  <a:gd name="T0" fmla="*/ 1 w 49"/>
                  <a:gd name="T1" fmla="*/ 0 h 11"/>
                  <a:gd name="T2" fmla="*/ 1 w 49"/>
                  <a:gd name="T3" fmla="*/ 0 h 11"/>
                  <a:gd name="T4" fmla="*/ 1 w 49"/>
                  <a:gd name="T5" fmla="*/ 0 h 11"/>
                  <a:gd name="T6" fmla="*/ 1 w 49"/>
                  <a:gd name="T7" fmla="*/ 0 h 11"/>
                  <a:gd name="T8" fmla="*/ 1 w 49"/>
                  <a:gd name="T9" fmla="*/ 0 h 11"/>
                  <a:gd name="T10" fmla="*/ 0 w 49"/>
                  <a:gd name="T11" fmla="*/ 0 h 11"/>
                  <a:gd name="T12" fmla="*/ 0 w 49"/>
                  <a:gd name="T13" fmla="*/ 0 h 11"/>
                  <a:gd name="T14" fmla="*/ 1 w 49"/>
                  <a:gd name="T15" fmla="*/ 0 h 11"/>
                  <a:gd name="T16" fmla="*/ 1 w 49"/>
                  <a:gd name="T17" fmla="*/ 0 h 11"/>
                  <a:gd name="T18" fmla="*/ 1 w 4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11"/>
                  <a:gd name="T32" fmla="*/ 49 w 4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11">
                    <a:moveTo>
                      <a:pt x="49" y="5"/>
                    </a:moveTo>
                    <a:lnTo>
                      <a:pt x="49" y="11"/>
                    </a:lnTo>
                    <a:lnTo>
                      <a:pt x="48" y="11"/>
                    </a:lnTo>
                    <a:lnTo>
                      <a:pt x="49" y="5"/>
                    </a:lnTo>
                    <a:lnTo>
                      <a:pt x="48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5" y="5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7" name="Freeform 175"/>
              <p:cNvSpPr>
                <a:spLocks/>
              </p:cNvSpPr>
              <p:nvPr/>
            </p:nvSpPr>
            <p:spPr bwMode="auto">
              <a:xfrm>
                <a:off x="3280" y="2266"/>
                <a:ext cx="1" cy="165"/>
              </a:xfrm>
              <a:custGeom>
                <a:avLst/>
                <a:gdLst>
                  <a:gd name="T0" fmla="*/ 0 w 3"/>
                  <a:gd name="T1" fmla="*/ 1 h 328"/>
                  <a:gd name="T2" fmla="*/ 0 w 3"/>
                  <a:gd name="T3" fmla="*/ 1 h 328"/>
                  <a:gd name="T4" fmla="*/ 0 w 3"/>
                  <a:gd name="T5" fmla="*/ 1 h 328"/>
                  <a:gd name="T6" fmla="*/ 0 w 3"/>
                  <a:gd name="T7" fmla="*/ 1 h 328"/>
                  <a:gd name="T8" fmla="*/ 0 w 3"/>
                  <a:gd name="T9" fmla="*/ 1 h 328"/>
                  <a:gd name="T10" fmla="*/ 0 w 3"/>
                  <a:gd name="T11" fmla="*/ 0 h 328"/>
                  <a:gd name="T12" fmla="*/ 0 w 3"/>
                  <a:gd name="T13" fmla="*/ 0 h 328"/>
                  <a:gd name="T14" fmla="*/ 0 w 3"/>
                  <a:gd name="T15" fmla="*/ 1 h 328"/>
                  <a:gd name="T16" fmla="*/ 0 w 3"/>
                  <a:gd name="T17" fmla="*/ 1 h 328"/>
                  <a:gd name="T18" fmla="*/ 0 w 3"/>
                  <a:gd name="T19" fmla="*/ 1 h 3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28"/>
                  <a:gd name="T32" fmla="*/ 3 w 3"/>
                  <a:gd name="T33" fmla="*/ 328 h 3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28">
                    <a:moveTo>
                      <a:pt x="2" y="328"/>
                    </a:moveTo>
                    <a:lnTo>
                      <a:pt x="0" y="328"/>
                    </a:lnTo>
                    <a:lnTo>
                      <a:pt x="0" y="322"/>
                    </a:lnTo>
                    <a:lnTo>
                      <a:pt x="2" y="328"/>
                    </a:lnTo>
                    <a:lnTo>
                      <a:pt x="0" y="32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22"/>
                    </a:lnTo>
                    <a:lnTo>
                      <a:pt x="2" y="317"/>
                    </a:lnTo>
                    <a:lnTo>
                      <a:pt x="2" y="3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8" name="Freeform 176"/>
              <p:cNvSpPr>
                <a:spLocks/>
              </p:cNvSpPr>
              <p:nvPr/>
            </p:nvSpPr>
            <p:spPr bwMode="auto">
              <a:xfrm>
                <a:off x="3280" y="2425"/>
                <a:ext cx="25" cy="6"/>
              </a:xfrm>
              <a:custGeom>
                <a:avLst/>
                <a:gdLst>
                  <a:gd name="T0" fmla="*/ 1 w 49"/>
                  <a:gd name="T1" fmla="*/ 1 h 11"/>
                  <a:gd name="T2" fmla="*/ 1 w 49"/>
                  <a:gd name="T3" fmla="*/ 1 h 11"/>
                  <a:gd name="T4" fmla="*/ 1 w 49"/>
                  <a:gd name="T5" fmla="*/ 1 h 11"/>
                  <a:gd name="T6" fmla="*/ 1 w 49"/>
                  <a:gd name="T7" fmla="*/ 1 h 11"/>
                  <a:gd name="T8" fmla="*/ 1 w 49"/>
                  <a:gd name="T9" fmla="*/ 1 h 11"/>
                  <a:gd name="T10" fmla="*/ 0 w 49"/>
                  <a:gd name="T11" fmla="*/ 1 h 11"/>
                  <a:gd name="T12" fmla="*/ 0 w 49"/>
                  <a:gd name="T13" fmla="*/ 0 h 11"/>
                  <a:gd name="T14" fmla="*/ 1 w 49"/>
                  <a:gd name="T15" fmla="*/ 0 h 11"/>
                  <a:gd name="T16" fmla="*/ 1 w 49"/>
                  <a:gd name="T17" fmla="*/ 1 h 11"/>
                  <a:gd name="T18" fmla="*/ 1 w 49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11"/>
                  <a:gd name="T32" fmla="*/ 49 w 4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11">
                    <a:moveTo>
                      <a:pt x="49" y="5"/>
                    </a:moveTo>
                    <a:lnTo>
                      <a:pt x="49" y="11"/>
                    </a:lnTo>
                    <a:lnTo>
                      <a:pt x="48" y="11"/>
                    </a:lnTo>
                    <a:lnTo>
                      <a:pt x="49" y="5"/>
                    </a:lnTo>
                    <a:lnTo>
                      <a:pt x="48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4" y="5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9" name="Freeform 177"/>
              <p:cNvSpPr>
                <a:spLocks/>
              </p:cNvSpPr>
              <p:nvPr/>
            </p:nvSpPr>
            <p:spPr bwMode="auto">
              <a:xfrm>
                <a:off x="3303" y="2263"/>
                <a:ext cx="2" cy="164"/>
              </a:xfrm>
              <a:custGeom>
                <a:avLst/>
                <a:gdLst>
                  <a:gd name="T0" fmla="*/ 0 w 5"/>
                  <a:gd name="T1" fmla="*/ 0 h 328"/>
                  <a:gd name="T2" fmla="*/ 0 w 5"/>
                  <a:gd name="T3" fmla="*/ 0 h 328"/>
                  <a:gd name="T4" fmla="*/ 0 w 5"/>
                  <a:gd name="T5" fmla="*/ 1 h 328"/>
                  <a:gd name="T6" fmla="*/ 0 w 5"/>
                  <a:gd name="T7" fmla="*/ 0 h 328"/>
                  <a:gd name="T8" fmla="*/ 0 w 5"/>
                  <a:gd name="T9" fmla="*/ 1 h 328"/>
                  <a:gd name="T10" fmla="*/ 0 w 5"/>
                  <a:gd name="T11" fmla="*/ 1 h 328"/>
                  <a:gd name="T12" fmla="*/ 0 w 5"/>
                  <a:gd name="T13" fmla="*/ 1 h 328"/>
                  <a:gd name="T14" fmla="*/ 0 w 5"/>
                  <a:gd name="T15" fmla="*/ 1 h 328"/>
                  <a:gd name="T16" fmla="*/ 0 w 5"/>
                  <a:gd name="T17" fmla="*/ 1 h 328"/>
                  <a:gd name="T18" fmla="*/ 0 w 5"/>
                  <a:gd name="T19" fmla="*/ 0 h 3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8"/>
                  <a:gd name="T32" fmla="*/ 5 w 5"/>
                  <a:gd name="T33" fmla="*/ 328 h 3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8">
                    <a:moveTo>
                      <a:pt x="4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4" y="0"/>
                    </a:lnTo>
                    <a:lnTo>
                      <a:pt x="5" y="6"/>
                    </a:lnTo>
                    <a:lnTo>
                      <a:pt x="5" y="328"/>
                    </a:lnTo>
                    <a:lnTo>
                      <a:pt x="0" y="328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0" name="Freeform 178"/>
              <p:cNvSpPr>
                <a:spLocks/>
              </p:cNvSpPr>
              <p:nvPr/>
            </p:nvSpPr>
            <p:spPr bwMode="auto">
              <a:xfrm>
                <a:off x="3280" y="2263"/>
                <a:ext cx="24" cy="6"/>
              </a:xfrm>
              <a:custGeom>
                <a:avLst/>
                <a:gdLst>
                  <a:gd name="T0" fmla="*/ 0 w 50"/>
                  <a:gd name="T1" fmla="*/ 1 h 10"/>
                  <a:gd name="T2" fmla="*/ 0 w 50"/>
                  <a:gd name="T3" fmla="*/ 0 h 10"/>
                  <a:gd name="T4" fmla="*/ 0 w 50"/>
                  <a:gd name="T5" fmla="*/ 0 h 10"/>
                  <a:gd name="T6" fmla="*/ 0 w 50"/>
                  <a:gd name="T7" fmla="*/ 1 h 10"/>
                  <a:gd name="T8" fmla="*/ 0 w 50"/>
                  <a:gd name="T9" fmla="*/ 0 h 10"/>
                  <a:gd name="T10" fmla="*/ 0 w 50"/>
                  <a:gd name="T11" fmla="*/ 0 h 10"/>
                  <a:gd name="T12" fmla="*/ 0 w 50"/>
                  <a:gd name="T13" fmla="*/ 1 h 10"/>
                  <a:gd name="T14" fmla="*/ 0 w 50"/>
                  <a:gd name="T15" fmla="*/ 1 h 10"/>
                  <a:gd name="T16" fmla="*/ 0 w 50"/>
                  <a:gd name="T17" fmla="*/ 1 h 10"/>
                  <a:gd name="T18" fmla="*/ 0 w 50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10"/>
                  <a:gd name="T32" fmla="*/ 50 w 50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10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50" y="0"/>
                    </a:lnTo>
                    <a:lnTo>
                      <a:pt x="50" y="10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1" name="Freeform 179"/>
              <p:cNvSpPr>
                <a:spLocks/>
              </p:cNvSpPr>
              <p:nvPr/>
            </p:nvSpPr>
            <p:spPr bwMode="auto">
              <a:xfrm>
                <a:off x="3391" y="2249"/>
                <a:ext cx="16" cy="20"/>
              </a:xfrm>
              <a:custGeom>
                <a:avLst/>
                <a:gdLst>
                  <a:gd name="T0" fmla="*/ 0 w 31"/>
                  <a:gd name="T1" fmla="*/ 1 h 40"/>
                  <a:gd name="T2" fmla="*/ 0 w 31"/>
                  <a:gd name="T3" fmla="*/ 1 h 40"/>
                  <a:gd name="T4" fmla="*/ 1 w 31"/>
                  <a:gd name="T5" fmla="*/ 1 h 40"/>
                  <a:gd name="T6" fmla="*/ 0 w 31"/>
                  <a:gd name="T7" fmla="*/ 1 h 40"/>
                  <a:gd name="T8" fmla="*/ 1 w 31"/>
                  <a:gd name="T9" fmla="*/ 1 h 40"/>
                  <a:gd name="T10" fmla="*/ 1 w 31"/>
                  <a:gd name="T11" fmla="*/ 0 h 40"/>
                  <a:gd name="T12" fmla="*/ 1 w 31"/>
                  <a:gd name="T13" fmla="*/ 1 h 40"/>
                  <a:gd name="T14" fmla="*/ 1 w 31"/>
                  <a:gd name="T15" fmla="*/ 1 h 40"/>
                  <a:gd name="T16" fmla="*/ 1 w 31"/>
                  <a:gd name="T17" fmla="*/ 1 h 40"/>
                  <a:gd name="T18" fmla="*/ 0 w 31"/>
                  <a:gd name="T19" fmla="*/ 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36"/>
                    </a:moveTo>
                    <a:lnTo>
                      <a:pt x="0" y="31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29" y="0"/>
                    </a:lnTo>
                    <a:lnTo>
                      <a:pt x="31" y="10"/>
                    </a:lnTo>
                    <a:lnTo>
                      <a:pt x="3" y="40"/>
                    </a:lnTo>
                    <a:lnTo>
                      <a:pt x="4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2" name="Freeform 180"/>
              <p:cNvSpPr>
                <a:spLocks/>
              </p:cNvSpPr>
              <p:nvPr/>
            </p:nvSpPr>
            <p:spPr bwMode="auto">
              <a:xfrm>
                <a:off x="3391" y="2266"/>
                <a:ext cx="3" cy="173"/>
              </a:xfrm>
              <a:custGeom>
                <a:avLst/>
                <a:gdLst>
                  <a:gd name="T0" fmla="*/ 1 w 4"/>
                  <a:gd name="T1" fmla="*/ 1 h 345"/>
                  <a:gd name="T2" fmla="*/ 0 w 4"/>
                  <a:gd name="T3" fmla="*/ 1 h 345"/>
                  <a:gd name="T4" fmla="*/ 0 w 4"/>
                  <a:gd name="T5" fmla="*/ 1 h 345"/>
                  <a:gd name="T6" fmla="*/ 1 w 4"/>
                  <a:gd name="T7" fmla="*/ 1 h 345"/>
                  <a:gd name="T8" fmla="*/ 0 w 4"/>
                  <a:gd name="T9" fmla="*/ 1 h 345"/>
                  <a:gd name="T10" fmla="*/ 0 w 4"/>
                  <a:gd name="T11" fmla="*/ 0 h 345"/>
                  <a:gd name="T12" fmla="*/ 2 w 4"/>
                  <a:gd name="T13" fmla="*/ 0 h 345"/>
                  <a:gd name="T14" fmla="*/ 2 w 4"/>
                  <a:gd name="T15" fmla="*/ 1 h 345"/>
                  <a:gd name="T16" fmla="*/ 2 w 4"/>
                  <a:gd name="T17" fmla="*/ 1 h 345"/>
                  <a:gd name="T18" fmla="*/ 1 w 4"/>
                  <a:gd name="T19" fmla="*/ 1 h 3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45"/>
                  <a:gd name="T32" fmla="*/ 4 w 4"/>
                  <a:gd name="T33" fmla="*/ 345 h 3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45">
                    <a:moveTo>
                      <a:pt x="1" y="345"/>
                    </a:moveTo>
                    <a:lnTo>
                      <a:pt x="0" y="343"/>
                    </a:lnTo>
                    <a:lnTo>
                      <a:pt x="0" y="340"/>
                    </a:lnTo>
                    <a:lnTo>
                      <a:pt x="1" y="345"/>
                    </a:lnTo>
                    <a:lnTo>
                      <a:pt x="0" y="34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340"/>
                    </a:lnTo>
                    <a:lnTo>
                      <a:pt x="3" y="336"/>
                    </a:lnTo>
                    <a:lnTo>
                      <a:pt x="1" y="3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3" name="Freeform 181"/>
              <p:cNvSpPr>
                <a:spLocks/>
              </p:cNvSpPr>
              <p:nvPr/>
            </p:nvSpPr>
            <p:spPr bwMode="auto">
              <a:xfrm>
                <a:off x="3392" y="2434"/>
                <a:ext cx="16" cy="33"/>
              </a:xfrm>
              <a:custGeom>
                <a:avLst/>
                <a:gdLst>
                  <a:gd name="T0" fmla="*/ 0 w 33"/>
                  <a:gd name="T1" fmla="*/ 1 h 66"/>
                  <a:gd name="T2" fmla="*/ 0 w 33"/>
                  <a:gd name="T3" fmla="*/ 1 h 66"/>
                  <a:gd name="T4" fmla="*/ 0 w 33"/>
                  <a:gd name="T5" fmla="*/ 1 h 66"/>
                  <a:gd name="T6" fmla="*/ 0 w 33"/>
                  <a:gd name="T7" fmla="*/ 0 h 66"/>
                  <a:gd name="T8" fmla="*/ 0 w 33"/>
                  <a:gd name="T9" fmla="*/ 1 h 66"/>
                  <a:gd name="T10" fmla="*/ 0 w 33"/>
                  <a:gd name="T11" fmla="*/ 1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66"/>
                  <a:gd name="T20" fmla="*/ 33 w 33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66">
                    <a:moveTo>
                      <a:pt x="31" y="61"/>
                    </a:moveTo>
                    <a:lnTo>
                      <a:pt x="31" y="66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33" y="57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4" name="Freeform 182"/>
              <p:cNvSpPr>
                <a:spLocks/>
              </p:cNvSpPr>
              <p:nvPr/>
            </p:nvSpPr>
            <p:spPr bwMode="auto">
              <a:xfrm>
                <a:off x="3214" y="2262"/>
                <a:ext cx="179" cy="5"/>
              </a:xfrm>
              <a:custGeom>
                <a:avLst/>
                <a:gdLst>
                  <a:gd name="T0" fmla="*/ 0 w 358"/>
                  <a:gd name="T1" fmla="*/ 1 h 10"/>
                  <a:gd name="T2" fmla="*/ 0 w 358"/>
                  <a:gd name="T3" fmla="*/ 0 h 10"/>
                  <a:gd name="T4" fmla="*/ 1 w 358"/>
                  <a:gd name="T5" fmla="*/ 0 h 10"/>
                  <a:gd name="T6" fmla="*/ 1 w 358"/>
                  <a:gd name="T7" fmla="*/ 1 h 10"/>
                  <a:gd name="T8" fmla="*/ 0 w 358"/>
                  <a:gd name="T9" fmla="*/ 1 h 10"/>
                  <a:gd name="T10" fmla="*/ 0 w 358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8"/>
                  <a:gd name="T19" fmla="*/ 0 h 10"/>
                  <a:gd name="T20" fmla="*/ 358 w 35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8" h="10">
                    <a:moveTo>
                      <a:pt x="0" y="6"/>
                    </a:moveTo>
                    <a:lnTo>
                      <a:pt x="0" y="0"/>
                    </a:lnTo>
                    <a:lnTo>
                      <a:pt x="358" y="0"/>
                    </a:lnTo>
                    <a:lnTo>
                      <a:pt x="358" y="10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5" name="Freeform 183"/>
              <p:cNvSpPr>
                <a:spLocks/>
              </p:cNvSpPr>
              <p:nvPr/>
            </p:nvSpPr>
            <p:spPr bwMode="auto">
              <a:xfrm>
                <a:off x="3214" y="2434"/>
                <a:ext cx="179" cy="6"/>
              </a:xfrm>
              <a:custGeom>
                <a:avLst/>
                <a:gdLst>
                  <a:gd name="T0" fmla="*/ 0 w 358"/>
                  <a:gd name="T1" fmla="*/ 1 h 11"/>
                  <a:gd name="T2" fmla="*/ 0 w 358"/>
                  <a:gd name="T3" fmla="*/ 0 h 11"/>
                  <a:gd name="T4" fmla="*/ 1 w 358"/>
                  <a:gd name="T5" fmla="*/ 0 h 11"/>
                  <a:gd name="T6" fmla="*/ 1 w 358"/>
                  <a:gd name="T7" fmla="*/ 1 h 11"/>
                  <a:gd name="T8" fmla="*/ 0 w 358"/>
                  <a:gd name="T9" fmla="*/ 1 h 11"/>
                  <a:gd name="T10" fmla="*/ 0 w 358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8"/>
                  <a:gd name="T19" fmla="*/ 0 h 11"/>
                  <a:gd name="T20" fmla="*/ 358 w 35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8" h="11">
                    <a:moveTo>
                      <a:pt x="0" y="4"/>
                    </a:moveTo>
                    <a:lnTo>
                      <a:pt x="0" y="0"/>
                    </a:lnTo>
                    <a:lnTo>
                      <a:pt x="358" y="0"/>
                    </a:lnTo>
                    <a:lnTo>
                      <a:pt x="358" y="11"/>
                    </a:lnTo>
                    <a:lnTo>
                      <a:pt x="0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6" name="Rectangle 184"/>
              <p:cNvSpPr>
                <a:spLocks noChangeArrowheads="1"/>
              </p:cNvSpPr>
              <p:nvPr/>
            </p:nvSpPr>
            <p:spPr bwMode="auto">
              <a:xfrm>
                <a:off x="3012" y="2031"/>
                <a:ext cx="422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7" name="Line 185"/>
              <p:cNvSpPr>
                <a:spLocks noChangeShapeType="1"/>
              </p:cNvSpPr>
              <p:nvPr/>
            </p:nvSpPr>
            <p:spPr bwMode="auto">
              <a:xfrm>
                <a:off x="3319" y="2016"/>
                <a:ext cx="1" cy="46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793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64530" name="Picture 187" descr="lap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49" y="4648201"/>
            <a:ext cx="155985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1" name="Text Box 188"/>
          <p:cNvSpPr txBox="1">
            <a:spLocks noChangeArrowheads="1"/>
          </p:cNvSpPr>
          <p:nvPr/>
        </p:nvSpPr>
        <p:spPr bwMode="auto">
          <a:xfrm>
            <a:off x="2401142" y="5529263"/>
            <a:ext cx="282000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 smtClean="0"/>
              <a:t>Interface </a:t>
            </a:r>
            <a:r>
              <a:rPr lang="en-US" altLang="en-US" sz="1800" dirty="0" err="1" smtClean="0">
                <a:latin typeface="+mn-lt"/>
              </a:rPr>
              <a:t>Homme</a:t>
            </a:r>
            <a:r>
              <a:rPr lang="en-US" altLang="en-US" sz="1800" dirty="0" smtClean="0">
                <a:latin typeface="+mn-lt"/>
              </a:rPr>
              <a:t>-Machine</a:t>
            </a:r>
            <a:endParaRPr lang="en-US" altLang="en-US" sz="1800" dirty="0">
              <a:latin typeface="+mn-lt"/>
            </a:endParaRPr>
          </a:p>
        </p:txBody>
      </p:sp>
      <p:sp>
        <p:nvSpPr>
          <p:cNvPr id="64532" name="Text Box 186"/>
          <p:cNvSpPr txBox="1">
            <a:spLocks noChangeArrowheads="1"/>
          </p:cNvSpPr>
          <p:nvPr/>
        </p:nvSpPr>
        <p:spPr bwMode="auto">
          <a:xfrm>
            <a:off x="2702990" y="4386263"/>
            <a:ext cx="132600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n-lt"/>
              </a:rPr>
              <a:t>Traitement</a:t>
            </a:r>
          </a:p>
        </p:txBody>
      </p:sp>
      <p:grpSp>
        <p:nvGrpSpPr>
          <p:cNvPr id="4" name="Group 191"/>
          <p:cNvGrpSpPr>
            <a:grpSpLocks/>
          </p:cNvGrpSpPr>
          <p:nvPr/>
        </p:nvGrpSpPr>
        <p:grpSpPr bwMode="auto">
          <a:xfrm>
            <a:off x="5448300" y="1981200"/>
            <a:ext cx="476383" cy="1200150"/>
            <a:chOff x="3072" y="1248"/>
            <a:chExt cx="277" cy="756"/>
          </a:xfrm>
        </p:grpSpPr>
        <p:pic>
          <p:nvPicPr>
            <p:cNvPr id="64557" name="Picture 189" descr="tous_82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92"/>
              <a:ext cx="277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58" name="Line 190"/>
            <p:cNvSpPr>
              <a:spLocks noChangeShapeType="1"/>
            </p:cNvSpPr>
            <p:nvPr/>
          </p:nvSpPr>
          <p:spPr bwMode="auto">
            <a:xfrm flipV="1">
              <a:off x="3264" y="124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192"/>
          <p:cNvGrpSpPr>
            <a:grpSpLocks/>
          </p:cNvGrpSpPr>
          <p:nvPr/>
        </p:nvGrpSpPr>
        <p:grpSpPr bwMode="auto">
          <a:xfrm>
            <a:off x="4540250" y="2209800"/>
            <a:ext cx="476383" cy="1200150"/>
            <a:chOff x="3072" y="1248"/>
            <a:chExt cx="277" cy="756"/>
          </a:xfrm>
        </p:grpSpPr>
        <p:pic>
          <p:nvPicPr>
            <p:cNvPr id="64555" name="Picture 193" descr="tous_82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92"/>
              <a:ext cx="277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56" name="Line 194"/>
            <p:cNvSpPr>
              <a:spLocks noChangeShapeType="1"/>
            </p:cNvSpPr>
            <p:nvPr/>
          </p:nvSpPr>
          <p:spPr bwMode="auto">
            <a:xfrm flipV="1">
              <a:off x="3264" y="124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198"/>
          <p:cNvGrpSpPr>
            <a:grpSpLocks/>
          </p:cNvGrpSpPr>
          <p:nvPr/>
        </p:nvGrpSpPr>
        <p:grpSpPr bwMode="auto">
          <a:xfrm>
            <a:off x="4953000" y="2438400"/>
            <a:ext cx="3384550" cy="914400"/>
            <a:chOff x="2784" y="1392"/>
            <a:chExt cx="1968" cy="576"/>
          </a:xfrm>
        </p:grpSpPr>
        <p:sp>
          <p:nvSpPr>
            <p:cNvPr id="64552" name="Line 195"/>
            <p:cNvSpPr>
              <a:spLocks noChangeShapeType="1"/>
            </p:cNvSpPr>
            <p:nvPr/>
          </p:nvSpPr>
          <p:spPr bwMode="auto">
            <a:xfrm>
              <a:off x="2784" y="192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53" name="Oval 196"/>
            <p:cNvSpPr>
              <a:spLocks noChangeArrowheads="1"/>
            </p:cNvSpPr>
            <p:nvPr/>
          </p:nvSpPr>
          <p:spPr bwMode="auto">
            <a:xfrm>
              <a:off x="4416" y="1872"/>
              <a:ext cx="336" cy="9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64554" name="Line 197"/>
            <p:cNvSpPr>
              <a:spLocks noChangeShapeType="1"/>
            </p:cNvSpPr>
            <p:nvPr/>
          </p:nvSpPr>
          <p:spPr bwMode="auto">
            <a:xfrm flipV="1">
              <a:off x="4608" y="13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4536" name="Line 200"/>
          <p:cNvSpPr>
            <a:spLocks noChangeShapeType="1"/>
          </p:cNvSpPr>
          <p:nvPr/>
        </p:nvSpPr>
        <p:spPr bwMode="auto">
          <a:xfrm>
            <a:off x="5861050" y="289560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37" name="Oval 201"/>
          <p:cNvSpPr>
            <a:spLocks noChangeArrowheads="1"/>
          </p:cNvSpPr>
          <p:nvPr/>
        </p:nvSpPr>
        <p:spPr bwMode="auto">
          <a:xfrm>
            <a:off x="7181850" y="2819400"/>
            <a:ext cx="577850" cy="152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38" name="Line 202"/>
          <p:cNvSpPr>
            <a:spLocks noChangeShapeType="1"/>
          </p:cNvSpPr>
          <p:nvPr/>
        </p:nvSpPr>
        <p:spPr bwMode="auto">
          <a:xfrm flipV="1">
            <a:off x="7512050" y="2057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39" name="Text Box 203"/>
          <p:cNvSpPr txBox="1">
            <a:spLocks noChangeArrowheads="1"/>
          </p:cNvSpPr>
          <p:nvPr/>
        </p:nvSpPr>
        <p:spPr bwMode="auto">
          <a:xfrm>
            <a:off x="7540805" y="1547500"/>
            <a:ext cx="204414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+mn-lt"/>
              </a:rPr>
              <a:t>Antennes externes</a:t>
            </a:r>
          </a:p>
        </p:txBody>
      </p:sp>
      <p:sp>
        <p:nvSpPr>
          <p:cNvPr id="64540" name="Line 204"/>
          <p:cNvSpPr>
            <a:spLocks noChangeShapeType="1"/>
          </p:cNvSpPr>
          <p:nvPr/>
        </p:nvSpPr>
        <p:spPr bwMode="auto">
          <a:xfrm>
            <a:off x="5613400" y="1752600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41" name="Oval 205"/>
          <p:cNvSpPr>
            <a:spLocks noChangeArrowheads="1"/>
          </p:cNvSpPr>
          <p:nvPr/>
        </p:nvSpPr>
        <p:spPr bwMode="auto">
          <a:xfrm>
            <a:off x="7016750" y="1676400"/>
            <a:ext cx="412750" cy="152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2" name="Rectangle 206"/>
          <p:cNvSpPr>
            <a:spLocks noChangeArrowheads="1"/>
          </p:cNvSpPr>
          <p:nvPr/>
        </p:nvSpPr>
        <p:spPr bwMode="auto">
          <a:xfrm>
            <a:off x="6273800" y="4267200"/>
            <a:ext cx="24765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3" name="Rectangle 207"/>
          <p:cNvSpPr>
            <a:spLocks noChangeArrowheads="1"/>
          </p:cNvSpPr>
          <p:nvPr/>
        </p:nvSpPr>
        <p:spPr bwMode="auto">
          <a:xfrm>
            <a:off x="6273800" y="3276600"/>
            <a:ext cx="24765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4" name="Rectangle 208"/>
          <p:cNvSpPr>
            <a:spLocks noChangeArrowheads="1"/>
          </p:cNvSpPr>
          <p:nvPr/>
        </p:nvSpPr>
        <p:spPr bwMode="auto">
          <a:xfrm>
            <a:off x="6273800" y="2895600"/>
            <a:ext cx="24765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5" name="Rectangle 209"/>
          <p:cNvSpPr>
            <a:spLocks noChangeArrowheads="1"/>
          </p:cNvSpPr>
          <p:nvPr/>
        </p:nvSpPr>
        <p:spPr bwMode="auto">
          <a:xfrm>
            <a:off x="6273800" y="1752600"/>
            <a:ext cx="24765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6" name="Line 211"/>
          <p:cNvSpPr>
            <a:spLocks noChangeShapeType="1"/>
          </p:cNvSpPr>
          <p:nvPr/>
        </p:nvSpPr>
        <p:spPr bwMode="auto">
          <a:xfrm>
            <a:off x="1155700" y="5029200"/>
            <a:ext cx="33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47" name="Line 212"/>
          <p:cNvSpPr>
            <a:spLocks noChangeShapeType="1"/>
          </p:cNvSpPr>
          <p:nvPr/>
        </p:nvSpPr>
        <p:spPr bwMode="auto">
          <a:xfrm>
            <a:off x="2311400" y="5029200"/>
            <a:ext cx="66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48" name="Oval 213"/>
          <p:cNvSpPr>
            <a:spLocks noChangeArrowheads="1"/>
          </p:cNvSpPr>
          <p:nvPr/>
        </p:nvSpPr>
        <p:spPr bwMode="auto">
          <a:xfrm>
            <a:off x="3879850" y="4648200"/>
            <a:ext cx="487045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200" b="1" dirty="0" err="1" smtClean="0"/>
              <a:t>Équipement</a:t>
            </a:r>
            <a:r>
              <a:rPr lang="en-US" altLang="en-US" sz="2200" b="1" dirty="0" smtClean="0"/>
              <a:t> de test de </a:t>
            </a:r>
            <a:r>
              <a:rPr lang="en-US" altLang="en-US" sz="2200" b="1" dirty="0" err="1" smtClean="0">
                <a:latin typeface="+mn-lt"/>
              </a:rPr>
              <a:t>QoS</a:t>
            </a:r>
            <a:r>
              <a:rPr lang="en-US" altLang="en-US" sz="2200" b="1" dirty="0" smtClean="0">
                <a:latin typeface="+mn-lt"/>
              </a:rPr>
              <a:t> mobile </a:t>
            </a:r>
            <a:r>
              <a:rPr lang="en-US" altLang="en-US" sz="2200" b="1" dirty="0">
                <a:latin typeface="+mn-lt"/>
              </a:rPr>
              <a:t> </a:t>
            </a:r>
          </a:p>
        </p:txBody>
      </p:sp>
      <p:sp>
        <p:nvSpPr>
          <p:cNvPr id="64549" name="Line 215"/>
          <p:cNvSpPr>
            <a:spLocks noChangeShapeType="1"/>
          </p:cNvSpPr>
          <p:nvPr/>
        </p:nvSpPr>
        <p:spPr bwMode="auto">
          <a:xfrm>
            <a:off x="1155700" y="4648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50" name="Line 18"/>
          <p:cNvSpPr>
            <a:spLocks noChangeShapeType="1"/>
          </p:cNvSpPr>
          <p:nvPr/>
        </p:nvSpPr>
        <p:spPr bwMode="auto">
          <a:xfrm>
            <a:off x="1816100" y="3124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51" name="Line 17"/>
          <p:cNvSpPr>
            <a:spLocks noChangeShapeType="1"/>
          </p:cNvSpPr>
          <p:nvPr/>
        </p:nvSpPr>
        <p:spPr bwMode="auto">
          <a:xfrm>
            <a:off x="255905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" name="Rectangle 6"/>
          <p:cNvSpPr txBox="1">
            <a:spLocks noChangeArrowheads="1"/>
          </p:cNvSpPr>
          <p:nvPr/>
        </p:nvSpPr>
        <p:spPr>
          <a:xfrm>
            <a:off x="1082355" y="393200"/>
            <a:ext cx="5476786" cy="520895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>
              <a:defRPr/>
            </a:pPr>
            <a:r>
              <a:rPr lang="fr-FR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Mesures  sur le terrain</a:t>
            </a:r>
            <a:endParaRPr lang="fr-FR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3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4" y="1700809"/>
            <a:ext cx="8620643" cy="44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3188" y="71438"/>
            <a:ext cx="957064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039" y="1106893"/>
            <a:ext cx="59955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10000"/>
              </a:spcBef>
              <a:defRPr/>
            </a:pPr>
            <a:r>
              <a:rPr lang="en-US" sz="2400" b="1" i="1" dirty="0" err="1" smtClean="0">
                <a:solidFill>
                  <a:srgbClr val="006699"/>
                </a:solidFill>
              </a:rPr>
              <a:t>principe</a:t>
            </a:r>
            <a:r>
              <a:rPr lang="en-US" sz="2400" b="1" i="1" dirty="0" smtClean="0">
                <a:solidFill>
                  <a:srgbClr val="006699"/>
                </a:solidFill>
              </a:rPr>
              <a:t> de </a:t>
            </a:r>
            <a:r>
              <a:rPr lang="en-US" sz="2400" b="1" i="1" dirty="0" err="1" smtClean="0">
                <a:solidFill>
                  <a:srgbClr val="006699"/>
                </a:solidFill>
              </a:rPr>
              <a:t>mesure</a:t>
            </a:r>
            <a:r>
              <a:rPr lang="en-US" sz="2400" b="1" i="1" dirty="0" smtClean="0">
                <a:solidFill>
                  <a:srgbClr val="006699"/>
                </a:solidFill>
              </a:rPr>
              <a:t>  de la </a:t>
            </a:r>
            <a:r>
              <a:rPr lang="en-US" sz="2400" b="1" i="1" dirty="0" err="1" smtClean="0">
                <a:solidFill>
                  <a:srgbClr val="006699"/>
                </a:solidFill>
              </a:rPr>
              <a:t>qualité</a:t>
            </a:r>
            <a:r>
              <a:rPr lang="en-US" sz="2400" b="1" i="1" dirty="0" smtClean="0">
                <a:solidFill>
                  <a:srgbClr val="006699"/>
                </a:solidFill>
              </a:rPr>
              <a:t> </a:t>
            </a:r>
            <a:r>
              <a:rPr lang="en-US" sz="2400" b="1" i="1" dirty="0" err="1" smtClean="0">
                <a:solidFill>
                  <a:srgbClr val="006699"/>
                </a:solidFill>
              </a:rPr>
              <a:t>vocale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082355" y="469095"/>
            <a:ext cx="6038175" cy="372992"/>
          </a:xfrm>
          <a:prstGeom prst="rect">
            <a:avLst/>
          </a:prstGeom>
          <a:noFill/>
          <a:ln/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24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Analyse</a:t>
            </a:r>
            <a:r>
              <a:rPr lang="en-US" sz="24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de la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Qualité</a:t>
            </a:r>
            <a:r>
              <a:rPr lang="en-US" sz="24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vocale</a:t>
            </a:r>
            <a:endParaRPr lang="en-US" sz="24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7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6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84247"/>
              </p:ext>
            </p:extLst>
          </p:nvPr>
        </p:nvGraphicFramePr>
        <p:xfrm>
          <a:off x="637693" y="1340768"/>
          <a:ext cx="8527775" cy="42269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53864"/>
                <a:gridCol w="6673911"/>
              </a:tblGrid>
              <a:tr h="122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Principe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Récolter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à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partir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du rapport des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événements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compteurs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) ,OMC (radio et réseau) de l'équipement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Traitement de ce compteurs ( avec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formulaire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élaborée par l'équipe d'exploitation ou par logiciel de traitement)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996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Avantages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Les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statistiques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globales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: relatives  à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une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zone  BSC/ MSC/ SGSN/…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Moins cher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que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les 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sur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le terrain: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lointaines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,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aucun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besoin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d’engager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une équipe de mesures , …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899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Inconvénients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Pas de localisation des problèmes identifiés au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niveau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 radio (zone de non couverture ou zone d'interférence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Aucun suivi d'un ou plusieurs appels en particulier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996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MesuresRadio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(KPI " classiques " : 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QoS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trafic, performances, … )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du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réseau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(KPI " classiques " :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localisation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pièce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jointe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appels, …)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82355" y="544990"/>
            <a:ext cx="221137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LES </a:t>
            </a: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Mesures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 OMC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5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489" y="1700808"/>
            <a:ext cx="3978442" cy="388843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Proprietés</a:t>
            </a:r>
            <a:endParaRPr lang="en-US" altLang="en-US" sz="24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200" b="1" dirty="0" smtClean="0"/>
          </a:p>
          <a:p>
            <a:pPr eaLnBrk="1" hangingPunct="1"/>
            <a:r>
              <a:rPr lang="en-US" altLang="en-US" sz="2200" dirty="0" smtClean="0"/>
              <a:t>Alcatel : RNO</a:t>
            </a:r>
          </a:p>
          <a:p>
            <a:pPr eaLnBrk="1" hangingPunct="1"/>
            <a:r>
              <a:rPr lang="en-US" altLang="en-US" sz="2200" dirty="0" smtClean="0"/>
              <a:t>Siemens : SPOTS(</a:t>
            </a:r>
            <a:r>
              <a:rPr lang="en-US" altLang="en-US" sz="2200" dirty="0" err="1" smtClean="0"/>
              <a:t>assez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interessants</a:t>
            </a:r>
            <a:r>
              <a:rPr lang="en-US" altLang="en-US" sz="2200" dirty="0" smtClean="0"/>
              <a:t> pour </a:t>
            </a:r>
            <a:r>
              <a:rPr lang="en-US" altLang="en-US" sz="2200" smtClean="0"/>
              <a:t>les rapports </a:t>
            </a:r>
            <a:r>
              <a:rPr lang="en-US" altLang="en-US" sz="2200" dirty="0" smtClean="0"/>
              <a:t>statistiques)</a:t>
            </a:r>
          </a:p>
          <a:p>
            <a:pPr eaLnBrk="1" hangingPunct="1"/>
            <a:r>
              <a:rPr lang="en-US" altLang="en-US" sz="2200" dirty="0" smtClean="0"/>
              <a:t>Ericsson : TEMS Analyzer</a:t>
            </a:r>
          </a:p>
          <a:p>
            <a:pPr eaLnBrk="1" hangingPunct="1"/>
            <a:r>
              <a:rPr lang="en-US" altLang="en-US" sz="2200" dirty="0" smtClean="0"/>
              <a:t>…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57700" y="1700808"/>
            <a:ext cx="5019803" cy="458571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altLang="en-US" sz="2400" b="1" dirty="0" smtClean="0">
                <a:solidFill>
                  <a:schemeClr val="accent5">
                    <a:lumMod val="10000"/>
                  </a:schemeClr>
                </a:solidFill>
              </a:rPr>
              <a:t>Générique </a:t>
            </a:r>
            <a:r>
              <a:rPr lang="en-US" altLang="en-US" sz="2400" b="1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altLang="en-US" sz="2400" b="1" dirty="0" smtClean="0">
                <a:solidFill>
                  <a:schemeClr val="accent5">
                    <a:lumMod val="10000"/>
                  </a:schemeClr>
                </a:solidFill>
              </a:rPr>
              <a:t>Multi-fabricant)</a:t>
            </a:r>
            <a:endParaRPr lang="en-US" altLang="en-US" sz="2400" b="1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en-US" sz="2200" dirty="0" smtClean="0"/>
              <a:t>L'APIC. </a:t>
            </a:r>
            <a:r>
              <a:rPr lang="en-US" altLang="en-US" sz="2200" dirty="0"/>
              <a:t>De </a:t>
            </a:r>
            <a:r>
              <a:rPr lang="en-US" altLang="en-US" sz="2200" dirty="0" err="1" smtClean="0"/>
              <a:t>Metrica</a:t>
            </a:r>
            <a:r>
              <a:rPr lang="en-US" altLang="en-US" sz="2200" dirty="0" smtClean="0"/>
              <a:t>: </a:t>
            </a:r>
            <a:r>
              <a:rPr lang="en-US" altLang="en-US" sz="2200" dirty="0"/>
              <a:t>Évolution problème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err="1"/>
              <a:t>Commandes mycom</a:t>
            </a:r>
            <a:r>
              <a:rPr lang="en-US" altLang="en-US" sz="2200" dirty="0"/>
              <a:t> De </a:t>
            </a:r>
            <a:r>
              <a:rPr lang="en-US" altLang="en-US" sz="2200" dirty="0" err="1" smtClean="0"/>
              <a:t>Commandes mycom</a:t>
            </a:r>
            <a:r>
              <a:rPr lang="en-US" altLang="en-US" sz="2200" dirty="0" smtClean="0"/>
              <a:t>: </a:t>
            </a:r>
            <a:r>
              <a:rPr lang="en-US" altLang="en-US" sz="2200" dirty="0"/>
              <a:t>Équivalent à </a:t>
            </a:r>
            <a:r>
              <a:rPr lang="en-US" altLang="en-US" sz="2200" dirty="0" err="1"/>
              <a:t>Metrica</a:t>
            </a:r>
            <a:r>
              <a:rPr lang="en-US" altLang="en-US" sz="2200" dirty="0"/>
              <a:t> Mais moins bien adaptées aux rapports sophistiquée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err="1" smtClean="0"/>
              <a:t>AirCom</a:t>
            </a:r>
            <a:r>
              <a:rPr lang="en-US" altLang="en-US" sz="2200" dirty="0" smtClean="0"/>
              <a:t>: </a:t>
            </a:r>
            <a:r>
              <a:rPr lang="en-US" altLang="en-US" sz="2200" dirty="0"/>
              <a:t>Généralement présentation de statistiques classique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err="1"/>
              <a:t>NetAct</a:t>
            </a:r>
            <a:r>
              <a:rPr lang="en-US" altLang="en-US" sz="2200" dirty="0"/>
              <a:t> </a:t>
            </a:r>
            <a:r>
              <a:rPr lang="en-US" altLang="en-US" sz="2200" dirty="0" smtClean="0"/>
              <a:t>SQM : </a:t>
            </a:r>
            <a:r>
              <a:rPr lang="en-US" altLang="en-US" sz="2200" dirty="0"/>
              <a:t>Nokia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smtClean="0"/>
              <a:t>OVPI : </a:t>
            </a:r>
            <a:r>
              <a:rPr lang="en-US" altLang="en-US" sz="2200" dirty="0"/>
              <a:t>HP (pour équipements IP)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82355" y="469095"/>
            <a:ext cx="221137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LES </a:t>
            </a: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Mesures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OMC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5037" y="1061673"/>
            <a:ext cx="12809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b="1" i="1" dirty="0">
                <a:solidFill>
                  <a:srgbClr val="006699"/>
                </a:solidFill>
              </a:rPr>
              <a:t>Outils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4381496" y="1484784"/>
            <a:ext cx="5072098" cy="48017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234950" indent="-234950" algn="l" defTabSz="762000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600" indent="-234950"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706438" indent="-196850"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912813" indent="-195263"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·"/>
              <a:defRPr sz="1800">
                <a:solidFill>
                  <a:schemeClr val="tx1"/>
                </a:solidFill>
                <a:latin typeface="+mn-lt"/>
              </a:defRPr>
            </a:lvl4pPr>
            <a:lvl5pPr marL="2071688" indent="-315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28888" indent="-315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86088" indent="-315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43288" indent="-315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900488" indent="-315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en-US" altLang="en-US" sz="2400" b="1" dirty="0" smtClean="0">
                <a:solidFill>
                  <a:schemeClr val="accent5">
                    <a:lumMod val="10000"/>
                  </a:schemeClr>
                </a:solidFill>
              </a:rPr>
              <a:t>Generic </a:t>
            </a:r>
            <a:r>
              <a:rPr lang="en-US" altLang="en-US" sz="2400" b="1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altLang="en-US" sz="2400" b="1" dirty="0" smtClean="0">
                <a:solidFill>
                  <a:schemeClr val="accent5">
                    <a:lumMod val="10000"/>
                  </a:schemeClr>
                </a:solidFill>
              </a:rPr>
              <a:t>multi-manufacturer)</a:t>
            </a:r>
            <a:endParaRPr lang="en-US" altLang="en-US" sz="2400" b="1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en-US" sz="2200" dirty="0" smtClean="0"/>
              <a:t>APIC </a:t>
            </a:r>
            <a:r>
              <a:rPr lang="en-US" altLang="en-US" sz="2200" dirty="0"/>
              <a:t>of </a:t>
            </a:r>
            <a:r>
              <a:rPr lang="en-US" altLang="en-US" sz="2200" dirty="0" err="1" smtClean="0"/>
              <a:t>Metrica</a:t>
            </a:r>
            <a:r>
              <a:rPr lang="en-US" altLang="en-US" sz="2200" dirty="0" smtClean="0"/>
              <a:t>: </a:t>
            </a:r>
            <a:r>
              <a:rPr lang="en-US" altLang="en-US" sz="2200" dirty="0"/>
              <a:t>Evolution problem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err="1"/>
              <a:t>MyCom</a:t>
            </a:r>
            <a:r>
              <a:rPr lang="en-US" altLang="en-US" sz="2200" dirty="0"/>
              <a:t> of </a:t>
            </a:r>
            <a:r>
              <a:rPr lang="en-US" altLang="en-US" sz="2200" dirty="0" err="1" smtClean="0"/>
              <a:t>MyCom</a:t>
            </a:r>
            <a:r>
              <a:rPr lang="en-US" altLang="en-US" sz="2200" dirty="0" smtClean="0"/>
              <a:t>: </a:t>
            </a:r>
            <a:r>
              <a:rPr lang="en-US" altLang="en-US" sz="2200" dirty="0"/>
              <a:t>equivalent to </a:t>
            </a:r>
            <a:r>
              <a:rPr lang="en-US" altLang="en-US" sz="2200" dirty="0" err="1"/>
              <a:t>Metrica</a:t>
            </a:r>
            <a:r>
              <a:rPr lang="en-US" altLang="en-US" sz="2200" dirty="0"/>
              <a:t> but less adapted to sophisticated reporting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err="1" smtClean="0"/>
              <a:t>AirCom</a:t>
            </a:r>
            <a:r>
              <a:rPr lang="en-US" altLang="en-US" sz="2200" dirty="0" smtClean="0"/>
              <a:t>: </a:t>
            </a:r>
            <a:r>
              <a:rPr lang="en-US" altLang="en-US" sz="2200" dirty="0"/>
              <a:t>generally preferment for classic statistics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err="1"/>
              <a:t>NetAct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SQM: </a:t>
            </a:r>
            <a:r>
              <a:rPr lang="en-US" altLang="en-US" sz="2200" dirty="0"/>
              <a:t>Nokia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smtClean="0"/>
              <a:t>OVPI: </a:t>
            </a:r>
            <a:r>
              <a:rPr lang="en-US" altLang="en-US" sz="2200" dirty="0"/>
              <a:t>HP (for IP equipment)</a:t>
            </a:r>
          </a:p>
        </p:txBody>
      </p:sp>
    </p:spTree>
    <p:extLst>
      <p:ext uri="{BB962C8B-B14F-4D97-AF65-F5344CB8AC3E}">
        <p14:creationId xmlns:p14="http://schemas.microsoft.com/office/powerpoint/2010/main" val="18908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30670"/>
              </p:ext>
            </p:extLst>
          </p:nvPr>
        </p:nvGraphicFramePr>
        <p:xfrm>
          <a:off x="399126" y="1308035"/>
          <a:ext cx="9156385" cy="41239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990519"/>
                <a:gridCol w="7165866"/>
              </a:tblGrid>
              <a:tr h="811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Principe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Recueillir dans un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équipement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de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réseau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(nœuds) et/ou à l'interface des messages échangés entre le réseau et plusieurs mobiles (les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fichiers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typiquement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</a:tr>
              <a:tr h="1056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Avantages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Plus global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que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les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sur le terrain :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liées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(en fonction de l'interface utilisée) à une cellule, à une zone BSC/MSC/SGSN,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Moins cher que de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sur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le terrain: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lointaines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,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aucune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nécessité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d’engager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une équipe de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</a:tr>
              <a:tr h="558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Inconvénients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La non localisation des problèmes identifiés au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niveau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 radio(zone de non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couverture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ou zone d'interférence )</a:t>
                      </a:r>
                    </a:p>
                  </a:txBody>
                  <a:tcPr marL="99060" marR="99060" marT="45722" marB="45722" horzOverflow="overflow"/>
                </a:tc>
              </a:tr>
              <a:tr h="1397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Mesures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Mesures Radio (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niveau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de la  puissance du Signal de diffusion ou point à point,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niveau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d’interferences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la puissance des cellules voisines,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parametres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de cellule, 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Messages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échangés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problèmes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survenus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lors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d’une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connexion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(LU/RU, appel/session, HO, …) pour tous les niveaux (couches 1, 2, 3 et plus élevé en fonction des interfaces).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82355" y="544990"/>
            <a:ext cx="221092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Sondes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Passives </a:t>
            </a:r>
            <a:r>
              <a:rPr lang="en-US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28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7563" y="1242392"/>
            <a:ext cx="8346927" cy="5615608"/>
          </a:xfrm>
        </p:spPr>
        <p:txBody>
          <a:bodyPr/>
          <a:lstStyle/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 </a:t>
            </a:r>
            <a:r>
              <a:rPr lang="en-US" altLang="en-US" sz="2200" b="1" dirty="0" err="1" smtClean="0"/>
              <a:t>Tektronics</a:t>
            </a:r>
            <a:r>
              <a:rPr lang="en-US" altLang="en-US" sz="2200" dirty="0" smtClean="0"/>
              <a:t>: K12/15XX (</a:t>
            </a:r>
            <a:r>
              <a:rPr lang="en-US" altLang="en-US" sz="2200" dirty="0" err="1" smtClean="0"/>
              <a:t>statistiques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Echouées</a:t>
            </a:r>
            <a:r>
              <a:rPr lang="en-US" altLang="en-US" sz="2200" dirty="0" smtClean="0"/>
              <a:t>, simple et récemment amélioré en terme d'ergonomie)</a:t>
            </a:r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 smtClean="0"/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 smtClean="0"/>
              <a:t>Network General:</a:t>
            </a:r>
            <a:r>
              <a:rPr lang="en-US" altLang="en-US" sz="2200" dirty="0" smtClean="0"/>
              <a:t> Sniffer Pro + NPO (interfaces IP et analyses via NPO)</a:t>
            </a:r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 smtClean="0"/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 err="1" smtClean="0"/>
              <a:t>Commandes</a:t>
            </a:r>
            <a:r>
              <a:rPr lang="en-US" altLang="en-US" sz="2200" b="1" dirty="0" smtClean="0"/>
              <a:t> </a:t>
            </a:r>
            <a:r>
              <a:rPr lang="en-US" altLang="en-US" sz="2200" b="1" dirty="0" err="1" smtClean="0"/>
              <a:t>mycom</a:t>
            </a:r>
            <a:r>
              <a:rPr lang="en-US" altLang="en-US" sz="2200" dirty="0" smtClean="0"/>
              <a:t>: NIMS-</a:t>
            </a:r>
            <a:r>
              <a:rPr lang="en-US" altLang="en-US" sz="2200" dirty="0" err="1" smtClean="0"/>
              <a:t>PrOptima</a:t>
            </a:r>
            <a:r>
              <a:rPr lang="en-US" altLang="en-US" sz="2200" dirty="0" smtClean="0"/>
              <a:t> (Possibilité de combinaison avec tests de </a:t>
            </a:r>
            <a:r>
              <a:rPr lang="en-US" altLang="en-US" sz="2200" dirty="0" err="1" smtClean="0"/>
              <a:t>conduite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dans</a:t>
            </a:r>
            <a:r>
              <a:rPr lang="en-US" altLang="en-US" sz="2200" dirty="0" smtClean="0"/>
              <a:t> un SIG)</a:t>
            </a:r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 err="1" smtClean="0"/>
              <a:t>Tekelec</a:t>
            </a:r>
            <a:r>
              <a:rPr lang="en-US" altLang="en-US" sz="2200" dirty="0" smtClean="0"/>
              <a:t>: </a:t>
            </a:r>
            <a:r>
              <a:rPr lang="en-US" altLang="en-US" sz="2200" dirty="0" err="1" smtClean="0"/>
              <a:t>Steleus</a:t>
            </a:r>
            <a:r>
              <a:rPr lang="en-US" altLang="en-US" sz="2200" dirty="0" smtClean="0"/>
              <a:t> 2,5 G (GPRS </a:t>
            </a:r>
            <a:r>
              <a:rPr lang="en-US" altLang="en-US" sz="2200" dirty="0"/>
              <a:t>Interfaces</a:t>
            </a:r>
            <a:r>
              <a:rPr lang="en-US" altLang="en-US" sz="2200" dirty="0" smtClean="0"/>
              <a:t>) Et </a:t>
            </a:r>
            <a:r>
              <a:rPr lang="en-US" altLang="en-US" sz="2200" dirty="0" err="1" smtClean="0"/>
              <a:t>Steleus</a:t>
            </a:r>
            <a:r>
              <a:rPr lang="en-US" altLang="en-US" sz="2200" dirty="0" smtClean="0"/>
              <a:t> 3G (UI </a:t>
            </a:r>
            <a:r>
              <a:rPr lang="en-US" altLang="en-US" sz="2200" dirty="0"/>
              <a:t>Interfaces </a:t>
            </a:r>
            <a:r>
              <a:rPr lang="en-US" altLang="en-US" sz="2200" dirty="0" smtClean="0"/>
              <a:t>), Plusieurs APPLICATIONS pour post-traitement. Conservation des données pour quelques jours. Supervision du GPRS QoS en temps </a:t>
            </a:r>
            <a:r>
              <a:rPr lang="en-US" altLang="en-US" sz="2200" dirty="0" err="1" smtClean="0"/>
              <a:t>réel</a:t>
            </a:r>
            <a:r>
              <a:rPr lang="en-US" altLang="en-US" sz="2200" dirty="0" smtClean="0"/>
              <a:t> et production de Rapports </a:t>
            </a:r>
            <a:r>
              <a:rPr lang="en-US" altLang="en-US" sz="2200" dirty="0" err="1" smtClean="0"/>
              <a:t>QoS</a:t>
            </a:r>
            <a:r>
              <a:rPr lang="en-US" altLang="en-US" sz="2200" dirty="0" smtClean="0"/>
              <a:t>  avec les alertes 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06460" y="469095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4" y="5429264"/>
            <a:ext cx="252733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489" y="1052736"/>
            <a:ext cx="8970997" cy="5715000"/>
          </a:xfrm>
        </p:spPr>
        <p:txBody>
          <a:bodyPr/>
          <a:lstStyle/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altLang="en-US" sz="2200" i="1" dirty="0" smtClean="0"/>
              <a:t> </a:t>
            </a:r>
            <a:r>
              <a:rPr lang="fr-FR" altLang="en-US" sz="2200" b="1" dirty="0" smtClean="0"/>
              <a:t>HP :</a:t>
            </a:r>
            <a:r>
              <a:rPr lang="fr-FR" altLang="en-US" sz="2200" dirty="0" smtClean="0"/>
              <a:t> </a:t>
            </a:r>
            <a:r>
              <a:rPr lang="fr-FR" altLang="en-US" sz="2200" dirty="0" err="1"/>
              <a:t>Ovis</a:t>
            </a:r>
            <a:r>
              <a:rPr lang="fr-FR" altLang="en-US" sz="2200" dirty="0"/>
              <a:t> (</a:t>
            </a:r>
            <a:r>
              <a:rPr lang="en-US" altLang="en-US" sz="2200" dirty="0"/>
              <a:t>Test des services de </a:t>
            </a:r>
            <a:r>
              <a:rPr lang="en-US" altLang="en-US" sz="2200" dirty="0" err="1" smtClean="0"/>
              <a:t>données</a:t>
            </a:r>
            <a:r>
              <a:rPr lang="en-US" altLang="en-US" sz="2200" dirty="0" smtClean="0"/>
              <a:t> ,production de KPI de </a:t>
            </a:r>
            <a:r>
              <a:rPr lang="en-US" altLang="en-US" sz="2200" dirty="0" err="1" smtClean="0"/>
              <a:t>disponibilité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et </a:t>
            </a:r>
            <a:r>
              <a:rPr lang="en-US" altLang="en-US" sz="2200" dirty="0" smtClean="0"/>
              <a:t>de retard de </a:t>
            </a:r>
            <a:r>
              <a:rPr lang="en-US" altLang="en-US" sz="2200" dirty="0" err="1" smtClean="0"/>
              <a:t>reponse</a:t>
            </a:r>
            <a:r>
              <a:rPr lang="en-US" altLang="en-US" sz="2200" dirty="0" smtClean="0"/>
              <a:t>).</a:t>
            </a: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 </a:t>
            </a:r>
            <a:r>
              <a:rPr lang="en-US" altLang="en-US" sz="2200" b="1" dirty="0" smtClean="0"/>
              <a:t>RADCOM</a:t>
            </a:r>
            <a:r>
              <a:rPr lang="en-US" altLang="en-US" sz="2200" dirty="0" smtClean="0"/>
              <a:t>: </a:t>
            </a:r>
            <a:r>
              <a:rPr lang="en-US" altLang="en-US" sz="2200" dirty="0"/>
              <a:t>Consultant </a:t>
            </a:r>
            <a:r>
              <a:rPr lang="en-US" altLang="en-US" sz="2200" dirty="0" smtClean="0"/>
              <a:t>de </a:t>
            </a:r>
            <a:r>
              <a:rPr lang="en-US" altLang="en-US" sz="2200" dirty="0" err="1" smtClean="0"/>
              <a:t>réseau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(interfaces A, Go, </a:t>
            </a:r>
            <a:r>
              <a:rPr lang="en-US" altLang="en-US" sz="2200" dirty="0" err="1"/>
              <a:t>Gi</a:t>
            </a:r>
            <a:r>
              <a:rPr lang="en-US" altLang="en-US" sz="2200" dirty="0"/>
              <a:t>, </a:t>
            </a:r>
            <a:r>
              <a:rPr lang="en-US" altLang="en-US" sz="2200" dirty="0" err="1"/>
              <a:t>Gn</a:t>
            </a:r>
            <a:r>
              <a:rPr lang="en-US" altLang="en-US" sz="2200" dirty="0"/>
              <a:t>, </a:t>
            </a:r>
            <a:r>
              <a:rPr lang="en-US" altLang="en-US" sz="2200" dirty="0" err="1"/>
              <a:t>Iub</a:t>
            </a:r>
            <a:r>
              <a:rPr lang="en-US" altLang="en-US" sz="2200" dirty="0"/>
              <a:t>, </a:t>
            </a:r>
            <a:r>
              <a:rPr lang="en-US" altLang="en-US" sz="2200" dirty="0" err="1"/>
              <a:t>Iur</a:t>
            </a:r>
            <a:r>
              <a:rPr lang="en-US" altLang="en-US" sz="2200" dirty="0"/>
              <a:t>, UI, </a:t>
            </a:r>
            <a:r>
              <a:rPr lang="en-US" altLang="en-US" sz="2200" dirty="0" err="1"/>
              <a:t>Gi</a:t>
            </a:r>
            <a:r>
              <a:rPr lang="en-US" altLang="en-US" sz="2200" dirty="0"/>
              <a:t> </a:t>
            </a:r>
            <a:r>
              <a:rPr lang="en-US" altLang="en-US" sz="2200" dirty="0" smtClean="0"/>
              <a:t> et </a:t>
            </a:r>
            <a:r>
              <a:rPr lang="en-US" altLang="en-US" sz="2200" dirty="0" err="1" smtClean="0"/>
              <a:t>Gn</a:t>
            </a:r>
            <a:r>
              <a:rPr lang="en-US" altLang="en-US" sz="2200" dirty="0" smtClean="0"/>
              <a:t>): Cadre de </a:t>
            </a:r>
            <a:r>
              <a:rPr lang="en-US" altLang="en-US" sz="2200" dirty="0" err="1" smtClean="0"/>
              <a:t>décodage</a:t>
            </a:r>
            <a:r>
              <a:rPr lang="en-US" altLang="en-US" sz="2200" dirty="0" smtClean="0"/>
              <a:t>  </a:t>
            </a:r>
            <a:r>
              <a:rPr lang="en-US" altLang="en-US" sz="2200" dirty="0"/>
              <a:t>, très bon en post-</a:t>
            </a:r>
            <a:r>
              <a:rPr lang="en-US" altLang="en-US" sz="2200" dirty="0" err="1"/>
              <a:t>traitement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(plus </a:t>
            </a:r>
            <a:r>
              <a:rPr lang="en-US" altLang="en-US" sz="2200" dirty="0"/>
              <a:t>riche en informations que d'autres produits, comme des statistiques </a:t>
            </a:r>
            <a:r>
              <a:rPr lang="en-US" altLang="en-US" sz="2200" dirty="0" err="1"/>
              <a:t>sur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les causes de </a:t>
            </a:r>
            <a:r>
              <a:rPr lang="en-US" altLang="en-US" sz="2200" dirty="0" err="1" smtClean="0"/>
              <a:t>libération</a:t>
            </a:r>
            <a:r>
              <a:rPr lang="en-US" altLang="en-US" sz="2200" dirty="0" smtClean="0"/>
              <a:t> PDP).</a:t>
            </a: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 </a:t>
            </a:r>
            <a:r>
              <a:rPr lang="en-US" altLang="en-US" sz="2200" b="1" dirty="0" err="1" smtClean="0"/>
              <a:t>Trafica</a:t>
            </a:r>
            <a:r>
              <a:rPr lang="en-US" altLang="en-US" sz="2200" dirty="0" smtClean="0"/>
              <a:t> </a:t>
            </a:r>
            <a:r>
              <a:rPr lang="en-US" altLang="en-US" sz="2200" dirty="0"/>
              <a:t>(</a:t>
            </a:r>
            <a:r>
              <a:rPr lang="en-US" altLang="en-US" sz="2200" dirty="0" err="1"/>
              <a:t>NetAct</a:t>
            </a:r>
            <a:r>
              <a:rPr lang="en-US" altLang="en-US" sz="2200" dirty="0"/>
              <a:t> </a:t>
            </a:r>
            <a:r>
              <a:rPr lang="en-US" altLang="en-US" sz="2200" dirty="0" smtClean="0"/>
              <a:t>de </a:t>
            </a:r>
            <a:r>
              <a:rPr lang="en-US" altLang="en-US" sz="2200" dirty="0"/>
              <a:t>Nokia</a:t>
            </a:r>
            <a:r>
              <a:rPr lang="en-US" altLang="en-US" sz="2200" dirty="0" smtClean="0"/>
              <a:t>).</a:t>
            </a: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 </a:t>
            </a:r>
            <a:r>
              <a:rPr lang="en-US" altLang="en-US" sz="2200" b="1" dirty="0" err="1" smtClean="0"/>
              <a:t>Ipanema</a:t>
            </a:r>
            <a:r>
              <a:rPr lang="en-US" altLang="en-US" sz="2200" dirty="0" smtClean="0"/>
              <a:t>: </a:t>
            </a:r>
            <a:r>
              <a:rPr lang="en-US" altLang="en-US" sz="2200" dirty="0" err="1"/>
              <a:t>Ipanema</a:t>
            </a:r>
            <a:r>
              <a:rPr lang="en-US" altLang="en-US" sz="2200" dirty="0"/>
              <a:t> </a:t>
            </a:r>
            <a:r>
              <a:rPr lang="en-US" altLang="en-US" sz="2200" dirty="0" smtClean="0"/>
              <a:t>(</a:t>
            </a:r>
            <a:r>
              <a:rPr lang="en-US" altLang="en-US" sz="2200" dirty="0" err="1" smtClean="0"/>
              <a:t>sondes</a:t>
            </a:r>
            <a:r>
              <a:rPr lang="en-US" altLang="en-US" sz="2200" dirty="0" smtClean="0"/>
              <a:t> Fix pour la capture </a:t>
            </a:r>
            <a:r>
              <a:rPr lang="en-US" altLang="en-US" sz="2200" dirty="0"/>
              <a:t>de </a:t>
            </a:r>
            <a:r>
              <a:rPr lang="en-US" altLang="en-US" sz="2200" dirty="0" smtClean="0"/>
              <a:t>traffic de </a:t>
            </a:r>
            <a:r>
              <a:rPr lang="en-US" altLang="en-US" sz="2200" dirty="0" err="1" smtClean="0"/>
              <a:t>données</a:t>
            </a:r>
            <a:r>
              <a:rPr lang="en-US" altLang="en-US" sz="2200" dirty="0" smtClean="0"/>
              <a:t> de 2,5 </a:t>
            </a:r>
            <a:r>
              <a:rPr lang="en-US" altLang="en-US" sz="2200" dirty="0"/>
              <a:t>G et </a:t>
            </a:r>
            <a:r>
              <a:rPr lang="en-US" altLang="en-US" sz="2200" dirty="0" smtClean="0"/>
              <a:t>3G).</a:t>
            </a: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 </a:t>
            </a:r>
            <a:r>
              <a:rPr lang="en-US" altLang="en-US" sz="2200" b="1" dirty="0" err="1" smtClean="0"/>
              <a:t>Cigale</a:t>
            </a:r>
            <a:r>
              <a:rPr lang="en-US" altLang="en-US" sz="2200" b="1" dirty="0" smtClean="0"/>
              <a:t> </a:t>
            </a:r>
            <a:r>
              <a:rPr lang="en-US" altLang="en-US" sz="2200" dirty="0" smtClean="0"/>
              <a:t> </a:t>
            </a:r>
            <a:r>
              <a:rPr lang="en-US" altLang="en-US" sz="2200" dirty="0"/>
              <a:t>(</a:t>
            </a:r>
            <a:r>
              <a:rPr lang="en-US" altLang="en-US" sz="2200" dirty="0" err="1" smtClean="0"/>
              <a:t>Astellia</a:t>
            </a:r>
            <a:r>
              <a:rPr lang="en-US" altLang="en-US" sz="2200" dirty="0" smtClean="0"/>
              <a:t>): Sondes pour la capture </a:t>
            </a:r>
            <a:r>
              <a:rPr lang="fr-FR" altLang="en-US" sz="2200" dirty="0" smtClean="0"/>
              <a:t>de trafic </a:t>
            </a:r>
            <a:r>
              <a:rPr lang="fr-FR" altLang="en-US" sz="2200" dirty="0"/>
              <a:t>2G et </a:t>
            </a:r>
            <a:r>
              <a:rPr lang="fr-FR" altLang="en-US" sz="2200" dirty="0" smtClean="0"/>
              <a:t>3G.</a:t>
            </a:r>
          </a:p>
          <a:p>
            <a:pPr marL="84138" lvl="2" indent="98425" eaLnBrk="1" hangingPunct="1">
              <a:lnSpc>
                <a:spcPct val="80000"/>
              </a:lnSpc>
            </a:pPr>
            <a:endParaRPr lang="fr-FR" altLang="en-US" sz="2200" dirty="0"/>
          </a:p>
          <a:p>
            <a:pPr marL="84138" lvl="2" indent="98425">
              <a:lnSpc>
                <a:spcPct val="80000"/>
              </a:lnSpc>
              <a:buNone/>
            </a:pPr>
            <a:r>
              <a:rPr lang="fr-FR" altLang="en-US" sz="2200" dirty="0" smtClean="0">
                <a:sym typeface="Wingdings" panose="05000000000000000000" pitchFamily="2" charset="2"/>
              </a:rPr>
              <a:t>  	</a:t>
            </a:r>
            <a:r>
              <a:rPr lang="fr-FR" altLang="en-US" sz="2200" dirty="0" smtClean="0"/>
              <a:t>Problèmes de</a:t>
            </a:r>
            <a:r>
              <a:rPr lang="en-US" altLang="en-US" sz="2200" dirty="0" smtClean="0"/>
              <a:t> Mise à jour et de maintenance en </a:t>
            </a:r>
            <a:r>
              <a:rPr lang="en-US" altLang="en-US" sz="2200" dirty="0" err="1" smtClean="0"/>
              <a:t>comparaison</a:t>
            </a:r>
            <a:r>
              <a:rPr lang="en-US" altLang="en-US" sz="2200" dirty="0" smtClean="0"/>
              <a:t> avec </a:t>
            </a:r>
            <a:r>
              <a:rPr lang="en-US" altLang="en-US" sz="2200" dirty="0" err="1" smtClean="0"/>
              <a:t>d'autres</a:t>
            </a:r>
            <a:r>
              <a:rPr lang="en-US" altLang="en-US" sz="2200" dirty="0" smtClean="0"/>
              <a:t> </a:t>
            </a:r>
            <a:r>
              <a:rPr lang="fr-FR" altLang="en-US" sz="2200" dirty="0" smtClean="0"/>
              <a:t>versions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logiciels</a:t>
            </a:r>
            <a:r>
              <a:rPr lang="en-US" altLang="en-US" sz="2200" dirty="0" smtClean="0"/>
              <a:t> du fabricant.  </a:t>
            </a:r>
            <a:endParaRPr lang="en-US" altLang="en-US" sz="2200" dirty="0"/>
          </a:p>
          <a:p>
            <a:pPr marL="800100" lvl="2" indent="0" eaLnBrk="1" hangingPunct="1">
              <a:lnSpc>
                <a:spcPct val="80000"/>
              </a:lnSpc>
            </a:pPr>
            <a:endParaRPr lang="fr-FR" altLang="en-US" sz="22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82355" y="469095"/>
            <a:ext cx="209551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Sondes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Passives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695" y="626971"/>
            <a:ext cx="3051355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34950" marR="0" lvl="0" indent="-234950" algn="l" defTabSz="762000" latinLnBrk="0">
              <a:buClr>
                <a:srgbClr val="0033CC"/>
              </a:buClr>
              <a:buSzPct val="100000"/>
              <a:tabLst/>
              <a:defRPr/>
            </a:pPr>
            <a:r>
              <a:rPr lang="fr-FR" altLang="zh-TW" sz="1600" b="1" dirty="0" smtClean="0"/>
              <a:t>KPI de QoS </a:t>
            </a:r>
            <a:endParaRPr lang="fr-FR" altLang="zh-TW" sz="1600" b="1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979728" y="857239"/>
          <a:ext cx="3870647" cy="6153345"/>
        </p:xfrm>
        <a:graphic>
          <a:graphicData uri="http://schemas.openxmlformats.org/drawingml/2006/table">
            <a:tbl>
              <a:tblPr/>
              <a:tblGrid>
                <a:gridCol w="3870647"/>
              </a:tblGrid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Taux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Blocage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d'appel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Taux de succès d'appel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Taux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d’Interruption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d’Appel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Qualité vocale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MSC/BSC/disponibilité du réseau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Disponibilité internationale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Ratio de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l'efficacité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réseau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Taux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réussite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d’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accès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au SMS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Taux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SMS 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reçus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Taux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réussite</a:t>
                      </a:r>
                      <a:endParaRPr lang="fr-F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d’accès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 MMS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Taux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MMS 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reçus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Taux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réussite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Connexion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Internet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Débit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la </a:t>
                      </a:r>
                      <a:endParaRPr lang="fr-F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Transmission 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n-US" sz="1400" dirty="0" err="1">
                          <a:latin typeface="Arial"/>
                          <a:ea typeface="Times New Roman"/>
                          <a:cs typeface="Arial"/>
                        </a:rPr>
                        <a:t>données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Maintien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la </a:t>
                      </a:r>
                      <a:endParaRPr lang="fr-F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Session Internet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Durée</a:t>
                      </a:r>
                      <a:endParaRPr lang="fr-F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 de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/>
                          <a:ea typeface="Times New Roman"/>
                          <a:cs typeface="Arial"/>
                        </a:rPr>
                        <a:t>l’établissement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  <a:cs typeface="Arial"/>
                        </a:rPr>
                        <a:t> de la </a:t>
                      </a:r>
                      <a:r>
                        <a:rPr lang="en-US" sz="1400" baseline="0" dirty="0" err="1" smtClean="0"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onnexion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données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Taux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d'échec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Services Web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Débit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 de 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Services Web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Apparent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Taux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Times New Roman"/>
                          <a:cs typeface="Arial"/>
                        </a:rPr>
                        <a:t>d’echec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de la </a:t>
                      </a:r>
                      <a:endParaRPr lang="fr-F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Connexion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 de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  <a:cs typeface="Arial"/>
                        </a:rPr>
                        <a:t>Services 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Arial"/>
                        </a:rPr>
                        <a:t>données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  FTP 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Débit apparent du Service FTP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Couverture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53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06465"/>
              </p:ext>
            </p:extLst>
          </p:nvPr>
        </p:nvGraphicFramePr>
        <p:xfrm>
          <a:off x="1756096" y="2154488"/>
          <a:ext cx="6161234" cy="3337977"/>
        </p:xfrm>
        <a:graphic>
          <a:graphicData uri="http://schemas.openxmlformats.org/drawingml/2006/table">
            <a:tbl>
              <a:tblPr/>
              <a:tblGrid>
                <a:gridCol w="1966566"/>
                <a:gridCol w="4194668"/>
              </a:tblGrid>
              <a:tr h="48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Société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Produit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Nethawk</a:t>
                      </a:r>
                      <a:endParaRPr kumimoji="0" 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Analyseur</a:t>
                      </a: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3G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Agilent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Analyseur de signalisation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Tektronix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K15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Radcom</a:t>
                      </a:r>
                      <a:endParaRPr kumimoji="0" 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Analyseur</a:t>
                      </a:r>
                      <a:r>
                        <a:rPr kumimoji="0" lang="en-US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de performance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Acterna</a:t>
                      </a:r>
                      <a:endParaRPr kumimoji="0" 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Analyseur</a:t>
                      </a:r>
                      <a:r>
                        <a:rPr kumimoji="0" lang="en-US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24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protocole</a:t>
                      </a:r>
                      <a:endParaRPr kumimoji="0" lang="en-US" sz="2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Telecom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79730" y="1228045"/>
            <a:ext cx="477547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10000"/>
              </a:spcBef>
              <a:defRPr/>
            </a:pPr>
            <a:r>
              <a:rPr lang="en-US" sz="2400" b="1" i="1" dirty="0" err="1" smtClean="0">
                <a:solidFill>
                  <a:srgbClr val="006699"/>
                </a:solidFill>
              </a:rPr>
              <a:t>Analyse</a:t>
            </a:r>
            <a:r>
              <a:rPr lang="en-US" sz="2400" b="1" i="1" dirty="0" smtClean="0">
                <a:solidFill>
                  <a:srgbClr val="006699"/>
                </a:solidFill>
              </a:rPr>
              <a:t> d’ interfaces de </a:t>
            </a:r>
            <a:r>
              <a:rPr lang="en-US" sz="2400" b="1" i="1" dirty="0" err="1" smtClean="0">
                <a:solidFill>
                  <a:srgbClr val="006699"/>
                </a:solidFill>
              </a:rPr>
              <a:t>réseau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82355" y="544990"/>
            <a:ext cx="260526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Analyseurs de protocole</a:t>
            </a:r>
          </a:p>
        </p:txBody>
      </p:sp>
    </p:spTree>
    <p:extLst>
      <p:ext uri="{BB962C8B-B14F-4D97-AF65-F5344CB8AC3E}">
        <p14:creationId xmlns:p14="http://schemas.microsoft.com/office/powerpoint/2010/main" val="15533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759700" y="6324600"/>
            <a:ext cx="206375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85FACC-33F4-49A1-89AD-7BF5107F429F}" type="slidenum">
              <a:rPr lang="fr-FR" altLang="en-US" sz="1400" smtClean="0"/>
              <a:pPr eaLnBrk="1" hangingPunct="1"/>
              <a:t>40</a:t>
            </a:fld>
            <a:endParaRPr lang="fr-FR" altLang="en-US" sz="1400" smtClean="0"/>
          </a:p>
        </p:txBody>
      </p:sp>
      <p:graphicFrame>
        <p:nvGraphicFramePr>
          <p:cNvPr id="2580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27823"/>
              </p:ext>
            </p:extLst>
          </p:nvPr>
        </p:nvGraphicFramePr>
        <p:xfrm>
          <a:off x="633152" y="1455056"/>
          <a:ext cx="8688334" cy="38461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57597"/>
                <a:gridCol w="6630737"/>
              </a:tblGrid>
              <a:tr h="870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Principe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Génération des appels de série et de sessions, … en fonction de scénarios prédéfinis et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récolte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de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l'ensemble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des messages échangés avec détection de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problèmes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eventuels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601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Avantages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plus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exhaustifs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que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les sondes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Procédures de ciblage/mobiles/zone/… avec problèmes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843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Inconvénients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plus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chers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que les sondes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Moins " indépendants " de sondes (parce que ciblant en particulier les scénarios)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1503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Mesures 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Mesures Radio (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niveau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de puissance  du signal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dans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la  diffusion et au point par point,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niveau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d'interférence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la puissance des cellules voisines,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parametres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de cellule, 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Messages échangés lors d'une connexion (LU/RU, appel/session, HO, …) à tous les niveaux (couches 1, 2 et 3).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06460" y="469095"/>
            <a:ext cx="285642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Générateurs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 D’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Appels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533400"/>
            <a:ext cx="267188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762000"/>
            <a:r>
              <a:rPr lang="en-US" altLang="zh-TW" b="1" dirty="0" smtClean="0"/>
              <a:t>Outils de référence</a:t>
            </a:r>
            <a:endParaRPr lang="en-US" altLang="zh-TW" b="1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26985" y="1076255"/>
          <a:ext cx="9000000" cy="5880240"/>
        </p:xfrm>
        <a:graphic>
          <a:graphicData uri="http://schemas.openxmlformats.org/drawingml/2006/table">
            <a:tbl>
              <a:tblPr/>
              <a:tblGrid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5413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Fournisseurs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DT outils de mesure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DT outils de post-traitement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SHO outils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Outils de contrôle des performances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Outils sondes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Outils de géolocalisation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Client </a:t>
                      </a:r>
                      <a:r>
                        <a:rPr lang="en-US" sz="1050" b="1" dirty="0" err="1">
                          <a:latin typeface="Times New Roman"/>
                          <a:ea typeface="Calibri"/>
                          <a:cs typeface="Times New Roman"/>
                        </a:rPr>
                        <a:t>enquêtes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 QoS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Voix Subjective évaluation de la qualité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Client outil QoE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Opticom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kern="1200" dirty="0" smtClean="0">
                        <a:solidFill>
                          <a:schemeClr val="tx1"/>
                        </a:solidFill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Actix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JDSU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Dépasser</a:t>
                      </a: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Tech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Aircom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Ascom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Anite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Accuver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Accanto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kern="1200" dirty="0" smtClean="0">
                        <a:solidFill>
                          <a:schemeClr val="tx1"/>
                        </a:solidFill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Chèque Net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Epitiro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Ookla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Dingli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Ericsson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Huawei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DSN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Alcatel-Lucent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QoS Tracker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BI4T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Analyse InfoVista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Astellia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Pixipnet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V3D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RTR-</a:t>
                      </a:r>
                      <a:r>
                        <a:rPr lang="fr-FR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NetTest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Instituts de Marketing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QoEntum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5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6600" y="1870075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KPI de </a:t>
            </a:r>
            <a:r>
              <a:rPr lang="en-US" sz="1800" dirty="0" err="1" smtClean="0">
                <a:solidFill>
                  <a:srgbClr val="919191"/>
                </a:solidFill>
              </a:rPr>
              <a:t>Qualité</a:t>
            </a:r>
            <a:r>
              <a:rPr lang="en-US" sz="1800" dirty="0" smtClean="0">
                <a:solidFill>
                  <a:srgbClr val="919191"/>
                </a:solidFill>
              </a:rPr>
              <a:t> : </a:t>
            </a:r>
            <a:r>
              <a:rPr lang="en-US" sz="1800" dirty="0" err="1" smtClean="0">
                <a:solidFill>
                  <a:srgbClr val="919191"/>
                </a:solidFill>
              </a:rPr>
              <a:t>mesurée</a:t>
            </a:r>
            <a:r>
              <a:rPr lang="en-US" sz="1800" dirty="0" smtClean="0">
                <a:solidFill>
                  <a:srgbClr val="919191"/>
                </a:solidFill>
              </a:rPr>
              <a:t> et perçue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3013" y="1870075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76600" y="2611438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smtClean="0">
                <a:solidFill>
                  <a:srgbClr val="919191"/>
                </a:solidFill>
              </a:rPr>
              <a:t>Processus et outils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3013" y="2611438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352800"/>
            <a:ext cx="4899025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dirty="0" smtClean="0">
                <a:solidFill>
                  <a:schemeClr val="bg1"/>
                </a:solidFill>
              </a:rPr>
              <a:t>Innovations 4G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3013" y="3352800"/>
            <a:ext cx="609600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76600" y="4092575"/>
            <a:ext cx="4899025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Annexe : </a:t>
            </a:r>
            <a:r>
              <a:rPr lang="en-US" sz="1800" dirty="0" err="1" smtClean="0">
                <a:solidFill>
                  <a:srgbClr val="919191"/>
                </a:solidFill>
              </a:rPr>
              <a:t>Présentation</a:t>
            </a:r>
            <a:r>
              <a:rPr lang="en-US" sz="1800" dirty="0" smtClean="0">
                <a:solidFill>
                  <a:srgbClr val="919191"/>
                </a:solidFill>
              </a:rPr>
              <a:t> et </a:t>
            </a:r>
            <a:r>
              <a:rPr lang="en-US" sz="1800" dirty="0" err="1" smtClean="0">
                <a:solidFill>
                  <a:srgbClr val="919191"/>
                </a:solidFill>
              </a:rPr>
              <a:t>outils</a:t>
            </a:r>
            <a:r>
              <a:rPr lang="en-US" sz="1800" dirty="0" smtClean="0">
                <a:solidFill>
                  <a:srgbClr val="919191"/>
                </a:solidFill>
              </a:rPr>
              <a:t> SFM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513013" y="4092575"/>
            <a:ext cx="609600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066800" y="590550"/>
            <a:ext cx="7405688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762000"/>
            <a:r>
              <a:rPr lang="en-US" b="1" dirty="0" smtClean="0"/>
              <a:t>Ordre du jour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3"/>
          <p:cNvGrpSpPr>
            <a:grpSpLocks/>
          </p:cNvGrpSpPr>
          <p:nvPr/>
        </p:nvGrpSpPr>
        <p:grpSpPr bwMode="auto">
          <a:xfrm>
            <a:off x="551090" y="1322335"/>
            <a:ext cx="9056245" cy="4079935"/>
            <a:chOff x="870520" y="1403201"/>
            <a:chExt cx="7733928" cy="3486634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870520" y="1576760"/>
              <a:ext cx="7733928" cy="33130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946245" y="1629235"/>
              <a:ext cx="7585882" cy="322259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99120" y="1437003"/>
              <a:ext cx="3776241" cy="28192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874994" y="1989346"/>
              <a:ext cx="7585881" cy="44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endParaRPr lang="fr-FR">
                <a:latin typeface="Calibri" pitchFamily="34" charset="0"/>
              </a:endParaRPr>
            </a:p>
            <a:p>
              <a:pPr algn="just"/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327836" y="1403201"/>
              <a:ext cx="5258340" cy="17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762000"/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98399" y="1683415"/>
            <a:ext cx="8808301" cy="3642960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Mobilité : mobilité faible (0-15km/h) et haut </a:t>
            </a:r>
            <a:r>
              <a:rPr lang="en-US" sz="2400" dirty="0" err="1" smtClean="0">
                <a:solidFill>
                  <a:srgbClr val="000000"/>
                </a:solidFill>
              </a:rPr>
              <a:t>débit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Latence : </a:t>
            </a:r>
            <a:r>
              <a:rPr lang="en-US" sz="1800" dirty="0" smtClean="0">
                <a:solidFill>
                  <a:srgbClr val="000000"/>
                </a:solidFill>
              </a:rPr>
              <a:t>plan de </a:t>
            </a:r>
            <a:r>
              <a:rPr lang="en-US" sz="1800" dirty="0" err="1" smtClean="0">
                <a:solidFill>
                  <a:srgbClr val="000000"/>
                </a:solidFill>
              </a:rPr>
              <a:t>l’utilisateur</a:t>
            </a:r>
            <a:r>
              <a:rPr lang="en-US" sz="1800" dirty="0" smtClean="0">
                <a:solidFill>
                  <a:srgbClr val="000000"/>
                </a:solidFill>
              </a:rPr>
              <a:t>  &lt; 5 ms ; plan de </a:t>
            </a:r>
            <a:r>
              <a:rPr lang="en-US" sz="1800" dirty="0" err="1" smtClean="0">
                <a:solidFill>
                  <a:srgbClr val="000000"/>
                </a:solidFill>
              </a:rPr>
              <a:t>controle</a:t>
            </a:r>
            <a:r>
              <a:rPr lang="en-US" sz="1800" dirty="0" smtClean="0">
                <a:solidFill>
                  <a:srgbClr val="000000"/>
                </a:solidFill>
              </a:rPr>
              <a:t>&lt; 50 ms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00000"/>
                </a:solidFill>
              </a:rPr>
              <a:t>Efficacité</a:t>
            </a:r>
            <a:r>
              <a:rPr lang="en-US" sz="2400" dirty="0" smtClean="0">
                <a:solidFill>
                  <a:srgbClr val="000000"/>
                </a:solidFill>
              </a:rPr>
              <a:t> du </a:t>
            </a:r>
            <a:r>
              <a:rPr lang="en-US" sz="2400" dirty="0" err="1" smtClean="0">
                <a:solidFill>
                  <a:srgbClr val="000000"/>
                </a:solidFill>
              </a:rPr>
              <a:t>spectre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ameliorée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Diffusion améliorée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Tous les IP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Bande </a:t>
            </a:r>
            <a:r>
              <a:rPr lang="en-US" sz="2400" b="1" dirty="0" err="1" smtClean="0">
                <a:solidFill>
                  <a:srgbClr val="000000"/>
                </a:solidFill>
              </a:rPr>
              <a:t>passante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Modulable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Agrégation du </a:t>
            </a:r>
            <a:r>
              <a:rPr lang="en-US" sz="2400" b="1" dirty="0" err="1" smtClean="0">
                <a:solidFill>
                  <a:srgbClr val="000000"/>
                </a:solidFill>
              </a:rPr>
              <a:t>porteur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Partage</a:t>
            </a:r>
            <a:r>
              <a:rPr lang="en-US" sz="2400" b="1" dirty="0" smtClean="0">
                <a:solidFill>
                  <a:srgbClr val="000000"/>
                </a:solidFill>
              </a:rPr>
              <a:t> de </a:t>
            </a:r>
            <a:r>
              <a:rPr lang="en-US" sz="2400" b="1" dirty="0" err="1" smtClean="0">
                <a:solidFill>
                  <a:srgbClr val="000000"/>
                </a:solidFill>
              </a:rPr>
              <a:t>réseau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169863" indent="-169863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Caractéristique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d’amélioration</a:t>
            </a:r>
            <a:r>
              <a:rPr lang="en-US" sz="2400" b="1" dirty="0" smtClean="0">
                <a:solidFill>
                  <a:srgbClr val="000000"/>
                </a:solidFill>
              </a:rPr>
              <a:t> de la performance Radio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82355" y="582833"/>
            <a:ext cx="7080272" cy="3416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0C277E"/>
                </a:solidFill>
                <a:latin typeface="Calibri" pitchFamily="34" charset="0"/>
              </a:rPr>
              <a:t>Caractéristiques </a:t>
            </a:r>
            <a:r>
              <a:rPr lang="en-US" sz="1800" b="1" dirty="0" err="1" smtClean="0">
                <a:solidFill>
                  <a:srgbClr val="0C277E"/>
                </a:solidFill>
                <a:latin typeface="Calibri" pitchFamily="34" charset="0"/>
              </a:rPr>
              <a:t>principales</a:t>
            </a:r>
            <a:r>
              <a:rPr lang="en-US" sz="1800" b="1" dirty="0" smtClean="0">
                <a:solidFill>
                  <a:srgbClr val="0C277E"/>
                </a:solidFill>
                <a:latin typeface="Calibri" pitchFamily="34" charset="0"/>
              </a:rPr>
              <a:t> 4G et les défis pour l'évaluation de la qualité</a:t>
            </a:r>
            <a:endParaRPr lang="en-US" sz="1800" b="1" dirty="0">
              <a:solidFill>
                <a:srgbClr val="0C277E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2616" y="1354273"/>
            <a:ext cx="296536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exigences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de </a:t>
            </a:r>
            <a:r>
              <a:rPr lang="en-US" b="1" dirty="0" smtClean="0">
                <a:solidFill>
                  <a:schemeClr val="bg1"/>
                </a:solidFill>
              </a:rPr>
              <a:t>performances LTE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220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3461" y="1303940"/>
            <a:ext cx="1161989" cy="128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899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2565" y="571571"/>
            <a:ext cx="5879600" cy="27699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C277E"/>
                </a:solidFill>
                <a:latin typeface="Calibri" pitchFamily="34" charset="0"/>
              </a:rPr>
              <a:t>Caractéristiques et </a:t>
            </a:r>
            <a:r>
              <a:rPr lang="en-US" sz="2000" b="1" dirty="0" err="1" smtClean="0">
                <a:solidFill>
                  <a:srgbClr val="0C277E"/>
                </a:solidFill>
                <a:latin typeface="Calibri" pitchFamily="34" charset="0"/>
              </a:rPr>
              <a:t>évolutions</a:t>
            </a:r>
            <a:r>
              <a:rPr lang="en-US" sz="2000" b="1" dirty="0" smtClean="0">
                <a:solidFill>
                  <a:srgbClr val="0C277E"/>
                </a:solidFill>
                <a:latin typeface="Calibri" pitchFamily="34" charset="0"/>
              </a:rPr>
              <a:t> des publications</a:t>
            </a:r>
            <a:r>
              <a:rPr lang="en-US" sz="2000" dirty="0" smtClean="0">
                <a:solidFill>
                  <a:srgbClr val="0C277E"/>
                </a:solidFill>
                <a:latin typeface="Calibri" pitchFamily="34" charset="0"/>
              </a:rPr>
              <a:t> LTE </a:t>
            </a:r>
            <a:endParaRPr lang="fr-FR" sz="2000" b="1" dirty="0" smtClean="0">
              <a:solidFill>
                <a:srgbClr val="0C277E"/>
              </a:solidFill>
              <a:latin typeface="Calibri" pitchFamily="34" charset="0"/>
            </a:endParaRPr>
          </a:p>
        </p:txBody>
      </p:sp>
      <p:pic>
        <p:nvPicPr>
          <p:cNvPr id="9482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670" y="1285860"/>
            <a:ext cx="8727925" cy="473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 bwMode="auto">
          <a:xfrm>
            <a:off x="7609325" y="2062890"/>
            <a:ext cx="1062530" cy="758950"/>
          </a:xfrm>
          <a:prstGeom prst="ellipse">
            <a:avLst/>
          </a:prstGeom>
          <a:noFill/>
          <a:ln w="2857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7533430" y="4339740"/>
            <a:ext cx="1821480" cy="758950"/>
          </a:xfrm>
          <a:prstGeom prst="ellipse">
            <a:avLst/>
          </a:prstGeom>
          <a:noFill/>
          <a:ln w="2857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4700" y="620885"/>
            <a:ext cx="8382000" cy="249299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Minimisation</a:t>
            </a: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du </a:t>
            </a:r>
            <a:r>
              <a:rPr lang="en-US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principe</a:t>
            </a: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des tests de </a:t>
            </a:r>
            <a:r>
              <a:rPr lang="en-US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conduite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985" y="1000361"/>
            <a:ext cx="8915400" cy="1517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Défini en Rel-10 avec les objectifs suivants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Capacité</a:t>
            </a:r>
            <a:r>
              <a:rPr lang="en-US" sz="1600" dirty="0" smtClean="0"/>
              <a:t> de UE  à </a:t>
            </a:r>
            <a:r>
              <a:rPr lang="en-US" sz="1600" dirty="0" err="1" smtClean="0"/>
              <a:t>inclure</a:t>
            </a:r>
            <a:r>
              <a:rPr lang="en-US" sz="1600" dirty="0" smtClean="0"/>
              <a:t> des </a:t>
            </a:r>
            <a:r>
              <a:rPr lang="en-US" sz="1600" dirty="0" err="1" smtClean="0"/>
              <a:t>informations</a:t>
            </a:r>
            <a:r>
              <a:rPr lang="en-US" sz="1600" dirty="0" smtClean="0"/>
              <a:t> </a:t>
            </a:r>
            <a:r>
              <a:rPr lang="en-US" sz="1600" dirty="0" err="1" smtClean="0"/>
              <a:t>sur</a:t>
            </a:r>
            <a:r>
              <a:rPr lang="en-US" sz="1600" dirty="0" smtClean="0"/>
              <a:t> la position </a:t>
            </a:r>
            <a:r>
              <a:rPr lang="en-US" sz="1600" dirty="0" err="1" smtClean="0"/>
              <a:t>comme</a:t>
            </a:r>
            <a:r>
              <a:rPr lang="en-US" sz="1600" dirty="0" smtClean="0"/>
              <a:t> </a:t>
            </a:r>
            <a:r>
              <a:rPr lang="en-US" sz="1600" dirty="0" err="1" smtClean="0"/>
              <a:t>composante</a:t>
            </a:r>
            <a:r>
              <a:rPr lang="en-US" sz="1600" dirty="0" smtClean="0"/>
              <a:t> du rapport de </a:t>
            </a:r>
            <a:r>
              <a:rPr lang="en-US" sz="1600" dirty="0" err="1" smtClean="0"/>
              <a:t>mesure</a:t>
            </a:r>
            <a:r>
              <a:rPr lang="en-US" sz="1600" dirty="0" smtClean="0"/>
              <a:t> 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Capacité de UE à </a:t>
            </a:r>
            <a:r>
              <a:rPr lang="en-US" sz="1600" dirty="0" err="1" smtClean="0"/>
              <a:t>enregistrer</a:t>
            </a:r>
            <a:r>
              <a:rPr lang="en-US" sz="1600" dirty="0" smtClean="0"/>
              <a:t> les </a:t>
            </a:r>
            <a:r>
              <a:rPr lang="en-US" sz="1600" dirty="0" err="1" smtClean="0"/>
              <a:t>mesures</a:t>
            </a:r>
            <a:r>
              <a:rPr lang="en-US" sz="1600" dirty="0" smtClean="0"/>
              <a:t> radio pendant le mode </a:t>
            </a:r>
            <a:r>
              <a:rPr lang="en-US" sz="1600" dirty="0" err="1" smtClean="0"/>
              <a:t>veille</a:t>
            </a:r>
            <a:r>
              <a:rPr lang="en-US" sz="1600" dirty="0" smtClean="0"/>
              <a:t>  de UE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Réutilisation</a:t>
            </a:r>
            <a:r>
              <a:rPr lang="en-US" sz="1600" dirty="0" smtClean="0"/>
              <a:t> des </a:t>
            </a:r>
            <a:r>
              <a:rPr lang="en-US" sz="1600" dirty="0" err="1" smtClean="0"/>
              <a:t>mesures</a:t>
            </a:r>
            <a:r>
              <a:rPr lang="en-US" sz="1600" dirty="0" smtClean="0"/>
              <a:t> radio pour </a:t>
            </a:r>
            <a:r>
              <a:rPr lang="en-US" sz="1600" dirty="0" err="1" smtClean="0"/>
              <a:t>celles</a:t>
            </a:r>
            <a:r>
              <a:rPr lang="en-US" sz="1600" dirty="0" smtClean="0"/>
              <a:t> qui doivent être effectuées dans le cadre de la procédure normale RRM, en réduisant la </a:t>
            </a:r>
            <a:r>
              <a:rPr lang="en-US" sz="1600" dirty="0" err="1" smtClean="0"/>
              <a:t>complexité</a:t>
            </a:r>
            <a:r>
              <a:rPr lang="en-US" sz="1600" dirty="0" smtClean="0"/>
              <a:t> </a:t>
            </a:r>
            <a:r>
              <a:rPr lang="en-US" sz="1600" dirty="0" err="1" smtClean="0"/>
              <a:t>supplémentaire</a:t>
            </a:r>
            <a:r>
              <a:rPr lang="en-US" sz="1600" dirty="0" smtClean="0"/>
              <a:t> et la consommation de la batterie par l'UE.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185" y="2928934"/>
            <a:ext cx="6394195" cy="35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2355" y="1835205"/>
            <a:ext cx="8196660" cy="3794750"/>
          </a:xfrm>
        </p:spPr>
        <p:txBody>
          <a:bodyPr/>
          <a:lstStyle/>
          <a:p>
            <a:r>
              <a:rPr lang="en-US" sz="2400" dirty="0" smtClean="0"/>
              <a:t>Les tests de </a:t>
            </a:r>
            <a:r>
              <a:rPr lang="en-US" sz="2400" dirty="0" err="1" smtClean="0"/>
              <a:t>conduite</a:t>
            </a:r>
            <a:r>
              <a:rPr lang="en-US" sz="2400" dirty="0" smtClean="0"/>
              <a:t> </a:t>
            </a:r>
            <a:r>
              <a:rPr lang="en-US" sz="2400" dirty="0" err="1" smtClean="0"/>
              <a:t>ont</a:t>
            </a:r>
            <a:r>
              <a:rPr lang="en-US" sz="2400" dirty="0" smtClean="0"/>
              <a:t>  été le premier type d'outils pour l'évaluation de la QoS,</a:t>
            </a:r>
          </a:p>
          <a:p>
            <a:r>
              <a:rPr lang="en-US" sz="2400" dirty="0" smtClean="0"/>
              <a:t>Les </a:t>
            </a:r>
            <a:r>
              <a:rPr lang="en-US" sz="2400" dirty="0" err="1" smtClean="0"/>
              <a:t>outils</a:t>
            </a:r>
            <a:r>
              <a:rPr lang="en-US" sz="2400" dirty="0" smtClean="0"/>
              <a:t> des </a:t>
            </a:r>
            <a:r>
              <a:rPr lang="en-US" sz="2400" dirty="0" err="1" smtClean="0"/>
              <a:t>systèmes</a:t>
            </a:r>
            <a:r>
              <a:rPr lang="en-US" sz="2400" dirty="0" smtClean="0"/>
              <a:t> de mesure (sondes, </a:t>
            </a:r>
            <a:r>
              <a:rPr lang="en-US" sz="2400" dirty="0" err="1" smtClean="0"/>
              <a:t>données</a:t>
            </a:r>
            <a:r>
              <a:rPr lang="en-US" sz="2400" dirty="0" smtClean="0"/>
              <a:t> brutes OMC , à base de CDR, …) </a:t>
            </a:r>
            <a:r>
              <a:rPr lang="en-US" sz="2400" dirty="0" err="1" smtClean="0"/>
              <a:t>utilisés</a:t>
            </a:r>
            <a:r>
              <a:rPr lang="en-US" sz="2400" dirty="0" smtClean="0"/>
              <a:t> pour obtenir une image plus large de la performance du réseau,</a:t>
            </a:r>
          </a:p>
          <a:p>
            <a:r>
              <a:rPr lang="en-US" sz="2400" dirty="0" smtClean="0"/>
              <a:t>Les </a:t>
            </a:r>
            <a:r>
              <a:rPr lang="en-US" sz="2400" dirty="0" err="1" smtClean="0"/>
              <a:t>mesures</a:t>
            </a:r>
            <a:r>
              <a:rPr lang="en-US" sz="2400" dirty="0" smtClean="0"/>
              <a:t> </a:t>
            </a:r>
            <a:r>
              <a:rPr lang="en-US" sz="2400" dirty="0" err="1" smtClean="0"/>
              <a:t>focalisées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</a:t>
            </a:r>
            <a:r>
              <a:rPr lang="en-US" sz="2400" dirty="0" err="1" smtClean="0"/>
              <a:t>l’expérience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l’utilisateur</a:t>
            </a:r>
            <a:r>
              <a:rPr lang="en-US" sz="2400" dirty="0" smtClean="0"/>
              <a:t> pour être plus </a:t>
            </a:r>
            <a:r>
              <a:rPr lang="en-US" sz="2400" dirty="0" err="1" smtClean="0"/>
              <a:t>proche</a:t>
            </a:r>
            <a:r>
              <a:rPr lang="en-US" sz="2400" dirty="0" smtClean="0"/>
              <a:t> de la perception par l'utilisateur</a:t>
            </a:r>
          </a:p>
          <a:p>
            <a:r>
              <a:rPr lang="en-US" sz="2400" dirty="0" err="1" smtClean="0"/>
              <a:t>Problème</a:t>
            </a:r>
            <a:r>
              <a:rPr lang="en-US" sz="2400" dirty="0" smtClean="0"/>
              <a:t> principal jusqu'à présent dans la transition </a:t>
            </a:r>
            <a:r>
              <a:rPr lang="en-US" sz="2400" dirty="0" err="1" smtClean="0"/>
              <a:t>vers</a:t>
            </a:r>
            <a:r>
              <a:rPr lang="en-US" sz="2400" dirty="0" smtClean="0"/>
              <a:t> la 4G et 5G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68990" y="1076255"/>
            <a:ext cx="5692125" cy="332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34950" marR="0" lvl="0" indent="-234950" defTabSz="762000" latinLnBrk="0">
              <a:buClr>
                <a:srgbClr val="0033CC"/>
              </a:buClr>
              <a:buSzPct val="100000"/>
              <a:tabLst/>
              <a:defRPr/>
            </a:pPr>
            <a:r>
              <a:rPr lang="en-US" altLang="zh-TW" sz="2400" b="1" dirty="0" smtClean="0"/>
              <a:t>Les tendances des mesures de la qualité</a:t>
            </a:r>
            <a:endParaRPr lang="en-US" altLang="zh-TW" sz="2400" b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24700" y="544990"/>
            <a:ext cx="3904195" cy="30358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Conclusions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2567" y="1484784"/>
            <a:ext cx="8420100" cy="105168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Merci!</a:t>
            </a:r>
            <a:endParaRPr lang="fr-F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Espace réservé du texte 2"/>
          <p:cNvSpPr>
            <a:spLocks noGrp="1"/>
          </p:cNvSpPr>
          <p:nvPr>
            <p:ph type="body" sz="half" idx="4294967295"/>
          </p:nvPr>
        </p:nvSpPr>
        <p:spPr>
          <a:xfrm>
            <a:off x="425890" y="3789040"/>
            <a:ext cx="9441656" cy="1928812"/>
          </a:xfrm>
          <a:prstGeom prst="rect">
            <a:avLst/>
          </a:prstGeom>
        </p:spPr>
        <p:txBody>
          <a:bodyPr/>
          <a:lstStyle/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Adresse: 	</a:t>
            </a:r>
            <a:r>
              <a:rPr lang="en-US" sz="2000" b="1" smtClean="0">
                <a:solidFill>
                  <a:srgbClr val="002060"/>
                </a:solidFill>
              </a:rPr>
              <a:t>81, Avenue Hédi Chaker - 1002 - Tunis - TUNISIE</a:t>
            </a:r>
            <a:endParaRPr lang="en-US" sz="200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Tél. :	</a:t>
            </a:r>
            <a:r>
              <a:rPr lang="en-US" sz="2000" b="1" smtClean="0">
                <a:solidFill>
                  <a:srgbClr val="002060"/>
                </a:solidFill>
              </a:rPr>
              <a:t> +216 71 845 248 / +216 98 377 887</a:t>
            </a:r>
            <a:endParaRPr lang="en-US" sz="200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Fax :	</a:t>
            </a:r>
            <a:r>
              <a:rPr lang="en-US" sz="2000" b="1" smtClean="0">
                <a:solidFill>
                  <a:srgbClr val="002060"/>
                </a:solidFill>
              </a:rPr>
              <a:t> +216 71 845 249</a:t>
            </a:r>
            <a:endParaRPr lang="en-US" sz="200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Contact :	</a:t>
            </a:r>
            <a:r>
              <a:rPr lang="en-US" sz="2000" b="1" smtClean="0">
                <a:solidFill>
                  <a:srgbClr val="002060"/>
                </a:solidFill>
              </a:rPr>
              <a:t>Info@sfmtechnologies.com</a:t>
            </a:r>
          </a:p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Site Web :	</a:t>
            </a:r>
            <a:r>
              <a:rPr lang="en-US" sz="2000" b="1" smtClean="0">
                <a:solidFill>
                  <a:srgbClr val="002060"/>
                </a:solidFill>
              </a:rPr>
              <a:t>Www.sfmtechnologies.com</a:t>
            </a:r>
            <a:endParaRPr lang="en-US" sz="2000" smtClean="0">
              <a:solidFill>
                <a:srgbClr val="002060"/>
              </a:solidFill>
            </a:endParaRPr>
          </a:p>
        </p:txBody>
      </p:sp>
      <p:pic>
        <p:nvPicPr>
          <p:cNvPr id="27652" name="Picture 2" descr="logo_sfm_technolog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" y="5805265"/>
            <a:ext cx="1470399" cy="99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logo-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3347" y="5589240"/>
            <a:ext cx="1779986" cy="117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Brochure+banderole+catalogue sfm 2011\logo sfm teleco international technologies\logo SFM international cop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2914" y="5875480"/>
            <a:ext cx="1919415" cy="982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1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6600" y="1870075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Qualité KPI : </a:t>
            </a:r>
            <a:r>
              <a:rPr lang="en-US" sz="1800" dirty="0" err="1" smtClean="0">
                <a:solidFill>
                  <a:srgbClr val="919191"/>
                </a:solidFill>
              </a:rPr>
              <a:t>mesurée</a:t>
            </a:r>
            <a:r>
              <a:rPr lang="en-US" sz="1800" dirty="0" smtClean="0">
                <a:solidFill>
                  <a:srgbClr val="919191"/>
                </a:solidFill>
              </a:rPr>
              <a:t> et perçue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3013" y="1870075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76600" y="2611438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smtClean="0">
                <a:solidFill>
                  <a:srgbClr val="919191"/>
                </a:solidFill>
              </a:rPr>
              <a:t>Processus et outils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3013" y="2611438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352800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Innovations 4G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3013" y="3352800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3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066800" y="590550"/>
            <a:ext cx="7405688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762000"/>
            <a:r>
              <a:rPr lang="en-US" b="1" dirty="0" smtClean="0"/>
              <a:t>Ordre du jour</a:t>
            </a:r>
            <a:endParaRPr lang="en-US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72045" y="4112055"/>
            <a:ext cx="4899025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dirty="0" smtClean="0">
                <a:solidFill>
                  <a:schemeClr val="bg1"/>
                </a:solidFill>
              </a:rPr>
              <a:t>Annexe : </a:t>
            </a:r>
            <a:r>
              <a:rPr lang="en-US" sz="1800" b="1" dirty="0" err="1" smtClean="0">
                <a:solidFill>
                  <a:schemeClr val="bg1"/>
                </a:solidFill>
              </a:rPr>
              <a:t>Présentation</a:t>
            </a:r>
            <a:r>
              <a:rPr lang="en-US" sz="1800" b="1" dirty="0" smtClean="0">
                <a:solidFill>
                  <a:schemeClr val="bg1"/>
                </a:solidFill>
              </a:rPr>
              <a:t> et </a:t>
            </a:r>
            <a:r>
              <a:rPr lang="en-US" sz="1800" b="1" dirty="0" err="1" smtClean="0">
                <a:solidFill>
                  <a:schemeClr val="bg1"/>
                </a:solidFill>
              </a:rPr>
              <a:t>outils</a:t>
            </a:r>
            <a:r>
              <a:rPr lang="en-US" sz="1800" b="1" dirty="0" smtClean="0">
                <a:solidFill>
                  <a:schemeClr val="bg1"/>
                </a:solidFill>
              </a:rPr>
              <a:t> SFM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08458" y="4112055"/>
            <a:ext cx="609600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dirty="0" smtClean="0">
                <a:solidFill>
                  <a:schemeClr val="bg1"/>
                </a:solidFill>
              </a:rPr>
              <a:t>4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6565" y="1979675"/>
            <a:ext cx="7797080" cy="1297535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indicateurs de qualité sont importants pour l'utilisateur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51090" y="4719215"/>
            <a:ext cx="9163190" cy="531265"/>
          </a:xfrm>
          <a:prstGeom prst="rect">
            <a:avLst/>
          </a:prstGeom>
        </p:spPr>
        <p:txBody>
          <a:bodyPr/>
          <a:lstStyle/>
          <a:p>
            <a:pPr marL="234950" marR="0" lvl="0" indent="-234950" algn="ctr" defTabSz="762000" rtl="0" eaLnBrk="0" fontAlgn="base" latinLnBrk="0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Résultats d'une enquête menée en Tunisie (2014)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4782" y="1906589"/>
            <a:ext cx="9622235" cy="4143375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endParaRPr lang="fr-FR" sz="2000"/>
          </a:p>
        </p:txBody>
      </p:sp>
      <p:pic>
        <p:nvPicPr>
          <p:cNvPr id="14340" name="Image 8" descr="LOGO SF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579" y="1004701"/>
            <a:ext cx="2510896" cy="85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714488"/>
            <a:ext cx="9286875" cy="3857652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000" b="1" i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173038" indent="-173038" algn="ctr" eaLnBrk="1" hangingPunct="1">
              <a:spcBef>
                <a:spcPts val="600"/>
              </a:spcBef>
              <a:buNone/>
              <a:defRPr/>
            </a:pP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Se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</a:rPr>
              <a:t>rvices pour 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les </a:t>
            </a:r>
            <a:r>
              <a:rPr lang="en-US" sz="2000" i="1" dirty="0" err="1" smtClean="0">
                <a:solidFill>
                  <a:schemeClr val="accent5">
                    <a:lumMod val="10000"/>
                  </a:schemeClr>
                </a:solidFill>
              </a:rPr>
              <a:t>réseaux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</a:rPr>
              <a:t> et les </a:t>
            </a:r>
            <a:r>
              <a:rPr lang="en-US" sz="2000" i="1" dirty="0" err="1" smtClean="0">
                <a:solidFill>
                  <a:schemeClr val="accent5">
                    <a:lumMod val="10000"/>
                  </a:schemeClr>
                </a:solidFill>
              </a:rPr>
              <a:t>systèmes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</a:rPr>
              <a:t> de 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Té</a:t>
            </a:r>
            <a:r>
              <a:rPr lang="en-US" sz="2000" i="1" dirty="0" err="1" smtClean="0">
                <a:solidFill>
                  <a:schemeClr val="accent5">
                    <a:lumMod val="10000"/>
                  </a:schemeClr>
                </a:solidFill>
              </a:rPr>
              <a:t>lecommunications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</a:rPr>
              <a:t> mobiles et fixes</a:t>
            </a:r>
          </a:p>
          <a:p>
            <a:pPr eaLnBrk="1" hangingPunct="1">
              <a:buFontTx/>
              <a:buChar char="-"/>
              <a:defRPr/>
            </a:pP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Créé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: 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1995 Par un groupe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d'experts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composés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d'ingénieurs, de consultants, de spécialistes, </a:t>
            </a:r>
          </a:p>
          <a:p>
            <a:pPr marL="173038" indent="-173038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20 Pays</a:t>
            </a:r>
          </a:p>
          <a:p>
            <a:pPr marL="173038" indent="-173038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40+ Réseaux cellulaires</a:t>
            </a:r>
          </a:p>
          <a:p>
            <a:pPr marL="173038" indent="-173038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800" b="1" i="1" dirty="0" smtClean="0">
                <a:solidFill>
                  <a:schemeClr val="accent5">
                    <a:lumMod val="10000"/>
                  </a:schemeClr>
                </a:solidFill>
              </a:rPr>
              <a:t>Activités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</a:rPr>
              <a:t> </a:t>
            </a: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Consultation stratégique, </a:t>
            </a:r>
            <a:r>
              <a:rPr lang="en-US" sz="1800" i="1" dirty="0" err="1" smtClean="0">
                <a:solidFill>
                  <a:schemeClr val="accent5">
                    <a:lumMod val="10000"/>
                  </a:schemeClr>
                </a:solidFill>
              </a:rPr>
              <a:t>ingénierie</a:t>
            </a: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, assistance technique et formation en matière de télécommunications</a:t>
            </a:r>
          </a:p>
          <a:p>
            <a:pPr marL="173038" indent="-173038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800" b="1" i="1" dirty="0" smtClean="0">
                <a:solidFill>
                  <a:schemeClr val="accent5">
                    <a:lumMod val="10000"/>
                  </a:schemeClr>
                </a:solidFill>
              </a:rPr>
              <a:t>Les clients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</a:rPr>
              <a:t>: </a:t>
            </a: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5">
                    <a:lumMod val="10000"/>
                  </a:schemeClr>
                </a:solidFill>
              </a:rPr>
              <a:t>Ministère</a:t>
            </a: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 des Telecoms, </a:t>
            </a:r>
            <a:r>
              <a:rPr lang="en-US" sz="1800" i="1" dirty="0" err="1" smtClean="0">
                <a:solidFill>
                  <a:schemeClr val="accent5">
                    <a:lumMod val="10000"/>
                  </a:schemeClr>
                </a:solidFill>
              </a:rPr>
              <a:t>opérateurs</a:t>
            </a: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1800" i="1" dirty="0" err="1" smtClean="0">
                <a:solidFill>
                  <a:schemeClr val="accent5">
                    <a:lumMod val="10000"/>
                  </a:schemeClr>
                </a:solidFill>
              </a:rPr>
              <a:t>régulateurs</a:t>
            </a: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, entreprise de consultance.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4408" y="241410"/>
            <a:ext cx="3732697" cy="4700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Synoptique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2940844" y="4357688"/>
            <a:ext cx="5959079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100" smtClean="0">
                <a:solidFill>
                  <a:srgbClr val="FF0000"/>
                </a:solidFill>
              </a:rPr>
              <a:t> </a:t>
            </a:r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12" y="288486"/>
            <a:ext cx="5881688" cy="332399"/>
          </a:xfrm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SFM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ZoneTexte 4"/>
          <p:cNvSpPr txBox="1">
            <a:spLocks noChangeArrowheads="1"/>
          </p:cNvSpPr>
          <p:nvPr/>
        </p:nvSpPr>
        <p:spPr bwMode="auto">
          <a:xfrm>
            <a:off x="1599407" y="5179413"/>
            <a:ext cx="7020190" cy="98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i="1" dirty="0"/>
              <a:t>SFM Telecom</a:t>
            </a:r>
            <a:r>
              <a:rPr lang="en-US" i="1" dirty="0"/>
              <a:t> </a:t>
            </a:r>
            <a:r>
              <a:rPr lang="en-US" i="1" dirty="0" smtClean="0"/>
              <a:t>pour </a:t>
            </a:r>
            <a:r>
              <a:rPr lang="en-US" i="1" dirty="0"/>
              <a:t>les activités locales</a:t>
            </a:r>
          </a:p>
          <a:p>
            <a:pPr algn="ctr">
              <a:spcBef>
                <a:spcPts val="1200"/>
              </a:spcBef>
            </a:pPr>
            <a:r>
              <a:rPr lang="en-US" b="1" i="1" dirty="0"/>
              <a:t>L'AFD Technologies </a:t>
            </a:r>
            <a:r>
              <a:rPr lang="en-US" i="1" dirty="0" smtClean="0"/>
              <a:t>pour la  consultance et </a:t>
            </a:r>
            <a:r>
              <a:rPr lang="en-US" i="1" dirty="0" err="1"/>
              <a:t>l</a:t>
            </a:r>
            <a:r>
              <a:rPr lang="en-US" i="1" dirty="0" err="1" smtClean="0"/>
              <a:t>'expertise</a:t>
            </a:r>
            <a:endParaRPr lang="en-US" i="1" dirty="0"/>
          </a:p>
          <a:p>
            <a:pPr algn="ctr">
              <a:spcBef>
                <a:spcPts val="1200"/>
              </a:spcBef>
            </a:pPr>
            <a:r>
              <a:rPr lang="en-US" b="1" i="1" dirty="0"/>
              <a:t>SFM International</a:t>
            </a:r>
            <a:r>
              <a:rPr lang="en-US" i="1" dirty="0"/>
              <a:t> </a:t>
            </a:r>
            <a:r>
              <a:rPr lang="en-US" i="1" dirty="0" smtClean="0"/>
              <a:t>pour </a:t>
            </a:r>
            <a:r>
              <a:rPr lang="en-US" i="1" dirty="0"/>
              <a:t>la formation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464313" y="1214422"/>
            <a:ext cx="3105944" cy="32639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A9B6EB">
                  <a:gamma/>
                  <a:tint val="60784"/>
                  <a:invGamma/>
                  <a:alpha val="12000"/>
                </a:srgbClr>
              </a:gs>
              <a:gs pos="50000">
                <a:srgbClr val="A9B6EB"/>
              </a:gs>
              <a:gs pos="100000">
                <a:srgbClr val="A9B6EB">
                  <a:gamma/>
                  <a:tint val="60784"/>
                  <a:invGamma/>
                  <a:alpha val="12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gray">
          <a:xfrm>
            <a:off x="232173" y="1357314"/>
            <a:ext cx="3050910" cy="2782887"/>
          </a:xfrm>
          <a:prstGeom prst="ellipse">
            <a:avLst/>
          </a:prstGeom>
          <a:gradFill rotWithShape="1">
            <a:gsLst>
              <a:gs pos="0">
                <a:srgbClr val="2841AA"/>
              </a:gs>
              <a:gs pos="100000">
                <a:srgbClr val="8694CF"/>
              </a:gs>
            </a:gsLst>
            <a:lin ang="5400000" scaled="1"/>
          </a:gra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540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274484" y="3741738"/>
            <a:ext cx="585761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gray">
          <a:xfrm>
            <a:off x="3604683" y="2981326"/>
            <a:ext cx="5682192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gray">
          <a:xfrm>
            <a:off x="3604684" y="2214563"/>
            <a:ext cx="552741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3276204" y="1463676"/>
            <a:ext cx="5589323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100" smtClean="0"/>
              <a:t> </a:t>
            </a:r>
            <a:endParaRPr lang="en-US" sz="1100"/>
          </a:p>
        </p:txBody>
      </p:sp>
      <p:sp>
        <p:nvSpPr>
          <p:cNvPr id="15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7798" y="3864773"/>
            <a:ext cx="5759582" cy="550862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i="1" dirty="0" smtClean="0"/>
              <a:t>50+ Consultants et experts</a:t>
            </a:r>
          </a:p>
        </p:txBody>
      </p:sp>
      <p:sp>
        <p:nvSpPr>
          <p:cNvPr id="15375" name="ZoneTexte 15"/>
          <p:cNvSpPr txBox="1">
            <a:spLocks noChangeArrowheads="1"/>
          </p:cNvSpPr>
          <p:nvPr/>
        </p:nvSpPr>
        <p:spPr bwMode="auto">
          <a:xfrm>
            <a:off x="3405188" y="1531625"/>
            <a:ext cx="42564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i="1" dirty="0" smtClean="0"/>
              <a:t>19+ Années d'expérience</a:t>
            </a:r>
            <a:endParaRPr lang="en-US" sz="2000" i="1" dirty="0"/>
          </a:p>
        </p:txBody>
      </p:sp>
      <p:sp>
        <p:nvSpPr>
          <p:cNvPr id="15376" name="ZoneTexte 16"/>
          <p:cNvSpPr txBox="1">
            <a:spLocks noChangeArrowheads="1"/>
          </p:cNvSpPr>
          <p:nvPr/>
        </p:nvSpPr>
        <p:spPr bwMode="auto">
          <a:xfrm>
            <a:off x="3946923" y="3059668"/>
            <a:ext cx="510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i="1" dirty="0"/>
              <a:t>40+ Réseaux cellulaires</a:t>
            </a:r>
          </a:p>
        </p:txBody>
      </p:sp>
      <p:sp>
        <p:nvSpPr>
          <p:cNvPr id="15377" name="ZoneTexte 17"/>
          <p:cNvSpPr txBox="1">
            <a:spLocks noChangeArrowheads="1"/>
          </p:cNvSpPr>
          <p:nvPr/>
        </p:nvSpPr>
        <p:spPr bwMode="auto">
          <a:xfrm>
            <a:off x="3966365" y="2300718"/>
            <a:ext cx="2941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/>
              <a:t>20+Pays </a:t>
            </a:r>
            <a:r>
              <a:rPr lang="en-US" sz="2000" i="1" dirty="0" err="1" smtClean="0"/>
              <a:t>dans</a:t>
            </a:r>
            <a:r>
              <a:rPr lang="en-US" sz="2000" i="1" dirty="0" smtClean="0"/>
              <a:t> le monde</a:t>
            </a:r>
            <a:endParaRPr lang="en-US" sz="2000" i="1" dirty="0"/>
          </a:p>
        </p:txBody>
      </p:sp>
      <p:pic>
        <p:nvPicPr>
          <p:cNvPr id="15378" name="Image 17" descr="LOGO SF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517" y="2214563"/>
            <a:ext cx="21084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131520" y="4451295"/>
            <a:ext cx="575958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US" sz="2000" i="1" dirty="0" err="1" smtClean="0">
                <a:latin typeface="+mn-lt"/>
                <a:cs typeface="+mn-cs"/>
              </a:rPr>
              <a:t>Chiffres</a:t>
            </a:r>
            <a:r>
              <a:rPr lang="en-US" sz="2000" i="1" dirty="0" smtClean="0">
                <a:latin typeface="+mn-lt"/>
                <a:cs typeface="+mn-cs"/>
              </a:rPr>
              <a:t> </a:t>
            </a:r>
            <a:r>
              <a:rPr lang="en-US" sz="2000" i="1" dirty="0" err="1" smtClean="0">
                <a:latin typeface="+mn-lt"/>
                <a:cs typeface="+mn-cs"/>
              </a:rPr>
              <a:t>d’affaires</a:t>
            </a:r>
            <a:r>
              <a:rPr lang="en-US" sz="2000" i="1" dirty="0" smtClean="0">
                <a:latin typeface="+mn-lt"/>
                <a:cs typeface="+mn-cs"/>
              </a:rPr>
              <a:t> </a:t>
            </a:r>
            <a:r>
              <a:rPr lang="en-US" sz="2000" i="1" dirty="0">
                <a:latin typeface="+mn-lt"/>
                <a:cs typeface="+mn-cs"/>
              </a:rPr>
              <a:t>2014 </a:t>
            </a:r>
            <a:r>
              <a:rPr lang="en-US" sz="2000" i="1" dirty="0" smtClean="0">
                <a:latin typeface="+mn-lt"/>
                <a:cs typeface="+mn-cs"/>
              </a:rPr>
              <a:t>:USD 1,8 MILLIONS</a:t>
            </a:r>
            <a:endParaRPr lang="en-US" sz="2000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6"/>
          <p:cNvSpPr>
            <a:spLocks/>
          </p:cNvSpPr>
          <p:nvPr/>
        </p:nvSpPr>
        <p:spPr bwMode="gray">
          <a:xfrm rot="-794496">
            <a:off x="4940962" y="2735264"/>
            <a:ext cx="1295003" cy="3316287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3399"/>
              </a:gs>
            </a:gsLst>
            <a:lin ang="0" scaled="1"/>
          </a:gradFill>
          <a:ln w="63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88" name="Freeform 7"/>
          <p:cNvSpPr>
            <a:spLocks/>
          </p:cNvSpPr>
          <p:nvPr/>
        </p:nvSpPr>
        <p:spPr bwMode="gray">
          <a:xfrm rot="5461794">
            <a:off x="3036689" y="2002830"/>
            <a:ext cx="1165225" cy="3503216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6699"/>
              </a:gs>
            </a:gsLst>
            <a:lin ang="0" scaled="1"/>
          </a:gradFill>
          <a:ln w="63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89" name="Freeform 8"/>
          <p:cNvSpPr>
            <a:spLocks/>
          </p:cNvSpPr>
          <p:nvPr/>
        </p:nvSpPr>
        <p:spPr bwMode="gray">
          <a:xfrm rot="-7471624">
            <a:off x="5274733" y="323851"/>
            <a:ext cx="993775" cy="36322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2841AA"/>
              </a:gs>
            </a:gsLst>
            <a:lin ang="0" scaled="1"/>
          </a:gradFill>
          <a:ln w="63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87828" y="2071688"/>
            <a:ext cx="5178293" cy="3643312"/>
            <a:chOff x="768" y="1104"/>
            <a:chExt cx="3984" cy="3072"/>
          </a:xfrm>
        </p:grpSpPr>
        <p:sp>
          <p:nvSpPr>
            <p:cNvPr id="16401" name="Freeform 10"/>
            <p:cNvSpPr>
              <a:spLocks/>
            </p:cNvSpPr>
            <p:nvPr/>
          </p:nvSpPr>
          <p:spPr bwMode="gray">
            <a:xfrm>
              <a:off x="2784" y="1680"/>
              <a:ext cx="866" cy="2496"/>
            </a:xfrm>
            <a:custGeom>
              <a:avLst/>
              <a:gdLst>
                <a:gd name="T0" fmla="*/ 0 w 646"/>
                <a:gd name="T1" fmla="*/ 0 h 1861"/>
                <a:gd name="T2" fmla="*/ 154 w 646"/>
                <a:gd name="T3" fmla="*/ 46 h 1861"/>
                <a:gd name="T4" fmla="*/ 316 w 646"/>
                <a:gd name="T5" fmla="*/ 105 h 1861"/>
                <a:gd name="T6" fmla="*/ 475 w 646"/>
                <a:gd name="T7" fmla="*/ 174 h 1861"/>
                <a:gd name="T8" fmla="*/ 629 w 646"/>
                <a:gd name="T9" fmla="*/ 263 h 1861"/>
                <a:gd name="T10" fmla="*/ 780 w 646"/>
                <a:gd name="T11" fmla="*/ 359 h 1861"/>
                <a:gd name="T12" fmla="*/ 929 w 646"/>
                <a:gd name="T13" fmla="*/ 475 h 1861"/>
                <a:gd name="T14" fmla="*/ 1075 w 646"/>
                <a:gd name="T15" fmla="*/ 600 h 1861"/>
                <a:gd name="T16" fmla="*/ 1217 w 646"/>
                <a:gd name="T17" fmla="*/ 738 h 1861"/>
                <a:gd name="T18" fmla="*/ 1350 w 646"/>
                <a:gd name="T19" fmla="*/ 891 h 1861"/>
                <a:gd name="T20" fmla="*/ 1477 w 646"/>
                <a:gd name="T21" fmla="*/ 1053 h 1861"/>
                <a:gd name="T22" fmla="*/ 1593 w 646"/>
                <a:gd name="T23" fmla="*/ 1225 h 1861"/>
                <a:gd name="T24" fmla="*/ 1698 w 646"/>
                <a:gd name="T25" fmla="*/ 1414 h 1861"/>
                <a:gd name="T26" fmla="*/ 1792 w 646"/>
                <a:gd name="T27" fmla="*/ 1609 h 1861"/>
                <a:gd name="T28" fmla="*/ 1879 w 646"/>
                <a:gd name="T29" fmla="*/ 1819 h 1861"/>
                <a:gd name="T30" fmla="*/ 1952 w 646"/>
                <a:gd name="T31" fmla="*/ 2039 h 1861"/>
                <a:gd name="T32" fmla="*/ 2004 w 646"/>
                <a:gd name="T33" fmla="*/ 2265 h 1861"/>
                <a:gd name="T34" fmla="*/ 2047 w 646"/>
                <a:gd name="T35" fmla="*/ 2504 h 1861"/>
                <a:gd name="T36" fmla="*/ 2074 w 646"/>
                <a:gd name="T37" fmla="*/ 2752 h 1861"/>
                <a:gd name="T38" fmla="*/ 2086 w 646"/>
                <a:gd name="T39" fmla="*/ 3008 h 1861"/>
                <a:gd name="T40" fmla="*/ 2078 w 646"/>
                <a:gd name="T41" fmla="*/ 3273 h 1861"/>
                <a:gd name="T42" fmla="*/ 2054 w 646"/>
                <a:gd name="T43" fmla="*/ 3515 h 1861"/>
                <a:gd name="T44" fmla="*/ 2011 w 646"/>
                <a:gd name="T45" fmla="*/ 3754 h 1861"/>
                <a:gd name="T46" fmla="*/ 1961 w 646"/>
                <a:gd name="T47" fmla="*/ 3981 h 1861"/>
                <a:gd name="T48" fmla="*/ 1889 w 646"/>
                <a:gd name="T49" fmla="*/ 4198 h 1861"/>
                <a:gd name="T50" fmla="*/ 1811 w 646"/>
                <a:gd name="T51" fmla="*/ 4403 h 1861"/>
                <a:gd name="T52" fmla="*/ 1721 w 646"/>
                <a:gd name="T53" fmla="*/ 4598 h 1861"/>
                <a:gd name="T54" fmla="*/ 1614 w 646"/>
                <a:gd name="T55" fmla="*/ 4781 h 1861"/>
                <a:gd name="T56" fmla="*/ 1505 w 646"/>
                <a:gd name="T57" fmla="*/ 4957 h 1861"/>
                <a:gd name="T58" fmla="*/ 1382 w 646"/>
                <a:gd name="T59" fmla="*/ 5119 h 1861"/>
                <a:gd name="T60" fmla="*/ 1252 w 646"/>
                <a:gd name="T61" fmla="*/ 5266 h 1861"/>
                <a:gd name="T62" fmla="*/ 1113 w 646"/>
                <a:gd name="T63" fmla="*/ 5404 h 1861"/>
                <a:gd name="T64" fmla="*/ 975 w 646"/>
                <a:gd name="T65" fmla="*/ 5530 h 1861"/>
                <a:gd name="T66" fmla="*/ 822 w 646"/>
                <a:gd name="T67" fmla="*/ 5642 h 1861"/>
                <a:gd name="T68" fmla="*/ 664 w 646"/>
                <a:gd name="T69" fmla="*/ 5747 h 1861"/>
                <a:gd name="T70" fmla="*/ 503 w 646"/>
                <a:gd name="T71" fmla="*/ 5834 h 1861"/>
                <a:gd name="T72" fmla="*/ 334 w 646"/>
                <a:gd name="T73" fmla="*/ 5909 h 1861"/>
                <a:gd name="T74" fmla="*/ 170 w 646"/>
                <a:gd name="T75" fmla="*/ 5974 h 1861"/>
                <a:gd name="T76" fmla="*/ 0 w 646"/>
                <a:gd name="T77" fmla="*/ 6022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3D9F5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2" name="Freeform 11"/>
            <p:cNvSpPr>
              <a:spLocks/>
            </p:cNvSpPr>
            <p:nvPr/>
          </p:nvSpPr>
          <p:spPr bwMode="gray">
            <a:xfrm rot="6256290">
              <a:off x="1583" y="1153"/>
              <a:ext cx="866" cy="2496"/>
            </a:xfrm>
            <a:custGeom>
              <a:avLst/>
              <a:gdLst>
                <a:gd name="T0" fmla="*/ 0 w 646"/>
                <a:gd name="T1" fmla="*/ 0 h 1861"/>
                <a:gd name="T2" fmla="*/ 154 w 646"/>
                <a:gd name="T3" fmla="*/ 46 h 1861"/>
                <a:gd name="T4" fmla="*/ 316 w 646"/>
                <a:gd name="T5" fmla="*/ 105 h 1861"/>
                <a:gd name="T6" fmla="*/ 475 w 646"/>
                <a:gd name="T7" fmla="*/ 174 h 1861"/>
                <a:gd name="T8" fmla="*/ 629 w 646"/>
                <a:gd name="T9" fmla="*/ 263 h 1861"/>
                <a:gd name="T10" fmla="*/ 780 w 646"/>
                <a:gd name="T11" fmla="*/ 359 h 1861"/>
                <a:gd name="T12" fmla="*/ 929 w 646"/>
                <a:gd name="T13" fmla="*/ 475 h 1861"/>
                <a:gd name="T14" fmla="*/ 1075 w 646"/>
                <a:gd name="T15" fmla="*/ 600 h 1861"/>
                <a:gd name="T16" fmla="*/ 1217 w 646"/>
                <a:gd name="T17" fmla="*/ 738 h 1861"/>
                <a:gd name="T18" fmla="*/ 1350 w 646"/>
                <a:gd name="T19" fmla="*/ 891 h 1861"/>
                <a:gd name="T20" fmla="*/ 1477 w 646"/>
                <a:gd name="T21" fmla="*/ 1053 h 1861"/>
                <a:gd name="T22" fmla="*/ 1593 w 646"/>
                <a:gd name="T23" fmla="*/ 1225 h 1861"/>
                <a:gd name="T24" fmla="*/ 1698 w 646"/>
                <a:gd name="T25" fmla="*/ 1414 h 1861"/>
                <a:gd name="T26" fmla="*/ 1792 w 646"/>
                <a:gd name="T27" fmla="*/ 1609 h 1861"/>
                <a:gd name="T28" fmla="*/ 1879 w 646"/>
                <a:gd name="T29" fmla="*/ 1819 h 1861"/>
                <a:gd name="T30" fmla="*/ 1952 w 646"/>
                <a:gd name="T31" fmla="*/ 2039 h 1861"/>
                <a:gd name="T32" fmla="*/ 2004 w 646"/>
                <a:gd name="T33" fmla="*/ 2265 h 1861"/>
                <a:gd name="T34" fmla="*/ 2047 w 646"/>
                <a:gd name="T35" fmla="*/ 2504 h 1861"/>
                <a:gd name="T36" fmla="*/ 2074 w 646"/>
                <a:gd name="T37" fmla="*/ 2752 h 1861"/>
                <a:gd name="T38" fmla="*/ 2086 w 646"/>
                <a:gd name="T39" fmla="*/ 3008 h 1861"/>
                <a:gd name="T40" fmla="*/ 2078 w 646"/>
                <a:gd name="T41" fmla="*/ 3273 h 1861"/>
                <a:gd name="T42" fmla="*/ 2054 w 646"/>
                <a:gd name="T43" fmla="*/ 3515 h 1861"/>
                <a:gd name="T44" fmla="*/ 2011 w 646"/>
                <a:gd name="T45" fmla="*/ 3754 h 1861"/>
                <a:gd name="T46" fmla="*/ 1961 w 646"/>
                <a:gd name="T47" fmla="*/ 3981 h 1861"/>
                <a:gd name="T48" fmla="*/ 1889 w 646"/>
                <a:gd name="T49" fmla="*/ 4198 h 1861"/>
                <a:gd name="T50" fmla="*/ 1811 w 646"/>
                <a:gd name="T51" fmla="*/ 4403 h 1861"/>
                <a:gd name="T52" fmla="*/ 1721 w 646"/>
                <a:gd name="T53" fmla="*/ 4598 h 1861"/>
                <a:gd name="T54" fmla="*/ 1614 w 646"/>
                <a:gd name="T55" fmla="*/ 4781 h 1861"/>
                <a:gd name="T56" fmla="*/ 1505 w 646"/>
                <a:gd name="T57" fmla="*/ 4957 h 1861"/>
                <a:gd name="T58" fmla="*/ 1382 w 646"/>
                <a:gd name="T59" fmla="*/ 5119 h 1861"/>
                <a:gd name="T60" fmla="*/ 1252 w 646"/>
                <a:gd name="T61" fmla="*/ 5266 h 1861"/>
                <a:gd name="T62" fmla="*/ 1113 w 646"/>
                <a:gd name="T63" fmla="*/ 5404 h 1861"/>
                <a:gd name="T64" fmla="*/ 975 w 646"/>
                <a:gd name="T65" fmla="*/ 5530 h 1861"/>
                <a:gd name="T66" fmla="*/ 822 w 646"/>
                <a:gd name="T67" fmla="*/ 5642 h 1861"/>
                <a:gd name="T68" fmla="*/ 664 w 646"/>
                <a:gd name="T69" fmla="*/ 5747 h 1861"/>
                <a:gd name="T70" fmla="*/ 503 w 646"/>
                <a:gd name="T71" fmla="*/ 5834 h 1861"/>
                <a:gd name="T72" fmla="*/ 334 w 646"/>
                <a:gd name="T73" fmla="*/ 5909 h 1861"/>
                <a:gd name="T74" fmla="*/ 170 w 646"/>
                <a:gd name="T75" fmla="*/ 5974 h 1861"/>
                <a:gd name="T76" fmla="*/ 0 w 646"/>
                <a:gd name="T77" fmla="*/ 6022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3D9F5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3" name="Freeform 12"/>
            <p:cNvSpPr>
              <a:spLocks/>
            </p:cNvSpPr>
            <p:nvPr/>
          </p:nvSpPr>
          <p:spPr bwMode="gray">
            <a:xfrm rot="-6677128">
              <a:off x="3071" y="289"/>
              <a:ext cx="866" cy="2496"/>
            </a:xfrm>
            <a:custGeom>
              <a:avLst/>
              <a:gdLst>
                <a:gd name="T0" fmla="*/ 0 w 646"/>
                <a:gd name="T1" fmla="*/ 0 h 1861"/>
                <a:gd name="T2" fmla="*/ 154 w 646"/>
                <a:gd name="T3" fmla="*/ 46 h 1861"/>
                <a:gd name="T4" fmla="*/ 316 w 646"/>
                <a:gd name="T5" fmla="*/ 105 h 1861"/>
                <a:gd name="T6" fmla="*/ 475 w 646"/>
                <a:gd name="T7" fmla="*/ 174 h 1861"/>
                <a:gd name="T8" fmla="*/ 629 w 646"/>
                <a:gd name="T9" fmla="*/ 263 h 1861"/>
                <a:gd name="T10" fmla="*/ 780 w 646"/>
                <a:gd name="T11" fmla="*/ 359 h 1861"/>
                <a:gd name="T12" fmla="*/ 929 w 646"/>
                <a:gd name="T13" fmla="*/ 475 h 1861"/>
                <a:gd name="T14" fmla="*/ 1075 w 646"/>
                <a:gd name="T15" fmla="*/ 600 h 1861"/>
                <a:gd name="T16" fmla="*/ 1217 w 646"/>
                <a:gd name="T17" fmla="*/ 738 h 1861"/>
                <a:gd name="T18" fmla="*/ 1350 w 646"/>
                <a:gd name="T19" fmla="*/ 891 h 1861"/>
                <a:gd name="T20" fmla="*/ 1477 w 646"/>
                <a:gd name="T21" fmla="*/ 1053 h 1861"/>
                <a:gd name="T22" fmla="*/ 1593 w 646"/>
                <a:gd name="T23" fmla="*/ 1225 h 1861"/>
                <a:gd name="T24" fmla="*/ 1698 w 646"/>
                <a:gd name="T25" fmla="*/ 1414 h 1861"/>
                <a:gd name="T26" fmla="*/ 1792 w 646"/>
                <a:gd name="T27" fmla="*/ 1609 h 1861"/>
                <a:gd name="T28" fmla="*/ 1879 w 646"/>
                <a:gd name="T29" fmla="*/ 1819 h 1861"/>
                <a:gd name="T30" fmla="*/ 1952 w 646"/>
                <a:gd name="T31" fmla="*/ 2039 h 1861"/>
                <a:gd name="T32" fmla="*/ 2004 w 646"/>
                <a:gd name="T33" fmla="*/ 2265 h 1861"/>
                <a:gd name="T34" fmla="*/ 2047 w 646"/>
                <a:gd name="T35" fmla="*/ 2504 h 1861"/>
                <a:gd name="T36" fmla="*/ 2074 w 646"/>
                <a:gd name="T37" fmla="*/ 2752 h 1861"/>
                <a:gd name="T38" fmla="*/ 2086 w 646"/>
                <a:gd name="T39" fmla="*/ 3008 h 1861"/>
                <a:gd name="T40" fmla="*/ 2078 w 646"/>
                <a:gd name="T41" fmla="*/ 3273 h 1861"/>
                <a:gd name="T42" fmla="*/ 2054 w 646"/>
                <a:gd name="T43" fmla="*/ 3515 h 1861"/>
                <a:gd name="T44" fmla="*/ 2011 w 646"/>
                <a:gd name="T45" fmla="*/ 3754 h 1861"/>
                <a:gd name="T46" fmla="*/ 1961 w 646"/>
                <a:gd name="T47" fmla="*/ 3981 h 1861"/>
                <a:gd name="T48" fmla="*/ 1889 w 646"/>
                <a:gd name="T49" fmla="*/ 4198 h 1861"/>
                <a:gd name="T50" fmla="*/ 1811 w 646"/>
                <a:gd name="T51" fmla="*/ 4403 h 1861"/>
                <a:gd name="T52" fmla="*/ 1721 w 646"/>
                <a:gd name="T53" fmla="*/ 4598 h 1861"/>
                <a:gd name="T54" fmla="*/ 1614 w 646"/>
                <a:gd name="T55" fmla="*/ 4781 h 1861"/>
                <a:gd name="T56" fmla="*/ 1505 w 646"/>
                <a:gd name="T57" fmla="*/ 4957 h 1861"/>
                <a:gd name="T58" fmla="*/ 1382 w 646"/>
                <a:gd name="T59" fmla="*/ 5119 h 1861"/>
                <a:gd name="T60" fmla="*/ 1252 w 646"/>
                <a:gd name="T61" fmla="*/ 5266 h 1861"/>
                <a:gd name="T62" fmla="*/ 1113 w 646"/>
                <a:gd name="T63" fmla="*/ 5404 h 1861"/>
                <a:gd name="T64" fmla="*/ 975 w 646"/>
                <a:gd name="T65" fmla="*/ 5530 h 1861"/>
                <a:gd name="T66" fmla="*/ 822 w 646"/>
                <a:gd name="T67" fmla="*/ 5642 h 1861"/>
                <a:gd name="T68" fmla="*/ 664 w 646"/>
                <a:gd name="T69" fmla="*/ 5747 h 1861"/>
                <a:gd name="T70" fmla="*/ 503 w 646"/>
                <a:gd name="T71" fmla="*/ 5834 h 1861"/>
                <a:gd name="T72" fmla="*/ 334 w 646"/>
                <a:gd name="T73" fmla="*/ 5909 h 1861"/>
                <a:gd name="T74" fmla="*/ 170 w 646"/>
                <a:gd name="T75" fmla="*/ 5974 h 1861"/>
                <a:gd name="T76" fmla="*/ 0 w 646"/>
                <a:gd name="T77" fmla="*/ 6022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3D9F5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91133" y="2625725"/>
            <a:ext cx="1513417" cy="1346200"/>
            <a:chOff x="2016" y="1920"/>
            <a:chExt cx="1680" cy="1680"/>
          </a:xfrm>
        </p:grpSpPr>
        <p:sp>
          <p:nvSpPr>
            <p:cNvPr id="16399" name="Oval 1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2841AA"/>
                </a:gs>
                <a:gs pos="100000">
                  <a:srgbClr val="182867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0" name="Freeform 1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05 w 1321"/>
                <a:gd name="T1" fmla="*/ 252 h 712"/>
                <a:gd name="T2" fmla="*/ 1220 w 1321"/>
                <a:gd name="T3" fmla="*/ 279 h 712"/>
                <a:gd name="T4" fmla="*/ 1223 w 1321"/>
                <a:gd name="T5" fmla="*/ 302 h 712"/>
                <a:gd name="T6" fmla="*/ 1218 w 1321"/>
                <a:gd name="T7" fmla="*/ 324 h 712"/>
                <a:gd name="T8" fmla="*/ 1202 w 1321"/>
                <a:gd name="T9" fmla="*/ 345 h 712"/>
                <a:gd name="T10" fmla="*/ 1178 w 1321"/>
                <a:gd name="T11" fmla="*/ 364 h 712"/>
                <a:gd name="T12" fmla="*/ 1148 w 1321"/>
                <a:gd name="T13" fmla="*/ 380 h 712"/>
                <a:gd name="T14" fmla="*/ 1108 w 1321"/>
                <a:gd name="T15" fmla="*/ 394 h 712"/>
                <a:gd name="T16" fmla="*/ 1063 w 1321"/>
                <a:gd name="T17" fmla="*/ 409 h 712"/>
                <a:gd name="T18" fmla="*/ 1011 w 1321"/>
                <a:gd name="T19" fmla="*/ 419 h 712"/>
                <a:gd name="T20" fmla="*/ 955 w 1321"/>
                <a:gd name="T21" fmla="*/ 429 h 712"/>
                <a:gd name="T22" fmla="*/ 896 w 1321"/>
                <a:gd name="T23" fmla="*/ 436 h 712"/>
                <a:gd name="T24" fmla="*/ 830 w 1321"/>
                <a:gd name="T25" fmla="*/ 443 h 712"/>
                <a:gd name="T26" fmla="*/ 763 w 1321"/>
                <a:gd name="T27" fmla="*/ 446 h 712"/>
                <a:gd name="T28" fmla="*/ 737 w 1321"/>
                <a:gd name="T29" fmla="*/ 448 h 712"/>
                <a:gd name="T30" fmla="*/ 441 w 1321"/>
                <a:gd name="T31" fmla="*/ 448 h 712"/>
                <a:gd name="T32" fmla="*/ 437 w 1321"/>
                <a:gd name="T33" fmla="*/ 448 h 712"/>
                <a:gd name="T34" fmla="*/ 379 w 1321"/>
                <a:gd name="T35" fmla="*/ 445 h 712"/>
                <a:gd name="T36" fmla="*/ 323 w 1321"/>
                <a:gd name="T37" fmla="*/ 443 h 712"/>
                <a:gd name="T38" fmla="*/ 270 w 1321"/>
                <a:gd name="T39" fmla="*/ 438 h 712"/>
                <a:gd name="T40" fmla="*/ 219 w 1321"/>
                <a:gd name="T41" fmla="*/ 434 h 712"/>
                <a:gd name="T42" fmla="*/ 173 w 1321"/>
                <a:gd name="T43" fmla="*/ 426 h 712"/>
                <a:gd name="T44" fmla="*/ 130 w 1321"/>
                <a:gd name="T45" fmla="*/ 416 h 712"/>
                <a:gd name="T46" fmla="*/ 94 w 1321"/>
                <a:gd name="T47" fmla="*/ 408 h 712"/>
                <a:gd name="T48" fmla="*/ 63 w 1321"/>
                <a:gd name="T49" fmla="*/ 396 h 712"/>
                <a:gd name="T50" fmla="*/ 35 w 1321"/>
                <a:gd name="T51" fmla="*/ 382 h 712"/>
                <a:gd name="T52" fmla="*/ 18 w 1321"/>
                <a:gd name="T53" fmla="*/ 366 h 712"/>
                <a:gd name="T54" fmla="*/ 6 w 1321"/>
                <a:gd name="T55" fmla="*/ 348 h 712"/>
                <a:gd name="T56" fmla="*/ 0 w 1321"/>
                <a:gd name="T57" fmla="*/ 329 h 712"/>
                <a:gd name="T58" fmla="*/ 0 w 1321"/>
                <a:gd name="T59" fmla="*/ 327 h 712"/>
                <a:gd name="T60" fmla="*/ 4 w 1321"/>
                <a:gd name="T61" fmla="*/ 306 h 712"/>
                <a:gd name="T62" fmla="*/ 16 w 1321"/>
                <a:gd name="T63" fmla="*/ 280 h 712"/>
                <a:gd name="T64" fmla="*/ 47 w 1321"/>
                <a:gd name="T65" fmla="*/ 232 h 712"/>
                <a:gd name="T66" fmla="*/ 86 w 1321"/>
                <a:gd name="T67" fmla="*/ 188 h 712"/>
                <a:gd name="T68" fmla="*/ 135 w 1321"/>
                <a:gd name="T69" fmla="*/ 148 h 712"/>
                <a:gd name="T70" fmla="*/ 188 w 1321"/>
                <a:gd name="T71" fmla="*/ 111 h 712"/>
                <a:gd name="T72" fmla="*/ 250 w 1321"/>
                <a:gd name="T73" fmla="*/ 78 h 712"/>
                <a:gd name="T74" fmla="*/ 317 w 1321"/>
                <a:gd name="T75" fmla="*/ 52 h 712"/>
                <a:gd name="T76" fmla="*/ 384 w 1321"/>
                <a:gd name="T77" fmla="*/ 29 h 712"/>
                <a:gd name="T78" fmla="*/ 461 w 1321"/>
                <a:gd name="T79" fmla="*/ 13 h 712"/>
                <a:gd name="T80" fmla="*/ 538 w 1321"/>
                <a:gd name="T81" fmla="*/ 4 h 712"/>
                <a:gd name="T82" fmla="*/ 618 w 1321"/>
                <a:gd name="T83" fmla="*/ 0 h 712"/>
                <a:gd name="T84" fmla="*/ 618 w 1321"/>
                <a:gd name="T85" fmla="*/ 0 h 712"/>
                <a:gd name="T86" fmla="*/ 703 w 1321"/>
                <a:gd name="T87" fmla="*/ 4 h 712"/>
                <a:gd name="T88" fmla="*/ 785 w 1321"/>
                <a:gd name="T89" fmla="*/ 14 h 712"/>
                <a:gd name="T90" fmla="*/ 863 w 1321"/>
                <a:gd name="T91" fmla="*/ 33 h 712"/>
                <a:gd name="T92" fmla="*/ 936 w 1321"/>
                <a:gd name="T93" fmla="*/ 56 h 712"/>
                <a:gd name="T94" fmla="*/ 1003 w 1321"/>
                <a:gd name="T95" fmla="*/ 86 h 712"/>
                <a:gd name="T96" fmla="*/ 1064 w 1321"/>
                <a:gd name="T97" fmla="*/ 122 h 712"/>
                <a:gd name="T98" fmla="*/ 1119 w 1321"/>
                <a:gd name="T99" fmla="*/ 161 h 712"/>
                <a:gd name="T100" fmla="*/ 1166 w 1321"/>
                <a:gd name="T101" fmla="*/ 204 h 712"/>
                <a:gd name="T102" fmla="*/ 1205 w 1321"/>
                <a:gd name="T103" fmla="*/ 252 h 712"/>
                <a:gd name="T104" fmla="*/ 1205 w 1321"/>
                <a:gd name="T105" fmla="*/ 25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2841AA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4266203" y="2733675"/>
            <a:ext cx="1404552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SFM </a:t>
            </a:r>
          </a:p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En 2014</a:t>
            </a:r>
            <a:endParaRPr lang="fr-FR" sz="2800" dirty="0">
              <a:latin typeface="+mj-lt"/>
            </a:endParaRPr>
          </a:p>
        </p:txBody>
      </p:sp>
      <p:sp>
        <p:nvSpPr>
          <p:cNvPr id="16393" name="ZoneTexte 19"/>
          <p:cNvSpPr txBox="1">
            <a:spLocks noChangeArrowheads="1"/>
          </p:cNvSpPr>
          <p:nvPr/>
        </p:nvSpPr>
        <p:spPr bwMode="auto">
          <a:xfrm>
            <a:off x="6874976" y="5072063"/>
            <a:ext cx="23855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50+opérateurs</a:t>
            </a:r>
            <a:r>
              <a:rPr lang="en-US" i="1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régulateurs</a:t>
            </a:r>
            <a:r>
              <a:rPr lang="en-US" i="1" dirty="0">
                <a:solidFill>
                  <a:srgbClr val="002060"/>
                </a:solidFill>
              </a:rPr>
              <a:t> 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Et </a:t>
            </a:r>
            <a:r>
              <a:rPr lang="en-US" i="1" dirty="0" err="1" smtClean="0">
                <a:solidFill>
                  <a:srgbClr val="002060"/>
                </a:solidFill>
              </a:rPr>
              <a:t>société</a:t>
            </a:r>
            <a:r>
              <a:rPr lang="en-US" i="1" dirty="0" smtClean="0">
                <a:solidFill>
                  <a:srgbClr val="002060"/>
                </a:solidFill>
              </a:rPr>
              <a:t> de consultance</a:t>
            </a:r>
            <a:endParaRPr lang="en-US" dirty="0"/>
          </a:p>
        </p:txBody>
      </p:sp>
      <p:sp>
        <p:nvSpPr>
          <p:cNvPr id="16394" name="ZoneTexte 20"/>
          <p:cNvSpPr txBox="1">
            <a:spLocks noChangeArrowheads="1"/>
          </p:cNvSpPr>
          <p:nvPr/>
        </p:nvSpPr>
        <p:spPr bwMode="auto">
          <a:xfrm>
            <a:off x="5594483" y="2205038"/>
            <a:ext cx="403979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650+ </a:t>
            </a:r>
            <a:r>
              <a:rPr lang="en-US" i="1" dirty="0" smtClean="0">
                <a:solidFill>
                  <a:srgbClr val="002060"/>
                </a:solidFill>
              </a:rPr>
              <a:t>+ </a:t>
            </a:r>
            <a:r>
              <a:rPr lang="en-US" i="1" dirty="0" err="1" smtClean="0">
                <a:solidFill>
                  <a:srgbClr val="002060"/>
                </a:solidFill>
              </a:rPr>
              <a:t>Homme</a:t>
            </a:r>
            <a:r>
              <a:rPr lang="en-US" i="1" dirty="0" smtClean="0">
                <a:solidFill>
                  <a:srgbClr val="002060"/>
                </a:solidFill>
              </a:rPr>
              <a:t>/jour </a:t>
            </a:r>
            <a:endParaRPr lang="en-US" i="1" dirty="0">
              <a:solidFill>
                <a:srgbClr val="002060"/>
              </a:solidFill>
            </a:endParaRPr>
          </a:p>
          <a:p>
            <a:pPr algn="ctr"/>
            <a:r>
              <a:rPr lang="en-US" i="1" dirty="0" smtClean="0">
                <a:solidFill>
                  <a:srgbClr val="002060"/>
                </a:solidFill>
              </a:rPr>
              <a:t>de consultance </a:t>
            </a:r>
            <a:r>
              <a:rPr lang="en-US" i="1" dirty="0" err="1">
                <a:solidFill>
                  <a:srgbClr val="002060"/>
                </a:solidFill>
              </a:rPr>
              <a:t>stratégique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16395" name="ZoneTexte 21"/>
          <p:cNvSpPr txBox="1">
            <a:spLocks noChangeArrowheads="1"/>
          </p:cNvSpPr>
          <p:nvPr/>
        </p:nvSpPr>
        <p:spPr bwMode="auto">
          <a:xfrm>
            <a:off x="1642592" y="1357313"/>
            <a:ext cx="2060179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1800+ </a:t>
            </a:r>
            <a:r>
              <a:rPr lang="en-US" i="1" dirty="0" err="1" smtClean="0">
                <a:solidFill>
                  <a:srgbClr val="002060"/>
                </a:solidFill>
              </a:rPr>
              <a:t>Homme</a:t>
            </a:r>
            <a:r>
              <a:rPr lang="en-US" i="1" dirty="0" smtClean="0">
                <a:solidFill>
                  <a:srgbClr val="002060"/>
                </a:solidFill>
              </a:rPr>
              <a:t>/jour </a:t>
            </a:r>
            <a:r>
              <a:rPr lang="en-US" i="1" dirty="0">
                <a:solidFill>
                  <a:srgbClr val="002060"/>
                </a:solidFill>
              </a:rPr>
              <a:t> </a:t>
            </a:r>
          </a:p>
          <a:p>
            <a:r>
              <a:rPr lang="fr-FR" i="1" dirty="0" smtClean="0">
                <a:solidFill>
                  <a:srgbClr val="002060"/>
                </a:solidFill>
              </a:rPr>
              <a:t>d'Assistance </a:t>
            </a:r>
            <a:r>
              <a:rPr lang="en-US" i="1" dirty="0" smtClean="0">
                <a:solidFill>
                  <a:srgbClr val="002060"/>
                </a:solidFill>
              </a:rPr>
              <a:t> technique</a:t>
            </a:r>
            <a:endParaRPr lang="fr-FR" i="1" dirty="0">
              <a:solidFill>
                <a:srgbClr val="002060"/>
              </a:solidFill>
            </a:endParaRPr>
          </a:p>
          <a:p>
            <a:pPr algn="ctr"/>
            <a:r>
              <a:rPr lang="fr-FR" i="1" dirty="0">
                <a:solidFill>
                  <a:srgbClr val="002060"/>
                </a:solidFill>
              </a:rPr>
              <a:t> </a:t>
            </a:r>
            <a:endParaRPr lang="fr-FR" dirty="0"/>
          </a:p>
        </p:txBody>
      </p:sp>
      <p:sp>
        <p:nvSpPr>
          <p:cNvPr id="16396" name="ZoneTexte 22"/>
          <p:cNvSpPr txBox="1">
            <a:spLocks noChangeArrowheads="1"/>
          </p:cNvSpPr>
          <p:nvPr/>
        </p:nvSpPr>
        <p:spPr bwMode="auto">
          <a:xfrm>
            <a:off x="1044491" y="4229101"/>
            <a:ext cx="291778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550+ </a:t>
            </a:r>
            <a:r>
              <a:rPr lang="en-US" i="1" dirty="0" err="1" smtClean="0">
                <a:solidFill>
                  <a:srgbClr val="002060"/>
                </a:solidFill>
              </a:rPr>
              <a:t>Homme</a:t>
            </a:r>
            <a:r>
              <a:rPr lang="en-US" i="1" dirty="0" smtClean="0">
                <a:solidFill>
                  <a:srgbClr val="002060"/>
                </a:solidFill>
              </a:rPr>
              <a:t>/jour de Formation  </a:t>
            </a:r>
            <a:endParaRPr lang="en-US" i="1" dirty="0">
              <a:solidFill>
                <a:srgbClr val="002060"/>
              </a:solidFill>
            </a:endParaRPr>
          </a:p>
          <a:p>
            <a:pPr algn="ctr"/>
            <a:r>
              <a:rPr lang="en-US" i="1" dirty="0">
                <a:solidFill>
                  <a:srgbClr val="002060"/>
                </a:solidFill>
              </a:rPr>
              <a:t>a</a:t>
            </a:r>
            <a:r>
              <a:rPr lang="en-US" i="1" dirty="0" smtClean="0">
                <a:solidFill>
                  <a:srgbClr val="002060"/>
                </a:solidFill>
              </a:rPr>
              <a:t>vec </a:t>
            </a:r>
            <a:r>
              <a:rPr lang="en-US" i="1" dirty="0">
                <a:solidFill>
                  <a:srgbClr val="002060"/>
                </a:solidFill>
              </a:rPr>
              <a:t>40% </a:t>
            </a:r>
            <a:r>
              <a:rPr lang="en-US" i="1" dirty="0" err="1" smtClean="0">
                <a:solidFill>
                  <a:srgbClr val="002060"/>
                </a:solidFill>
              </a:rPr>
              <a:t>sur</a:t>
            </a:r>
            <a:r>
              <a:rPr lang="en-US" i="1" dirty="0" smtClean="0">
                <a:solidFill>
                  <a:srgbClr val="002060"/>
                </a:solidFill>
              </a:rPr>
              <a:t> site</a:t>
            </a:r>
            <a:endParaRPr lang="en-US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082355" y="317305"/>
            <a:ext cx="3052634" cy="402115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 algn="l">
              <a:defRPr/>
            </a:pPr>
            <a:r>
              <a:rPr lang="en-US" sz="2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Groupe</a:t>
            </a:r>
            <a:r>
              <a:rPr 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SFM</a:t>
            </a:r>
            <a:endParaRPr 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142913" y="241410"/>
            <a:ext cx="5252092" cy="54944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marL="9207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QoEntumAutomatique</a:t>
            </a:r>
            <a:r>
              <a:rPr lang="en-US" altLang="zh-CN" sz="16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: QoE </a:t>
            </a:r>
            <a:r>
              <a:rPr lang="en-US" altLang="zh-CN" sz="16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automatique</a:t>
            </a:r>
            <a:r>
              <a:rPr lang="en-US" altLang="zh-CN" sz="16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pour</a:t>
            </a:r>
            <a:r>
              <a:rPr lang="en-US" altLang="zh-CN" sz="16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altLang="zh-CN" sz="16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l’a</a:t>
            </a:r>
            <a:r>
              <a:rPr lang="en-US" sz="1600" b="1" dirty="0" err="1" smtClean="0">
                <a:solidFill>
                  <a:schemeClr val="bg1"/>
                </a:solidFill>
              </a:rPr>
              <a:t>mélioration</a:t>
            </a:r>
            <a:r>
              <a:rPr lang="en-US" sz="1600" b="1" dirty="0" smtClean="0">
                <a:solidFill>
                  <a:schemeClr val="bg1"/>
                </a:solidFill>
              </a:rPr>
              <a:t> des performances réseau et </a:t>
            </a:r>
            <a:r>
              <a:rPr lang="en-US" sz="1600" b="1" dirty="0" err="1" smtClean="0">
                <a:solidFill>
                  <a:schemeClr val="bg1"/>
                </a:solidFill>
              </a:rPr>
              <a:t>suivi</a:t>
            </a:r>
            <a:r>
              <a:rPr lang="en-US" sz="1600" b="1" dirty="0" smtClean="0">
                <a:solidFill>
                  <a:schemeClr val="bg1"/>
                </a:solidFill>
              </a:rPr>
              <a:t> des affaires</a:t>
            </a:r>
            <a:endParaRPr lang="en-US" altLang="zh-CN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30723" name="Espace réservé du contenu 6" descr="logo Qo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7286" y="1557338"/>
            <a:ext cx="2631281" cy="1008062"/>
          </a:xfrm>
        </p:spPr>
      </p:pic>
      <p:sp>
        <p:nvSpPr>
          <p:cNvPr id="12" name="Rectangle 11"/>
          <p:cNvSpPr/>
          <p:nvPr/>
        </p:nvSpPr>
        <p:spPr>
          <a:xfrm>
            <a:off x="194338" y="1986995"/>
            <a:ext cx="4253044" cy="35825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100" b="1" i="1" dirty="0" err="1">
                <a:solidFill>
                  <a:srgbClr val="002060"/>
                </a:solidFill>
                <a:latin typeface="Calibri" pitchFamily="34" charset="0"/>
              </a:rPr>
              <a:t>QoEntum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 Solution </a:t>
            </a:r>
            <a:r>
              <a:rPr lang="en-US" sz="2100" b="1" i="1" dirty="0" err="1" smtClean="0">
                <a:solidFill>
                  <a:srgbClr val="002060"/>
                </a:solidFill>
                <a:latin typeface="Calibri" pitchFamily="34" charset="0"/>
              </a:rPr>
              <a:t>recueille</a:t>
            </a:r>
            <a:r>
              <a:rPr lang="en-US" sz="21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les </a:t>
            </a:r>
            <a:r>
              <a:rPr lang="en-US" sz="2100" b="1" i="1" dirty="0" smtClean="0">
                <a:solidFill>
                  <a:srgbClr val="002060"/>
                </a:solidFill>
                <a:latin typeface="Calibri" pitchFamily="34" charset="0"/>
              </a:rPr>
              <a:t>KPI standard ,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en-US" sz="2100" b="1" i="1" kern="0" dirty="0">
                <a:solidFill>
                  <a:srgbClr val="002060"/>
                </a:solidFill>
                <a:latin typeface="Calibri" pitchFamily="34" charset="0"/>
              </a:rPr>
              <a:t>y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libri" pitchFamily="34" charset="0"/>
              </a:rPr>
              <a:t>compris</a:t>
            </a:r>
            <a:r>
              <a:rPr lang="en-US" sz="2100" b="1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les services  </a:t>
            </a:r>
            <a:r>
              <a:rPr lang="en-US" sz="2100" b="1" kern="0" dirty="0" err="1" smtClean="0">
                <a:solidFill>
                  <a:srgbClr val="002060"/>
                </a:solidFill>
                <a:latin typeface="Calibri" pitchFamily="34" charset="0"/>
              </a:rPr>
              <a:t>vocaux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kern="0" dirty="0">
                <a:solidFill>
                  <a:srgbClr val="002060"/>
                </a:solidFill>
                <a:latin typeface="Calibri" pitchFamily="34" charset="0"/>
              </a:rPr>
              <a:t>et de données 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à </a:t>
            </a:r>
            <a:r>
              <a:rPr lang="en-US" sz="2100" b="1" kern="0" dirty="0" err="1" smtClean="0">
                <a:solidFill>
                  <a:srgbClr val="002060"/>
                </a:solidFill>
                <a:latin typeface="Calibri" pitchFamily="34" charset="0"/>
              </a:rPr>
              <a:t>partir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i="1" dirty="0" smtClean="0">
                <a:solidFill>
                  <a:srgbClr val="002060"/>
                </a:solidFill>
                <a:latin typeface="Calibri" pitchFamily="34" charset="0"/>
              </a:rPr>
              <a:t>des </a:t>
            </a:r>
            <a:r>
              <a:rPr lang="en-US" sz="2100" b="1" i="1" dirty="0" err="1" smtClean="0">
                <a:solidFill>
                  <a:srgbClr val="002060"/>
                </a:solidFill>
                <a:latin typeface="Calibri" pitchFamily="34" charset="0"/>
              </a:rPr>
              <a:t>smartphones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en-US" sz="2100" b="1" i="1" dirty="0" err="1" smtClean="0">
                <a:solidFill>
                  <a:srgbClr val="002060"/>
                </a:solidFill>
                <a:latin typeface="Calibri" pitchFamily="34" charset="0"/>
              </a:rPr>
              <a:t>Androïd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i="1" dirty="0" smtClean="0">
                <a:solidFill>
                  <a:srgbClr val="002060"/>
                </a:solidFill>
                <a:latin typeface="Calibri" pitchFamily="34" charset="0"/>
              </a:rPr>
              <a:t>des </a:t>
            </a:r>
            <a:r>
              <a:rPr lang="en-US" sz="2100" b="1" i="1" dirty="0" err="1" smtClean="0">
                <a:solidFill>
                  <a:srgbClr val="002060"/>
                </a:solidFill>
                <a:latin typeface="Calibri" pitchFamily="34" charset="0"/>
              </a:rPr>
              <a:t>abonnés</a:t>
            </a:r>
            <a:r>
              <a:rPr lang="en-US" sz="2100" b="1" i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Il reflète </a:t>
            </a:r>
            <a:r>
              <a:rPr lang="en-US" sz="2100" b="1" i="1" dirty="0" err="1">
                <a:solidFill>
                  <a:srgbClr val="002060"/>
                </a:solidFill>
                <a:latin typeface="Calibri" pitchFamily="34" charset="0"/>
              </a:rPr>
              <a:t>l'expérience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i="1" dirty="0" smtClean="0">
                <a:solidFill>
                  <a:srgbClr val="002060"/>
                </a:solidFill>
                <a:latin typeface="Calibri" pitchFamily="34" charset="0"/>
              </a:rPr>
              <a:t>de </a:t>
            </a:r>
            <a:r>
              <a:rPr lang="en-US" sz="2100" b="1" i="1" dirty="0" err="1" smtClean="0">
                <a:solidFill>
                  <a:srgbClr val="002060"/>
                </a:solidFill>
                <a:latin typeface="Calibri" pitchFamily="34" charset="0"/>
              </a:rPr>
              <a:t>l’utilisateur</a:t>
            </a:r>
            <a:r>
              <a:rPr lang="en-US" sz="2100" b="1" i="1" dirty="0" smtClean="0">
                <a:solidFill>
                  <a:srgbClr val="002060"/>
                </a:solidFill>
                <a:latin typeface="Calibri" pitchFamily="34" charset="0"/>
              </a:rPr>
              <a:t> final 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et </a:t>
            </a:r>
            <a:r>
              <a:rPr lang="en-US" sz="2100" b="1" i="1" dirty="0" smtClean="0">
                <a:solidFill>
                  <a:srgbClr val="002060"/>
                </a:solidFill>
                <a:latin typeface="Calibri" pitchFamily="34" charset="0"/>
              </a:rPr>
              <a:t>la perception de le performance du </a:t>
            </a:r>
            <a:r>
              <a:rPr lang="en-US" sz="2100" b="1" i="1" dirty="0" err="1" smtClean="0">
                <a:solidFill>
                  <a:srgbClr val="002060"/>
                </a:solidFill>
                <a:latin typeface="Calibri" pitchFamily="34" charset="0"/>
              </a:rPr>
              <a:t>réseau</a:t>
            </a:r>
            <a:r>
              <a:rPr lang="en-US" sz="2100" b="1" i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100" b="1" kern="0" dirty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Les </a:t>
            </a:r>
            <a:r>
              <a:rPr lang="en-US" sz="2100" b="1" kern="0" dirty="0" err="1" smtClean="0">
                <a:solidFill>
                  <a:srgbClr val="002060"/>
                </a:solidFill>
                <a:latin typeface="Calibri" pitchFamily="34" charset="0"/>
              </a:rPr>
              <a:t>informations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kern="0" dirty="0">
                <a:solidFill>
                  <a:srgbClr val="002060"/>
                </a:solidFill>
                <a:latin typeface="Calibri" pitchFamily="34" charset="0"/>
              </a:rPr>
              <a:t>et les mesures renvoyées à 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server SFM, </a:t>
            </a:r>
            <a:r>
              <a:rPr lang="en-US" sz="2100" b="1" kern="0" dirty="0" err="1" smtClean="0">
                <a:solidFill>
                  <a:srgbClr val="002060"/>
                </a:solidFill>
                <a:latin typeface="Calibri" pitchFamily="34" charset="0"/>
              </a:rPr>
              <a:t>où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2100" b="1" kern="0" dirty="0">
                <a:solidFill>
                  <a:srgbClr val="002060"/>
                </a:solidFill>
                <a:latin typeface="Calibri" pitchFamily="34" charset="0"/>
              </a:rPr>
              <a:t>les données sont traitées, stockées, analysées et </a:t>
            </a:r>
            <a:r>
              <a:rPr lang="en-US" sz="2100" b="1" kern="0" dirty="0" err="1">
                <a:solidFill>
                  <a:srgbClr val="002060"/>
                </a:solidFill>
                <a:latin typeface="Calibri" pitchFamily="34" charset="0"/>
              </a:rPr>
              <a:t>immédiatement</a:t>
            </a:r>
            <a:r>
              <a:rPr lang="en-US" sz="2100" b="1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kern="0" dirty="0" err="1" smtClean="0">
                <a:solidFill>
                  <a:srgbClr val="002060"/>
                </a:solidFill>
                <a:latin typeface="Calibri" pitchFamily="34" charset="0"/>
              </a:rPr>
              <a:t>accessibles</a:t>
            </a:r>
            <a:r>
              <a:rPr lang="en-US" sz="2100" b="1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kern="0" dirty="0">
                <a:solidFill>
                  <a:srgbClr val="002060"/>
                </a:solidFill>
                <a:latin typeface="Calibri" pitchFamily="34" charset="0"/>
              </a:rPr>
              <a:t>via un site web sécurisé.</a:t>
            </a:r>
          </a:p>
        </p:txBody>
      </p:sp>
      <p:pic>
        <p:nvPicPr>
          <p:cNvPr id="30725" name="Image 14" descr="Structure Qoe PN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2643189"/>
            <a:ext cx="469675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8" descr="HO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42" y="1196975"/>
            <a:ext cx="550333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215" y="2636839"/>
            <a:ext cx="547237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067018" y="317305"/>
            <a:ext cx="3430612" cy="48246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zh-CN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QoEntum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: </a:t>
            </a:r>
            <a:r>
              <a:rPr lang="en-US" altLang="zh-CN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Ecrans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de model</a:t>
            </a:r>
            <a:endPara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621" y="3860801"/>
            <a:ext cx="5264283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3"/>
          <p:cNvGraphicFramePr>
            <a:graphicFrameLocks/>
          </p:cNvGraphicFramePr>
          <p:nvPr/>
        </p:nvGraphicFramePr>
        <p:xfrm>
          <a:off x="0" y="1571590"/>
          <a:ext cx="6810388" cy="52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732997" y="620885"/>
          <a:ext cx="3173003" cy="300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Groupe 7"/>
          <p:cNvGrpSpPr/>
          <p:nvPr/>
        </p:nvGrpSpPr>
        <p:grpSpPr>
          <a:xfrm>
            <a:off x="6965170" y="3714753"/>
            <a:ext cx="2601328" cy="2421001"/>
            <a:chOff x="3785409" y="71468"/>
            <a:chExt cx="2401226" cy="2421001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Arrondir un rectangle avec un coin du même côté 8"/>
            <p:cNvSpPr/>
            <p:nvPr/>
          </p:nvSpPr>
          <p:spPr>
            <a:xfrm>
              <a:off x="3785409" y="71468"/>
              <a:ext cx="2401226" cy="2421001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ndir un rectangle avec un coin du même côté 4"/>
            <p:cNvSpPr/>
            <p:nvPr/>
          </p:nvSpPr>
          <p:spPr>
            <a:xfrm>
              <a:off x="3841673" y="127732"/>
              <a:ext cx="2288698" cy="2364737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rIns="15240" bIns="15240" spcCol="1270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Times New Roman" pitchFamily="18" charset="0"/>
                  <a:cs typeface="Monotype Corsiva" pitchFamily="66" charset="0"/>
                </a:rPr>
                <a:t>Les zones réactives (densité des mobiles de test par zone),</a:t>
              </a:r>
              <a:endParaRPr lang="fr-FR" sz="1200" dirty="0">
                <a:solidFill>
                  <a:schemeClr val="accent5">
                    <a:lumMod val="10000"/>
                  </a:schemeClr>
                </a:solidFill>
              </a:endParaRP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Times New Roman" pitchFamily="18" charset="0"/>
                  <a:cs typeface="Monotype Corsiva" pitchFamily="66" charset="0"/>
                </a:rPr>
                <a:t>Et MOS PESQ, 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Times New Roman" pitchFamily="18" charset="0"/>
                  <a:cs typeface="Monotype Corsiva" pitchFamily="66" charset="0"/>
                </a:rPr>
                <a:t>Utilisée essentiellement pour application par les abonnés, 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Times New Roman" pitchFamily="18" charset="0"/>
                  <a:cs typeface="Monotype Corsiva" pitchFamily="66" charset="0"/>
                </a:rPr>
                <a:t>Perte de revenus évaluation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Calibri" pitchFamily="34" charset="0"/>
                  <a:cs typeface="Monotype Corsiva" pitchFamily="66" charset="0"/>
                </a:rPr>
                <a:t>Profil de l'utilisateur (comportement, …)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Calibri" pitchFamily="34" charset="0"/>
                  <a:cs typeface="Monotype Corsiva" pitchFamily="66" charset="0"/>
                </a:rPr>
                <a:t>Perçue qualité utilisateur</a:t>
              </a:r>
            </a:p>
          </p:txBody>
        </p:sp>
      </p:grpSp>
      <p:grpSp>
        <p:nvGrpSpPr>
          <p:cNvPr id="5" name="Groupe 13"/>
          <p:cNvGrpSpPr/>
          <p:nvPr/>
        </p:nvGrpSpPr>
        <p:grpSpPr>
          <a:xfrm>
            <a:off x="6974953" y="6072207"/>
            <a:ext cx="2621517" cy="639293"/>
            <a:chOff x="3717820" y="3289818"/>
            <a:chExt cx="2491300" cy="6392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3717820" y="3289818"/>
              <a:ext cx="2491300" cy="639293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717820" y="3289818"/>
              <a:ext cx="1754437" cy="6392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0" rIns="22860" bIns="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UTILISATEUR</a:t>
              </a:r>
              <a:endParaRPr lang="fr-FR" sz="1800" dirty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8358212" y="5429264"/>
            <a:ext cx="1070165" cy="964532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067019" y="469095"/>
            <a:ext cx="2975241" cy="3794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zh-CN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QoEntum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</a:t>
            </a:r>
            <a:r>
              <a:rPr lang="en-US" altLang="zh-CN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Indicateurs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: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41023" y="3749676"/>
            <a:ext cx="3018235" cy="18651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274638" indent="-274638">
              <a:defRPr/>
            </a:pPr>
            <a:r>
              <a:rPr lang="en-US" sz="1600" b="1" dirty="0"/>
              <a:t>Plate-forme centrale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/>
              <a:t>Scénarios de configuration,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 smtClean="0"/>
              <a:t>Fixation des </a:t>
            </a:r>
            <a:r>
              <a:rPr lang="en-US" sz="1400" dirty="0" err="1" smtClean="0"/>
              <a:t>formules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smtClean="0"/>
              <a:t>prix</a:t>
            </a:r>
            <a:r>
              <a:rPr lang="en-US" sz="1400" dirty="0"/>
              <a:t>, 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 smtClean="0"/>
              <a:t>Generation</a:t>
            </a:r>
            <a:r>
              <a:rPr lang="en-US" dirty="0" smtClean="0"/>
              <a:t> d’ </a:t>
            </a:r>
            <a:r>
              <a:rPr lang="en-US" dirty="0" err="1" smtClean="0"/>
              <a:t>Appel</a:t>
            </a:r>
            <a:r>
              <a:rPr lang="en-US" dirty="0" smtClean="0"/>
              <a:t>, </a:t>
            </a:r>
            <a:endParaRPr lang="en-US" sz="1400" dirty="0"/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dirty="0" err="1" smtClean="0"/>
              <a:t>C</a:t>
            </a:r>
            <a:r>
              <a:rPr lang="en-US" sz="1400" dirty="0" err="1" smtClean="0"/>
              <a:t>ollecte</a:t>
            </a:r>
            <a:r>
              <a:rPr lang="en-US" sz="1400" dirty="0" smtClean="0"/>
              <a:t> </a:t>
            </a:r>
            <a:r>
              <a:rPr lang="en-US" sz="1400" dirty="0" err="1" smtClean="0"/>
              <a:t>d'informations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la </a:t>
            </a:r>
            <a:r>
              <a:rPr lang="en-US" sz="1400" dirty="0" err="1" smtClean="0"/>
              <a:t>facturation</a:t>
            </a:r>
            <a:r>
              <a:rPr lang="en-US" sz="1400" dirty="0" smtClean="0"/>
              <a:t>,</a:t>
            </a:r>
            <a:endParaRPr lang="en-US" sz="1400" dirty="0"/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 err="1" smtClean="0"/>
              <a:t>Comparaison</a:t>
            </a:r>
            <a:r>
              <a:rPr lang="en-US" sz="1400" dirty="0" smtClean="0"/>
              <a:t> de la </a:t>
            </a:r>
            <a:r>
              <a:rPr lang="en-US" sz="1400" dirty="0" err="1" smtClean="0"/>
              <a:t>Tarification</a:t>
            </a:r>
            <a:endParaRPr lang="en-US" sz="1400" dirty="0"/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 err="1" smtClean="0"/>
              <a:t>Génération</a:t>
            </a:r>
            <a:r>
              <a:rPr lang="en-US" dirty="0" smtClean="0"/>
              <a:t> des rapports </a:t>
            </a:r>
            <a:r>
              <a:rPr lang="en-US" dirty="0" err="1" smtClean="0"/>
              <a:t>d'audit</a:t>
            </a:r>
            <a:r>
              <a:rPr lang="en-US" dirty="0" smtClean="0"/>
              <a:t> .</a:t>
            </a:r>
            <a:endParaRPr lang="en-US" sz="1400" dirty="0"/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2925367" y="1462088"/>
            <a:ext cx="1943365" cy="1350962"/>
            <a:chOff x="5000628" y="1285860"/>
            <a:chExt cx="785812" cy="785812"/>
          </a:xfrm>
        </p:grpSpPr>
        <p:pic>
          <p:nvPicPr>
            <p:cNvPr id="33805" name="Picture 14" descr="C:\Users\Erij\AppData\Local\Microsoft\Windows\Temporary Internet Files\Content.IE5\JBDBJPWK\MC90043484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1285860"/>
              <a:ext cx="785812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rganigramme : Disque magnétique 14"/>
            <p:cNvSpPr/>
            <p:nvPr/>
          </p:nvSpPr>
          <p:spPr>
            <a:xfrm>
              <a:off x="5429000" y="1643215"/>
              <a:ext cx="285813" cy="28533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977077" y="1536700"/>
            <a:ext cx="3953802" cy="12280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274638" indent="-274638">
              <a:defRPr/>
            </a:pPr>
            <a:r>
              <a:rPr lang="en-US" sz="1800" b="1" dirty="0"/>
              <a:t>Sauvegarde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600" dirty="0" err="1" smtClean="0"/>
              <a:t>Stockage</a:t>
            </a:r>
            <a:r>
              <a:rPr lang="en-US" sz="1600" dirty="0" smtClean="0"/>
              <a:t> </a:t>
            </a:r>
            <a:r>
              <a:rPr lang="en-US" sz="1600" dirty="0" err="1" smtClean="0"/>
              <a:t>d’informations</a:t>
            </a:r>
            <a:r>
              <a:rPr lang="en-US" sz="1600" dirty="0" smtClean="0"/>
              <a:t> </a:t>
            </a:r>
            <a:r>
              <a:rPr lang="en-US" sz="1600" dirty="0"/>
              <a:t>collectées, 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600" dirty="0"/>
              <a:t>Bases de données,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600" dirty="0"/>
              <a:t>Historique des Transactions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600" dirty="0"/>
              <a:t>Rapports générés.</a:t>
            </a:r>
          </a:p>
        </p:txBody>
      </p:sp>
      <p:pic>
        <p:nvPicPr>
          <p:cNvPr id="33797" name="Image 9" descr="Bulk SMS ,8 ports GSM Modem pool ,3g modem multi sim 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23" y="2954338"/>
            <a:ext cx="2086107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mage 8" descr="ord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256" y="3100389"/>
            <a:ext cx="1785144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7312554" y="3460750"/>
            <a:ext cx="2476500" cy="18651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274638" indent="-274638" algn="just">
              <a:defRPr/>
            </a:pPr>
            <a:r>
              <a:rPr lang="en-US" sz="1600" b="1" dirty="0" smtClean="0"/>
              <a:t>plate-</a:t>
            </a:r>
            <a:r>
              <a:rPr lang="en-US" sz="1600" b="1" dirty="0" err="1" smtClean="0"/>
              <a:t>forme</a:t>
            </a:r>
            <a:r>
              <a:rPr lang="en-US" sz="1600" b="1" dirty="0" smtClean="0"/>
              <a:t> de la carte </a:t>
            </a:r>
            <a:r>
              <a:rPr lang="en-US" sz="1600" b="1" dirty="0"/>
              <a:t>SIM  p</a:t>
            </a:r>
            <a:r>
              <a:rPr lang="en-US" sz="1600" dirty="0" smtClean="0"/>
              <a:t>our </a:t>
            </a:r>
            <a:r>
              <a:rPr lang="en-US" sz="1600" dirty="0"/>
              <a:t>la </a:t>
            </a:r>
            <a:r>
              <a:rPr lang="en-US" sz="1600" dirty="0" err="1"/>
              <a:t>génération</a:t>
            </a:r>
            <a:r>
              <a:rPr lang="en-US" sz="1600" dirty="0"/>
              <a:t> </a:t>
            </a:r>
            <a:r>
              <a:rPr lang="en-US" sz="1600" dirty="0" err="1" smtClean="0"/>
              <a:t>d’appels</a:t>
            </a:r>
            <a:r>
              <a:rPr lang="en-US" sz="1600" dirty="0"/>
              <a:t>, </a:t>
            </a:r>
            <a:r>
              <a:rPr lang="en-US" sz="1600" dirty="0" smtClean="0"/>
              <a:t>les sessions de </a:t>
            </a:r>
            <a:r>
              <a:rPr lang="en-US" sz="1600" dirty="0" err="1" smtClean="0"/>
              <a:t>données</a:t>
            </a:r>
            <a:r>
              <a:rPr lang="en-US" sz="1600" dirty="0" smtClean="0"/>
              <a:t>, et de </a:t>
            </a:r>
            <a:r>
              <a:rPr lang="en-US" sz="1600" dirty="0" err="1" smtClean="0"/>
              <a:t>SMS,et</a:t>
            </a:r>
            <a:r>
              <a:rPr lang="en-US" sz="1600" dirty="0" smtClean="0"/>
              <a:t> la  </a:t>
            </a:r>
            <a:r>
              <a:rPr lang="en-US" sz="1600" dirty="0" err="1" smtClean="0"/>
              <a:t>collecte</a:t>
            </a:r>
            <a:r>
              <a:rPr lang="en-US" sz="1600" dirty="0" smtClean="0"/>
              <a:t> </a:t>
            </a:r>
            <a:r>
              <a:rPr lang="en-US" sz="1600" dirty="0" err="1" smtClean="0"/>
              <a:t>d'informations</a:t>
            </a:r>
            <a:r>
              <a:rPr lang="en-US" sz="1600" dirty="0" smtClean="0"/>
              <a:t> </a:t>
            </a:r>
            <a:r>
              <a:rPr lang="en-US" sz="1600" dirty="0" err="1" smtClean="0"/>
              <a:t>sur</a:t>
            </a:r>
            <a:r>
              <a:rPr lang="en-US" sz="1600" dirty="0" smtClean="0"/>
              <a:t>  taxation.</a:t>
            </a:r>
            <a:endParaRPr lang="en-US" sz="1600" dirty="0"/>
          </a:p>
        </p:txBody>
      </p:sp>
      <p:pic>
        <p:nvPicPr>
          <p:cNvPr id="33800" name="Picture 2" descr="http://smartphonepedia.com/images/detailed/micro-usb-otg-cabl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3875" y="3105151"/>
            <a:ext cx="1733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549650" y="5260976"/>
            <a:ext cx="6005513" cy="32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i="1" dirty="0">
                <a:latin typeface="+mj-lt"/>
                <a:ea typeface="Calibri" pitchFamily="34" charset="0"/>
                <a:cs typeface="Arial" pitchFamily="34" charset="0"/>
              </a:rPr>
              <a:t>Tarifs Tracker </a:t>
            </a:r>
            <a:r>
              <a:rPr lang="en-US" i="1" dirty="0" err="1">
                <a:latin typeface="+mj-lt"/>
                <a:ea typeface="Calibri" pitchFamily="34" charset="0"/>
                <a:cs typeface="Arial" pitchFamily="34" charset="0"/>
              </a:rPr>
              <a:t>é</a:t>
            </a:r>
            <a:r>
              <a:rPr lang="en-US" dirty="0" err="1" smtClean="0"/>
              <a:t>value</a:t>
            </a: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/>
              <a:t>tarifs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/>
              <a:t>service </a:t>
            </a:r>
            <a:r>
              <a:rPr lang="en-US" dirty="0" err="1" smtClean="0"/>
              <a:t>tel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perçu</a:t>
            </a:r>
            <a:r>
              <a:rPr lang="en-US" dirty="0" smtClean="0"/>
              <a:t> par </a:t>
            </a:r>
            <a:r>
              <a:rPr lang="en-US" dirty="0"/>
              <a:t>l'abonné.</a:t>
            </a:r>
            <a:endParaRPr lang="fr-FR" dirty="0">
              <a:latin typeface="+mj-lt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4017434" y="2319339"/>
            <a:ext cx="232172" cy="1646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42913" y="181744"/>
            <a:ext cx="5252092" cy="5909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Tarifs Tracker: </a:t>
            </a:r>
            <a:r>
              <a:rPr lang="en-US" altLang="zh-CN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 </a:t>
            </a:r>
            <a:r>
              <a:rPr lang="en-US" altLang="zh-CN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automatique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en-US" altLang="zh-CN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tarifs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ervices 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altLang="zh-CN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télécommunications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endParaRPr lang="fr-FR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764705"/>
            <a:ext cx="8420100" cy="747897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endParaRPr lang="fr-F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Espace réservé du texte 2"/>
          <p:cNvSpPr>
            <a:spLocks noGrp="1"/>
          </p:cNvSpPr>
          <p:nvPr>
            <p:ph type="body" sz="half" idx="4294967295"/>
          </p:nvPr>
        </p:nvSpPr>
        <p:spPr>
          <a:xfrm>
            <a:off x="685800" y="2057400"/>
            <a:ext cx="8534400" cy="2100436"/>
          </a:xfrm>
          <a:prstGeom prst="rect">
            <a:avLst/>
          </a:prstGeom>
        </p:spPr>
        <p:txBody>
          <a:bodyPr/>
          <a:lstStyle/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fr-FR" sz="1800" dirty="0" smtClean="0">
                <a:solidFill>
                  <a:srgbClr val="002060"/>
                </a:solidFill>
              </a:rPr>
              <a:t>Adresse</a:t>
            </a:r>
            <a:r>
              <a:rPr lang="en-GB" sz="1800" dirty="0" smtClean="0">
                <a:solidFill>
                  <a:srgbClr val="002060"/>
                </a:solidFill>
              </a:rPr>
              <a:t>: 	</a:t>
            </a:r>
            <a:r>
              <a:rPr lang="en-GB" sz="1800" b="1" dirty="0" smtClean="0">
                <a:solidFill>
                  <a:srgbClr val="002060"/>
                </a:solidFill>
              </a:rPr>
              <a:t>8, Rue </a:t>
            </a:r>
            <a:r>
              <a:rPr lang="en-GB" sz="1800" b="1" dirty="0" err="1" smtClean="0">
                <a:solidFill>
                  <a:srgbClr val="002060"/>
                </a:solidFill>
              </a:rPr>
              <a:t>Ibn</a:t>
            </a:r>
            <a:r>
              <a:rPr lang="en-GB" sz="1800" b="1" dirty="0" smtClean="0">
                <a:solidFill>
                  <a:srgbClr val="002060"/>
                </a:solidFill>
              </a:rPr>
              <a:t> </a:t>
            </a:r>
            <a:r>
              <a:rPr lang="en-GB" sz="1800" b="1" dirty="0" err="1" smtClean="0">
                <a:solidFill>
                  <a:srgbClr val="002060"/>
                </a:solidFill>
              </a:rPr>
              <a:t>Sina</a:t>
            </a:r>
            <a:r>
              <a:rPr lang="en-GB" sz="1800" b="1" dirty="0" smtClean="0">
                <a:solidFill>
                  <a:srgbClr val="002060"/>
                </a:solidFill>
              </a:rPr>
              <a:t> - El </a:t>
            </a:r>
            <a:r>
              <a:rPr lang="en-GB" sz="1800" b="1" dirty="0" err="1" smtClean="0">
                <a:solidFill>
                  <a:srgbClr val="002060"/>
                </a:solidFill>
              </a:rPr>
              <a:t>Menzah</a:t>
            </a:r>
            <a:r>
              <a:rPr lang="en-GB" sz="1800" b="1" dirty="0" smtClean="0">
                <a:solidFill>
                  <a:srgbClr val="002060"/>
                </a:solidFill>
              </a:rPr>
              <a:t> VI - 2091 </a:t>
            </a:r>
            <a:r>
              <a:rPr lang="en-GB" sz="1800" b="1" dirty="0" err="1" smtClean="0">
                <a:solidFill>
                  <a:srgbClr val="002060"/>
                </a:solidFill>
              </a:rPr>
              <a:t>Ariana</a:t>
            </a:r>
            <a:r>
              <a:rPr lang="en-GB" sz="1800" b="1" dirty="0" smtClean="0">
                <a:solidFill>
                  <a:srgbClr val="002060"/>
                </a:solidFill>
              </a:rPr>
              <a:t> - TUNISIE</a:t>
            </a:r>
            <a:endParaRPr lang="fr-FR" sz="1800" dirty="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2060"/>
                </a:solidFill>
              </a:rPr>
              <a:t>Tél. :	</a:t>
            </a:r>
            <a:r>
              <a:rPr lang="en-GB" sz="1800" b="1" dirty="0" smtClean="0">
                <a:solidFill>
                  <a:srgbClr val="002060"/>
                </a:solidFill>
              </a:rPr>
              <a:t>+216 71 284 314 / +216 98 377 887</a:t>
            </a:r>
            <a:endParaRPr lang="fr-FR" sz="1800" dirty="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2060"/>
                </a:solidFill>
              </a:rPr>
              <a:t>Fax :	</a:t>
            </a:r>
            <a:r>
              <a:rPr lang="en-GB" sz="1800" b="1" dirty="0" smtClean="0">
                <a:solidFill>
                  <a:srgbClr val="002060"/>
                </a:solidFill>
              </a:rPr>
              <a:t>+216 71 284 314 / +216 71 754 842</a:t>
            </a:r>
            <a:endParaRPr lang="fr-FR" sz="1800" dirty="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2060"/>
                </a:solidFill>
              </a:rPr>
              <a:t>E-mail :	</a:t>
            </a:r>
            <a:r>
              <a:rPr lang="en-GB" sz="1800" b="1" dirty="0" smtClean="0">
                <a:solidFill>
                  <a:srgbClr val="002060"/>
                </a:solidFill>
              </a:rPr>
              <a:t>Info@sfmtechnologies.com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2060"/>
                </a:solidFill>
              </a:rPr>
              <a:t>Site Web :	</a:t>
            </a:r>
            <a:r>
              <a:rPr lang="en-GB" sz="1800" b="1" dirty="0" smtClean="0">
                <a:solidFill>
                  <a:srgbClr val="002060"/>
                </a:solidFill>
              </a:rPr>
              <a:t>Www.sfmtechnologies.com</a:t>
            </a:r>
            <a:endParaRPr lang="fr-FR" sz="1800" dirty="0" smtClean="0">
              <a:solidFill>
                <a:srgbClr val="002060"/>
              </a:solidFill>
            </a:endParaRPr>
          </a:p>
        </p:txBody>
      </p:sp>
      <p:pic>
        <p:nvPicPr>
          <p:cNvPr id="28676" name="Picture 2" descr="logo_sfm_technolog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" y="5312525"/>
            <a:ext cx="22288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logo-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4282" y="5312524"/>
            <a:ext cx="2321719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:\Brochure+banderole+catalogue sfm 2011\logo sfm teleco international technologies\logo SFM international cop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343400"/>
            <a:ext cx="2321735" cy="1188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1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395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fiabilité</a:t>
            </a:r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des services de </a:t>
            </a:r>
            <a:r>
              <a:rPr lang="en-US" sz="1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téléphonie</a:t>
            </a:r>
            <a:endParaRPr lang="en-US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239567" y="2857496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91,6 %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239567" y="2357430"/>
            <a:ext cx="214314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10124" y="444982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8,3 %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810124" y="3929066"/>
            <a:ext cx="214314" cy="1357322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290870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90,2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071942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46305" y="1142984"/>
            <a:ext cx="8280920" cy="644277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fiabilité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</a:p>
          <a:p>
            <a:pPr marL="391153" indent="-391153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services SMS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453617" y="2714620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60,5 %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5453617" y="2214554"/>
            <a:ext cx="214314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67799" y="400050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37,1 %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667799" y="3500438"/>
            <a:ext cx="214314" cy="1357322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290870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68,2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071942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46305" y="1142984"/>
            <a:ext cx="8280920" cy="644277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fiabilité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</a:p>
          <a:p>
            <a:pPr marL="391153" indent="-391153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services MMS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953000" y="2643182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23,8 %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4953000" y="2214554"/>
            <a:ext cx="214314" cy="1285884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453749" y="407194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70,6 %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6453749" y="3571876"/>
            <a:ext cx="214314" cy="1357322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2908702"/>
            <a:ext cx="2439508" cy="2592000"/>
            <a:chOff x="6643702" y="3643314"/>
            <a:chExt cx="2439508" cy="2592000"/>
          </a:xfrm>
        </p:grpSpPr>
        <p:pic>
          <p:nvPicPr>
            <p:cNvPr id="17" name="Image 16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44,6</a:t>
              </a:r>
            </a:p>
          </p:txBody>
        </p:sp>
      </p:grpSp>
      <p:sp>
        <p:nvSpPr>
          <p:cNvPr id="19" name="Flèche vers le bas 18"/>
          <p:cNvSpPr/>
          <p:nvPr/>
        </p:nvSpPr>
        <p:spPr>
          <a:xfrm>
            <a:off x="8382024" y="4071942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fiabilité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des  services Internet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882377" y="2714620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64,3 %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882377" y="2285992"/>
            <a:ext cx="214314" cy="1285884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24504" y="407194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32,2 %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5524504" y="3571876"/>
            <a:ext cx="214314" cy="1357322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Corniche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72,7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6235C"/>
      </a:dk1>
      <a:lt1>
        <a:srgbClr val="FFFFFF"/>
      </a:lt1>
      <a:dk2>
        <a:srgbClr val="16235C"/>
      </a:dk2>
      <a:lt2>
        <a:srgbClr val="CECECE"/>
      </a:lt2>
      <a:accent1>
        <a:srgbClr val="0066FF"/>
      </a:accent1>
      <a:accent2>
        <a:srgbClr val="FFEEA7"/>
      </a:accent2>
      <a:accent3>
        <a:srgbClr val="FFFFFF"/>
      </a:accent3>
      <a:accent4>
        <a:srgbClr val="111C4D"/>
      </a:accent4>
      <a:accent5>
        <a:srgbClr val="AAB8FF"/>
      </a:accent5>
      <a:accent6>
        <a:srgbClr val="E7D897"/>
      </a:accent6>
      <a:hlink>
        <a:srgbClr val="FF0000"/>
      </a:hlink>
      <a:folHlink>
        <a:srgbClr val="919191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FAFD00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CFEAA"/>
        </a:accent5>
        <a:accent6>
          <a:srgbClr val="009D00"/>
        </a:accent6>
        <a:hlink>
          <a:srgbClr val="FC0128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FAFD00"/>
        </a:accent1>
        <a:accent2>
          <a:srgbClr val="FCFEB9"/>
        </a:accent2>
        <a:accent3>
          <a:srgbClr val="FFFFFF"/>
        </a:accent3>
        <a:accent4>
          <a:srgbClr val="000000"/>
        </a:accent4>
        <a:accent5>
          <a:srgbClr val="FCFEAA"/>
        </a:accent5>
        <a:accent6>
          <a:srgbClr val="E4E6A7"/>
        </a:accent6>
        <a:hlink>
          <a:srgbClr val="FC0128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12C6A6-1579-4BA2-ABA6-92E8ED8C69CF}"/>
</file>

<file path=customXml/itemProps2.xml><?xml version="1.0" encoding="utf-8"?>
<ds:datastoreItem xmlns:ds="http://schemas.openxmlformats.org/officeDocument/2006/customXml" ds:itemID="{D76554C1-FD2D-43B8-95B5-732EC390115C}"/>
</file>

<file path=customXml/itemProps3.xml><?xml version="1.0" encoding="utf-8"?>
<ds:datastoreItem xmlns:ds="http://schemas.openxmlformats.org/officeDocument/2006/customXml" ds:itemID="{01BC023C-4C5C-46E0-8297-48F04BDC11B3}"/>
</file>

<file path=docProps/app.xml><?xml version="1.0" encoding="utf-8"?>
<Properties xmlns="http://schemas.openxmlformats.org/officeDocument/2006/extended-properties" xmlns:vt="http://schemas.openxmlformats.org/officeDocument/2006/docPropsVTypes">
  <Template>D:\data\dot-xp\Blank.pot</Template>
  <TotalTime>12327</TotalTime>
  <Pages>2</Pages>
  <Words>2160</Words>
  <Application>Microsoft Office PowerPoint</Application>
  <PresentationFormat>A4 Paper (210x297 mm)</PresentationFormat>
  <Paragraphs>723</Paragraphs>
  <Slides>57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MS Mincho</vt:lpstr>
      <vt:lpstr>MS PGothic</vt:lpstr>
      <vt:lpstr>Rotis Sans Serif for Nokia</vt:lpstr>
      <vt:lpstr>Arial</vt:lpstr>
      <vt:lpstr>Arial Narrow</vt:lpstr>
      <vt:lpstr>Calibri</vt:lpstr>
      <vt:lpstr>Courier New</vt:lpstr>
      <vt:lpstr>Monotype Corsiva</vt:lpstr>
      <vt:lpstr>Symbol</vt:lpstr>
      <vt:lpstr>Times New Roman</vt:lpstr>
      <vt:lpstr>Wingdings</vt:lpstr>
      <vt:lpstr>Blank</vt:lpstr>
      <vt:lpstr>VISIO</vt:lpstr>
      <vt:lpstr>Typologie et Benchmark des outils pour évaluer les QoS Et QoE des réseaux mobiles </vt:lpstr>
      <vt:lpstr>PowerPoint Presentation</vt:lpstr>
      <vt:lpstr>indices de l’Impact des QoE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Outils de mesure QoS/QoE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Caractéristiques et évolutions des publications LTE </vt:lpstr>
      <vt:lpstr>Minimisation du principe des tests de conduite</vt:lpstr>
      <vt:lpstr>Conclusions</vt:lpstr>
      <vt:lpstr>Merci!</vt:lpstr>
      <vt:lpstr>PowerPoint Presentation</vt:lpstr>
      <vt:lpstr>PowerPoint Presentation</vt:lpstr>
      <vt:lpstr>Groupe SFM</vt:lpstr>
      <vt:lpstr>PowerPoint Presentation</vt:lpstr>
      <vt:lpstr>QoEntumAutomatique : QoE automatique pour l’amélioration des performances réseau et suivi des affaires</vt:lpstr>
      <vt:lpstr>PowerPoint Presentation</vt:lpstr>
      <vt:lpstr>PowerPoint Presentation</vt:lpstr>
      <vt:lpstr>PowerPoint Presentation</vt:lpstr>
      <vt:lpstr>Contact</vt:lpstr>
    </vt:vector>
  </TitlesOfParts>
  <Company>Arthur D. Little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Niegel</dc:creator>
  <cp:lastModifiedBy>Aloran, Rakan</cp:lastModifiedBy>
  <cp:revision>1375</cp:revision>
  <cp:lastPrinted>2002-09-06T14:19:52Z</cp:lastPrinted>
  <dcterms:created xsi:type="dcterms:W3CDTF">2005-11-08T16:15:01Z</dcterms:created>
  <dcterms:modified xsi:type="dcterms:W3CDTF">2015-03-25T09:17:49Z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