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1" r:id="rId2"/>
    <p:sldId id="313" r:id="rId3"/>
    <p:sldId id="303" r:id="rId4"/>
    <p:sldId id="304" r:id="rId5"/>
    <p:sldId id="305" r:id="rId6"/>
    <p:sldId id="306" r:id="rId7"/>
    <p:sldId id="307" r:id="rId8"/>
    <p:sldId id="308" r:id="rId9"/>
    <p:sldId id="310" r:id="rId10"/>
    <p:sldId id="311" r:id="rId11"/>
    <p:sldId id="312" r:id="rId12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13" autoAdjust="0"/>
    <p:restoredTop sz="94660"/>
  </p:normalViewPr>
  <p:slideViewPr>
    <p:cSldViewPr snapToGrid="0" snapToObjects="1" showGuides="1">
      <p:cViewPr varScale="1">
        <p:scale>
          <a:sx n="68" d="100"/>
          <a:sy n="68" d="100"/>
        </p:scale>
        <p:origin x="2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F0FB68-D7AD-42A4-88BE-8D890B1C414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9B66F7E-5D42-4B48-A0E0-0BE262E85CAB}">
      <dgm:prSet phldrT="[Texte]" custT="1"/>
      <dgm:spPr/>
      <dgm:t>
        <a:bodyPr/>
        <a:lstStyle/>
        <a:p>
          <a:r>
            <a:rPr lang="fr-FR" sz="1600" smtClean="0"/>
            <a:t>Functional</a:t>
          </a:r>
          <a:r>
            <a:rPr lang="fr-FR" sz="1600" dirty="0" smtClean="0"/>
            <a:t>  </a:t>
          </a:r>
          <a:r>
            <a:rPr lang="fr-FR" sz="1600" dirty="0" err="1" smtClean="0"/>
            <a:t>Analysis</a:t>
          </a:r>
          <a:endParaRPr lang="fr-FR" sz="1600" dirty="0"/>
        </a:p>
      </dgm:t>
    </dgm:pt>
    <dgm:pt modelId="{01CC1EB2-EB60-4022-9B83-DCB5A1C20234}" type="parTrans" cxnId="{32AC8716-AEE1-4AB2-9E87-B9D9ECB49DD8}">
      <dgm:prSet/>
      <dgm:spPr/>
      <dgm:t>
        <a:bodyPr/>
        <a:lstStyle/>
        <a:p>
          <a:endParaRPr lang="fr-FR" sz="1600"/>
        </a:p>
      </dgm:t>
    </dgm:pt>
    <dgm:pt modelId="{03ECF10A-03F1-4DE0-9FFC-53E5E84CBD39}" type="sibTrans" cxnId="{32AC8716-AEE1-4AB2-9E87-B9D9ECB49DD8}">
      <dgm:prSet/>
      <dgm:spPr/>
      <dgm:t>
        <a:bodyPr/>
        <a:lstStyle/>
        <a:p>
          <a:endParaRPr lang="fr-FR" sz="1600"/>
        </a:p>
      </dgm:t>
    </dgm:pt>
    <dgm:pt modelId="{2F943AF6-10B2-4A1D-AEEC-9ABE36EAC229}">
      <dgm:prSet phldrT="[Texte]" custT="1"/>
      <dgm:spPr/>
      <dgm:t>
        <a:bodyPr/>
        <a:lstStyle/>
        <a:p>
          <a:r>
            <a:rPr lang="fr-FR" sz="1600" dirty="0" err="1" smtClean="0"/>
            <a:t>Definition</a:t>
          </a:r>
          <a:r>
            <a:rPr lang="fr-FR" sz="1600" dirty="0" smtClean="0"/>
            <a:t> of </a:t>
          </a:r>
          <a:r>
            <a:rPr lang="fr-FR" sz="1600" dirty="0" err="1" smtClean="0"/>
            <a:t>stakes</a:t>
          </a:r>
          <a:endParaRPr lang="fr-FR" sz="1600" dirty="0"/>
        </a:p>
      </dgm:t>
    </dgm:pt>
    <dgm:pt modelId="{47916431-3FB8-4102-976F-9372FD5C9CE1}" type="parTrans" cxnId="{67E9A1E6-33AF-4277-9AC4-068904D13537}">
      <dgm:prSet/>
      <dgm:spPr/>
      <dgm:t>
        <a:bodyPr/>
        <a:lstStyle/>
        <a:p>
          <a:endParaRPr lang="fr-FR" sz="1600"/>
        </a:p>
      </dgm:t>
    </dgm:pt>
    <dgm:pt modelId="{B14FA8ED-8032-4A5C-8851-B71C4B38E99B}" type="sibTrans" cxnId="{67E9A1E6-33AF-4277-9AC4-068904D13537}">
      <dgm:prSet/>
      <dgm:spPr/>
      <dgm:t>
        <a:bodyPr/>
        <a:lstStyle/>
        <a:p>
          <a:endParaRPr lang="fr-FR" sz="1600"/>
        </a:p>
      </dgm:t>
    </dgm:pt>
    <dgm:pt modelId="{31054DD1-D49D-48C9-A526-5212738BB4AC}">
      <dgm:prSet phldrT="[Texte]" custT="1"/>
      <dgm:spPr/>
      <dgm:t>
        <a:bodyPr/>
        <a:lstStyle/>
        <a:p>
          <a:r>
            <a:rPr lang="fr-FR" sz="1600" dirty="0" err="1" smtClean="0"/>
            <a:t>Statements</a:t>
          </a:r>
          <a:r>
            <a:rPr lang="fr-FR" sz="1600" dirty="0" smtClean="0"/>
            <a:t>  of </a:t>
          </a:r>
          <a:r>
            <a:rPr lang="fr-FR" sz="1600" dirty="0" err="1" smtClean="0"/>
            <a:t>existing</a:t>
          </a:r>
          <a:r>
            <a:rPr lang="fr-FR" sz="1600" dirty="0" smtClean="0"/>
            <a:t> and </a:t>
          </a:r>
          <a:r>
            <a:rPr lang="fr-FR" sz="1600" dirty="0" err="1" smtClean="0"/>
            <a:t>planned</a:t>
          </a:r>
          <a:r>
            <a:rPr lang="fr-FR" sz="1600" dirty="0" smtClean="0"/>
            <a:t>  </a:t>
          </a:r>
          <a:r>
            <a:rPr lang="fr-FR" sz="1600" dirty="0" err="1" smtClean="0"/>
            <a:t>security</a:t>
          </a:r>
          <a:endParaRPr lang="fr-FR" sz="1600" dirty="0"/>
        </a:p>
      </dgm:t>
    </dgm:pt>
    <dgm:pt modelId="{482DBFE9-6145-47D5-A6E7-7AFFA018C5D4}" type="parTrans" cxnId="{0998DDE0-1854-43FD-85BD-D44D4DD2BCF5}">
      <dgm:prSet/>
      <dgm:spPr/>
      <dgm:t>
        <a:bodyPr/>
        <a:lstStyle/>
        <a:p>
          <a:endParaRPr lang="fr-FR" sz="1600"/>
        </a:p>
      </dgm:t>
    </dgm:pt>
    <dgm:pt modelId="{3587E12A-87F0-45AC-BE15-9AD311CB7C3A}" type="sibTrans" cxnId="{0998DDE0-1854-43FD-85BD-D44D4DD2BCF5}">
      <dgm:prSet/>
      <dgm:spPr/>
      <dgm:t>
        <a:bodyPr/>
        <a:lstStyle/>
        <a:p>
          <a:endParaRPr lang="fr-FR" sz="1600"/>
        </a:p>
      </dgm:t>
    </dgm:pt>
    <dgm:pt modelId="{210DA8B3-5EB7-40C0-BF2D-CD17F2F9769A}">
      <dgm:prSet phldrT="[Texte]" custT="1"/>
      <dgm:spPr/>
      <dgm:t>
        <a:bodyPr/>
        <a:lstStyle/>
        <a:p>
          <a:r>
            <a:rPr lang="fr-FR" sz="1600" dirty="0" err="1" smtClean="0"/>
            <a:t>Risk</a:t>
          </a:r>
          <a:r>
            <a:rPr lang="fr-FR" sz="1600" dirty="0" smtClean="0"/>
            <a:t> </a:t>
          </a:r>
          <a:r>
            <a:rPr lang="fr-FR" sz="1600" dirty="0" err="1" smtClean="0"/>
            <a:t>Analysis</a:t>
          </a:r>
          <a:endParaRPr lang="fr-FR" sz="1600" dirty="0"/>
        </a:p>
      </dgm:t>
    </dgm:pt>
    <dgm:pt modelId="{860CA7BB-5B33-455E-8C78-16A1CDB6F25E}" type="parTrans" cxnId="{2D0F00A6-1A65-4277-9550-1FD3C57CF033}">
      <dgm:prSet/>
      <dgm:spPr/>
      <dgm:t>
        <a:bodyPr/>
        <a:lstStyle/>
        <a:p>
          <a:endParaRPr lang="fr-FR" sz="1600"/>
        </a:p>
      </dgm:t>
    </dgm:pt>
    <dgm:pt modelId="{CBF37B1A-743C-4140-864B-E3CCEFE6152F}" type="sibTrans" cxnId="{2D0F00A6-1A65-4277-9550-1FD3C57CF033}">
      <dgm:prSet/>
      <dgm:spPr/>
      <dgm:t>
        <a:bodyPr/>
        <a:lstStyle/>
        <a:p>
          <a:endParaRPr lang="fr-FR" sz="1600"/>
        </a:p>
      </dgm:t>
    </dgm:pt>
    <dgm:pt modelId="{733094E9-88F8-4B5B-9F98-1963DAAD5AD5}">
      <dgm:prSet phldrT="[Texte]" custT="1"/>
      <dgm:spPr/>
      <dgm:t>
        <a:bodyPr/>
        <a:lstStyle/>
        <a:p>
          <a:r>
            <a:rPr lang="fr-FR" sz="1600" dirty="0" err="1" smtClean="0"/>
            <a:t>Roadmap</a:t>
          </a:r>
          <a:r>
            <a:rPr lang="fr-FR" sz="1600" dirty="0" smtClean="0"/>
            <a:t>  for setting </a:t>
          </a:r>
          <a:r>
            <a:rPr lang="fr-FR" sz="1600" dirty="0" err="1" smtClean="0"/>
            <a:t>conformity</a:t>
          </a:r>
          <a:r>
            <a:rPr lang="fr-FR" sz="1600" dirty="0" smtClean="0"/>
            <a:t> </a:t>
          </a:r>
          <a:endParaRPr lang="fr-FR" sz="1600" dirty="0"/>
        </a:p>
      </dgm:t>
    </dgm:pt>
    <dgm:pt modelId="{6E0FE714-941E-4622-ACB8-432BFB3AB7D4}" type="parTrans" cxnId="{1A3D0D2D-CA45-44FE-B613-6C85CA0678A4}">
      <dgm:prSet/>
      <dgm:spPr/>
      <dgm:t>
        <a:bodyPr/>
        <a:lstStyle/>
        <a:p>
          <a:endParaRPr lang="fr-FR" sz="1600"/>
        </a:p>
      </dgm:t>
    </dgm:pt>
    <dgm:pt modelId="{CA9422F6-81E2-4E4B-A957-B06860DADA08}" type="sibTrans" cxnId="{1A3D0D2D-CA45-44FE-B613-6C85CA0678A4}">
      <dgm:prSet/>
      <dgm:spPr/>
      <dgm:t>
        <a:bodyPr/>
        <a:lstStyle/>
        <a:p>
          <a:endParaRPr lang="fr-FR" sz="1600"/>
        </a:p>
      </dgm:t>
    </dgm:pt>
    <dgm:pt modelId="{61814C16-E6EF-4052-8266-8889EC89463C}">
      <dgm:prSet phldrT="[Texte]" custT="1"/>
      <dgm:spPr/>
      <dgm:t>
        <a:bodyPr/>
        <a:lstStyle/>
        <a:p>
          <a:r>
            <a:rPr lang="fr-FR" sz="1600" dirty="0" smtClean="0"/>
            <a:t>Identification of </a:t>
          </a:r>
          <a:r>
            <a:rPr lang="fr-FR" sz="1600" dirty="0" err="1" smtClean="0"/>
            <a:t>evaluation</a:t>
          </a:r>
          <a:r>
            <a:rPr lang="fr-FR" sz="1600" dirty="0" smtClean="0"/>
            <a:t>  </a:t>
          </a:r>
          <a:r>
            <a:rPr lang="fr-FR" sz="1600" dirty="0" err="1" smtClean="0"/>
            <a:t>criteria</a:t>
          </a:r>
          <a:r>
            <a:rPr lang="fr-FR" sz="1600" dirty="0" smtClean="0"/>
            <a:t>  of impacts</a:t>
          </a:r>
          <a:endParaRPr lang="fr-FR" sz="1600" dirty="0"/>
        </a:p>
      </dgm:t>
    </dgm:pt>
    <dgm:pt modelId="{39E49EB0-277E-4A5D-AC08-423D9F99148F}" type="parTrans" cxnId="{4DC0F898-976E-41BF-9AD1-60DF1AEBC44A}">
      <dgm:prSet/>
      <dgm:spPr/>
      <dgm:t>
        <a:bodyPr/>
        <a:lstStyle/>
        <a:p>
          <a:endParaRPr lang="fr-FR" sz="1600"/>
        </a:p>
      </dgm:t>
    </dgm:pt>
    <dgm:pt modelId="{9F3E0DBA-A1B0-47D9-A505-BE0C84A60BC6}" type="sibTrans" cxnId="{4DC0F898-976E-41BF-9AD1-60DF1AEBC44A}">
      <dgm:prSet/>
      <dgm:spPr/>
      <dgm:t>
        <a:bodyPr/>
        <a:lstStyle/>
        <a:p>
          <a:endParaRPr lang="fr-FR" sz="1600"/>
        </a:p>
      </dgm:t>
    </dgm:pt>
    <dgm:pt modelId="{5C540D65-B907-45D7-8542-1A74EE852251}">
      <dgm:prSet phldrT="[Texte]" custT="1"/>
      <dgm:spPr/>
      <dgm:t>
        <a:bodyPr/>
        <a:lstStyle/>
        <a:p>
          <a:r>
            <a:rPr lang="fr-FR" sz="1600" dirty="0" err="1" smtClean="0"/>
            <a:t>Inventory</a:t>
          </a:r>
          <a:r>
            <a:rPr lang="fr-FR" sz="1600" dirty="0" smtClean="0"/>
            <a:t> of </a:t>
          </a:r>
          <a:r>
            <a:rPr lang="fr-FR" sz="1600" dirty="0" err="1" smtClean="0"/>
            <a:t>fixtures</a:t>
          </a:r>
          <a:endParaRPr lang="fr-FR" sz="1600" dirty="0"/>
        </a:p>
      </dgm:t>
    </dgm:pt>
    <dgm:pt modelId="{AF96DB44-DCA3-4A3D-A6C5-4977F81F4B30}" type="sibTrans" cxnId="{764CDAB4-D158-4813-87B7-47A60341FBE0}">
      <dgm:prSet/>
      <dgm:spPr/>
      <dgm:t>
        <a:bodyPr/>
        <a:lstStyle/>
        <a:p>
          <a:endParaRPr lang="fr-FR" sz="1600"/>
        </a:p>
      </dgm:t>
    </dgm:pt>
    <dgm:pt modelId="{34ACC766-CB21-4A4C-9D45-0EC3E8AD5B3F}" type="parTrans" cxnId="{764CDAB4-D158-4813-87B7-47A60341FBE0}">
      <dgm:prSet/>
      <dgm:spPr/>
      <dgm:t>
        <a:bodyPr/>
        <a:lstStyle/>
        <a:p>
          <a:endParaRPr lang="fr-FR" sz="1600"/>
        </a:p>
      </dgm:t>
    </dgm:pt>
    <dgm:pt modelId="{1DB471B3-0075-4FDF-B5F3-D5CE25408E47}">
      <dgm:prSet phldrT="[Texte]" custT="1"/>
      <dgm:spPr/>
      <dgm:t>
        <a:bodyPr/>
        <a:lstStyle/>
        <a:p>
          <a:endParaRPr lang="fr-FR" sz="1600" dirty="0"/>
        </a:p>
      </dgm:t>
    </dgm:pt>
    <dgm:pt modelId="{F0F7A42B-9C8B-49E0-BA26-93EBEA4437C4}" type="parTrans" cxnId="{B5063AC2-BFFC-4EF6-9475-E9CD6DFABC6A}">
      <dgm:prSet/>
      <dgm:spPr/>
      <dgm:t>
        <a:bodyPr/>
        <a:lstStyle/>
        <a:p>
          <a:endParaRPr lang="fr-FR" sz="1600"/>
        </a:p>
      </dgm:t>
    </dgm:pt>
    <dgm:pt modelId="{F575A04F-3DEC-40DE-B9FC-B025C72EAA79}" type="sibTrans" cxnId="{B5063AC2-BFFC-4EF6-9475-E9CD6DFABC6A}">
      <dgm:prSet/>
      <dgm:spPr/>
      <dgm:t>
        <a:bodyPr/>
        <a:lstStyle/>
        <a:p>
          <a:endParaRPr lang="fr-FR" sz="1600"/>
        </a:p>
      </dgm:t>
    </dgm:pt>
    <dgm:pt modelId="{E7BE7170-E22F-423E-A831-F7A2C0BE65D5}">
      <dgm:prSet phldrT="[Texte]" custT="1"/>
      <dgm:spPr/>
      <dgm:t>
        <a:bodyPr/>
        <a:lstStyle/>
        <a:p>
          <a:r>
            <a:rPr lang="fr-FR" sz="1600" dirty="0" smtClean="0"/>
            <a:t>Plans  of action</a:t>
          </a:r>
          <a:endParaRPr lang="fr-FR" sz="1600" dirty="0"/>
        </a:p>
      </dgm:t>
    </dgm:pt>
    <dgm:pt modelId="{2C87FF92-4721-4D51-8BE6-A0247DC0DC7C}" type="parTrans" cxnId="{C866DA9A-0827-4514-805F-E362DC5BE439}">
      <dgm:prSet/>
      <dgm:spPr/>
      <dgm:t>
        <a:bodyPr/>
        <a:lstStyle/>
        <a:p>
          <a:endParaRPr lang="fr-FR" sz="1600"/>
        </a:p>
      </dgm:t>
    </dgm:pt>
    <dgm:pt modelId="{8C57473D-3D90-45D9-857B-02DF2052A24B}" type="sibTrans" cxnId="{C866DA9A-0827-4514-805F-E362DC5BE439}">
      <dgm:prSet/>
      <dgm:spPr/>
      <dgm:t>
        <a:bodyPr/>
        <a:lstStyle/>
        <a:p>
          <a:endParaRPr lang="fr-FR" sz="1600"/>
        </a:p>
      </dgm:t>
    </dgm:pt>
    <dgm:pt modelId="{46E46121-5A20-44DB-AC0B-F3205A7F36FE}">
      <dgm:prSet phldrT="[Texte]" custT="1"/>
      <dgm:spPr/>
      <dgm:t>
        <a:bodyPr/>
        <a:lstStyle/>
        <a:p>
          <a:r>
            <a:rPr lang="fr-FR" sz="1600" dirty="0" smtClean="0"/>
            <a:t>Identification of gaps</a:t>
          </a:r>
          <a:endParaRPr lang="fr-FR" sz="1600" dirty="0"/>
        </a:p>
      </dgm:t>
    </dgm:pt>
    <dgm:pt modelId="{6E6B56E4-21E8-4A0E-A1CB-E27A810D1A2B}" type="parTrans" cxnId="{91A623AD-467E-4F73-9643-DAACB0124E56}">
      <dgm:prSet/>
      <dgm:spPr/>
      <dgm:t>
        <a:bodyPr/>
        <a:lstStyle/>
        <a:p>
          <a:endParaRPr lang="fr-FR" sz="1600"/>
        </a:p>
      </dgm:t>
    </dgm:pt>
    <dgm:pt modelId="{38F4D940-2CB4-41AD-A215-88FC10542771}" type="sibTrans" cxnId="{91A623AD-467E-4F73-9643-DAACB0124E56}">
      <dgm:prSet/>
      <dgm:spPr/>
      <dgm:t>
        <a:bodyPr/>
        <a:lstStyle/>
        <a:p>
          <a:endParaRPr lang="fr-FR" sz="1600"/>
        </a:p>
      </dgm:t>
    </dgm:pt>
    <dgm:pt modelId="{9595DFCA-A436-4348-B7B2-C92FF2CD7D35}" type="pres">
      <dgm:prSet presAssocID="{00F0FB68-D7AD-42A4-88BE-8D890B1C414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5E12A43-D0B2-420D-B6BA-6E02334001B1}" type="pres">
      <dgm:prSet presAssocID="{A9B66F7E-5D42-4B48-A0E0-0BE262E85CAB}" presName="node" presStyleLbl="node1" presStyleIdx="0" presStyleCnt="4" custScaleX="160324" custScaleY="12428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387B5D9-7E50-471C-9B58-24819AA2322B}" type="pres">
      <dgm:prSet presAssocID="{A9B66F7E-5D42-4B48-A0E0-0BE262E85CAB}" presName="spNode" presStyleCnt="0"/>
      <dgm:spPr/>
    </dgm:pt>
    <dgm:pt modelId="{3C8348A5-A7D4-4AFD-B233-1BD5A6E11126}" type="pres">
      <dgm:prSet presAssocID="{03ECF10A-03F1-4DE0-9FFC-53E5E84CBD39}" presName="sibTrans" presStyleLbl="sibTrans1D1" presStyleIdx="0" presStyleCnt="4"/>
      <dgm:spPr/>
      <dgm:t>
        <a:bodyPr/>
        <a:lstStyle/>
        <a:p>
          <a:endParaRPr lang="fr-FR"/>
        </a:p>
      </dgm:t>
    </dgm:pt>
    <dgm:pt modelId="{42150697-F367-43E1-913F-37C7FC7E7423}" type="pres">
      <dgm:prSet presAssocID="{5C540D65-B907-45D7-8542-1A74EE852251}" presName="node" presStyleLbl="node1" presStyleIdx="1" presStyleCnt="4" custScaleX="162675" custScaleY="1257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569DCAE-8A27-47AB-95D8-AC784AFAE2FA}" type="pres">
      <dgm:prSet presAssocID="{5C540D65-B907-45D7-8542-1A74EE852251}" presName="spNode" presStyleCnt="0"/>
      <dgm:spPr/>
    </dgm:pt>
    <dgm:pt modelId="{AEB2ACA3-1C89-4DC9-B194-81DE8CC5F2E2}" type="pres">
      <dgm:prSet presAssocID="{AF96DB44-DCA3-4A3D-A6C5-4977F81F4B30}" presName="sibTrans" presStyleLbl="sibTrans1D1" presStyleIdx="1" presStyleCnt="4"/>
      <dgm:spPr/>
      <dgm:t>
        <a:bodyPr/>
        <a:lstStyle/>
        <a:p>
          <a:endParaRPr lang="fr-FR"/>
        </a:p>
      </dgm:t>
    </dgm:pt>
    <dgm:pt modelId="{C6638CAC-2E1B-4629-B9CD-693596E25857}" type="pres">
      <dgm:prSet presAssocID="{210DA8B3-5EB7-40C0-BF2D-CD17F2F9769A}" presName="node" presStyleLbl="node1" presStyleIdx="2" presStyleCnt="4" custScaleX="14832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56C7AA2-6B8E-4F4D-9F0E-176E5426FF21}" type="pres">
      <dgm:prSet presAssocID="{210DA8B3-5EB7-40C0-BF2D-CD17F2F9769A}" presName="spNode" presStyleCnt="0"/>
      <dgm:spPr/>
    </dgm:pt>
    <dgm:pt modelId="{E804C9BE-33F1-47AE-B431-3DC25A1468B7}" type="pres">
      <dgm:prSet presAssocID="{CBF37B1A-743C-4140-864B-E3CCEFE6152F}" presName="sibTrans" presStyleLbl="sibTrans1D1" presStyleIdx="2" presStyleCnt="4"/>
      <dgm:spPr/>
      <dgm:t>
        <a:bodyPr/>
        <a:lstStyle/>
        <a:p>
          <a:endParaRPr lang="fr-FR"/>
        </a:p>
      </dgm:t>
    </dgm:pt>
    <dgm:pt modelId="{92EA93DF-4921-40EE-B48A-AEA0EBAE3190}" type="pres">
      <dgm:prSet presAssocID="{E7BE7170-E22F-423E-A831-F7A2C0BE65D5}" presName="node" presStyleLbl="node1" presStyleIdx="3" presStyleCnt="4" custScaleX="169406" custScaleY="12377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15A73A3-64AC-4F40-8833-24D119C8E9F5}" type="pres">
      <dgm:prSet presAssocID="{E7BE7170-E22F-423E-A831-F7A2C0BE65D5}" presName="spNode" presStyleCnt="0"/>
      <dgm:spPr/>
    </dgm:pt>
    <dgm:pt modelId="{57F0B5A7-AC81-4328-8B4D-8C97AF645082}" type="pres">
      <dgm:prSet presAssocID="{8C57473D-3D90-45D9-857B-02DF2052A24B}" presName="sibTrans" presStyleLbl="sibTrans1D1" presStyleIdx="3" presStyleCnt="4"/>
      <dgm:spPr/>
      <dgm:t>
        <a:bodyPr/>
        <a:lstStyle/>
        <a:p>
          <a:endParaRPr lang="fr-FR"/>
        </a:p>
      </dgm:t>
    </dgm:pt>
  </dgm:ptLst>
  <dgm:cxnLst>
    <dgm:cxn modelId="{4DC0F898-976E-41BF-9AD1-60DF1AEBC44A}" srcId="{A9B66F7E-5D42-4B48-A0E0-0BE262E85CAB}" destId="{61814C16-E6EF-4052-8266-8889EC89463C}" srcOrd="1" destOrd="0" parTransId="{39E49EB0-277E-4A5D-AC08-423D9F99148F}" sibTransId="{9F3E0DBA-A1B0-47D9-A505-BE0C84A60BC6}"/>
    <dgm:cxn modelId="{3A15B4E5-35E0-4DB1-A53D-D3EF1FB14F5D}" type="presOf" srcId="{5C540D65-B907-45D7-8542-1A74EE852251}" destId="{42150697-F367-43E1-913F-37C7FC7E7423}" srcOrd="0" destOrd="0" presId="urn:microsoft.com/office/officeart/2005/8/layout/cycle5"/>
    <dgm:cxn modelId="{2D0F00A6-1A65-4277-9550-1FD3C57CF033}" srcId="{00F0FB68-D7AD-42A4-88BE-8D890B1C414F}" destId="{210DA8B3-5EB7-40C0-BF2D-CD17F2F9769A}" srcOrd="2" destOrd="0" parTransId="{860CA7BB-5B33-455E-8C78-16A1CDB6F25E}" sibTransId="{CBF37B1A-743C-4140-864B-E3CCEFE6152F}"/>
    <dgm:cxn modelId="{47284F36-F2D3-4FAD-A259-D3E352C82579}" type="presOf" srcId="{31054DD1-D49D-48C9-A526-5212738BB4AC}" destId="{42150697-F367-43E1-913F-37C7FC7E7423}" srcOrd="0" destOrd="1" presId="urn:microsoft.com/office/officeart/2005/8/layout/cycle5"/>
    <dgm:cxn modelId="{0998DDE0-1854-43FD-85BD-D44D4DD2BCF5}" srcId="{5C540D65-B907-45D7-8542-1A74EE852251}" destId="{31054DD1-D49D-48C9-A526-5212738BB4AC}" srcOrd="0" destOrd="0" parTransId="{482DBFE9-6145-47D5-A6E7-7AFFA018C5D4}" sibTransId="{3587E12A-87F0-45AC-BE15-9AD311CB7C3A}"/>
    <dgm:cxn modelId="{96F5731C-1FD8-471B-8A49-B7B763922DE2}" type="presOf" srcId="{E7BE7170-E22F-423E-A831-F7A2C0BE65D5}" destId="{92EA93DF-4921-40EE-B48A-AEA0EBAE3190}" srcOrd="0" destOrd="0" presId="urn:microsoft.com/office/officeart/2005/8/layout/cycle5"/>
    <dgm:cxn modelId="{5E0FD9A5-376E-4637-82EE-2D7B65A816C9}" type="presOf" srcId="{CBF37B1A-743C-4140-864B-E3CCEFE6152F}" destId="{E804C9BE-33F1-47AE-B431-3DC25A1468B7}" srcOrd="0" destOrd="0" presId="urn:microsoft.com/office/officeart/2005/8/layout/cycle5"/>
    <dgm:cxn modelId="{1A3D0D2D-CA45-44FE-B613-6C85CA0678A4}" srcId="{E7BE7170-E22F-423E-A831-F7A2C0BE65D5}" destId="{733094E9-88F8-4B5B-9F98-1963DAAD5AD5}" srcOrd="0" destOrd="0" parTransId="{6E0FE714-941E-4622-ACB8-432BFB3AB7D4}" sibTransId="{CA9422F6-81E2-4E4B-A957-B06860DADA08}"/>
    <dgm:cxn modelId="{4F6F2B1F-4971-4897-A8E3-A162C4949154}" type="presOf" srcId="{03ECF10A-03F1-4DE0-9FFC-53E5E84CBD39}" destId="{3C8348A5-A7D4-4AFD-B233-1BD5A6E11126}" srcOrd="0" destOrd="0" presId="urn:microsoft.com/office/officeart/2005/8/layout/cycle5"/>
    <dgm:cxn modelId="{C9B76A12-FE15-49FE-A87D-BF277C70A38F}" type="presOf" srcId="{AF96DB44-DCA3-4A3D-A6C5-4977F81F4B30}" destId="{AEB2ACA3-1C89-4DC9-B194-81DE8CC5F2E2}" srcOrd="0" destOrd="0" presId="urn:microsoft.com/office/officeart/2005/8/layout/cycle5"/>
    <dgm:cxn modelId="{4C301249-FCD2-4E47-AA37-79113D1C44C5}" type="presOf" srcId="{00F0FB68-D7AD-42A4-88BE-8D890B1C414F}" destId="{9595DFCA-A436-4348-B7B2-C92FF2CD7D35}" srcOrd="0" destOrd="0" presId="urn:microsoft.com/office/officeart/2005/8/layout/cycle5"/>
    <dgm:cxn modelId="{67E9A1E6-33AF-4277-9AC4-068904D13537}" srcId="{A9B66F7E-5D42-4B48-A0E0-0BE262E85CAB}" destId="{2F943AF6-10B2-4A1D-AEEC-9ABE36EAC229}" srcOrd="0" destOrd="0" parTransId="{47916431-3FB8-4102-976F-9372FD5C9CE1}" sibTransId="{B14FA8ED-8032-4A5C-8851-B71C4B38E99B}"/>
    <dgm:cxn modelId="{CCEAEEA5-742C-4AD9-B2F4-0FE936034B64}" type="presOf" srcId="{733094E9-88F8-4B5B-9F98-1963DAAD5AD5}" destId="{92EA93DF-4921-40EE-B48A-AEA0EBAE3190}" srcOrd="0" destOrd="1" presId="urn:microsoft.com/office/officeart/2005/8/layout/cycle5"/>
    <dgm:cxn modelId="{B5063AC2-BFFC-4EF6-9475-E9CD6DFABC6A}" srcId="{E7BE7170-E22F-423E-A831-F7A2C0BE65D5}" destId="{1DB471B3-0075-4FDF-B5F3-D5CE25408E47}" srcOrd="1" destOrd="0" parTransId="{F0F7A42B-9C8B-49E0-BA26-93EBEA4437C4}" sibTransId="{F575A04F-3DEC-40DE-B9FC-B025C72EAA79}"/>
    <dgm:cxn modelId="{764CDAB4-D158-4813-87B7-47A60341FBE0}" srcId="{00F0FB68-D7AD-42A4-88BE-8D890B1C414F}" destId="{5C540D65-B907-45D7-8542-1A74EE852251}" srcOrd="1" destOrd="0" parTransId="{34ACC766-CB21-4A4C-9D45-0EC3E8AD5B3F}" sibTransId="{AF96DB44-DCA3-4A3D-A6C5-4977F81F4B30}"/>
    <dgm:cxn modelId="{91A623AD-467E-4F73-9643-DAACB0124E56}" srcId="{210DA8B3-5EB7-40C0-BF2D-CD17F2F9769A}" destId="{46E46121-5A20-44DB-AC0B-F3205A7F36FE}" srcOrd="0" destOrd="0" parTransId="{6E6B56E4-21E8-4A0E-A1CB-E27A810D1A2B}" sibTransId="{38F4D940-2CB4-41AD-A215-88FC10542771}"/>
    <dgm:cxn modelId="{32AC8716-AEE1-4AB2-9E87-B9D9ECB49DD8}" srcId="{00F0FB68-D7AD-42A4-88BE-8D890B1C414F}" destId="{A9B66F7E-5D42-4B48-A0E0-0BE262E85CAB}" srcOrd="0" destOrd="0" parTransId="{01CC1EB2-EB60-4022-9B83-DCB5A1C20234}" sibTransId="{03ECF10A-03F1-4DE0-9FFC-53E5E84CBD39}"/>
    <dgm:cxn modelId="{4B9A6CAC-AA55-4477-9975-6356D52CDC34}" type="presOf" srcId="{8C57473D-3D90-45D9-857B-02DF2052A24B}" destId="{57F0B5A7-AC81-4328-8B4D-8C97AF645082}" srcOrd="0" destOrd="0" presId="urn:microsoft.com/office/officeart/2005/8/layout/cycle5"/>
    <dgm:cxn modelId="{8C2981BF-5270-45C3-896F-D6E2E932B276}" type="presOf" srcId="{210DA8B3-5EB7-40C0-BF2D-CD17F2F9769A}" destId="{C6638CAC-2E1B-4629-B9CD-693596E25857}" srcOrd="0" destOrd="0" presId="urn:microsoft.com/office/officeart/2005/8/layout/cycle5"/>
    <dgm:cxn modelId="{2ED6AA0F-C375-42B0-9C9B-92CCDE5AA0FB}" type="presOf" srcId="{61814C16-E6EF-4052-8266-8889EC89463C}" destId="{E5E12A43-D0B2-420D-B6BA-6E02334001B1}" srcOrd="0" destOrd="2" presId="urn:microsoft.com/office/officeart/2005/8/layout/cycle5"/>
    <dgm:cxn modelId="{C2D5BF71-E833-4AA3-ADBF-9A506903AE42}" type="presOf" srcId="{A9B66F7E-5D42-4B48-A0E0-0BE262E85CAB}" destId="{E5E12A43-D0B2-420D-B6BA-6E02334001B1}" srcOrd="0" destOrd="0" presId="urn:microsoft.com/office/officeart/2005/8/layout/cycle5"/>
    <dgm:cxn modelId="{C866DA9A-0827-4514-805F-E362DC5BE439}" srcId="{00F0FB68-D7AD-42A4-88BE-8D890B1C414F}" destId="{E7BE7170-E22F-423E-A831-F7A2C0BE65D5}" srcOrd="3" destOrd="0" parTransId="{2C87FF92-4721-4D51-8BE6-A0247DC0DC7C}" sibTransId="{8C57473D-3D90-45D9-857B-02DF2052A24B}"/>
    <dgm:cxn modelId="{E8EE8EEA-8D25-4F82-8F16-7FCC839D8FCD}" type="presOf" srcId="{2F943AF6-10B2-4A1D-AEEC-9ABE36EAC229}" destId="{E5E12A43-D0B2-420D-B6BA-6E02334001B1}" srcOrd="0" destOrd="1" presId="urn:microsoft.com/office/officeart/2005/8/layout/cycle5"/>
    <dgm:cxn modelId="{544F87F1-8A20-4046-8328-853DAFB5211C}" type="presOf" srcId="{46E46121-5A20-44DB-AC0B-F3205A7F36FE}" destId="{C6638CAC-2E1B-4629-B9CD-693596E25857}" srcOrd="0" destOrd="1" presId="urn:microsoft.com/office/officeart/2005/8/layout/cycle5"/>
    <dgm:cxn modelId="{837E40DC-02DA-4C6B-8ADF-CF144CA4FB22}" type="presOf" srcId="{1DB471B3-0075-4FDF-B5F3-D5CE25408E47}" destId="{92EA93DF-4921-40EE-B48A-AEA0EBAE3190}" srcOrd="0" destOrd="2" presId="urn:microsoft.com/office/officeart/2005/8/layout/cycle5"/>
    <dgm:cxn modelId="{B0ADC031-A7F7-4CEE-9F84-58C820B67679}" type="presParOf" srcId="{9595DFCA-A436-4348-B7B2-C92FF2CD7D35}" destId="{E5E12A43-D0B2-420D-B6BA-6E02334001B1}" srcOrd="0" destOrd="0" presId="urn:microsoft.com/office/officeart/2005/8/layout/cycle5"/>
    <dgm:cxn modelId="{D8850CBE-82BC-4F64-9619-B14851E20ED8}" type="presParOf" srcId="{9595DFCA-A436-4348-B7B2-C92FF2CD7D35}" destId="{A387B5D9-7E50-471C-9B58-24819AA2322B}" srcOrd="1" destOrd="0" presId="urn:microsoft.com/office/officeart/2005/8/layout/cycle5"/>
    <dgm:cxn modelId="{CBE394E3-4573-4408-8FE3-5EE65BA5FD63}" type="presParOf" srcId="{9595DFCA-A436-4348-B7B2-C92FF2CD7D35}" destId="{3C8348A5-A7D4-4AFD-B233-1BD5A6E11126}" srcOrd="2" destOrd="0" presId="urn:microsoft.com/office/officeart/2005/8/layout/cycle5"/>
    <dgm:cxn modelId="{D7FA6798-DDC1-4E88-99FA-94B4675BAF0F}" type="presParOf" srcId="{9595DFCA-A436-4348-B7B2-C92FF2CD7D35}" destId="{42150697-F367-43E1-913F-37C7FC7E7423}" srcOrd="3" destOrd="0" presId="urn:microsoft.com/office/officeart/2005/8/layout/cycle5"/>
    <dgm:cxn modelId="{F3240B05-A85A-4452-9B07-1D36251045F4}" type="presParOf" srcId="{9595DFCA-A436-4348-B7B2-C92FF2CD7D35}" destId="{D569DCAE-8A27-47AB-95D8-AC784AFAE2FA}" srcOrd="4" destOrd="0" presId="urn:microsoft.com/office/officeart/2005/8/layout/cycle5"/>
    <dgm:cxn modelId="{DD149D50-FEF0-43A9-9671-05FB9E12F6D9}" type="presParOf" srcId="{9595DFCA-A436-4348-B7B2-C92FF2CD7D35}" destId="{AEB2ACA3-1C89-4DC9-B194-81DE8CC5F2E2}" srcOrd="5" destOrd="0" presId="urn:microsoft.com/office/officeart/2005/8/layout/cycle5"/>
    <dgm:cxn modelId="{BEBE86A5-0B2D-48CC-BE85-ACAAF3AFDCFB}" type="presParOf" srcId="{9595DFCA-A436-4348-B7B2-C92FF2CD7D35}" destId="{C6638CAC-2E1B-4629-B9CD-693596E25857}" srcOrd="6" destOrd="0" presId="urn:microsoft.com/office/officeart/2005/8/layout/cycle5"/>
    <dgm:cxn modelId="{817B14A4-6133-42AD-8748-CA00BF549795}" type="presParOf" srcId="{9595DFCA-A436-4348-B7B2-C92FF2CD7D35}" destId="{756C7AA2-6B8E-4F4D-9F0E-176E5426FF21}" srcOrd="7" destOrd="0" presId="urn:microsoft.com/office/officeart/2005/8/layout/cycle5"/>
    <dgm:cxn modelId="{9DFEB746-8F03-4ABC-B2A0-2BDFD36414D7}" type="presParOf" srcId="{9595DFCA-A436-4348-B7B2-C92FF2CD7D35}" destId="{E804C9BE-33F1-47AE-B431-3DC25A1468B7}" srcOrd="8" destOrd="0" presId="urn:microsoft.com/office/officeart/2005/8/layout/cycle5"/>
    <dgm:cxn modelId="{E1180029-0955-4F4B-AC1F-2D4A4C9A50D4}" type="presParOf" srcId="{9595DFCA-A436-4348-B7B2-C92FF2CD7D35}" destId="{92EA93DF-4921-40EE-B48A-AEA0EBAE3190}" srcOrd="9" destOrd="0" presId="urn:microsoft.com/office/officeart/2005/8/layout/cycle5"/>
    <dgm:cxn modelId="{0F3D6A2C-A617-4169-BD77-4D066799DC1F}" type="presParOf" srcId="{9595DFCA-A436-4348-B7B2-C92FF2CD7D35}" destId="{415A73A3-64AC-4F40-8833-24D119C8E9F5}" srcOrd="10" destOrd="0" presId="urn:microsoft.com/office/officeart/2005/8/layout/cycle5"/>
    <dgm:cxn modelId="{A697FB51-B15B-42ED-9AA7-038FA9CD4C1D}" type="presParOf" srcId="{9595DFCA-A436-4348-B7B2-C92FF2CD7D35}" destId="{57F0B5A7-AC81-4328-8B4D-8C97AF645082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pPr/>
              <a:t>26/03/2015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pPr/>
              <a:t>26/03/2015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28" descr="RGB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359" y="6145639"/>
            <a:ext cx="528438" cy="528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28" descr="RGB_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359" y="6145639"/>
            <a:ext cx="528438" cy="528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smtClean="0"/>
              <a:t>ITU Regional </a:t>
            </a:r>
            <a:r>
              <a:rPr lang="en-US" sz="2800" dirty="0" smtClean="0"/>
              <a:t>Standardization Forum For Africa</a:t>
            </a:r>
            <a:br>
              <a:rPr lang="en-US" sz="2800" dirty="0" smtClean="0"/>
            </a:br>
            <a:r>
              <a:rPr lang="en-US" sz="2800" dirty="0" smtClean="0"/>
              <a:t>Dakar, Senegal, 24-25 March 2015</a:t>
            </a:r>
            <a:endParaRPr lang="en-US" sz="24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51886"/>
            <a:ext cx="8229600" cy="320243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6000" b="1" dirty="0" smtClean="0"/>
              <a:t>The  Securing of Networks </a:t>
            </a:r>
          </a:p>
          <a:p>
            <a:pPr marL="0" indent="0" algn="ctr">
              <a:buNone/>
            </a:pPr>
            <a:r>
              <a:rPr lang="en-US" sz="11200" b="1" dirty="0" smtClean="0"/>
              <a:t>(Plan of Continuity of service)</a:t>
            </a:r>
            <a:endParaRPr lang="en-US" sz="8000" b="1" dirty="0" smtClean="0"/>
          </a:p>
          <a:p>
            <a:pPr marL="0" indent="0" algn="ctr">
              <a:buNone/>
            </a:pPr>
            <a:endParaRPr lang="en-US" sz="16000" b="1" dirty="0"/>
          </a:p>
          <a:p>
            <a:pPr marL="0" indent="0" algn="ctr">
              <a:buNone/>
            </a:pPr>
            <a:r>
              <a:rPr lang="en-US" sz="12800" dirty="0" smtClean="0"/>
              <a:t>Bocar KELLY,</a:t>
            </a:r>
            <a:endParaRPr lang="en-US" sz="12800" dirty="0"/>
          </a:p>
          <a:p>
            <a:pPr marL="0" indent="0" algn="ctr">
              <a:buNone/>
            </a:pPr>
            <a:r>
              <a:rPr lang="en-US" sz="8000" dirty="0" smtClean="0"/>
              <a:t>Leader of </a:t>
            </a:r>
            <a:r>
              <a:rPr lang="en-US" sz="8000" dirty="0" err="1" smtClean="0"/>
              <a:t>Department</a:t>
            </a:r>
            <a:r>
              <a:rPr lang="en-US" sz="8000" dirty="0" smtClean="0"/>
              <a:t> Architecture and </a:t>
            </a:r>
            <a:r>
              <a:rPr lang="en-US" sz="8000" dirty="0" err="1" smtClean="0"/>
              <a:t>Planning</a:t>
            </a:r>
            <a:r>
              <a:rPr lang="en-US" sz="8000" dirty="0" smtClean="0"/>
              <a:t> </a:t>
            </a:r>
            <a:r>
              <a:rPr lang="en-US" sz="8000" dirty="0" err="1" smtClean="0"/>
              <a:t>Networks</a:t>
            </a:r>
            <a:r>
              <a:rPr lang="en-US" sz="8000" dirty="0" smtClean="0"/>
              <a:t>, SONATEL bocar.kelly@orange-sonatel.com</a:t>
            </a:r>
            <a:endParaRPr lang="en-US" sz="8000" dirty="0"/>
          </a:p>
          <a:p>
            <a:pPr marL="0" indent="0" algn="ctr">
              <a:buNone/>
            </a:pPr>
            <a:endParaRPr lang="en-US" sz="16000" b="1" i="1" dirty="0"/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 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215"/>
            <a:ext cx="8229600" cy="540325"/>
          </a:xfrm>
        </p:spPr>
        <p:txBody>
          <a:bodyPr>
            <a:noAutofit/>
          </a:bodyPr>
          <a:lstStyle/>
          <a:p>
            <a:r>
              <a:rPr lang="en-US" sz="2400" dirty="0" smtClean="0"/>
              <a:t>Architecture of the Switching Network of </a:t>
            </a:r>
            <a:r>
              <a:rPr lang="en-US" sz="2400" dirty="0" err="1" smtClean="0"/>
              <a:t>Sonatel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8" y="773684"/>
            <a:ext cx="7513637" cy="4227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221680" y="5306279"/>
            <a:ext cx="86868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6600"/>
                </a:solidFill>
              </a:rPr>
              <a:t>Establishment of a geographical redundancy for all critical nodes of the network </a:t>
            </a:r>
            <a:r>
              <a:rPr lang="fr-FR" b="1" dirty="0" err="1" smtClean="0">
                <a:solidFill>
                  <a:srgbClr val="FF6600"/>
                </a:solidFill>
              </a:rPr>
              <a:t>with</a:t>
            </a:r>
            <a:r>
              <a:rPr lang="fr-FR" b="1" dirty="0" smtClean="0">
                <a:solidFill>
                  <a:srgbClr val="FF6600"/>
                </a:solidFill>
              </a:rPr>
              <a:t>  securing interconnecting links.</a:t>
            </a:r>
            <a:endParaRPr lang="fr-FR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83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505" y="2909461"/>
            <a:ext cx="8229600" cy="886689"/>
          </a:xfrm>
        </p:spPr>
        <p:txBody>
          <a:bodyPr>
            <a:noAutofit/>
          </a:bodyPr>
          <a:lstStyle/>
          <a:p>
            <a:r>
              <a:rPr lang="en-US" sz="5400" b="0" dirty="0" smtClean="0"/>
              <a:t>THANK YOU</a:t>
            </a:r>
            <a:endParaRPr lang="en-US" sz="5400" b="0" dirty="0"/>
          </a:p>
        </p:txBody>
      </p:sp>
    </p:spTree>
    <p:extLst>
      <p:ext uri="{BB962C8B-B14F-4D97-AF65-F5344CB8AC3E}">
        <p14:creationId xmlns:p14="http://schemas.microsoft.com/office/powerpoint/2010/main" val="98039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697"/>
            <a:ext cx="8229600" cy="50968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Context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95636"/>
            <a:ext cx="8229600" cy="774700"/>
          </a:xfrm>
        </p:spPr>
        <p:txBody>
          <a:bodyPr>
            <a:normAutofit/>
          </a:bodyPr>
          <a:lstStyle/>
          <a:p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fr-F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securing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of networks is part of </a:t>
            </a:r>
            <a:r>
              <a:rPr lang="fr-F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Plan of </a:t>
            </a:r>
            <a:r>
              <a:rPr lang="fr-F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Continuity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F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takes into account all the aspects below</a:t>
            </a: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1141693" y="1890667"/>
            <a:ext cx="2430462" cy="1295877"/>
          </a:xfrm>
          <a:prstGeom prst="rect">
            <a:avLst/>
          </a:prstGeom>
          <a:solidFill>
            <a:schemeClr val="bg1"/>
          </a:solidFill>
          <a:ln w="4699" algn="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177800" indent="-1778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eaLnBrk="1" hangingPunct="1"/>
            <a:r>
              <a:rPr lang="en-GB" altLang="fr-FR" sz="1400" b="1" dirty="0"/>
              <a:t>Crisis Management (CM) </a:t>
            </a:r>
          </a:p>
          <a:p>
            <a:pPr eaLnBrk="1" hangingPunct="1"/>
            <a:r>
              <a:rPr lang="en-GB" altLang="fr-FR" sz="1400" b="1" dirty="0"/>
              <a:t>Outside scope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GB" altLang="fr-FR" sz="1400" dirty="0"/>
              <a:t>Process a</a:t>
            </a:r>
            <a:r>
              <a:rPr lang="en-GB" altLang="fr-FR" sz="1400" dirty="0" smtClean="0"/>
              <a:t>llowing</a:t>
            </a:r>
            <a:r>
              <a:rPr lang="en-GB" altLang="fr-FR" sz="1400" dirty="0"/>
              <a:t> </a:t>
            </a:r>
            <a:r>
              <a:rPr lang="en-GB" altLang="fr-FR" sz="1400" dirty="0" smtClean="0"/>
              <a:t>to cope with disaster of</a:t>
            </a:r>
            <a:r>
              <a:rPr lang="en-GB" altLang="fr-FR" sz="1400" dirty="0"/>
              <a:t> </a:t>
            </a:r>
            <a:r>
              <a:rPr lang="en-GB" altLang="fr-FR" sz="1400" dirty="0" smtClean="0"/>
              <a:t>extreme gravity</a:t>
            </a:r>
            <a:r>
              <a:rPr lang="en-GB" altLang="fr-FR" sz="1400" dirty="0"/>
              <a:t> </a:t>
            </a: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5243793" y="3368630"/>
            <a:ext cx="2665412" cy="1286497"/>
          </a:xfrm>
          <a:prstGeom prst="rect">
            <a:avLst/>
          </a:prstGeom>
          <a:noFill/>
          <a:ln w="4699" algn="in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177800" indent="-1778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eaLnBrk="1" hangingPunct="1"/>
            <a:r>
              <a:rPr lang="en-GB" altLang="fr-FR" sz="1400" b="1" dirty="0" smtClean="0"/>
              <a:t>Work  area</a:t>
            </a:r>
            <a:r>
              <a:rPr lang="en-GB" altLang="fr-FR" sz="1400" b="1" dirty="0"/>
              <a:t> Recovery (WR) </a:t>
            </a:r>
          </a:p>
          <a:p>
            <a:pPr eaLnBrk="1" hangingPunct="1"/>
            <a:r>
              <a:rPr lang="en-GB" altLang="fr-FR" sz="1400" b="1" dirty="0"/>
              <a:t>Outside scope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GB" altLang="fr-FR" sz="1300" dirty="0"/>
              <a:t>Process </a:t>
            </a:r>
            <a:r>
              <a:rPr lang="en-GB" altLang="fr-FR" sz="1300" dirty="0" smtClean="0"/>
              <a:t>of</a:t>
            </a:r>
            <a:r>
              <a:rPr lang="en-GB" altLang="fr-FR" sz="1300" dirty="0"/>
              <a:t> </a:t>
            </a:r>
            <a:r>
              <a:rPr lang="en-GB" altLang="fr-FR" sz="1300" dirty="0" smtClean="0"/>
              <a:t>the restoration</a:t>
            </a:r>
            <a:r>
              <a:rPr lang="en-GB" altLang="fr-FR" sz="1300" dirty="0"/>
              <a:t> </a:t>
            </a:r>
            <a:r>
              <a:rPr lang="en-GB" altLang="fr-FR" sz="1300" dirty="0" smtClean="0"/>
              <a:t>of a working  environment</a:t>
            </a:r>
            <a:r>
              <a:rPr lang="en-GB" altLang="fr-FR" sz="1300" dirty="0"/>
              <a:t> </a:t>
            </a:r>
            <a:r>
              <a:rPr lang="en-GB" altLang="fr-FR" sz="1300" dirty="0" smtClean="0"/>
              <a:t> after</a:t>
            </a:r>
            <a:r>
              <a:rPr lang="en-GB" altLang="fr-FR" sz="1300" dirty="0"/>
              <a:t> </a:t>
            </a:r>
            <a:r>
              <a:rPr lang="en-GB" altLang="fr-FR" sz="1300" dirty="0" smtClean="0"/>
              <a:t>disaster</a:t>
            </a:r>
            <a:r>
              <a:rPr lang="en-GB" altLang="fr-FR" sz="1300" dirty="0"/>
              <a:t> </a:t>
            </a:r>
            <a:r>
              <a:rPr lang="en-GB" altLang="fr-FR" sz="1300" dirty="0" smtClean="0"/>
              <a:t>for critical  functions</a:t>
            </a:r>
            <a:r>
              <a:rPr lang="en-GB" altLang="fr-FR" sz="1400" dirty="0"/>
              <a:t> </a:t>
            </a: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1141693" y="3368630"/>
            <a:ext cx="2430462" cy="1286497"/>
          </a:xfrm>
          <a:prstGeom prst="rect">
            <a:avLst/>
          </a:prstGeom>
          <a:solidFill>
            <a:srgbClr val="FFFF00"/>
          </a:solidFill>
          <a:ln w="4699" algn="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177800" indent="-1778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eaLnBrk="1" hangingPunct="1"/>
            <a:r>
              <a:rPr lang="en-GB" altLang="fr-FR" sz="1300" b="1" dirty="0"/>
              <a:t>Disaster Recovery Plan (DRP)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GB" altLang="fr-FR" sz="1300" dirty="0"/>
              <a:t>Process </a:t>
            </a:r>
            <a:r>
              <a:rPr lang="en-GB" altLang="fr-FR" sz="1300" dirty="0" smtClean="0"/>
              <a:t>of </a:t>
            </a:r>
            <a:r>
              <a:rPr lang="en-GB" altLang="fr-FR" sz="1300" dirty="0"/>
              <a:t>resumption after d</a:t>
            </a:r>
            <a:r>
              <a:rPr lang="en-GB" altLang="fr-FR" sz="1300" dirty="0" smtClean="0"/>
              <a:t>isaster</a:t>
            </a:r>
            <a:r>
              <a:rPr lang="en-GB" altLang="fr-FR" sz="1300" dirty="0"/>
              <a:t> </a:t>
            </a:r>
            <a:r>
              <a:rPr lang="en-GB" altLang="fr-FR" sz="1300" dirty="0" smtClean="0"/>
              <a:t>to </a:t>
            </a:r>
            <a:r>
              <a:rPr lang="en-GB" altLang="fr-FR" sz="1300" dirty="0"/>
              <a:t>a </a:t>
            </a:r>
            <a:r>
              <a:rPr lang="en-GB" altLang="fr-FR" sz="1300" dirty="0" smtClean="0"/>
              <a:t>level</a:t>
            </a:r>
            <a:r>
              <a:rPr lang="en-GB" altLang="fr-FR" sz="1300" dirty="0"/>
              <a:t> </a:t>
            </a:r>
            <a:r>
              <a:rPr lang="en-GB" altLang="fr-FR" sz="1300" dirty="0" smtClean="0"/>
              <a:t>of agreed service</a:t>
            </a:r>
            <a:r>
              <a:rPr lang="en-GB" altLang="fr-FR" sz="1300" dirty="0"/>
              <a:t>s</a:t>
            </a:r>
            <a:r>
              <a:rPr lang="en-GB" altLang="fr-FR" sz="1300" dirty="0" smtClean="0"/>
              <a:t> of</a:t>
            </a:r>
            <a:r>
              <a:rPr lang="en-GB" altLang="fr-FR" sz="1300" dirty="0"/>
              <a:t> </a:t>
            </a:r>
            <a:r>
              <a:rPr lang="en-GB" altLang="fr-FR" sz="1300" dirty="0" smtClean="0"/>
              <a:t>functions</a:t>
            </a:r>
            <a:r>
              <a:rPr lang="en-GB" altLang="fr-FR" sz="1300" dirty="0"/>
              <a:t> Critics</a:t>
            </a:r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5243793" y="1892253"/>
            <a:ext cx="2665412" cy="1294291"/>
          </a:xfrm>
          <a:prstGeom prst="rect">
            <a:avLst/>
          </a:prstGeom>
          <a:noFill/>
          <a:ln w="4699" algn="in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177800" indent="-1778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eaLnBrk="1" hangingPunct="1"/>
            <a:r>
              <a:rPr lang="en-GB" altLang="fr-FR" sz="1400" b="1" dirty="0"/>
              <a:t>Business Impact Analysis (BIA</a:t>
            </a:r>
            <a:r>
              <a:rPr lang="en-GB" altLang="fr-FR" sz="1400" b="1" dirty="0" smtClean="0"/>
              <a:t>) Outside scope</a:t>
            </a:r>
            <a:endParaRPr lang="en-GB" altLang="fr-FR" sz="1400" b="1" dirty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GB" altLang="fr-FR" sz="1400" dirty="0"/>
              <a:t>Identify the </a:t>
            </a:r>
            <a:r>
              <a:rPr lang="en-GB" altLang="fr-FR" sz="1400" dirty="0" smtClean="0"/>
              <a:t>critical functions for the </a:t>
            </a:r>
            <a:r>
              <a:rPr lang="en-GB" altLang="fr-FR" sz="1400" dirty="0"/>
              <a:t>business and </a:t>
            </a:r>
            <a:r>
              <a:rPr lang="en-GB" altLang="fr-FR" sz="1400" dirty="0" smtClean="0"/>
              <a:t> assess</a:t>
            </a:r>
            <a:r>
              <a:rPr lang="en-GB" altLang="fr-FR" sz="1400" dirty="0"/>
              <a:t> </a:t>
            </a:r>
            <a:r>
              <a:rPr lang="en-GB" altLang="fr-FR" sz="1400" dirty="0" smtClean="0"/>
              <a:t>the </a:t>
            </a:r>
            <a:r>
              <a:rPr lang="en-GB" altLang="fr-FR" sz="1400" dirty="0"/>
              <a:t>impact </a:t>
            </a:r>
            <a:r>
              <a:rPr lang="en-GB" altLang="fr-FR" sz="1400" dirty="0" smtClean="0"/>
              <a:t>of</a:t>
            </a:r>
            <a:r>
              <a:rPr lang="en-GB" altLang="fr-FR" sz="1400" dirty="0"/>
              <a:t> </a:t>
            </a:r>
            <a:r>
              <a:rPr lang="en-GB" altLang="fr-FR" sz="1400" dirty="0" smtClean="0"/>
              <a:t>their</a:t>
            </a:r>
            <a:r>
              <a:rPr lang="en-GB" altLang="fr-FR" sz="1400" dirty="0"/>
              <a:t> Losses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46355" y="5224420"/>
            <a:ext cx="8534400" cy="649909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Securing networks: one of the stages of the DRP </a:t>
            </a:r>
          </a:p>
        </p:txBody>
      </p:sp>
    </p:spTree>
    <p:extLst>
      <p:ext uri="{BB962C8B-B14F-4D97-AF65-F5344CB8AC3E}">
        <p14:creationId xmlns:p14="http://schemas.microsoft.com/office/powerpoint/2010/main" val="383993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697"/>
            <a:ext cx="8229600" cy="551246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/>
              <a:t>What</a:t>
            </a:r>
            <a:r>
              <a:rPr lang="en-US" sz="4000" dirty="0" smtClean="0"/>
              <a:t> </a:t>
            </a:r>
            <a:r>
              <a:rPr lang="en-US" sz="4000" dirty="0" err="1" smtClean="0"/>
              <a:t>Approach</a:t>
            </a:r>
            <a:r>
              <a:rPr lang="en-US" sz="4000" dirty="0" smtClean="0"/>
              <a:t> ?</a:t>
            </a:r>
            <a:endParaRPr lang="en-US" sz="4000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2963884"/>
              </p:ext>
            </p:extLst>
          </p:nvPr>
        </p:nvGraphicFramePr>
        <p:xfrm>
          <a:off x="166242" y="1163780"/>
          <a:ext cx="8589818" cy="4668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E12A43-D0B2-420D-B6BA-6E0233400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C8348A5-A7D4-4AFD-B233-1BD5A6E111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150697-F367-43E1-913F-37C7FC7E74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B2ACA3-1C89-4DC9-B194-81DE8CC5F2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638CAC-2E1B-4629-B9CD-693596E25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804C9BE-33F1-47AE-B431-3DC25A1468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EA93DF-4921-40EE-B48A-AEA0EBAE3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F0B5A7-AC81-4328-8B4D-8C97AF6450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697"/>
            <a:ext cx="8229600" cy="509683"/>
          </a:xfrm>
        </p:spPr>
        <p:txBody>
          <a:bodyPr>
            <a:noAutofit/>
          </a:bodyPr>
          <a:lstStyle/>
          <a:p>
            <a:r>
              <a:rPr lang="en-US" sz="3600" dirty="0" smtClean="0"/>
              <a:t>Approach :  Functional Analysis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5636"/>
            <a:ext cx="8229600" cy="1799964"/>
          </a:xfrm>
        </p:spPr>
        <p:txBody>
          <a:bodyPr>
            <a:normAutofit lnSpcReduction="10000"/>
          </a:bodyPr>
          <a:lstStyle/>
          <a:p>
            <a:pPr>
              <a:buClr>
                <a:srgbClr val="FF6600"/>
              </a:buClr>
              <a:buFont typeface="Wingdings" panose="05000000000000000000" pitchFamily="2" charset="2"/>
              <a:buChar char="§"/>
              <a:defRPr/>
            </a:pPr>
            <a:r>
              <a:rPr lang="fr-FR" sz="2000" dirty="0">
                <a:latin typeface="Arial" pitchFamily="34" charset="0"/>
              </a:rPr>
              <a:t>Identify the level of service required for each element of the </a:t>
            </a:r>
            <a:r>
              <a:rPr lang="fr-FR" sz="2000" dirty="0" smtClean="0">
                <a:latin typeface="Arial" pitchFamily="34" charset="0"/>
              </a:rPr>
              <a:t>Network (duration of unavailability, duration of loss of information, potential risk, etc. )</a:t>
            </a:r>
            <a:endParaRPr lang="fr-FR" sz="2000" dirty="0">
              <a:latin typeface="Arial" pitchFamily="34" charset="0"/>
            </a:endParaRP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§"/>
              <a:defRPr/>
            </a:pPr>
            <a:endParaRPr lang="fr-FR" sz="1000" dirty="0">
              <a:latin typeface="Arial" pitchFamily="34" charset="0"/>
            </a:endParaRP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§"/>
              <a:defRPr/>
            </a:pPr>
            <a:r>
              <a:rPr lang="fr-FR" sz="2000" dirty="0">
                <a:latin typeface="Arial" pitchFamily="34" charset="0"/>
              </a:rPr>
              <a:t>Classification of nodes of the network </a:t>
            </a:r>
            <a:r>
              <a:rPr lang="fr-FR" sz="2000" dirty="0" smtClean="0">
                <a:latin typeface="Arial" pitchFamily="34" charset="0"/>
              </a:rPr>
              <a:t>in relation </a:t>
            </a:r>
            <a:r>
              <a:rPr lang="fr-FR" sz="2000" dirty="0" err="1" smtClean="0">
                <a:latin typeface="Arial" pitchFamily="34" charset="0"/>
              </a:rPr>
              <a:t>with</a:t>
            </a:r>
            <a:r>
              <a:rPr lang="fr-FR" sz="2000" dirty="0" smtClean="0">
                <a:latin typeface="Arial" pitchFamily="34" charset="0"/>
              </a:rPr>
              <a:t>  </a:t>
            </a:r>
            <a:r>
              <a:rPr lang="fr-FR" sz="2000" dirty="0">
                <a:latin typeface="Arial" pitchFamily="34" charset="0"/>
              </a:rPr>
              <a:t>the level of </a:t>
            </a:r>
            <a:r>
              <a:rPr lang="fr-FR" sz="2000" dirty="0" smtClean="0">
                <a:latin typeface="Arial" pitchFamily="34" charset="0"/>
              </a:rPr>
              <a:t>service (C2, C3, C4, etc. )</a:t>
            </a:r>
            <a:endParaRPr lang="fr-FR" sz="2000" dirty="0">
              <a:latin typeface="Arial" pitchFamily="34" charset="0"/>
            </a:endParaRPr>
          </a:p>
          <a:p>
            <a:endParaRPr lang="en-US" altLang="en-US" sz="2000" dirty="0"/>
          </a:p>
        </p:txBody>
      </p:sp>
      <p:graphicFrame>
        <p:nvGraphicFramePr>
          <p:cNvPr id="4" name="Group 1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2883514"/>
              </p:ext>
            </p:extLst>
          </p:nvPr>
        </p:nvGraphicFramePr>
        <p:xfrm>
          <a:off x="827088" y="3097035"/>
          <a:ext cx="7659689" cy="2505189"/>
        </p:xfrm>
        <a:graphic>
          <a:graphicData uri="http://schemas.openxmlformats.org/drawingml/2006/table">
            <a:tbl>
              <a:tblPr/>
              <a:tblGrid>
                <a:gridCol w="1908880"/>
                <a:gridCol w="1430219"/>
                <a:gridCol w="1400288"/>
                <a:gridCol w="1460151"/>
                <a:gridCol w="1460151"/>
              </a:tblGrid>
              <a:tr h="3046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Level of Availability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Year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Month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Week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Category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62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r>
                        <a:rPr kumimoji="0" lang="fr-S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nine</a:t>
                      </a: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- 99%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3.65 </a:t>
                      </a:r>
                      <a:r>
                        <a:rPr kumimoji="0" lang="fr-S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days</a:t>
                      </a:r>
                      <a:endParaRPr kumimoji="0" lang="fr-S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7.20 </a:t>
                      </a:r>
                      <a:r>
                        <a:rPr kumimoji="0" lang="fr-S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hours</a:t>
                      </a:r>
                      <a:endParaRPr kumimoji="0" lang="fr-S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1.68 </a:t>
                      </a:r>
                      <a:r>
                        <a:rPr kumimoji="0" lang="fr-S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hours</a:t>
                      </a:r>
                      <a:endParaRPr kumimoji="0" lang="fr-S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C2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0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</a:t>
                      </a:r>
                      <a:r>
                        <a:rPr kumimoji="0" lang="fr-S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nine</a:t>
                      </a: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-99.9 per cent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8.76 </a:t>
                      </a:r>
                      <a:r>
                        <a:rPr kumimoji="0" lang="fr-S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days</a:t>
                      </a:r>
                      <a:endParaRPr kumimoji="0" lang="fr-S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43.2 mn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10.1 mn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C3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0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r>
                        <a:rPr kumimoji="0" lang="fr-S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nine</a:t>
                      </a: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- 99.99 %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52.56 mn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4.32 mn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1.01 mn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C4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6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r>
                        <a:rPr kumimoji="0" lang="fr-S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nine</a:t>
                      </a: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- 99.999 %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5.26 mn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25.9 s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6.05 s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C5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4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</a:t>
                      </a:r>
                      <a:r>
                        <a:rPr kumimoji="0" lang="fr-S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nine</a:t>
                      </a: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- 99.9999 %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31.5 s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2.59 s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0.605 s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C6</a:t>
                      </a:r>
                    </a:p>
                  </a:txBody>
                  <a:tcPr marL="91445" marR="91445" marT="45689" marB="45689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25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697"/>
            <a:ext cx="8229600" cy="5096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Approach :  Functional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345"/>
            <a:ext cx="8229600" cy="1051819"/>
          </a:xfrm>
        </p:spPr>
        <p:txBody>
          <a:bodyPr>
            <a:normAutofit/>
          </a:bodyPr>
          <a:lstStyle/>
          <a:p>
            <a:pPr>
              <a:buClr>
                <a:srgbClr val="FF6600"/>
              </a:buClr>
              <a:buFont typeface="Wingdings" panose="05000000000000000000" pitchFamily="2" charset="2"/>
              <a:buChar char="§"/>
              <a:defRPr/>
            </a:pPr>
            <a:r>
              <a:rPr lang="fr-FR" sz="2400" dirty="0" smtClean="0">
                <a:latin typeface="Arial" pitchFamily="34" charset="0"/>
              </a:rPr>
              <a:t>Example of classification for </a:t>
            </a:r>
            <a:r>
              <a:rPr lang="fr-FR" sz="2400" dirty="0" err="1" smtClean="0">
                <a:latin typeface="Arial" pitchFamily="34" charset="0"/>
              </a:rPr>
              <a:t>some</a:t>
            </a:r>
            <a:r>
              <a:rPr lang="fr-FR" sz="2400" dirty="0" smtClean="0">
                <a:latin typeface="Arial" pitchFamily="34" charset="0"/>
              </a:rPr>
              <a:t> </a:t>
            </a:r>
            <a:r>
              <a:rPr lang="fr-FR" sz="2400" dirty="0" err="1" smtClean="0">
                <a:latin typeface="Arial" pitchFamily="34" charset="0"/>
              </a:rPr>
              <a:t>elements</a:t>
            </a:r>
            <a:r>
              <a:rPr lang="fr-FR" sz="2400" dirty="0" smtClean="0">
                <a:latin typeface="Arial" pitchFamily="34" charset="0"/>
              </a:rPr>
              <a:t> of the </a:t>
            </a:r>
            <a:r>
              <a:rPr lang="fr-FR" sz="2400" dirty="0" err="1" smtClean="0">
                <a:latin typeface="Arial" pitchFamily="34" charset="0"/>
              </a:rPr>
              <a:t>Sonatel</a:t>
            </a:r>
            <a:r>
              <a:rPr lang="fr-FR" sz="2400" dirty="0" smtClean="0">
                <a:latin typeface="Arial" pitchFamily="34" charset="0"/>
              </a:rPr>
              <a:t> network </a:t>
            </a:r>
            <a:endParaRPr lang="fr-FR" sz="2400" dirty="0">
              <a:latin typeface="Arial" pitchFamily="34" charset="0"/>
            </a:endParaRPr>
          </a:p>
          <a:p>
            <a:endParaRPr lang="en-US" altLang="en-US" sz="2400" dirty="0"/>
          </a:p>
        </p:txBody>
      </p:sp>
      <p:graphicFrame>
        <p:nvGraphicFramePr>
          <p:cNvPr id="5" name="Group 1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2865366"/>
              </p:ext>
            </p:extLst>
          </p:nvPr>
        </p:nvGraphicFramePr>
        <p:xfrm>
          <a:off x="684212" y="2119215"/>
          <a:ext cx="8002586" cy="2703656"/>
        </p:xfrm>
        <a:graphic>
          <a:graphicData uri="http://schemas.openxmlformats.org/drawingml/2006/table">
            <a:tbl>
              <a:tblPr/>
              <a:tblGrid>
                <a:gridCol w="2890261"/>
                <a:gridCol w="1025236"/>
                <a:gridCol w="2244436"/>
                <a:gridCol w="1842653"/>
              </a:tblGrid>
              <a:tr h="2293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endParaRPr kumimoji="0" lang="fr-S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 marT="45918" marB="45918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Category</a:t>
                      </a:r>
                    </a:p>
                  </a:txBody>
                  <a:tcPr marL="91437" marR="91437" marT="45918" marB="45918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Level of Availability</a:t>
                      </a:r>
                    </a:p>
                  </a:txBody>
                  <a:tcPr marL="91437" marR="91437" marT="45918" marB="45918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Disaster</a:t>
                      </a:r>
                      <a:r>
                        <a:rPr kumimoji="0" lang="fr-S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kumimoji="0" lang="fr-S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Recovery</a:t>
                      </a:r>
                      <a:endParaRPr kumimoji="0" lang="fr-S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 marT="45918" marB="45918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MSC/PTS/HLR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C5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  <a:defRPr/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r>
                        <a:rPr kumimoji="0" lang="fr-S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nine</a:t>
                      </a: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- 99.999 %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  <a:defRPr/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OUI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9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 (Réseau Intelligent)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C5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  <a:defRPr/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r>
                        <a:rPr kumimoji="0" lang="fr-S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nine</a:t>
                      </a: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- 99.999 %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  <a:defRPr/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OUI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1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Réseau de Transmission 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C5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r>
                        <a:rPr kumimoji="0" lang="fr-S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nine</a:t>
                      </a: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- 99.999 %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OUI *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1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SMSC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C5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  <a:defRPr/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r>
                        <a:rPr kumimoji="0" lang="fr-S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nine</a:t>
                      </a: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- 99.999 %</a:t>
                      </a:r>
                      <a:endParaRPr lang="fr-FR" sz="1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OUI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1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Réseau IP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C5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 45 Ligh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  <a:defRPr/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r>
                        <a:rPr kumimoji="0" lang="fr-S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nine</a:t>
                      </a: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- 99.999 %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  <a:defRPr/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OUI*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OTA/DMC (Configuration des appareils)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C4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  <a:defRPr/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r>
                        <a:rPr kumimoji="0" lang="fr-S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nine</a:t>
                      </a: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- 99.99 %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  <a:defRPr/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OUI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CRBT  (ring back </a:t>
                      </a:r>
                      <a:r>
                        <a:rPr kumimoji="0" lang="fr-S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tone</a:t>
                      </a: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C4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  <a:defRPr/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r>
                        <a:rPr kumimoji="0" lang="fr-S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nine</a:t>
                      </a: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- 99.99 %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4914900" algn="l"/>
                        </a:tabLst>
                        <a:defRPr/>
                      </a:pPr>
                      <a:r>
                        <a:rPr kumimoji="0" lang="fr-S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OUI</a:t>
                      </a:r>
                    </a:p>
                  </a:txBody>
                  <a:tcPr marL="91437" marR="91437" marT="45918" marB="45918" anchor="ctr"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684212" y="5430982"/>
            <a:ext cx="4760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* : Transmission network/IP in loops 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59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697"/>
            <a:ext cx="8229600" cy="5096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Approach : Inventory of fixtures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345"/>
            <a:ext cx="8229600" cy="4626291"/>
          </a:xfrm>
        </p:spPr>
        <p:txBody>
          <a:bodyPr>
            <a:noAutofit/>
          </a:bodyPr>
          <a:lstStyle/>
          <a:p>
            <a:pPr marL="285750" indent="-285750">
              <a:buClr>
                <a:srgbClr val="FF6600"/>
              </a:buClr>
              <a:buFont typeface="Wingdings" pitchFamily="2" charset="2"/>
              <a:buChar char="v"/>
              <a:defRPr/>
            </a:pPr>
            <a:r>
              <a:rPr lang="fr-FR" sz="2800" dirty="0" err="1" smtClean="0">
                <a:latin typeface="Arial" pitchFamily="34" charset="0"/>
              </a:rPr>
              <a:t>Statements</a:t>
            </a:r>
            <a:r>
              <a:rPr lang="fr-FR" sz="2800" dirty="0" smtClean="0">
                <a:latin typeface="Arial" pitchFamily="34" charset="0"/>
              </a:rPr>
              <a:t> of </a:t>
            </a:r>
            <a:r>
              <a:rPr lang="fr-FR" sz="2800" dirty="0" err="1" smtClean="0">
                <a:latin typeface="Arial" pitchFamily="34" charset="0"/>
              </a:rPr>
              <a:t>existing</a:t>
            </a:r>
            <a:r>
              <a:rPr lang="fr-FR" sz="2800" dirty="0" smtClean="0">
                <a:latin typeface="Arial" pitchFamily="34" charset="0"/>
              </a:rPr>
              <a:t>  or </a:t>
            </a:r>
            <a:r>
              <a:rPr lang="fr-FR" sz="2800" dirty="0" err="1" smtClean="0">
                <a:latin typeface="Arial" pitchFamily="34" charset="0"/>
              </a:rPr>
              <a:t>planned</a:t>
            </a:r>
            <a:r>
              <a:rPr lang="fr-FR" sz="2800" dirty="0" smtClean="0">
                <a:latin typeface="Arial" pitchFamily="34" charset="0"/>
              </a:rPr>
              <a:t> </a:t>
            </a:r>
            <a:r>
              <a:rPr lang="fr-FR" sz="2800" dirty="0" err="1" smtClean="0">
                <a:latin typeface="Arial" pitchFamily="34" charset="0"/>
              </a:rPr>
              <a:t>securities</a:t>
            </a:r>
            <a:r>
              <a:rPr lang="fr-FR" sz="2800" dirty="0" smtClean="0">
                <a:latin typeface="Arial" pitchFamily="34" charset="0"/>
              </a:rPr>
              <a:t>:</a:t>
            </a:r>
          </a:p>
          <a:p>
            <a:pPr lvl="1" indent="-342900">
              <a:buClr>
                <a:srgbClr val="FF6600"/>
              </a:buClr>
              <a:buFont typeface="Wingdings" panose="05000000000000000000" pitchFamily="2" charset="2"/>
              <a:buChar char="§"/>
              <a:defRPr/>
            </a:pPr>
            <a:r>
              <a:rPr lang="fr-FR" sz="2400" dirty="0" smtClean="0">
                <a:latin typeface="Arial" pitchFamily="34" charset="0"/>
              </a:rPr>
              <a:t>Network Segmentation:</a:t>
            </a:r>
          </a:p>
          <a:p>
            <a:pPr lvl="2" indent="-285750">
              <a:buClr>
                <a:srgbClr val="FF6600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fr-FR" sz="1800" dirty="0" smtClean="0">
                <a:latin typeface="Arial" pitchFamily="34" charset="0"/>
              </a:rPr>
              <a:t>Access Network</a:t>
            </a:r>
          </a:p>
          <a:p>
            <a:pPr lvl="2" indent="-285750">
              <a:buClr>
                <a:srgbClr val="FF6600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fr-FR" sz="1800" dirty="0" smtClean="0">
                <a:latin typeface="Arial" pitchFamily="34" charset="0"/>
              </a:rPr>
              <a:t>Collection, Transmission and IP</a:t>
            </a:r>
          </a:p>
          <a:p>
            <a:pPr lvl="2" indent="-285750">
              <a:buClr>
                <a:srgbClr val="FF6600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fr-FR" sz="1800" dirty="0" err="1" smtClean="0">
                <a:latin typeface="Arial" pitchFamily="34" charset="0"/>
              </a:rPr>
              <a:t>Heart</a:t>
            </a:r>
            <a:r>
              <a:rPr lang="fr-FR" sz="1800" dirty="0" smtClean="0">
                <a:latin typeface="Arial" pitchFamily="34" charset="0"/>
              </a:rPr>
              <a:t> of </a:t>
            </a:r>
            <a:r>
              <a:rPr lang="fr-FR" sz="1800" dirty="0" err="1" smtClean="0">
                <a:latin typeface="Arial" pitchFamily="34" charset="0"/>
              </a:rPr>
              <a:t>Ntwork</a:t>
            </a:r>
            <a:r>
              <a:rPr lang="fr-FR" sz="1800" dirty="0" smtClean="0">
                <a:latin typeface="Arial" pitchFamily="34" charset="0"/>
              </a:rPr>
              <a:t> CS&amp;PS</a:t>
            </a:r>
          </a:p>
          <a:p>
            <a:pPr lvl="2" indent="-285750">
              <a:buClr>
                <a:srgbClr val="FF6600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fr-FR" sz="1800" dirty="0" smtClean="0">
                <a:latin typeface="Arial" pitchFamily="34" charset="0"/>
              </a:rPr>
              <a:t>Platforms of Service</a:t>
            </a:r>
          </a:p>
          <a:p>
            <a:pPr lvl="2" indent="-285750">
              <a:buClr>
                <a:srgbClr val="FF6600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fr-FR" sz="1800" dirty="0" smtClean="0">
                <a:latin typeface="Arial" pitchFamily="34" charset="0"/>
              </a:rPr>
              <a:t>NRJ and Environment</a:t>
            </a:r>
          </a:p>
          <a:p>
            <a:pPr lvl="2" indent="-285750">
              <a:buClr>
                <a:srgbClr val="FF6600"/>
              </a:buClr>
              <a:buSzPct val="70000"/>
              <a:buFont typeface="Courier New" panose="02070309020205020404" pitchFamily="49" charset="0"/>
              <a:buChar char="o"/>
              <a:defRPr/>
            </a:pPr>
            <a:endParaRPr lang="fr-FR" sz="1800" dirty="0">
              <a:latin typeface="Arial" pitchFamily="34" charset="0"/>
            </a:endParaRPr>
          </a:p>
          <a:p>
            <a:pPr lvl="1" indent="-342900">
              <a:buClr>
                <a:srgbClr val="FF660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Arial" pitchFamily="34" charset="0"/>
              </a:rPr>
              <a:t>Analysis </a:t>
            </a:r>
            <a:r>
              <a:rPr lang="en-US" altLang="en-US" sz="2400" dirty="0" smtClean="0">
                <a:latin typeface="Arial" pitchFamily="34" charset="0"/>
              </a:rPr>
              <a:t>of the</a:t>
            </a:r>
            <a:r>
              <a:rPr lang="en-US" altLang="en-US" sz="2400" dirty="0">
                <a:latin typeface="Arial" pitchFamily="34" charset="0"/>
              </a:rPr>
              <a:t> Level </a:t>
            </a:r>
            <a:r>
              <a:rPr lang="en-US" altLang="en-US" sz="2400" dirty="0" smtClean="0">
                <a:latin typeface="Arial" pitchFamily="34" charset="0"/>
              </a:rPr>
              <a:t>of</a:t>
            </a:r>
            <a:r>
              <a:rPr lang="en-US" altLang="en-US" sz="2400" dirty="0">
                <a:latin typeface="Arial" pitchFamily="34" charset="0"/>
              </a:rPr>
              <a:t> </a:t>
            </a:r>
            <a:r>
              <a:rPr lang="en-US" altLang="en-US" sz="2400" dirty="0" smtClean="0">
                <a:latin typeface="Arial" pitchFamily="34" charset="0"/>
              </a:rPr>
              <a:t>the Securing</a:t>
            </a:r>
            <a:r>
              <a:rPr lang="en-US" altLang="en-US" sz="2400" dirty="0">
                <a:latin typeface="Arial" pitchFamily="34" charset="0"/>
              </a:rPr>
              <a:t> </a:t>
            </a:r>
            <a:r>
              <a:rPr lang="en-US" altLang="en-US" sz="2400" dirty="0" smtClean="0">
                <a:latin typeface="Arial" pitchFamily="34" charset="0"/>
              </a:rPr>
              <a:t>of</a:t>
            </a:r>
            <a:r>
              <a:rPr lang="en-US" altLang="en-US" sz="2400" dirty="0">
                <a:latin typeface="Arial" pitchFamily="34" charset="0"/>
              </a:rPr>
              <a:t> Equipment :</a:t>
            </a:r>
          </a:p>
          <a:p>
            <a:pPr lvl="2" indent="-285750">
              <a:buClr>
                <a:srgbClr val="FF6600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en-US" altLang="en-US" sz="1800" dirty="0" smtClean="0">
                <a:latin typeface="Arial" pitchFamily="34" charset="0"/>
              </a:rPr>
              <a:t>internal  redundancy</a:t>
            </a:r>
            <a:r>
              <a:rPr lang="en-US" altLang="en-US" sz="1800" dirty="0">
                <a:latin typeface="Arial" pitchFamily="34" charset="0"/>
              </a:rPr>
              <a:t> </a:t>
            </a:r>
            <a:r>
              <a:rPr lang="en-US" altLang="en-US" sz="1800" dirty="0" smtClean="0">
                <a:latin typeface="Arial" pitchFamily="34" charset="0"/>
              </a:rPr>
              <a:t>of cards (2N, N+1, etc. )</a:t>
            </a:r>
          </a:p>
          <a:p>
            <a:pPr lvl="2" indent="-285750">
              <a:buClr>
                <a:srgbClr val="FF6600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en-US" altLang="en-US" sz="1800" dirty="0" smtClean="0">
                <a:latin typeface="Arial" pitchFamily="34" charset="0"/>
              </a:rPr>
              <a:t>Geographical Redundancy </a:t>
            </a:r>
          </a:p>
          <a:p>
            <a:pPr lvl="2" indent="-285750">
              <a:buClr>
                <a:srgbClr val="FF6600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en-US" altLang="en-US" sz="1800" dirty="0" smtClean="0">
                <a:latin typeface="Arial" pitchFamily="34" charset="0"/>
              </a:rPr>
              <a:t>Double</a:t>
            </a:r>
            <a:r>
              <a:rPr lang="en-US" altLang="en-US" sz="1800" dirty="0">
                <a:latin typeface="Arial" pitchFamily="34" charset="0"/>
              </a:rPr>
              <a:t> </a:t>
            </a:r>
            <a:r>
              <a:rPr lang="en-US" altLang="en-US" sz="1800" dirty="0" smtClean="0">
                <a:latin typeface="Arial" pitchFamily="34" charset="0"/>
              </a:rPr>
              <a:t>Power Supply</a:t>
            </a:r>
          </a:p>
          <a:p>
            <a:pPr lvl="2" indent="-285750">
              <a:buClr>
                <a:srgbClr val="FF6600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en-US" altLang="en-US" sz="1800" dirty="0" smtClean="0">
                <a:latin typeface="Arial" pitchFamily="34" charset="0"/>
              </a:rPr>
              <a:t>Etc.</a:t>
            </a:r>
            <a:endParaRPr lang="en-US" altLang="en-US" sz="1800" dirty="0">
              <a:latin typeface="Arial" pitchFamily="34" charset="0"/>
            </a:endParaRPr>
          </a:p>
          <a:p>
            <a:pPr lvl="2"/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01909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697"/>
            <a:ext cx="8229600" cy="5096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Approach : Analysis of 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345"/>
            <a:ext cx="8229600" cy="4626291"/>
          </a:xfrm>
        </p:spPr>
        <p:txBody>
          <a:bodyPr>
            <a:noAutofit/>
          </a:bodyPr>
          <a:lstStyle/>
          <a:p>
            <a:pPr marL="285750" indent="-285750">
              <a:buClr>
                <a:srgbClr val="FF6600"/>
              </a:buClr>
              <a:buFont typeface="Wingdings" pitchFamily="2" charset="2"/>
              <a:buChar char="v"/>
              <a:defRPr/>
            </a:pPr>
            <a:r>
              <a:rPr lang="fr-FR" sz="2800" dirty="0" smtClean="0">
                <a:latin typeface="Arial" pitchFamily="34" charset="0"/>
              </a:rPr>
              <a:t>Technical study of scenarios of </a:t>
            </a:r>
            <a:r>
              <a:rPr lang="fr-FR" sz="2800" dirty="0" err="1" smtClean="0">
                <a:latin typeface="Arial" pitchFamily="34" charset="0"/>
              </a:rPr>
              <a:t>likely</a:t>
            </a:r>
            <a:r>
              <a:rPr lang="fr-FR" sz="2800" dirty="0" smtClean="0">
                <a:latin typeface="Arial" pitchFamily="34" charset="0"/>
              </a:rPr>
              <a:t> </a:t>
            </a:r>
            <a:r>
              <a:rPr lang="fr-FR" sz="2800" dirty="0" err="1" smtClean="0">
                <a:latin typeface="Arial" pitchFamily="34" charset="0"/>
              </a:rPr>
              <a:t>disaster</a:t>
            </a:r>
            <a:r>
              <a:rPr lang="fr-FR" sz="2800" dirty="0" smtClean="0">
                <a:latin typeface="Arial" pitchFamily="34" charset="0"/>
              </a:rPr>
              <a:t>  for </a:t>
            </a:r>
            <a:r>
              <a:rPr lang="fr-FR" sz="2800" dirty="0" err="1" smtClean="0">
                <a:latin typeface="Arial" pitchFamily="34" charset="0"/>
              </a:rPr>
              <a:t>each</a:t>
            </a:r>
            <a:r>
              <a:rPr lang="fr-FR" sz="2800" dirty="0" smtClean="0">
                <a:latin typeface="Arial" pitchFamily="34" charset="0"/>
              </a:rPr>
              <a:t> </a:t>
            </a:r>
            <a:r>
              <a:rPr lang="fr-FR" sz="2800" dirty="0" err="1" smtClean="0">
                <a:latin typeface="Arial" pitchFamily="34" charset="0"/>
              </a:rPr>
              <a:t>element</a:t>
            </a:r>
            <a:r>
              <a:rPr lang="fr-FR" sz="2800" dirty="0" smtClean="0">
                <a:latin typeface="Arial" pitchFamily="34" charset="0"/>
              </a:rPr>
              <a:t> of the network</a:t>
            </a:r>
          </a:p>
          <a:p>
            <a:pPr lvl="1" indent="-342900">
              <a:buClr>
                <a:srgbClr val="FF6600"/>
              </a:buClr>
              <a:buFont typeface="Wingdings" panose="05000000000000000000" pitchFamily="2" charset="2"/>
              <a:buChar char="§"/>
              <a:defRPr/>
            </a:pPr>
            <a:r>
              <a:rPr lang="fr-FR" sz="2400" dirty="0" smtClean="0">
                <a:latin typeface="Arial" pitchFamily="34" charset="0"/>
              </a:rPr>
              <a:t>Identify for </a:t>
            </a:r>
            <a:r>
              <a:rPr lang="fr-FR" sz="2400" dirty="0" err="1" smtClean="0">
                <a:latin typeface="Arial" pitchFamily="34" charset="0"/>
              </a:rPr>
              <a:t>each</a:t>
            </a:r>
            <a:r>
              <a:rPr lang="fr-FR" sz="2400" dirty="0" smtClean="0">
                <a:latin typeface="Arial" pitchFamily="34" charset="0"/>
              </a:rPr>
              <a:t> </a:t>
            </a:r>
            <a:r>
              <a:rPr lang="fr-FR" sz="2400" dirty="0" err="1" smtClean="0">
                <a:latin typeface="Arial" pitchFamily="34" charset="0"/>
              </a:rPr>
              <a:t>risky</a:t>
            </a:r>
            <a:r>
              <a:rPr lang="fr-FR" sz="2400" dirty="0" smtClean="0">
                <a:latin typeface="Arial" pitchFamily="34" charset="0"/>
              </a:rPr>
              <a:t> </a:t>
            </a:r>
            <a:r>
              <a:rPr lang="fr-FR" sz="2400" dirty="0" err="1" smtClean="0">
                <a:latin typeface="Arial" pitchFamily="34" charset="0"/>
              </a:rPr>
              <a:t>node</a:t>
            </a:r>
            <a:r>
              <a:rPr lang="fr-FR" sz="2400" dirty="0" smtClean="0">
                <a:latin typeface="Arial" pitchFamily="34" charset="0"/>
              </a:rPr>
              <a:t> , one or several potential risks</a:t>
            </a:r>
          </a:p>
          <a:p>
            <a:pPr lvl="1" indent="-342900">
              <a:buClr>
                <a:srgbClr val="FF6600"/>
              </a:buClr>
              <a:buFont typeface="Wingdings" panose="05000000000000000000" pitchFamily="2" charset="2"/>
              <a:buChar char="§"/>
              <a:defRPr/>
            </a:pPr>
            <a:r>
              <a:rPr lang="fr-FR" sz="2400" dirty="0" smtClean="0">
                <a:latin typeface="Arial" pitchFamily="34" charset="0"/>
              </a:rPr>
              <a:t>For each risk, identify the probability of occurrence </a:t>
            </a:r>
          </a:p>
          <a:p>
            <a:pPr lvl="1" indent="-342900">
              <a:buClr>
                <a:srgbClr val="FF6600"/>
              </a:buClr>
              <a:buFont typeface="Wingdings" panose="05000000000000000000" pitchFamily="2" charset="2"/>
              <a:buChar char="§"/>
              <a:defRPr/>
            </a:pPr>
            <a:r>
              <a:rPr lang="fr-FR" sz="2400" dirty="0" smtClean="0">
                <a:latin typeface="Arial" pitchFamily="34" charset="0"/>
              </a:rPr>
              <a:t>Finally, define the level of gravity in relation </a:t>
            </a:r>
            <a:r>
              <a:rPr lang="fr-FR" sz="2400" dirty="0" err="1" smtClean="0">
                <a:latin typeface="Arial" pitchFamily="34" charset="0"/>
              </a:rPr>
              <a:t>with</a:t>
            </a:r>
            <a:r>
              <a:rPr lang="fr-FR" sz="2400" dirty="0" smtClean="0">
                <a:latin typeface="Arial" pitchFamily="34" charset="0"/>
              </a:rPr>
              <a:t> impacts (financial, operational, mark, etc. )</a:t>
            </a:r>
            <a:endParaRPr lang="fr-FR" sz="1800" dirty="0" smtClean="0">
              <a:latin typeface="Arial" pitchFamily="34" charset="0"/>
            </a:endParaRPr>
          </a:p>
          <a:p>
            <a:pPr lvl="1" indent="-342900">
              <a:buClr>
                <a:srgbClr val="FF6600"/>
              </a:buClr>
              <a:buFont typeface="Wingdings" panose="05000000000000000000" pitchFamily="2" charset="2"/>
              <a:buChar char="§"/>
              <a:defRPr/>
            </a:pPr>
            <a:endParaRPr lang="fr-FR" sz="2400" dirty="0" smtClean="0">
              <a:latin typeface="Arial" pitchFamily="34" charset="0"/>
            </a:endParaRPr>
          </a:p>
        </p:txBody>
      </p:sp>
      <p:sp>
        <p:nvSpPr>
          <p:cNvPr id="5" name="Flèche droite à entaille 4"/>
          <p:cNvSpPr/>
          <p:nvPr/>
        </p:nvSpPr>
        <p:spPr>
          <a:xfrm>
            <a:off x="1066800" y="4641266"/>
            <a:ext cx="6844145" cy="1122218"/>
          </a:xfrm>
          <a:prstGeom prst="notchedRightArrow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Classification of the various nodes of the network (C5, C4, C3, etc. 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389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697"/>
            <a:ext cx="8229600" cy="50968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Approach</a:t>
            </a:r>
            <a:r>
              <a:rPr lang="en-US" dirty="0" smtClean="0"/>
              <a:t> : Plan of </a:t>
            </a:r>
            <a:r>
              <a:rPr lang="en-US" dirty="0" err="1" smtClean="0"/>
              <a:t>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345"/>
            <a:ext cx="8229600" cy="4626291"/>
          </a:xfrm>
        </p:spPr>
        <p:txBody>
          <a:bodyPr>
            <a:noAutofit/>
          </a:bodyPr>
          <a:lstStyle/>
          <a:p>
            <a:pPr marL="285750" indent="-285750">
              <a:lnSpc>
                <a:spcPct val="200000"/>
              </a:lnSpc>
              <a:buClr>
                <a:srgbClr val="FF6600"/>
              </a:buClr>
              <a:buFont typeface="Wingdings" pitchFamily="2" charset="2"/>
              <a:buChar char="v"/>
              <a:defRPr/>
            </a:pPr>
            <a:r>
              <a:rPr lang="fr-FR" sz="2800" dirty="0" smtClean="0">
                <a:latin typeface="Arial" pitchFamily="34" charset="0"/>
              </a:rPr>
              <a:t>Define the scenarios of evolution:</a:t>
            </a:r>
          </a:p>
          <a:p>
            <a:pPr marL="685800" lvl="1">
              <a:buClr>
                <a:srgbClr val="FF6600"/>
              </a:buClr>
              <a:buFont typeface="Wingdings" panose="05000000000000000000" pitchFamily="2" charset="2"/>
              <a:buChar char="§"/>
              <a:defRPr/>
            </a:pPr>
            <a:r>
              <a:rPr lang="fr-FR" sz="2400" dirty="0" smtClean="0">
                <a:latin typeface="Arial" pitchFamily="34" charset="0"/>
              </a:rPr>
              <a:t>Propose an architecture adapted to each type of service</a:t>
            </a:r>
          </a:p>
          <a:p>
            <a:pPr marL="685800" lvl="1">
              <a:lnSpc>
                <a:spcPct val="200000"/>
              </a:lnSpc>
              <a:buClr>
                <a:srgbClr val="FF6600"/>
              </a:buClr>
              <a:buFont typeface="Wingdings" panose="05000000000000000000" pitchFamily="2" charset="2"/>
              <a:buChar char="§"/>
              <a:defRPr/>
            </a:pPr>
            <a:r>
              <a:rPr lang="fr-FR" sz="2400" dirty="0" smtClean="0">
                <a:latin typeface="Arial" pitchFamily="34" charset="0"/>
              </a:rPr>
              <a:t>Define the roadmap of  </a:t>
            </a:r>
            <a:r>
              <a:rPr lang="fr-FR" sz="2400" dirty="0" err="1" smtClean="0">
                <a:latin typeface="Arial" pitchFamily="34" charset="0"/>
              </a:rPr>
              <a:t>implementation</a:t>
            </a:r>
            <a:endParaRPr lang="fr-FR" sz="2400" dirty="0" smtClean="0">
              <a:latin typeface="Arial" pitchFamily="34" charset="0"/>
            </a:endParaRPr>
          </a:p>
          <a:p>
            <a:pPr marL="685800" lvl="1">
              <a:buClr>
                <a:srgbClr val="FF6600"/>
              </a:buClr>
              <a:buFont typeface="Wingdings" pitchFamily="2" charset="2"/>
              <a:buChar char="v"/>
              <a:defRPr/>
            </a:pPr>
            <a:endParaRPr lang="fr-FR" sz="1400" dirty="0" smtClean="0">
              <a:latin typeface="Arial" pitchFamily="34" charset="0"/>
            </a:endParaRPr>
          </a:p>
          <a:p>
            <a:pPr lvl="1" indent="-342900">
              <a:buClr>
                <a:srgbClr val="FF6600"/>
              </a:buClr>
              <a:buFont typeface="Wingdings" panose="05000000000000000000" pitchFamily="2" charset="2"/>
              <a:buChar char="§"/>
              <a:defRPr/>
            </a:pPr>
            <a:endParaRPr lang="fr-FR" sz="24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44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3148"/>
            <a:ext cx="8229600" cy="460030"/>
          </a:xfrm>
        </p:spPr>
        <p:txBody>
          <a:bodyPr>
            <a:noAutofit/>
          </a:bodyPr>
          <a:lstStyle/>
          <a:p>
            <a:r>
              <a:rPr lang="en-US" sz="2400" dirty="0" smtClean="0"/>
              <a:t>Use case: Securing the Heart of CS Network </a:t>
            </a:r>
            <a:endParaRPr lang="en-US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840" y="823178"/>
            <a:ext cx="4261677" cy="4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6589" y="872831"/>
            <a:ext cx="4052116" cy="4447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lèche droite 2"/>
          <p:cNvSpPr/>
          <p:nvPr/>
        </p:nvSpPr>
        <p:spPr>
          <a:xfrm>
            <a:off x="4372517" y="3463632"/>
            <a:ext cx="664072" cy="360218"/>
          </a:xfrm>
          <a:prstGeom prst="rightArrow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10840" y="5320140"/>
            <a:ext cx="8977865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6600"/>
                </a:solidFill>
              </a:rPr>
              <a:t>Migration of an initial architecture in silo (absence of geographical redundancy for the MSCS) </a:t>
            </a:r>
            <a:r>
              <a:rPr lang="fr-FR" b="1" dirty="0" err="1" smtClean="0">
                <a:solidFill>
                  <a:srgbClr val="FF6600"/>
                </a:solidFill>
              </a:rPr>
              <a:t>toward</a:t>
            </a:r>
            <a:r>
              <a:rPr lang="fr-FR" b="1" dirty="0" smtClean="0">
                <a:solidFill>
                  <a:srgbClr val="FF6600"/>
                </a:solidFill>
              </a:rPr>
              <a:t> an architecture in a pool with a backup of mutual MSCS.</a:t>
            </a:r>
            <a:endParaRPr lang="fr-FR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64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F0A4E6869D124C89016E3041754BE2" ma:contentTypeVersion="1" ma:contentTypeDescription="Create a new document." ma:contentTypeScope="" ma:versionID="547209dd37a1146d86ff495c3fcdeb3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32CE5AA-3CF0-465F-A02E-7802458054AE}"/>
</file>

<file path=customXml/itemProps2.xml><?xml version="1.0" encoding="utf-8"?>
<ds:datastoreItem xmlns:ds="http://schemas.openxmlformats.org/officeDocument/2006/customXml" ds:itemID="{597BABFF-B553-48DB-8EAE-D7FE5150AF45}"/>
</file>

<file path=customXml/itemProps3.xml><?xml version="1.0" encoding="utf-8"?>
<ds:datastoreItem xmlns:ds="http://schemas.openxmlformats.org/officeDocument/2006/customXml" ds:itemID="{3BD99BD3-AE03-4801-9EFD-144C62A62105}"/>
</file>

<file path=docProps/app.xml><?xml version="1.0" encoding="utf-8"?>
<Properties xmlns="http://schemas.openxmlformats.org/officeDocument/2006/extended-properties" xmlns:vt="http://schemas.openxmlformats.org/officeDocument/2006/docPropsVTypes">
  <TotalTime>5106</TotalTime>
  <Words>409</Words>
  <Application>Microsoft Office PowerPoint</Application>
  <PresentationFormat>On-screen Show (4:3)</PresentationFormat>
  <Paragraphs>129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Helvetica 45 Light</vt:lpstr>
      <vt:lpstr>Arial</vt:lpstr>
      <vt:lpstr>Calibri</vt:lpstr>
      <vt:lpstr>Courier New</vt:lpstr>
      <vt:lpstr>Wingdings</vt:lpstr>
      <vt:lpstr>Office Theme</vt:lpstr>
      <vt:lpstr>ITU Regional Standardization Forum For Africa Dakar, Senegal, 24-25 March 2015</vt:lpstr>
      <vt:lpstr>Context</vt:lpstr>
      <vt:lpstr>What Approach ?</vt:lpstr>
      <vt:lpstr>Approach :  Functional Analysis</vt:lpstr>
      <vt:lpstr>Approach :  Functional Analysis</vt:lpstr>
      <vt:lpstr>Approach : Inventory of fixtures</vt:lpstr>
      <vt:lpstr>Approach : Analysis of Risks</vt:lpstr>
      <vt:lpstr>Approach : Plan of Development</vt:lpstr>
      <vt:lpstr>Use case: Securing the Heart of CS Network </vt:lpstr>
      <vt:lpstr>Architecture of the Switching Network of Sonatel</vt:lpstr>
      <vt:lpstr>THANK YOU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Aloran, Rakan</cp:lastModifiedBy>
  <cp:revision>151</cp:revision>
  <cp:lastPrinted>2015-01-19T16:17:40Z</cp:lastPrinted>
  <dcterms:created xsi:type="dcterms:W3CDTF">2014-09-01T15:38:30Z</dcterms:created>
  <dcterms:modified xsi:type="dcterms:W3CDTF">2015-03-26T12:55:21Z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0x010100E5F0A4E6869D124C89016E3041754BE2</vt:lpwstr>
  </property>
</Properties>
</file>