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12.xml" ContentType="application/vnd.openxmlformats-officedocument.presentationml.slide+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1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8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3"/>
  </p:sldMasterIdLst>
  <p:notesMasterIdLst>
    <p:notesMasterId r:id="rId16"/>
  </p:notesMasterIdLst>
  <p:handoutMasterIdLst>
    <p:handoutMasterId r:id="rId17"/>
  </p:handoutMasterIdLst>
  <p:sldIdLst>
    <p:sldId id="412" r:id="rId4"/>
    <p:sldId id="417" r:id="rId5"/>
    <p:sldId id="415" r:id="rId6"/>
    <p:sldId id="431" r:id="rId7"/>
    <p:sldId id="430" r:id="rId8"/>
    <p:sldId id="436" r:id="rId9"/>
    <p:sldId id="437" r:id="rId10"/>
    <p:sldId id="441" r:id="rId11"/>
    <p:sldId id="438" r:id="rId12"/>
    <p:sldId id="439" r:id="rId13"/>
    <p:sldId id="440" r:id="rId14"/>
    <p:sldId id="416" r:id="rId15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CC"/>
    <a:srgbClr val="0099CC"/>
    <a:srgbClr val="0E438A"/>
    <a:srgbClr val="000066"/>
    <a:srgbClr val="FF3300"/>
    <a:srgbClr val="525152"/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96" autoAdjust="0"/>
    <p:restoredTop sz="87482" autoAdjust="0"/>
  </p:normalViewPr>
  <p:slideViewPr>
    <p:cSldViewPr>
      <p:cViewPr>
        <p:scale>
          <a:sx n="80" d="100"/>
          <a:sy n="80" d="100"/>
        </p:scale>
        <p:origin x="-228" y="11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34" y="-96"/>
      </p:cViewPr>
      <p:guideLst>
        <p:guide orient="horz" pos="2925"/>
        <p:guide pos="22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18563"/>
            <a:ext cx="30273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C736F2-DE02-44A0-BF8C-817835B115DB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96913"/>
            <a:ext cx="4638675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127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18563"/>
            <a:ext cx="30273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38808C1-4CD3-41E6-9767-6DA06F8699FD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C81394-1E34-421A-BD5B-474203111373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8B974C-8D7B-4CD6-AF41-0EB8606BE88D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25CEE1-D818-4579-AF5B-E01FE5589DE3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38C7C8-FD2C-440F-BC01-14A95444580C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AB4AFA-8B72-43AC-83B9-9FA4709E5AD7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A42470-1CEB-410B-99BA-A6E2B90EA15D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23AABC-F884-4FEC-9190-AA56F82A0959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1E94B2-CB09-41E0-9A17-0EC1BE0B0047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C4F40D-7B91-414D-9C38-9ED41AD2F219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4F7F03-33E9-41EE-9405-575DAB65894C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75B48A-F722-4962-BF66-2AAB49ABAC89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3B24A7-465D-4F7B-A3D3-E47F65952E84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/>
          <a:srcRect l="6723" b="12773"/>
          <a:stretch>
            <a:fillRect/>
          </a:stretch>
        </p:blipFill>
        <p:spPr bwMode="auto">
          <a:xfrm>
            <a:off x="0" y="765175"/>
            <a:ext cx="6467475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000" smtClean="0">
                <a:solidFill>
                  <a:schemeClr val="bg1"/>
                </a:solidFill>
                <a:latin typeface="Univers" pitchFamily="34" charset="0"/>
              </a:rPr>
              <a:t/>
            </a:r>
            <a:br>
              <a:rPr lang="en-US" altLang="en-US" sz="1000" smtClean="0">
                <a:solidFill>
                  <a:schemeClr val="bg1"/>
                </a:solidFill>
                <a:latin typeface="Univers" pitchFamily="34" charset="0"/>
              </a:rPr>
            </a:br>
            <a:endParaRPr lang="en-US" altLang="en-US" sz="1000" smtClean="0">
              <a:solidFill>
                <a:schemeClr val="bg1"/>
              </a:solidFill>
              <a:latin typeface="Univers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n-US" sz="1200" b="1" smtClean="0">
                <a:solidFill>
                  <a:srgbClr val="0C4B84"/>
                </a:solidFill>
              </a:rPr>
              <a:t> </a:t>
            </a:r>
            <a:endParaRPr lang="en-US" altLang="en-US" sz="2400" smtClean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n-US" sz="1200" b="1" smtClean="0">
                <a:solidFill>
                  <a:srgbClr val="0C4B84"/>
                </a:solidFill>
              </a:rPr>
              <a:t> </a:t>
            </a:r>
            <a:endParaRPr lang="en-US" altLang="en-US" sz="2400" smtClean="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n-US" sz="1000" smtClean="0">
                <a:solidFill>
                  <a:srgbClr val="000000"/>
                </a:solidFill>
              </a:rPr>
              <a:t> </a:t>
            </a:r>
            <a:endParaRPr lang="en-US" altLang="en-US" sz="2400" smtClean="0"/>
          </a:p>
        </p:txBody>
      </p:sp>
      <p:sp>
        <p:nvSpPr>
          <p:cNvPr id="9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  <p:sp>
        <p:nvSpPr>
          <p:cNvPr id="10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  <p:sp>
        <p:nvSpPr>
          <p:cNvPr id="11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  <p:sp>
        <p:nvSpPr>
          <p:cNvPr id="12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  <p:pic>
        <p:nvPicPr>
          <p:cNvPr id="13" name="Picture 26" descr="Picture1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2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3609975" cy="268287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Geneva, Switzerland, 14 November 2014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14 November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FA363-956D-46A1-8C1C-F99BB22F76F3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14 November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3F67E-C6E2-40A3-87B6-531EFCD5D401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Geneva, Switzerland, 14 November 2014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47000" y="6453188"/>
            <a:ext cx="1366838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EB97D-800C-4AE4-92F1-DE7A0EADBEF4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14 November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9F6CC-065C-4DC6-95C7-893D7915FF65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14 November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56DF9-B230-4D70-88B3-F1510A38DBFF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0825" y="6453188"/>
            <a:ext cx="4032250" cy="3127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14 November 2014</a:t>
            </a:r>
          </a:p>
          <a:p>
            <a:pPr>
              <a:defRPr/>
            </a:pPr>
            <a:endParaRPr lang="en-US" alt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AACF1-591A-4C5C-B774-8E4B51A2D352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14 November 2014</a:t>
            </a:r>
          </a:p>
        </p:txBody>
      </p:sp>
      <p:sp>
        <p:nvSpPr>
          <p:cNvPr id="8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5E5C5-54F8-4F5C-91A9-11C3CADED1C1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14 November 2014</a:t>
            </a:r>
          </a:p>
          <a:p>
            <a:pPr>
              <a:defRPr/>
            </a:pPr>
            <a:endParaRPr lang="en-US" altLang="en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69FB0-3C3C-47AB-A284-B62226ED6C73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14 November 2014</a:t>
            </a:r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15838-45B1-4CF5-B388-E9CB19577DA3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14 November 2014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B4A52-74A2-42C2-9D5C-6D20CF6F5D53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14 November 2014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6330-4A72-4DF5-9577-33CE4D721764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4"/>
          <a:srcRect l="6723" b="12773"/>
          <a:stretch>
            <a:fillRect/>
          </a:stretch>
        </p:blipFill>
        <p:spPr bwMode="auto">
          <a:xfrm>
            <a:off x="0" y="765175"/>
            <a:ext cx="6443663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453188"/>
            <a:ext cx="40322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Geneva, Switzerland, 14 November 2014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51763" y="6453188"/>
            <a:ext cx="1366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049276B-9E5E-4F75-8FF5-C6BD890E3AC1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  <p:sp>
        <p:nvSpPr>
          <p:cNvPr id="1030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1" r:id="rId1"/>
    <p:sldLayoutId id="2147484463" r:id="rId2"/>
    <p:sldLayoutId id="2147484464" r:id="rId3"/>
    <p:sldLayoutId id="2147484472" r:id="rId4"/>
    <p:sldLayoutId id="2147484465" r:id="rId5"/>
    <p:sldLayoutId id="2147484473" r:id="rId6"/>
    <p:sldLayoutId id="2147484466" r:id="rId7"/>
    <p:sldLayoutId id="2147484467" r:id="rId8"/>
    <p:sldLayoutId id="2147484468" r:id="rId9"/>
    <p:sldLayoutId id="2147484469" r:id="rId10"/>
    <p:sldLayoutId id="2147484470" r:id="rId11"/>
    <p:sldLayoutId id="2147484474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.benbartaoui@arpt.d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.benbartaoui@arpt.dz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egne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</p:spPr>
        <p:txBody>
          <a:bodyPr/>
          <a:lstStyle/>
          <a:p>
            <a:r>
              <a:rPr lang="en-US" altLang="en-US" sz="1400" smtClean="0"/>
              <a:t>Geneva, Switzerland, 14 November 2014</a:t>
            </a:r>
          </a:p>
        </p:txBody>
      </p:sp>
      <p:sp>
        <p:nvSpPr>
          <p:cNvPr id="6147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0" y="2708275"/>
            <a:ext cx="9144000" cy="1296988"/>
          </a:xfrm>
        </p:spPr>
        <p:txBody>
          <a:bodyPr/>
          <a:lstStyle/>
          <a:p>
            <a:r>
              <a:rPr lang="en-US" altLang="en-US" smtClean="0"/>
              <a:t>AREGNET</a:t>
            </a:r>
            <a:br>
              <a:rPr lang="en-US" altLang="en-US" smtClean="0"/>
            </a:br>
            <a:r>
              <a:rPr lang="en-US" altLang="en-US" smtClean="0"/>
              <a:t>Arab Cloud Project</a:t>
            </a:r>
          </a:p>
        </p:txBody>
      </p:sp>
      <p:sp>
        <p:nvSpPr>
          <p:cNvPr id="8196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928662" y="4437063"/>
            <a:ext cx="7572428" cy="1655762"/>
          </a:xfrm>
        </p:spPr>
        <p:txBody>
          <a:bodyPr/>
          <a:lstStyle/>
          <a:p>
            <a:pPr>
              <a:defRPr/>
            </a:pPr>
            <a:r>
              <a:rPr lang="en-GB" altLang="en-US" b="1" dirty="0" smtClean="0"/>
              <a:t>Soumaya Benbartaoui,</a:t>
            </a:r>
          </a:p>
          <a:p>
            <a:pPr>
              <a:defRPr/>
            </a:pPr>
            <a:r>
              <a:rPr lang="en-US" altLang="en-US" b="1" dirty="0" smtClean="0"/>
              <a:t>Member </a:t>
            </a:r>
            <a:r>
              <a:rPr lang="en-US" altLang="en-US" b="1" dirty="0"/>
              <a:t>of Cloud Computing </a:t>
            </a:r>
            <a:r>
              <a:rPr lang="en-US" altLang="en-US" b="1" dirty="0" smtClean="0"/>
              <a:t>Project Team </a:t>
            </a:r>
          </a:p>
          <a:p>
            <a:pPr marL="342900" indent="-342900">
              <a:buFontTx/>
              <a:buChar char="-"/>
              <a:defRPr/>
            </a:pPr>
            <a:r>
              <a:rPr lang="en-US" altLang="en-US" b="1" dirty="0" smtClean="0"/>
              <a:t>AREGNET-</a:t>
            </a:r>
          </a:p>
          <a:p>
            <a:pPr>
              <a:defRPr/>
            </a:pPr>
            <a:r>
              <a:rPr lang="en-US" altLang="en-US" b="1" dirty="0" smtClean="0">
                <a:hlinkClick r:id="rId3"/>
              </a:rPr>
              <a:t>s.benbartaoui@arpt.dz</a:t>
            </a:r>
            <a:r>
              <a:rPr lang="en-US" altLang="en-US" b="1" dirty="0" smtClean="0"/>
              <a:t> </a:t>
            </a:r>
          </a:p>
        </p:txBody>
      </p:sp>
      <p:sp>
        <p:nvSpPr>
          <p:cNvPr id="6149" name="Rectangle 13"/>
          <p:cNvSpPr>
            <a:spLocks noChangeArrowheads="1"/>
          </p:cNvSpPr>
          <p:nvPr/>
        </p:nvSpPr>
        <p:spPr bwMode="auto">
          <a:xfrm>
            <a:off x="0" y="952500"/>
            <a:ext cx="91440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en-US" altLang="en-US" sz="2400" b="1">
                <a:solidFill>
                  <a:schemeClr val="bg2"/>
                </a:solidFill>
              </a:rPr>
              <a:t>ITU Workshop on “Cloud Computing Standards – Today and the Future”</a:t>
            </a:r>
            <a:endParaRPr lang="en-US" altLang="en-US" sz="2400" b="1">
              <a:solidFill>
                <a:srgbClr val="22228B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altLang="en-US" sz="1800" b="1">
                <a:solidFill>
                  <a:srgbClr val="22228B"/>
                </a:solidFill>
              </a:rPr>
              <a:t>(Geneva, Switzerland 14 November 2014)</a:t>
            </a:r>
            <a:endParaRPr lang="en-US" altLang="en-US" sz="1800" b="1">
              <a:solidFill>
                <a:schemeClr val="bg2"/>
              </a:solidFill>
            </a:endParaRPr>
          </a:p>
        </p:txBody>
      </p:sp>
      <p:sp>
        <p:nvSpPr>
          <p:cNvPr id="6150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altLang="en-US"/>
          </a:p>
        </p:txBody>
      </p:sp>
      <p:sp>
        <p:nvSpPr>
          <p:cNvPr id="6151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altLang="en-US"/>
          </a:p>
        </p:txBody>
      </p:sp>
      <p:sp>
        <p:nvSpPr>
          <p:cNvPr id="6152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altLang="en-US"/>
          </a:p>
        </p:txBody>
      </p:sp>
      <p:sp>
        <p:nvSpPr>
          <p:cNvPr id="6153" name="AutoShape 24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altLang="en-US"/>
          </a:p>
        </p:txBody>
      </p:sp>
      <p:sp>
        <p:nvSpPr>
          <p:cNvPr id="6154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altLang="en-US"/>
          </a:p>
        </p:txBody>
      </p:sp>
      <p:pic>
        <p:nvPicPr>
          <p:cNvPr id="6155" name="Picture 16" descr="ITUseries"/>
          <p:cNvPicPr>
            <a:picLocks noChangeAspect="1" noChangeArrowheads="1"/>
          </p:cNvPicPr>
          <p:nvPr/>
        </p:nvPicPr>
        <p:blipFill>
          <a:blip r:embed="rId4"/>
          <a:srcRect t="17264" b="69327"/>
          <a:stretch>
            <a:fillRect/>
          </a:stretch>
        </p:blipFill>
        <p:spPr bwMode="auto">
          <a:xfrm>
            <a:off x="6729413" y="188913"/>
            <a:ext cx="176847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6" name="Picture 6" descr="C:\Users\sbp002\Pictures\logo-aregnet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8125" y="169863"/>
            <a:ext cx="804863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smtClean="0"/>
              <a:t>Geneva, Switzerland, 14 November 2014</a:t>
            </a: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4EA3284-5376-46E0-9C31-B4D677A147F4}" type="slidenum">
              <a:rPr lang="en-US" altLang="en-US" sz="1400" smtClean="0"/>
              <a:pPr/>
              <a:t>10</a:t>
            </a:fld>
            <a:endParaRPr lang="en-US" altLang="en-US" sz="140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 smtClean="0"/>
              <a:t>Collaboration with ITU Arab Office</a:t>
            </a:r>
            <a:endParaRPr lang="en-US" altLang="en-US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pPr algn="just">
              <a:defRPr/>
            </a:pPr>
            <a:endParaRPr lang="en-US" sz="2400" dirty="0" smtClean="0">
              <a:cs typeface="Calibri" pitchFamily="34" charset="0"/>
            </a:endParaRPr>
          </a:p>
          <a:p>
            <a:pPr algn="just">
              <a:defRPr/>
            </a:pPr>
            <a:r>
              <a:rPr lang="en-US" sz="2400" dirty="0" smtClean="0">
                <a:cs typeface="Calibri" pitchFamily="34" charset="0"/>
              </a:rPr>
              <a:t>ITU </a:t>
            </a:r>
            <a:r>
              <a:rPr lang="en-US" sz="2400" dirty="0">
                <a:cs typeface="Calibri" pitchFamily="34" charset="0"/>
              </a:rPr>
              <a:t>Arab Office and AREGNET’s Cloud team are coordinating the establishment of a </a:t>
            </a:r>
            <a:r>
              <a:rPr lang="en-US" sz="2400" dirty="0">
                <a:solidFill>
                  <a:srgbClr val="FF0000"/>
                </a:solidFill>
                <a:cs typeface="Calibri" pitchFamily="34" charset="0"/>
              </a:rPr>
              <a:t>Cloud system/lab </a:t>
            </a:r>
            <a:r>
              <a:rPr lang="en-US" sz="2400" dirty="0">
                <a:cs typeface="Calibri" pitchFamily="34" charset="0"/>
              </a:rPr>
              <a:t>distributed between Africa (Tunisia) and Asia (Lebanon) as a first </a:t>
            </a:r>
            <a:r>
              <a:rPr lang="en-US" sz="2400" dirty="0" smtClean="0">
                <a:cs typeface="Calibri" pitchFamily="34" charset="0"/>
              </a:rPr>
              <a:t>step</a:t>
            </a:r>
          </a:p>
          <a:p>
            <a:pPr marL="0" indent="0" algn="just">
              <a:buFontTx/>
              <a:buNone/>
              <a:defRPr/>
            </a:pPr>
            <a:endParaRPr lang="en-US" sz="2400" dirty="0">
              <a:cs typeface="Calibri" pitchFamily="34" charset="0"/>
            </a:endParaRPr>
          </a:p>
          <a:p>
            <a:pPr algn="just">
              <a:defRPr/>
            </a:pPr>
            <a:r>
              <a:rPr lang="en-US" sz="2400" dirty="0">
                <a:cs typeface="Calibri" pitchFamily="34" charset="0"/>
              </a:rPr>
              <a:t>Remote access for other Arab university to use the cloud </a:t>
            </a:r>
            <a:r>
              <a:rPr lang="en-US" sz="2400" dirty="0" smtClean="0">
                <a:cs typeface="Calibri" pitchFamily="34" charset="0"/>
              </a:rPr>
              <a:t>lab</a:t>
            </a:r>
          </a:p>
          <a:p>
            <a:pPr marL="0" indent="0" algn="just">
              <a:buFontTx/>
              <a:buNone/>
              <a:defRPr/>
            </a:pPr>
            <a:endParaRPr lang="en-US" sz="2400" dirty="0">
              <a:cs typeface="Calibri" pitchFamily="34" charset="0"/>
            </a:endParaRPr>
          </a:p>
          <a:p>
            <a:pPr algn="just">
              <a:defRPr/>
            </a:pPr>
            <a:r>
              <a:rPr lang="en-US" sz="2400" dirty="0" smtClean="0"/>
              <a:t>Coordinate with </a:t>
            </a:r>
            <a:r>
              <a:rPr lang="en-US" sz="2400" dirty="0" smtClean="0">
                <a:solidFill>
                  <a:srgbClr val="FF0000"/>
                </a:solidFill>
              </a:rPr>
              <a:t>ITU Arab office </a:t>
            </a:r>
            <a:r>
              <a:rPr lang="en-US" sz="2400" dirty="0" smtClean="0"/>
              <a:t>for a distributed </a:t>
            </a:r>
            <a:r>
              <a:rPr lang="en-US" sz="2400" dirty="0" smtClean="0">
                <a:solidFill>
                  <a:srgbClr val="FF0000"/>
                </a:solidFill>
              </a:rPr>
              <a:t>Cloud project among Arab universities</a:t>
            </a:r>
          </a:p>
          <a:p>
            <a:pPr marL="0" lvl="1" indent="0" algn="just">
              <a:buSzPct val="75000"/>
              <a:buFont typeface="ZapfDingbats BT" pitchFamily="18" charset="2"/>
              <a:buNone/>
              <a:defRPr/>
            </a:pPr>
            <a:endParaRPr lang="en-US" sz="2400" dirty="0">
              <a:solidFill>
                <a:srgbClr val="FF0000"/>
              </a:solidFill>
              <a:cs typeface="Calibri" pitchFamily="34" charset="0"/>
            </a:endParaRPr>
          </a:p>
          <a:p>
            <a:pPr algn="just">
              <a:defRPr/>
            </a:pPr>
            <a:endParaRPr lang="en-US" altLang="en-US" sz="2400" dirty="0"/>
          </a:p>
          <a:p>
            <a:pPr algn="just">
              <a:defRPr/>
            </a:pPr>
            <a:endParaRPr lang="en-US" sz="2400" dirty="0">
              <a:solidFill>
                <a:srgbClr val="FF0000"/>
              </a:solidFill>
            </a:endParaRPr>
          </a:p>
          <a:p>
            <a:pPr algn="just">
              <a:defRPr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  <a:defRPr/>
            </a:pPr>
            <a:endParaRPr lang="en-US" altLang="en-US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smtClean="0"/>
              <a:t>Geneva, Switzerland, 14 November 2014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ACAAD43-5E57-412A-B78A-2DAEBD2EBDAC}" type="slidenum">
              <a:rPr lang="en-US" altLang="en-US" sz="1400" smtClean="0"/>
              <a:pPr/>
              <a:t>11</a:t>
            </a:fld>
            <a:endParaRPr lang="en-US" altLang="en-US" sz="1400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 smtClean="0"/>
              <a:t>Collaboration with ITU Arab Office</a:t>
            </a:r>
            <a:endParaRPr lang="en-US" altLang="en-US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pPr algn="just">
              <a:defRPr/>
            </a:pPr>
            <a:endParaRPr lang="en-US" sz="2400" dirty="0" smtClean="0">
              <a:cs typeface="Calibri" pitchFamily="34" charset="0"/>
            </a:endParaRPr>
          </a:p>
          <a:p>
            <a:pPr algn="just">
              <a:defRPr/>
            </a:pPr>
            <a:r>
              <a:rPr lang="en-US" sz="2400" dirty="0" smtClean="0">
                <a:cs typeface="Calibri" pitchFamily="34" charset="0"/>
              </a:rPr>
              <a:t>Working </a:t>
            </a:r>
            <a:r>
              <a:rPr lang="en-US" sz="2400" dirty="0">
                <a:cs typeface="Calibri" pitchFamily="34" charset="0"/>
              </a:rPr>
              <a:t>with potential sponsor from the </a:t>
            </a:r>
            <a:r>
              <a:rPr lang="en-US" sz="2400" dirty="0" smtClean="0">
                <a:cs typeface="Calibri" pitchFamily="34" charset="0"/>
              </a:rPr>
              <a:t>industry More </a:t>
            </a:r>
            <a:r>
              <a:rPr lang="en-US" sz="2400" dirty="0">
                <a:cs typeface="Calibri" pitchFamily="34" charset="0"/>
              </a:rPr>
              <a:t>countries should be added to the </a:t>
            </a:r>
            <a:r>
              <a:rPr lang="en-US" sz="2400" dirty="0">
                <a:solidFill>
                  <a:srgbClr val="FF0000"/>
                </a:solidFill>
                <a:cs typeface="Calibri" pitchFamily="34" charset="0"/>
              </a:rPr>
              <a:t>Cloud </a:t>
            </a:r>
            <a:r>
              <a:rPr lang="en-US" sz="2400" dirty="0" smtClean="0">
                <a:solidFill>
                  <a:srgbClr val="FF0000"/>
                </a:solidFill>
                <a:cs typeface="Calibri" pitchFamily="34" charset="0"/>
              </a:rPr>
              <a:t>system</a:t>
            </a:r>
          </a:p>
          <a:p>
            <a:pPr marL="0" indent="0" algn="just">
              <a:buFontTx/>
              <a:buNone/>
              <a:defRPr/>
            </a:pPr>
            <a:endParaRPr lang="en-US" sz="2400" dirty="0" smtClean="0">
              <a:solidFill>
                <a:srgbClr val="FF0000"/>
              </a:solidFill>
              <a:cs typeface="Calibri" pitchFamily="34" charset="0"/>
            </a:endParaRPr>
          </a:p>
          <a:p>
            <a:pPr algn="just">
              <a:defRPr/>
            </a:pPr>
            <a:r>
              <a:rPr lang="en-US" sz="2400" dirty="0">
                <a:cs typeface="Calibri" pitchFamily="34" charset="0"/>
              </a:rPr>
              <a:t>Every </a:t>
            </a:r>
            <a:r>
              <a:rPr lang="en-US" sz="2400" dirty="0">
                <a:solidFill>
                  <a:srgbClr val="FF0000"/>
                </a:solidFill>
                <a:cs typeface="Calibri" pitchFamily="34" charset="0"/>
              </a:rPr>
              <a:t>new cloud/lab </a:t>
            </a:r>
            <a:r>
              <a:rPr lang="en-US" sz="2400" dirty="0">
                <a:cs typeface="Calibri" pitchFamily="34" charset="0"/>
              </a:rPr>
              <a:t>will be used by the hosting country and remotely by other Arab </a:t>
            </a:r>
            <a:r>
              <a:rPr lang="en-US" sz="2400" dirty="0" smtClean="0">
                <a:cs typeface="Calibri" pitchFamily="34" charset="0"/>
              </a:rPr>
              <a:t>Universities</a:t>
            </a:r>
          </a:p>
          <a:p>
            <a:pPr marL="0" indent="0" algn="just">
              <a:buFontTx/>
              <a:buNone/>
              <a:defRPr/>
            </a:pPr>
            <a:endParaRPr lang="en-US" sz="2400" dirty="0" smtClean="0">
              <a:cs typeface="Calibri" pitchFamily="34" charset="0"/>
            </a:endParaRPr>
          </a:p>
          <a:p>
            <a:pPr algn="just">
              <a:defRPr/>
            </a:pPr>
            <a:r>
              <a:rPr lang="en-US" sz="2400" dirty="0">
                <a:cs typeface="Calibri" pitchFamily="34" charset="0"/>
              </a:rPr>
              <a:t>The need for sponsors for each new </a:t>
            </a:r>
            <a:r>
              <a:rPr lang="en-US" sz="2400" dirty="0" smtClean="0">
                <a:cs typeface="Calibri" pitchFamily="34" charset="0"/>
              </a:rPr>
              <a:t>Cloud/lab</a:t>
            </a:r>
            <a:endParaRPr lang="en-US" sz="2400" dirty="0">
              <a:cs typeface="Calibri" pitchFamily="34" charset="0"/>
            </a:endParaRPr>
          </a:p>
          <a:p>
            <a:pPr algn="just">
              <a:defRPr/>
            </a:pPr>
            <a:endParaRPr lang="en-US" sz="2400" dirty="0">
              <a:solidFill>
                <a:srgbClr val="FF0000"/>
              </a:solidFill>
              <a:cs typeface="Calibri" pitchFamily="34" charset="0"/>
            </a:endParaRPr>
          </a:p>
          <a:p>
            <a:pPr algn="just">
              <a:defRPr/>
            </a:pPr>
            <a:endParaRPr lang="en-US" sz="2400" dirty="0">
              <a:cs typeface="Calibri" pitchFamily="34" charset="0"/>
            </a:endParaRPr>
          </a:p>
          <a:p>
            <a:pPr marL="457200" lvl="1" indent="0" algn="just">
              <a:buFont typeface="ZapfDingbats BT" pitchFamily="18" charset="2"/>
              <a:buNone/>
              <a:defRPr/>
            </a:pPr>
            <a:endParaRPr lang="en-US" altLang="en-US" sz="2000" dirty="0" smtClean="0">
              <a:solidFill>
                <a:srgbClr val="FF0000"/>
              </a:solidFill>
              <a:cs typeface="Calibri" pitchFamily="34" charset="0"/>
            </a:endParaRPr>
          </a:p>
          <a:p>
            <a:pPr marL="0" lvl="1" indent="0" algn="just">
              <a:buSzPct val="75000"/>
              <a:buFont typeface="ZapfDingbats BT" pitchFamily="18" charset="2"/>
              <a:buNone/>
              <a:defRPr/>
            </a:pPr>
            <a:endParaRPr lang="en-US" sz="2400" dirty="0">
              <a:solidFill>
                <a:srgbClr val="FF0000"/>
              </a:solidFill>
              <a:cs typeface="Calibri" pitchFamily="34" charset="0"/>
            </a:endParaRPr>
          </a:p>
          <a:p>
            <a:pPr algn="just">
              <a:defRPr/>
            </a:pPr>
            <a:endParaRPr lang="en-US" altLang="en-US" sz="2400" dirty="0"/>
          </a:p>
          <a:p>
            <a:pPr algn="just">
              <a:defRPr/>
            </a:pPr>
            <a:endParaRPr lang="en-US" sz="2400" dirty="0">
              <a:solidFill>
                <a:srgbClr val="FF0000"/>
              </a:solidFill>
            </a:endParaRPr>
          </a:p>
          <a:p>
            <a:pPr algn="just">
              <a:defRPr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  <a:defRPr/>
            </a:pPr>
            <a:endParaRPr lang="en-US" altLang="en-US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smtClean="0"/>
              <a:t>Geneva, Switzerland, 14 November 2014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4BAE1B6-9141-4870-AA1E-E662CDAA1BA0}" type="slidenum">
              <a:rPr lang="en-US" altLang="en-US" sz="1400" smtClean="0"/>
              <a:pPr/>
              <a:t>12</a:t>
            </a:fld>
            <a:endParaRPr lang="en-US" altLang="en-US" sz="1400" smtClean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gray">
          <a:xfrm>
            <a:off x="1115616" y="2068393"/>
            <a:ext cx="8028384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  <a:cs typeface="Calibri" pitchFamily="34" charset="0"/>
              </a:rPr>
              <a:t>Miss. Soumaya Benbartaoui</a:t>
            </a:r>
          </a:p>
          <a:p>
            <a:pPr algn="ctr">
              <a:defRPr/>
            </a:pPr>
            <a:endParaRPr lang="en-US" sz="2400" dirty="0">
              <a:solidFill>
                <a:schemeClr val="bg2"/>
              </a:solidFill>
              <a:latin typeface="+mn-lt"/>
              <a:cs typeface="Calibri" pitchFamily="34" charset="0"/>
            </a:endParaRPr>
          </a:p>
          <a:p>
            <a:pPr algn="ctr"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  <a:cs typeface="Calibri" pitchFamily="34" charset="0"/>
              </a:rPr>
              <a:t>Head Of Department</a:t>
            </a:r>
          </a:p>
          <a:p>
            <a:pPr algn="ctr">
              <a:defRPr/>
            </a:pPr>
            <a:endParaRPr lang="en-US" sz="2400" dirty="0">
              <a:solidFill>
                <a:schemeClr val="bg2"/>
              </a:solidFill>
              <a:latin typeface="+mn-lt"/>
              <a:cs typeface="Calibri" pitchFamily="34" charset="0"/>
            </a:endParaRPr>
          </a:p>
          <a:p>
            <a:pPr algn="ctr"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  <a:cs typeface="Calibri" pitchFamily="34" charset="0"/>
              </a:rPr>
              <a:t>Regulator Authority of Post and Telecommunication</a:t>
            </a:r>
          </a:p>
          <a:p>
            <a:pPr algn="ctr">
              <a:defRPr/>
            </a:pPr>
            <a:endParaRPr lang="en-US" sz="2800" dirty="0">
              <a:solidFill>
                <a:schemeClr val="bg2"/>
              </a:solidFill>
              <a:latin typeface="+mn-lt"/>
              <a:cs typeface="Calibri" pitchFamily="34" charset="0"/>
            </a:endParaRPr>
          </a:p>
          <a:p>
            <a:pPr algn="ctr">
              <a:defRPr/>
            </a:pPr>
            <a:r>
              <a:rPr lang="en-US" sz="2800" dirty="0">
                <a:solidFill>
                  <a:schemeClr val="bg2"/>
                </a:solidFill>
                <a:latin typeface="+mn-lt"/>
                <a:cs typeface="Calibri" pitchFamily="34" charset="0"/>
                <a:hlinkClick r:id="rId3"/>
              </a:rPr>
              <a:t>s.benbartaoui@arpt.dz</a:t>
            </a:r>
            <a:r>
              <a:rPr lang="en-US" sz="2800" dirty="0">
                <a:solidFill>
                  <a:schemeClr val="bg2"/>
                </a:solidFill>
                <a:latin typeface="+mn-lt"/>
                <a:cs typeface="Calibri" pitchFamily="34" charset="0"/>
              </a:rPr>
              <a:t> </a:t>
            </a:r>
          </a:p>
        </p:txBody>
      </p:sp>
      <p:pic>
        <p:nvPicPr>
          <p:cNvPr id="17413" name="Picture 9" descr="http://www.ebook-7ecrit.com/wp-content/uploads/2012/10/Man-With-Question-0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822314">
            <a:off x="-334963" y="566738"/>
            <a:ext cx="2943226" cy="294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smtClean="0"/>
              <a:t>Geneva, Switzerland, 14 November 2014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0572617-1F71-4BC0-B6C3-42F308BE0520}" type="slidenum">
              <a:rPr lang="en-US" altLang="en-US" sz="1400" smtClean="0"/>
              <a:pPr/>
              <a:t>2</a:t>
            </a:fld>
            <a:endParaRPr lang="en-US" altLang="en-US" sz="140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Plan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5194300" cy="2952750"/>
          </a:xfrm>
        </p:spPr>
        <p:txBody>
          <a:bodyPr/>
          <a:lstStyle/>
          <a:p>
            <a:pPr algn="just"/>
            <a:endParaRPr lang="en-US" altLang="en-US" dirty="0" smtClean="0"/>
          </a:p>
          <a:p>
            <a:pPr algn="just"/>
            <a:r>
              <a:rPr lang="en-US" altLang="en-US" dirty="0" smtClean="0"/>
              <a:t>What’s the AREGNET ?</a:t>
            </a:r>
          </a:p>
          <a:p>
            <a:pPr algn="just"/>
            <a:r>
              <a:rPr lang="en-US" altLang="en-US" dirty="0" smtClean="0"/>
              <a:t>The Arab cloud project</a:t>
            </a:r>
          </a:p>
          <a:p>
            <a:pPr algn="just"/>
            <a:r>
              <a:rPr lang="en-US" altLang="en-US" dirty="0" smtClean="0"/>
              <a:t>Conclusion </a:t>
            </a:r>
          </a:p>
        </p:txBody>
      </p:sp>
      <p:pic>
        <p:nvPicPr>
          <p:cNvPr id="7174" name="Picture 6" descr="C:\Users\sbp002\Pictures\logo-aregne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1989138"/>
            <a:ext cx="1871663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smtClean="0"/>
              <a:t>Geneva, Switzerland, 14 November 2014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A73B95B-D56D-4AC7-AE48-FC15E8A470F4}" type="slidenum">
              <a:rPr lang="en-US" altLang="en-US" sz="1400" smtClean="0"/>
              <a:pPr/>
              <a:t>3</a:t>
            </a:fld>
            <a:endParaRPr lang="en-US" altLang="en-US" sz="140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Introduction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492375"/>
            <a:ext cx="4618038" cy="3702050"/>
          </a:xfrm>
        </p:spPr>
        <p:txBody>
          <a:bodyPr/>
          <a:lstStyle/>
          <a:p>
            <a:pPr>
              <a:defRPr/>
            </a:pPr>
            <a:endParaRPr lang="en-US" altLang="en-US" sz="2400" dirty="0" smtClean="0"/>
          </a:p>
          <a:p>
            <a:pPr>
              <a:defRPr/>
            </a:pPr>
            <a:r>
              <a:rPr lang="en-US" altLang="en-US" sz="2400" dirty="0" smtClean="0"/>
              <a:t>Collaboration and exchange experience</a:t>
            </a:r>
          </a:p>
          <a:p>
            <a:pPr>
              <a:defRPr/>
            </a:pPr>
            <a:r>
              <a:rPr lang="en-US" altLang="en-US" sz="2400" dirty="0"/>
              <a:t>C</a:t>
            </a:r>
            <a:r>
              <a:rPr lang="en-US" altLang="en-US" sz="2400" dirty="0" smtClean="0"/>
              <a:t>reation of an attractive environment for investments</a:t>
            </a:r>
          </a:p>
          <a:p>
            <a:pPr>
              <a:defRPr/>
            </a:pPr>
            <a:r>
              <a:rPr lang="en-US" altLang="en-US" sz="2400" dirty="0"/>
              <a:t>R</a:t>
            </a:r>
            <a:r>
              <a:rPr lang="en-US" altLang="en-US" sz="2400" dirty="0" smtClean="0"/>
              <a:t>egulation (policies, models and procedures)</a:t>
            </a:r>
          </a:p>
          <a:p>
            <a:pPr marL="0" indent="0">
              <a:buFontTx/>
              <a:buNone/>
              <a:defRPr/>
            </a:pPr>
            <a:r>
              <a:rPr lang="en-US" altLang="en-US" sz="2400" dirty="0" smtClean="0">
                <a:hlinkClick r:id="rId3"/>
              </a:rPr>
              <a:t>                                   </a:t>
            </a:r>
            <a:endParaRPr lang="en-US" altLang="en-US" sz="24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539750" y="1341438"/>
            <a:ext cx="8208963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altLang="en-US" sz="2400" kern="0" dirty="0">
                <a:solidFill>
                  <a:srgbClr val="000099"/>
                </a:solidFill>
                <a:latin typeface="Verdana"/>
              </a:rPr>
              <a:t>Arab Regulators Network of Telecommunications and Information Technologies which is actually group </a:t>
            </a:r>
            <a:r>
              <a:rPr lang="en-US" altLang="en-US" sz="2400" kern="0" dirty="0">
                <a:solidFill>
                  <a:srgbClr val="FF0000"/>
                </a:solidFill>
                <a:latin typeface="Verdana"/>
              </a:rPr>
              <a:t>15 Arab countries 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508625" y="5229225"/>
            <a:ext cx="297656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SzPct val="75000"/>
              <a:defRPr/>
            </a:pPr>
            <a:r>
              <a:rPr lang="en-US" altLang="en-US" sz="2400" kern="0" dirty="0">
                <a:solidFill>
                  <a:srgbClr val="000099"/>
                </a:solidFill>
                <a:latin typeface="Verdana"/>
                <a:hlinkClick r:id="rId3"/>
              </a:rPr>
              <a:t>www.aregnet.org</a:t>
            </a:r>
            <a:r>
              <a:rPr lang="en-US" altLang="en-US" sz="2400" kern="0" dirty="0">
                <a:solidFill>
                  <a:srgbClr val="000099"/>
                </a:solidFill>
                <a:latin typeface="Verdana"/>
              </a:rPr>
              <a:t> </a:t>
            </a:r>
          </a:p>
        </p:txBody>
      </p:sp>
      <p:pic>
        <p:nvPicPr>
          <p:cNvPr id="8201" name="Picture 9" descr="C:\Users\sbp002\Desktop\AREGNET member1.pn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0066CC">
                <a:tint val="45000"/>
                <a:satMod val="400000"/>
              </a:srgb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09961"/>
            <a:ext cx="4835652" cy="24912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292725" y="4797425"/>
            <a:ext cx="1655763" cy="2873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smtClean="0"/>
              <a:t>Geneva, Switzerland, 14 November 2014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93044BC-7CBF-4918-890A-523AE4E1AD9B}" type="slidenum">
              <a:rPr lang="en-US" altLang="en-US" sz="1400" smtClean="0"/>
              <a:pPr/>
              <a:t>4</a:t>
            </a:fld>
            <a:endParaRPr lang="en-US" altLang="en-US" sz="1400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AREGNET’s Arab Cloud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pPr algn="just">
              <a:defRPr/>
            </a:pPr>
            <a:endParaRPr lang="en-US" altLang="en-US" sz="2400" dirty="0" smtClean="0"/>
          </a:p>
          <a:p>
            <a:pPr algn="just">
              <a:defRPr/>
            </a:pPr>
            <a:r>
              <a:rPr lang="en-US" altLang="en-US" sz="2400" dirty="0" smtClean="0"/>
              <a:t>AREGNET has adopted an initiative to create a </a:t>
            </a:r>
            <a:r>
              <a:rPr lang="en-US" altLang="en-US" sz="2400" dirty="0" smtClean="0">
                <a:solidFill>
                  <a:srgbClr val="FF0000"/>
                </a:solidFill>
              </a:rPr>
              <a:t>Working Group for Cloud Computing </a:t>
            </a:r>
            <a:r>
              <a:rPr lang="en-US" altLang="en-US" sz="2400" dirty="0" smtClean="0"/>
              <a:t>and </a:t>
            </a:r>
            <a:r>
              <a:rPr lang="en-US" sz="2400" dirty="0" smtClean="0"/>
              <a:t>to create a regional cloud called “</a:t>
            </a:r>
            <a:r>
              <a:rPr lang="en-US" sz="2400" dirty="0" smtClean="0">
                <a:solidFill>
                  <a:srgbClr val="FF0000"/>
                </a:solidFill>
              </a:rPr>
              <a:t>Arab Cloud</a:t>
            </a:r>
            <a:r>
              <a:rPr lang="en-US" sz="2400" dirty="0" smtClean="0"/>
              <a:t>” in order to address the needs for secured, affordable and state-of-the-art cloud solution in the Arab world</a:t>
            </a:r>
          </a:p>
          <a:p>
            <a:pPr marL="0" indent="0" algn="just">
              <a:buFontTx/>
              <a:buNone/>
              <a:defRPr/>
            </a:pPr>
            <a:endParaRPr lang="en-US" sz="2400" dirty="0" smtClean="0"/>
          </a:p>
          <a:p>
            <a:pPr algn="just">
              <a:defRPr/>
            </a:pPr>
            <a:r>
              <a:rPr lang="en-US" altLang="en-US" sz="2400" dirty="0" smtClean="0"/>
              <a:t>A </a:t>
            </a:r>
            <a:r>
              <a:rPr lang="en-US" altLang="en-US" sz="2400" dirty="0"/>
              <a:t>kick-off meeting of this WG has been performed in </a:t>
            </a:r>
            <a:r>
              <a:rPr lang="en-US" altLang="en-US" sz="2400" dirty="0">
                <a:solidFill>
                  <a:srgbClr val="FF0000"/>
                </a:solidFill>
              </a:rPr>
              <a:t>Tunis</a:t>
            </a:r>
            <a:r>
              <a:rPr lang="en-US" altLang="en-US" sz="2400" dirty="0"/>
              <a:t> on </a:t>
            </a:r>
            <a:r>
              <a:rPr lang="en-US" altLang="en-US" sz="2400" dirty="0">
                <a:solidFill>
                  <a:srgbClr val="FF0000"/>
                </a:solidFill>
              </a:rPr>
              <a:t>20th of June 2012</a:t>
            </a:r>
            <a:r>
              <a:rPr lang="en-US" altLang="en-US" sz="2400" dirty="0"/>
              <a:t>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smtClean="0"/>
              <a:t>Geneva, Switzerland, 14 November 2014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F7FFB07-08A6-4A9D-8EFF-D127C94A6226}" type="slidenum">
              <a:rPr lang="en-US" altLang="en-US" sz="1400" smtClean="0"/>
              <a:pPr/>
              <a:t>5</a:t>
            </a:fld>
            <a:endParaRPr lang="en-US" altLang="en-US" sz="1400" smtClean="0"/>
          </a:p>
        </p:txBody>
      </p:sp>
      <p:sp>
        <p:nvSpPr>
          <p:cNvPr id="1024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AREGNET’s Working Group for Cloud Computing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Creating </a:t>
            </a:r>
            <a:r>
              <a:rPr lang="en-US" altLang="en-US" sz="2400" smtClean="0">
                <a:solidFill>
                  <a:srgbClr val="FF0000"/>
                </a:solidFill>
              </a:rPr>
              <a:t>guidelines</a:t>
            </a:r>
            <a:r>
              <a:rPr lang="en-US" altLang="en-US" sz="2400" smtClean="0"/>
              <a:t> for the use of Cloud Computing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Raising </a:t>
            </a:r>
            <a:r>
              <a:rPr lang="en-US" altLang="en-US" sz="2400" smtClean="0">
                <a:solidFill>
                  <a:srgbClr val="FF0000"/>
                </a:solidFill>
              </a:rPr>
              <a:t>awareness</a:t>
            </a:r>
            <a:r>
              <a:rPr lang="en-US" altLang="en-US" sz="2400" smtClean="0"/>
              <a:t> of this technology at several levels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Cooperation with </a:t>
            </a:r>
            <a:r>
              <a:rPr lang="en-US" altLang="en-US" sz="2400" smtClean="0">
                <a:solidFill>
                  <a:srgbClr val="FF0000"/>
                </a:solidFill>
              </a:rPr>
              <a:t>international institutions </a:t>
            </a:r>
            <a:r>
              <a:rPr lang="en-US" altLang="en-US" sz="2400" smtClean="0"/>
              <a:t>like ITU  </a:t>
            </a:r>
          </a:p>
          <a:p>
            <a:pPr>
              <a:lnSpc>
                <a:spcPct val="90000"/>
              </a:lnSpc>
            </a:pPr>
            <a:endParaRPr lang="en-US" altLang="en-US" sz="2400" smtClean="0"/>
          </a:p>
        </p:txBody>
      </p:sp>
      <p:sp>
        <p:nvSpPr>
          <p:cNvPr id="10246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Stimulating </a:t>
            </a:r>
            <a:r>
              <a:rPr lang="en-US" altLang="en-US" sz="2400" smtClean="0">
                <a:solidFill>
                  <a:srgbClr val="FF0000"/>
                </a:solidFill>
              </a:rPr>
              <a:t>investments in broadband</a:t>
            </a:r>
            <a:r>
              <a:rPr lang="en-US" altLang="en-US" sz="2400" smtClean="0"/>
              <a:t>, which is an important condition for the use of cloud computing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Promoting the </a:t>
            </a:r>
            <a:r>
              <a:rPr lang="en-US" altLang="en-US" sz="2400" smtClean="0">
                <a:solidFill>
                  <a:srgbClr val="FF0000"/>
                </a:solidFill>
              </a:rPr>
              <a:t>R&amp;D</a:t>
            </a:r>
            <a:r>
              <a:rPr lang="en-US" altLang="en-US" sz="2400" smtClean="0"/>
              <a:t> in the field of cloud computing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Benefit from the </a:t>
            </a:r>
            <a:r>
              <a:rPr lang="en-US" altLang="en-US" sz="2400" smtClean="0">
                <a:solidFill>
                  <a:srgbClr val="FF0000"/>
                </a:solidFill>
              </a:rPr>
              <a:t>experiences of some regional countries</a:t>
            </a:r>
            <a:r>
              <a:rPr lang="en-US" altLang="en-US" sz="2400" smtClean="0"/>
              <a:t> that have adopted cloud computing </a:t>
            </a:r>
          </a:p>
          <a:p>
            <a:pPr>
              <a:lnSpc>
                <a:spcPct val="90000"/>
              </a:lnSpc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smtClean="0"/>
              <a:t>Geneva, Switzerland, 14 November 2014</a:t>
            </a: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5F48C62-386E-401C-9E87-E9C780C483CC}" type="slidenum">
              <a:rPr lang="en-US" altLang="en-US" sz="1400" smtClean="0"/>
              <a:pPr/>
              <a:t>6</a:t>
            </a:fld>
            <a:endParaRPr lang="en-US" altLang="en-US" sz="1400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AREGNET’s Arab Cloud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endParaRPr lang="en-US" altLang="en-US" sz="2400" dirty="0" smtClean="0"/>
          </a:p>
          <a:p>
            <a:pPr marL="0" indent="0" algn="just">
              <a:buFontTx/>
              <a:buNone/>
              <a:defRPr/>
            </a:pPr>
            <a:r>
              <a:rPr lang="en-US" altLang="en-US" sz="2400" dirty="0" smtClean="0"/>
              <a:t>In </a:t>
            </a:r>
            <a:r>
              <a:rPr lang="en-US" altLang="en-US" sz="2400" dirty="0"/>
              <a:t>order to </a:t>
            </a:r>
            <a:r>
              <a:rPr lang="en-US" altLang="en-US" sz="2400" dirty="0" smtClean="0"/>
              <a:t>popularize the </a:t>
            </a:r>
            <a:r>
              <a:rPr lang="en-US" altLang="en-US" sz="2400" dirty="0"/>
              <a:t>concept of the </a:t>
            </a:r>
            <a:r>
              <a:rPr lang="en-US" altLang="en-US" sz="2400" dirty="0">
                <a:solidFill>
                  <a:srgbClr val="FF0000"/>
                </a:solidFill>
              </a:rPr>
              <a:t>cloud computing </a:t>
            </a:r>
            <a:r>
              <a:rPr lang="en-US" altLang="en-US" sz="2400" dirty="0"/>
              <a:t>some workshops were held in conjunction with meetings </a:t>
            </a:r>
            <a:r>
              <a:rPr lang="en-US" altLang="en-US" sz="2400" dirty="0" smtClean="0"/>
              <a:t>of Working </a:t>
            </a:r>
            <a:r>
              <a:rPr lang="en-US" altLang="en-US" sz="2400" dirty="0"/>
              <a:t>Group like </a:t>
            </a:r>
            <a:r>
              <a:rPr lang="en-US" altLang="en-US" sz="2400" dirty="0" smtClean="0"/>
              <a:t>:</a:t>
            </a:r>
          </a:p>
          <a:p>
            <a:pPr algn="just">
              <a:defRPr/>
            </a:pPr>
            <a:endParaRPr lang="en-US" sz="2400" dirty="0" smtClean="0">
              <a:solidFill>
                <a:srgbClr val="FF0000"/>
              </a:solidFill>
            </a:endParaRPr>
          </a:p>
          <a:p>
            <a:pPr algn="just">
              <a:defRPr/>
            </a:pPr>
            <a:r>
              <a:rPr lang="en-US" sz="2400" dirty="0"/>
              <a:t>ITU Workshop on "Cloud Computing" </a:t>
            </a:r>
            <a:r>
              <a:rPr lang="en-US" sz="2400" dirty="0">
                <a:solidFill>
                  <a:srgbClr val="FF0000"/>
                </a:solidFill>
              </a:rPr>
              <a:t>Tunis, Tunisia, 18 - 19 June 2012 </a:t>
            </a:r>
          </a:p>
          <a:p>
            <a:pPr algn="just">
              <a:defRPr/>
            </a:pPr>
            <a:endParaRPr lang="en-US" altLang="en-US" sz="2400" dirty="0" smtClean="0">
              <a:solidFill>
                <a:srgbClr val="FF0000"/>
              </a:solidFill>
            </a:endParaRPr>
          </a:p>
          <a:p>
            <a:pPr algn="just">
              <a:defRPr/>
            </a:pPr>
            <a:r>
              <a:rPr lang="en-US" altLang="en-US" sz="2400" dirty="0"/>
              <a:t>TRA of Oman workshop on “Cloud Computing” </a:t>
            </a:r>
            <a:r>
              <a:rPr lang="en-US" altLang="en-US" sz="2400" dirty="0">
                <a:solidFill>
                  <a:srgbClr val="FF0000"/>
                </a:solidFill>
              </a:rPr>
              <a:t>Masqat, Oman 29 April 2014 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smtClean="0"/>
              <a:t>Geneva, Switzerland, 14 November 2014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9BB8FA4-6FCC-48E1-828B-0C3EF21A1B78}" type="slidenum">
              <a:rPr lang="en-US" altLang="en-US" sz="1400" smtClean="0"/>
              <a:pPr/>
              <a:t>7</a:t>
            </a:fld>
            <a:endParaRPr lang="en-US" altLang="en-US" sz="1400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 smtClean="0"/>
              <a:t>Achieved Actions</a:t>
            </a:r>
            <a:endParaRPr lang="en-US" altLang="en-US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784725"/>
          </a:xfrm>
        </p:spPr>
        <p:txBody>
          <a:bodyPr/>
          <a:lstStyle/>
          <a:p>
            <a:pPr algn="just">
              <a:defRPr/>
            </a:pPr>
            <a:endParaRPr lang="en-US" sz="2400" dirty="0" smtClean="0"/>
          </a:p>
          <a:p>
            <a:pPr algn="just">
              <a:defRPr/>
            </a:pPr>
            <a:r>
              <a:rPr lang="en-US" sz="2400" dirty="0" smtClean="0"/>
              <a:t>TRA </a:t>
            </a:r>
            <a:r>
              <a:rPr lang="en-US" sz="2400" dirty="0"/>
              <a:t>Oman has secured the </a:t>
            </a:r>
            <a:r>
              <a:rPr lang="en-US" sz="2400" dirty="0">
                <a:solidFill>
                  <a:srgbClr val="FF0000"/>
                </a:solidFill>
              </a:rPr>
              <a:t>hosting </a:t>
            </a:r>
            <a:r>
              <a:rPr lang="en-US" sz="2400" dirty="0"/>
              <a:t>of pilot project by a leading Cloud provider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Omandatapark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pPr algn="just">
              <a:defRPr/>
            </a:pPr>
            <a:endParaRPr lang="en-US" altLang="en-US" sz="2400" dirty="0" smtClean="0"/>
          </a:p>
          <a:p>
            <a:pPr algn="just">
              <a:defRPr/>
            </a:pPr>
            <a:r>
              <a:rPr lang="en-US" altLang="en-US" sz="2400" dirty="0" smtClean="0"/>
              <a:t>A </a:t>
            </a:r>
            <a:r>
              <a:rPr lang="en-US" altLang="en-US" sz="2400" dirty="0">
                <a:solidFill>
                  <a:srgbClr val="FF0000"/>
                </a:solidFill>
              </a:rPr>
              <a:t>Guidelines</a:t>
            </a:r>
            <a:r>
              <a:rPr lang="en-US" altLang="en-US" sz="2400" dirty="0"/>
              <a:t> document regarding the cloud computing in the Arab </a:t>
            </a:r>
            <a:r>
              <a:rPr lang="en-US" altLang="en-US" sz="2400" dirty="0" smtClean="0"/>
              <a:t>world was adopted during the last AREGNET annual meeting. </a:t>
            </a:r>
            <a:r>
              <a:rPr lang="en-US" altLang="en-US" sz="2400" dirty="0"/>
              <a:t>The document sets some </a:t>
            </a:r>
            <a:r>
              <a:rPr lang="en-US" altLang="en-US" sz="2400" dirty="0">
                <a:solidFill>
                  <a:srgbClr val="FF0000"/>
                </a:solidFill>
              </a:rPr>
              <a:t>recommendations</a:t>
            </a:r>
            <a:r>
              <a:rPr lang="en-US" altLang="en-US" sz="2400" dirty="0"/>
              <a:t> on how to </a:t>
            </a:r>
            <a:r>
              <a:rPr lang="en-US" altLang="en-US" sz="2400" dirty="0">
                <a:solidFill>
                  <a:srgbClr val="FF0000"/>
                </a:solidFill>
              </a:rPr>
              <a:t>adopt cloud computing</a:t>
            </a:r>
            <a:r>
              <a:rPr lang="en-US" altLang="en-US" sz="2400" dirty="0"/>
              <a:t> effectively and efficiently in the </a:t>
            </a:r>
            <a:r>
              <a:rPr lang="en-US" altLang="en-US" sz="2400" dirty="0">
                <a:solidFill>
                  <a:srgbClr val="FF0000"/>
                </a:solidFill>
              </a:rPr>
              <a:t>Arab world </a:t>
            </a:r>
            <a:r>
              <a:rPr lang="en-US" altLang="en-US" sz="2400" dirty="0"/>
              <a:t>such as the cloud user protection, fostering investments, dispute resolution, etc.</a:t>
            </a:r>
          </a:p>
          <a:p>
            <a:pPr marL="342900" lvl="1" indent="-342900" algn="just">
              <a:buSzPct val="75000"/>
              <a:buFont typeface="ZapfDingbats BT" pitchFamily="18" charset="2"/>
              <a:buBlip>
                <a:blip r:embed="rId3"/>
              </a:buBlip>
              <a:defRPr/>
            </a:pPr>
            <a:endParaRPr lang="en-US" sz="2400" dirty="0">
              <a:solidFill>
                <a:srgbClr val="FF0000"/>
              </a:solidFill>
              <a:cs typeface="Calibri" pitchFamily="34" charset="0"/>
            </a:endParaRPr>
          </a:p>
          <a:p>
            <a:pPr algn="just">
              <a:defRPr/>
            </a:pPr>
            <a:endParaRPr lang="en-US" altLang="en-US" sz="2400" dirty="0"/>
          </a:p>
          <a:p>
            <a:pPr algn="just">
              <a:defRPr/>
            </a:pPr>
            <a:endParaRPr lang="en-US" sz="2400" dirty="0">
              <a:solidFill>
                <a:srgbClr val="FF0000"/>
              </a:solidFill>
            </a:endParaRPr>
          </a:p>
          <a:p>
            <a:pPr algn="just">
              <a:defRPr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  <a:defRPr/>
            </a:pPr>
            <a:endParaRPr lang="en-US" altLang="en-US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smtClean="0"/>
              <a:t>Geneva, Switzerland, 14 November 2014</a:t>
            </a:r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07EC7EC-DD77-4079-8B79-DDAF975369CF}" type="slidenum">
              <a:rPr lang="en-US" altLang="en-US" sz="1400" smtClean="0"/>
              <a:pPr/>
              <a:t>8</a:t>
            </a:fld>
            <a:endParaRPr lang="en-US" altLang="en-US" sz="1400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 smtClean="0"/>
              <a:t>Achieved Actions</a:t>
            </a:r>
            <a:endParaRPr lang="en-US" altLang="en-US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pPr marL="342900" lvl="1" indent="-342900" algn="just">
              <a:buSzPct val="75000"/>
              <a:buFont typeface="ZapfDingbats BT" pitchFamily="18" charset="2"/>
              <a:buBlip>
                <a:blip r:embed="rId3"/>
              </a:buBlip>
              <a:defRPr/>
            </a:pPr>
            <a:endParaRPr lang="en-US" sz="2400" dirty="0" smtClean="0">
              <a:cs typeface="Calibri" pitchFamily="34" charset="0"/>
            </a:endParaRPr>
          </a:p>
          <a:p>
            <a:pPr marL="342900" lvl="1" indent="-342900" algn="just">
              <a:buSzPct val="75000"/>
              <a:buFont typeface="ZapfDingbats BT" pitchFamily="18" charset="2"/>
              <a:buBlip>
                <a:blip r:embed="rId3"/>
              </a:buBlip>
              <a:defRPr/>
            </a:pPr>
            <a:r>
              <a:rPr lang="en-US" sz="2400" dirty="0" smtClean="0">
                <a:cs typeface="Calibri" pitchFamily="34" charset="0"/>
              </a:rPr>
              <a:t>Work </a:t>
            </a:r>
            <a:r>
              <a:rPr lang="en-US" sz="2400" dirty="0">
                <a:cs typeface="Calibri" pitchFamily="34" charset="0"/>
              </a:rPr>
              <a:t>with </a:t>
            </a:r>
            <a:r>
              <a:rPr lang="en-US" sz="2400" dirty="0">
                <a:solidFill>
                  <a:srgbClr val="FF0000"/>
                </a:solidFill>
                <a:cs typeface="Calibri" pitchFamily="34" charset="0"/>
              </a:rPr>
              <a:t>international institution </a:t>
            </a:r>
            <a:endParaRPr lang="en-US" sz="2400" dirty="0" smtClean="0">
              <a:solidFill>
                <a:srgbClr val="FF0000"/>
              </a:solidFill>
              <a:cs typeface="Calibri" pitchFamily="34" charset="0"/>
            </a:endParaRPr>
          </a:p>
          <a:p>
            <a:pPr lvl="1">
              <a:defRPr/>
            </a:pPr>
            <a:endParaRPr lang="en-US" altLang="en-US" sz="2000" dirty="0" smtClean="0">
              <a:cs typeface="Calibri" pitchFamily="34" charset="0"/>
            </a:endParaRPr>
          </a:p>
          <a:p>
            <a:pPr lvl="1">
              <a:defRPr/>
            </a:pPr>
            <a:r>
              <a:rPr lang="en-US" altLang="en-US" sz="2000" dirty="0" smtClean="0">
                <a:cs typeface="Calibri" pitchFamily="34" charset="0"/>
              </a:rPr>
              <a:t>Participate </a:t>
            </a:r>
            <a:r>
              <a:rPr lang="en-US" altLang="en-US" sz="2000" dirty="0">
                <a:cs typeface="Calibri" pitchFamily="34" charset="0"/>
              </a:rPr>
              <a:t>in the </a:t>
            </a:r>
            <a:r>
              <a:rPr lang="en-US" altLang="en-US" sz="2000" dirty="0" smtClean="0">
                <a:solidFill>
                  <a:srgbClr val="FF0000"/>
                </a:solidFill>
                <a:cs typeface="Calibri" pitchFamily="34" charset="0"/>
              </a:rPr>
              <a:t>SG13</a:t>
            </a:r>
            <a:r>
              <a:rPr lang="en-US" altLang="en-US" sz="2000" dirty="0" smtClean="0">
                <a:cs typeface="Calibri" pitchFamily="34" charset="0"/>
              </a:rPr>
              <a:t> work like </a:t>
            </a:r>
            <a:r>
              <a:rPr lang="en-US" altLang="en-US" sz="2000" dirty="0">
                <a:cs typeface="Calibri" pitchFamily="34" charset="0"/>
              </a:rPr>
              <a:t>Contribution </a:t>
            </a:r>
            <a:r>
              <a:rPr lang="en-US" altLang="en-US" sz="2000" dirty="0" smtClean="0">
                <a:cs typeface="Calibri" pitchFamily="34" charset="0"/>
              </a:rPr>
              <a:t>on SAAS by </a:t>
            </a:r>
            <a:r>
              <a:rPr lang="en-US" altLang="en-US" sz="2000" dirty="0" smtClean="0">
                <a:solidFill>
                  <a:srgbClr val="FF0000"/>
                </a:solidFill>
                <a:cs typeface="Calibri" pitchFamily="34" charset="0"/>
              </a:rPr>
              <a:t>ARPT </a:t>
            </a:r>
            <a:r>
              <a:rPr lang="en-US" altLang="en-US" sz="2000" dirty="0" smtClean="0">
                <a:cs typeface="Calibri" pitchFamily="34" charset="0"/>
              </a:rPr>
              <a:t>(Algeria)</a:t>
            </a:r>
          </a:p>
          <a:p>
            <a:pPr lvl="1" algn="just">
              <a:defRPr/>
            </a:pPr>
            <a:r>
              <a:rPr lang="en-US" altLang="en-US" sz="2000" dirty="0" smtClean="0">
                <a:cs typeface="Calibri" pitchFamily="34" charset="0"/>
              </a:rPr>
              <a:t>Present the Arab cloud project during </a:t>
            </a:r>
            <a:r>
              <a:rPr lang="en-US" altLang="en-US" sz="2000" dirty="0" smtClean="0">
                <a:cs typeface="Calibri" pitchFamily="34" charset="0"/>
              </a:rPr>
              <a:t>the </a:t>
            </a:r>
            <a:r>
              <a:rPr lang="en-US" altLang="en-US" sz="2000" dirty="0" smtClean="0">
                <a:solidFill>
                  <a:srgbClr val="FF0000"/>
                </a:solidFill>
                <a:cs typeface="Calibri" pitchFamily="34" charset="0"/>
              </a:rPr>
              <a:t>JCA Cloud</a:t>
            </a:r>
            <a:r>
              <a:rPr lang="en-US" altLang="en-US" sz="2000" dirty="0" smtClean="0">
                <a:cs typeface="Calibri" pitchFamily="34" charset="0"/>
              </a:rPr>
              <a:t> meeting </a:t>
            </a:r>
            <a:endParaRPr lang="en-US" altLang="en-US" sz="2000" dirty="0" smtClean="0">
              <a:cs typeface="Calibri" pitchFamily="34" charset="0"/>
            </a:endParaRPr>
          </a:p>
          <a:p>
            <a:pPr lvl="1" algn="just">
              <a:defRPr/>
            </a:pPr>
            <a:r>
              <a:rPr lang="en-US" altLang="en-US" sz="2000" dirty="0" smtClean="0">
                <a:cs typeface="Calibri" pitchFamily="34" charset="0"/>
              </a:rPr>
              <a:t>Collaboration </a:t>
            </a:r>
            <a:r>
              <a:rPr lang="en-US" altLang="en-US" sz="2000" dirty="0" smtClean="0">
                <a:cs typeface="Calibri" pitchFamily="34" charset="0"/>
              </a:rPr>
              <a:t>with </a:t>
            </a:r>
            <a:r>
              <a:rPr lang="en-US" altLang="en-US" sz="2000" dirty="0" smtClean="0">
                <a:solidFill>
                  <a:srgbClr val="FF0000"/>
                </a:solidFill>
                <a:cs typeface="Calibri" pitchFamily="34" charset="0"/>
              </a:rPr>
              <a:t>ITU Arab office </a:t>
            </a:r>
            <a:r>
              <a:rPr lang="en-US" altLang="en-US" sz="2000" dirty="0" smtClean="0">
                <a:cs typeface="Calibri" pitchFamily="34" charset="0"/>
              </a:rPr>
              <a:t>on cloud project in </a:t>
            </a:r>
            <a:r>
              <a:rPr lang="en-US" altLang="en-US" sz="2000" dirty="0" smtClean="0">
                <a:solidFill>
                  <a:srgbClr val="FF0000"/>
                </a:solidFill>
                <a:cs typeface="Calibri" pitchFamily="34" charset="0"/>
              </a:rPr>
              <a:t>Arab university.</a:t>
            </a:r>
            <a:r>
              <a:rPr lang="en-US" altLang="en-US" sz="2000" dirty="0">
                <a:cs typeface="Calibri" pitchFamily="34" charset="0"/>
              </a:rPr>
              <a:t> A scientific conference will be held on </a:t>
            </a:r>
            <a:r>
              <a:rPr lang="en-US" altLang="en-US" sz="2000" dirty="0">
                <a:solidFill>
                  <a:srgbClr val="FF0000"/>
                </a:solidFill>
                <a:cs typeface="Calibri" pitchFamily="34" charset="0"/>
              </a:rPr>
              <a:t>4th</a:t>
            </a:r>
            <a:r>
              <a:rPr lang="en-US" altLang="en-US" sz="2000" dirty="0">
                <a:cs typeface="Calibri" pitchFamily="34" charset="0"/>
              </a:rPr>
              <a:t> and </a:t>
            </a:r>
            <a:r>
              <a:rPr lang="en-US" altLang="en-US" sz="2000" dirty="0">
                <a:solidFill>
                  <a:srgbClr val="FF0000"/>
                </a:solidFill>
                <a:cs typeface="Calibri" pitchFamily="34" charset="0"/>
              </a:rPr>
              <a:t>5th</a:t>
            </a:r>
            <a:r>
              <a:rPr lang="en-US" altLang="en-US" sz="2000" dirty="0">
                <a:cs typeface="Calibri" pitchFamily="34" charset="0"/>
              </a:rPr>
              <a:t> of </a:t>
            </a:r>
            <a:r>
              <a:rPr lang="en-US" altLang="en-US" sz="2000" dirty="0">
                <a:solidFill>
                  <a:srgbClr val="FF0000"/>
                </a:solidFill>
                <a:cs typeface="Calibri" pitchFamily="34" charset="0"/>
              </a:rPr>
              <a:t>December</a:t>
            </a:r>
            <a:r>
              <a:rPr lang="en-US" altLang="en-US" sz="2000" dirty="0">
                <a:cs typeface="Calibri" pitchFamily="34" charset="0"/>
              </a:rPr>
              <a:t> to coordinate the actions in the presence of different universities and researchers in the Arab world</a:t>
            </a:r>
          </a:p>
          <a:p>
            <a:pPr lvl="1" algn="just">
              <a:defRPr/>
            </a:pPr>
            <a:r>
              <a:rPr lang="en-US" sz="2000" dirty="0" smtClean="0">
                <a:cs typeface="Calibri" pitchFamily="34" charset="0"/>
              </a:rPr>
              <a:t>Working on </a:t>
            </a:r>
            <a:r>
              <a:rPr lang="en-US" sz="2000" dirty="0" smtClean="0">
                <a:solidFill>
                  <a:srgbClr val="FF0000"/>
                </a:solidFill>
                <a:cs typeface="Calibri" pitchFamily="34" charset="0"/>
              </a:rPr>
              <a:t>Cloud Security </a:t>
            </a:r>
            <a:r>
              <a:rPr lang="en-US" sz="2000" dirty="0" smtClean="0">
                <a:cs typeface="Calibri" pitchFamily="34" charset="0"/>
              </a:rPr>
              <a:t>in collaboration with </a:t>
            </a:r>
            <a:r>
              <a:rPr lang="en-US" sz="2000" dirty="0" smtClean="0">
                <a:solidFill>
                  <a:srgbClr val="FF0000"/>
                </a:solidFill>
                <a:cs typeface="Calibri" pitchFamily="34" charset="0"/>
              </a:rPr>
              <a:t>Cloud Security Alliance </a:t>
            </a:r>
            <a:r>
              <a:rPr lang="en-US" sz="2000" dirty="0" smtClean="0">
                <a:cs typeface="Calibri" pitchFamily="34" charset="0"/>
              </a:rPr>
              <a:t>(CSA)</a:t>
            </a:r>
          </a:p>
          <a:p>
            <a:pPr marL="342900" lvl="1" indent="-342900" algn="just">
              <a:buSzPct val="75000"/>
              <a:buFont typeface="ZapfDingbats BT" pitchFamily="18" charset="2"/>
              <a:buBlip>
                <a:blip r:embed="rId3"/>
              </a:buBlip>
              <a:defRPr/>
            </a:pPr>
            <a:endParaRPr lang="en-US" sz="2400" dirty="0">
              <a:solidFill>
                <a:srgbClr val="FF0000"/>
              </a:solidFill>
              <a:cs typeface="Calibri" pitchFamily="34" charset="0"/>
            </a:endParaRPr>
          </a:p>
          <a:p>
            <a:pPr algn="just">
              <a:defRPr/>
            </a:pPr>
            <a:endParaRPr lang="en-US" altLang="en-US" sz="2400" dirty="0"/>
          </a:p>
          <a:p>
            <a:pPr algn="just">
              <a:defRPr/>
            </a:pPr>
            <a:endParaRPr lang="en-US" sz="2400" dirty="0">
              <a:solidFill>
                <a:srgbClr val="FF0000"/>
              </a:solidFill>
            </a:endParaRPr>
          </a:p>
          <a:p>
            <a:pPr algn="just">
              <a:defRPr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  <a:defRPr/>
            </a:pPr>
            <a:endParaRPr lang="en-US" altLang="en-US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smtClean="0"/>
              <a:t>Geneva, Switzerland, 14 November 2014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BFE7A81-D285-476B-9A77-5B29936FDF63}" type="slidenum">
              <a:rPr lang="en-US" altLang="en-US" sz="1400" smtClean="0"/>
              <a:pPr/>
              <a:t>9</a:t>
            </a:fld>
            <a:endParaRPr lang="en-US" altLang="en-US" sz="1400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 smtClean="0"/>
              <a:t>Other work to be done</a:t>
            </a:r>
            <a:endParaRPr lang="en-US" altLang="en-US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pPr algn="just">
              <a:defRPr/>
            </a:pPr>
            <a:r>
              <a:rPr lang="en-US" sz="2400" dirty="0" smtClean="0"/>
              <a:t>Coordinate </a:t>
            </a:r>
            <a:r>
              <a:rPr lang="en-US" sz="2400" dirty="0"/>
              <a:t>with </a:t>
            </a:r>
            <a:r>
              <a:rPr lang="en-US" sz="2400" dirty="0">
                <a:solidFill>
                  <a:srgbClr val="FF0000"/>
                </a:solidFill>
              </a:rPr>
              <a:t>ITU Arab office </a:t>
            </a:r>
            <a:r>
              <a:rPr lang="en-US" sz="2400" dirty="0"/>
              <a:t>for a distributed </a:t>
            </a:r>
            <a:r>
              <a:rPr lang="en-US" sz="2400" dirty="0">
                <a:solidFill>
                  <a:srgbClr val="FF0000"/>
                </a:solidFill>
              </a:rPr>
              <a:t>Cloud project among Arab universities</a:t>
            </a:r>
          </a:p>
          <a:p>
            <a:pPr algn="just">
              <a:defRPr/>
            </a:pPr>
            <a:r>
              <a:rPr lang="en-US" altLang="en-US" sz="2400" dirty="0"/>
              <a:t>Hold </a:t>
            </a:r>
            <a:r>
              <a:rPr lang="en-US" altLang="en-US" sz="2400" dirty="0">
                <a:solidFill>
                  <a:srgbClr val="FF0000"/>
                </a:solidFill>
              </a:rPr>
              <a:t>awareness sessions </a:t>
            </a:r>
            <a:r>
              <a:rPr lang="en-US" altLang="en-US" sz="2400" dirty="0"/>
              <a:t>in different Arab countries concerning Cloud </a:t>
            </a:r>
            <a:r>
              <a:rPr lang="en-US" altLang="en-US" sz="2400" dirty="0" smtClean="0"/>
              <a:t>computing</a:t>
            </a:r>
          </a:p>
          <a:p>
            <a:pPr algn="just">
              <a:buNone/>
              <a:defRPr/>
            </a:pPr>
            <a:endParaRPr lang="en-US" altLang="en-US" sz="2400" dirty="0"/>
          </a:p>
          <a:p>
            <a:pPr marL="342900" lvl="1" indent="-342900" algn="just">
              <a:buSzPct val="75000"/>
              <a:buFont typeface="ZapfDingbats BT" pitchFamily="18" charset="2"/>
              <a:buBlip>
                <a:blip r:embed="rId3"/>
              </a:buBlip>
              <a:defRPr/>
            </a:pPr>
            <a:r>
              <a:rPr lang="en-US" sz="2400" dirty="0" smtClean="0">
                <a:cs typeface="Calibri" pitchFamily="34" charset="0"/>
              </a:rPr>
              <a:t>Document </a:t>
            </a:r>
            <a:r>
              <a:rPr lang="en-US" sz="2400" dirty="0">
                <a:cs typeface="Calibri" pitchFamily="34" charset="0"/>
              </a:rPr>
              <a:t>to be provided : </a:t>
            </a:r>
          </a:p>
          <a:p>
            <a:pPr lvl="1" algn="just">
              <a:defRPr/>
            </a:pPr>
            <a:r>
              <a:rPr lang="en-US" altLang="en-US" sz="2000" dirty="0" smtClean="0">
                <a:cs typeface="Calibri" pitchFamily="34" charset="0"/>
              </a:rPr>
              <a:t>How to encourage the </a:t>
            </a:r>
            <a:r>
              <a:rPr lang="en-US" altLang="en-US" sz="2000" dirty="0" smtClean="0">
                <a:solidFill>
                  <a:srgbClr val="FF0000"/>
                </a:solidFill>
                <a:cs typeface="Calibri" pitchFamily="34" charset="0"/>
              </a:rPr>
              <a:t>R&amp;D projects </a:t>
            </a:r>
            <a:r>
              <a:rPr lang="en-US" altLang="en-US" sz="2000" dirty="0" smtClean="0">
                <a:cs typeface="Calibri" pitchFamily="34" charset="0"/>
              </a:rPr>
              <a:t>in the field of Cloud Computing </a:t>
            </a:r>
          </a:p>
          <a:p>
            <a:pPr lvl="1" algn="just">
              <a:defRPr/>
            </a:pPr>
            <a:r>
              <a:rPr lang="en-US" altLang="en-US" sz="2000" dirty="0">
                <a:cs typeface="Calibri" pitchFamily="34" charset="0"/>
              </a:rPr>
              <a:t>T</a:t>
            </a:r>
            <a:r>
              <a:rPr lang="en-US" altLang="en-US" sz="2000" dirty="0" smtClean="0">
                <a:cs typeface="Calibri" pitchFamily="34" charset="0"/>
              </a:rPr>
              <a:t>he importance of lowering the cost of </a:t>
            </a:r>
            <a:r>
              <a:rPr lang="en-US" altLang="en-US" sz="2000" dirty="0" smtClean="0">
                <a:solidFill>
                  <a:srgbClr val="FF0000"/>
                </a:solidFill>
                <a:cs typeface="Calibri" pitchFamily="34" charset="0"/>
              </a:rPr>
              <a:t>international connectivity</a:t>
            </a:r>
            <a:r>
              <a:rPr lang="en-US" altLang="en-US" sz="2000" dirty="0" smtClean="0">
                <a:cs typeface="Calibri" pitchFamily="34" charset="0"/>
              </a:rPr>
              <a:t> in encouraging the Cloud computing entry</a:t>
            </a:r>
          </a:p>
          <a:p>
            <a:pPr marL="0" lvl="1" indent="0" algn="just">
              <a:buSzPct val="75000"/>
              <a:buFont typeface="ZapfDingbats BT" pitchFamily="18" charset="2"/>
              <a:buNone/>
              <a:defRPr/>
            </a:pPr>
            <a:endParaRPr lang="en-US" sz="2400" dirty="0">
              <a:solidFill>
                <a:srgbClr val="FF0000"/>
              </a:solidFill>
              <a:cs typeface="Calibri" pitchFamily="34" charset="0"/>
            </a:endParaRPr>
          </a:p>
          <a:p>
            <a:pPr algn="just">
              <a:defRPr/>
            </a:pPr>
            <a:endParaRPr lang="en-US" altLang="en-US" sz="2400" dirty="0"/>
          </a:p>
          <a:p>
            <a:pPr algn="just">
              <a:defRPr/>
            </a:pPr>
            <a:endParaRPr lang="en-US" sz="2400" dirty="0">
              <a:solidFill>
                <a:srgbClr val="FF0000"/>
              </a:solidFill>
            </a:endParaRPr>
          </a:p>
          <a:p>
            <a:pPr algn="just">
              <a:defRPr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  <a:defRPr/>
            </a:pPr>
            <a:endParaRPr lang="en-US" altLang="en-US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4F94424C1D7A46BCED7D2DECF51B87" ma:contentTypeVersion="1" ma:contentTypeDescription="Create a new document." ma:contentTypeScope="" ma:versionID="d2ac3b2036467a4e593b80e200479ff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7049B1-1357-477A-A292-C466C1EDD344}"/>
</file>

<file path=customXml/itemProps2.xml><?xml version="1.0" encoding="utf-8"?>
<ds:datastoreItem xmlns:ds="http://schemas.openxmlformats.org/officeDocument/2006/customXml" ds:itemID="{E78F271E-A8D8-4F56-8B14-3BF1EEF84C2E}"/>
</file>

<file path=customXml/itemProps3.xml><?xml version="1.0" encoding="utf-8"?>
<ds:datastoreItem xmlns:ds="http://schemas.openxmlformats.org/officeDocument/2006/customXml" ds:itemID="{BA9553B1-D8EC-40B4-BC30-68AE3640F59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2964</TotalTime>
  <Words>705</Words>
  <Application>Microsoft Office PowerPoint</Application>
  <PresentationFormat>Affichage à l'écran (4:3)</PresentationFormat>
  <Paragraphs>133</Paragraphs>
  <Slides>12</Slides>
  <Notes>12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ITU-e</vt:lpstr>
      <vt:lpstr>AREGNET Arab Cloud Project</vt:lpstr>
      <vt:lpstr>Plan</vt:lpstr>
      <vt:lpstr>Introduction</vt:lpstr>
      <vt:lpstr>AREGNET’s Arab Cloud</vt:lpstr>
      <vt:lpstr>AREGNET’s Working Group for Cloud Computing</vt:lpstr>
      <vt:lpstr>AREGNET’s Arab Cloud</vt:lpstr>
      <vt:lpstr>Achieved Actions</vt:lpstr>
      <vt:lpstr>Achieved Actions</vt:lpstr>
      <vt:lpstr>Other work to be done</vt:lpstr>
      <vt:lpstr>Collaboration with ITU Arab Office</vt:lpstr>
      <vt:lpstr>Collaboration with ITU Arab Office</vt:lpstr>
      <vt:lpstr>Diapositive 12</vt:lpstr>
    </vt:vector>
  </TitlesOfParts>
  <Company>ITU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 Telecommunication  Union</dc:title>
  <dc:creator>P.Rosa</dc:creator>
  <cp:lastModifiedBy>user</cp:lastModifiedBy>
  <cp:revision>415</cp:revision>
  <cp:lastPrinted>2014-01-16T10:03:22Z</cp:lastPrinted>
  <dcterms:created xsi:type="dcterms:W3CDTF">2007-02-20T15:47:31Z</dcterms:created>
  <dcterms:modified xsi:type="dcterms:W3CDTF">2014-11-13T08:50:05Z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0x0101003B4F94424C1D7A46BCED7D2DECF51B87</vt:lpwstr>
  </property>
</Properties>
</file>