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12" r:id="rId5"/>
    <p:sldId id="422" r:id="rId6"/>
    <p:sldId id="417" r:id="rId7"/>
    <p:sldId id="418" r:id="rId8"/>
    <p:sldId id="419" r:id="rId9"/>
    <p:sldId id="420" r:id="rId10"/>
    <p:sldId id="421" r:id="rId11"/>
    <p:sldId id="416" r:id="rId12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2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2" autoAdjust="0"/>
    <p:restoredTop sz="91181" autoAdjust="0"/>
  </p:normalViewPr>
  <p:slideViewPr>
    <p:cSldViewPr>
      <p:cViewPr varScale="1">
        <p:scale>
          <a:sx n="84" d="100"/>
          <a:sy n="84" d="100"/>
        </p:scale>
        <p:origin x="132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2925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82F42A-B98B-42BB-BB8D-69ABA8E32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254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12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18563"/>
            <a:ext cx="302736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D79027-A38E-4034-AF22-2FEAD8479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95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0EA46A3E-3BC9-42BA-A21E-94B028624C5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771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B75C48E-CB68-48E6-AC6E-4CF380E5593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050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altLang="en-US" sz="1000">
                <a:solidFill>
                  <a:schemeClr val="bg1"/>
                </a:solidFill>
                <a:latin typeface="Univers" pitchFamily="34" charset="0"/>
              </a:rPr>
            </a:br>
            <a:endParaRPr lang="en-US" altLang="en-US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altLang="en-US"/>
              <a:t>Geneva, Switzerland, 14 November 2014</a:t>
            </a:r>
          </a:p>
        </p:txBody>
      </p:sp>
    </p:spTree>
    <p:extLst>
      <p:ext uri="{BB962C8B-B14F-4D97-AF65-F5344CB8AC3E}">
        <p14:creationId xmlns:p14="http://schemas.microsoft.com/office/powerpoint/2010/main" val="148556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</a:t>
            </a:r>
            <a:r>
              <a:rPr lang="en-US" altLang="en-US" smtClean="0"/>
              <a:t>14 November 2014</a:t>
            </a:r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57864-FABB-4557-A54F-523415A079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85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</a:t>
            </a:r>
            <a:r>
              <a:rPr lang="en-US" altLang="en-US" smtClean="0"/>
              <a:t>14 November 2014</a:t>
            </a:r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78F93-CA72-44E7-A616-1602E65A5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84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dirty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</a:t>
            </a:r>
            <a:r>
              <a:rPr lang="en-US" altLang="en-US" smtClean="0"/>
              <a:t>14 November 2014</a:t>
            </a: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76519A80-CCDA-4E17-90B2-DE08331DD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64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</a:t>
            </a:r>
            <a:r>
              <a:rPr lang="en-US" altLang="en-US" smtClean="0"/>
              <a:t>14 November 2014</a:t>
            </a:r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3E38E-6F21-4994-B01B-34F6170068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017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</a:t>
            </a:r>
            <a:r>
              <a:rPr lang="en-US" altLang="en-US" smtClean="0"/>
              <a:t>14 November 2014</a:t>
            </a:r>
            <a:endParaRPr lang="en-US" alt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ABFE0-732E-4A82-9167-C959B30AB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82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53188"/>
            <a:ext cx="4032250" cy="312737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altLang="en-US"/>
              <a:t>Geneva, Switzerland, 14 November 2014</a:t>
            </a:r>
          </a:p>
          <a:p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020B76-DFB1-4EBE-BC6A-8CE18F400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28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</a:t>
            </a:r>
            <a:r>
              <a:rPr lang="en-US" altLang="en-US" smtClean="0"/>
              <a:t>14 November 2014</a:t>
            </a:r>
            <a:endParaRPr lang="en-US" alt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517EF-E706-439C-A042-6A4F92CD7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85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altLang="en-US"/>
              <a:t>Geneva, Switzerland, 14 November 2014</a:t>
            </a:r>
          </a:p>
          <a:p>
            <a:endParaRPr lang="en-US" alt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5543111-034D-49FD-A6BC-38D904842C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70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</a:t>
            </a:r>
            <a:r>
              <a:rPr lang="en-US" altLang="en-US" smtClean="0"/>
              <a:t>14 November 2014</a:t>
            </a:r>
            <a:endParaRPr lang="en-US" alt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678A4-3FFF-4EF2-9A5A-C27133636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43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</a:t>
            </a:r>
            <a:r>
              <a:rPr lang="en-US" altLang="en-US" smtClean="0"/>
              <a:t>14 November 2014</a:t>
            </a: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F40C28-CF24-42A5-92AF-9C2AAD65A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297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Geneva, Switzerland, </a:t>
            </a:r>
            <a:r>
              <a:rPr lang="en-US" altLang="en-US" smtClean="0"/>
              <a:t>14 November 2014</a:t>
            </a:r>
            <a:endParaRPr lang="en-US" alt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E2845-18B4-42BD-AFD8-876A0C0E93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56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Geneva, Switzerland, </a:t>
            </a:r>
            <a:r>
              <a:rPr lang="en-US" altLang="en-US" smtClean="0"/>
              <a:t>14 November 2014</a:t>
            </a:r>
            <a:endParaRPr lang="en-US" alt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7E8B1E-A45E-425E-84D6-647A93FB0F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191" r:id="rId2"/>
    <p:sldLayoutId id="2147484192" r:id="rId3"/>
    <p:sldLayoutId id="2147484200" r:id="rId4"/>
    <p:sldLayoutId id="2147484193" r:id="rId5"/>
    <p:sldLayoutId id="2147484201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20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Univers" pitchFamily="34" charset="0"/>
              </a:rPr>
              <a:t>Geneva, Switzerland, 14 November 2014</a:t>
            </a:r>
          </a:p>
        </p:txBody>
      </p:sp>
      <p:sp>
        <p:nvSpPr>
          <p:cNvPr id="8195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708275"/>
            <a:ext cx="9144000" cy="1296988"/>
          </a:xfrm>
        </p:spPr>
        <p:txBody>
          <a:bodyPr/>
          <a:lstStyle/>
          <a:p>
            <a:r>
              <a:rPr lang="en-US" altLang="en-US" dirty="0" smtClean="0"/>
              <a:t>Y.3520</a:t>
            </a:r>
            <a:r>
              <a:rPr lang="en-GB" altLang="en-US" dirty="0" smtClean="0"/>
              <a:t> </a:t>
            </a:r>
            <a:r>
              <a:rPr lang="en-GB" altLang="en-US" dirty="0"/>
              <a:t>Cloud computing framework for end-to-end resource management</a:t>
            </a:r>
            <a:endParaRPr lang="en-US" altLang="en-US" dirty="0" smtClean="0"/>
          </a:p>
        </p:txBody>
      </p:sp>
      <p:sp>
        <p:nvSpPr>
          <p:cNvPr id="8196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37063"/>
            <a:ext cx="6400800" cy="1655762"/>
          </a:xfrm>
        </p:spPr>
        <p:txBody>
          <a:bodyPr/>
          <a:lstStyle/>
          <a:p>
            <a:r>
              <a:rPr lang="en-GB" altLang="en-US" b="1" dirty="0" smtClean="0"/>
              <a:t>Mark Jeffrey,</a:t>
            </a:r>
          </a:p>
          <a:p>
            <a:r>
              <a:rPr lang="en-GB" altLang="en-US" b="1" dirty="0" smtClean="0"/>
              <a:t>Rapporteur Q19/13,</a:t>
            </a:r>
          </a:p>
          <a:p>
            <a:r>
              <a:rPr lang="en-GB" altLang="en-US" b="1" dirty="0" smtClean="0"/>
              <a:t>Microsoft Corporation</a:t>
            </a:r>
          </a:p>
          <a:p>
            <a:r>
              <a:rPr lang="en-GB" altLang="en-US" b="1" dirty="0" smtClean="0"/>
              <a:t>Mark.Jeffrey@Microsoft.com</a:t>
            </a:r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0" y="952500"/>
            <a:ext cx="91440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2400" b="1"/>
              <a:t>ITU Workshop on “Cloud Computing Standards – Today and the Future”</a:t>
            </a:r>
            <a:endParaRPr lang="en-US" alt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  <a:spcBef>
                <a:spcPct val="0"/>
              </a:spcBef>
              <a:buSzTx/>
              <a:buFontTx/>
              <a:buNone/>
            </a:pPr>
            <a:r>
              <a:rPr lang="en-US" altLang="en-US" sz="1800" b="1">
                <a:solidFill>
                  <a:srgbClr val="22228B"/>
                </a:solidFill>
              </a:rPr>
              <a:t>(Geneva, Switzerland 14 November 2014)</a:t>
            </a:r>
            <a:endParaRPr lang="en-US" altLang="en-US" sz="1800" b="1"/>
          </a:p>
        </p:txBody>
      </p:sp>
      <p:sp>
        <p:nvSpPr>
          <p:cNvPr id="8198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199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0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1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8202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pic>
        <p:nvPicPr>
          <p:cNvPr id="8203" name="Picture 16" descr="ITUserie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413" y="188913"/>
            <a:ext cx="1768475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6296" y="4323557"/>
            <a:ext cx="1565955" cy="1697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Comprehensive View of Management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14 November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3E38E-6F21-4994-B01B-34F617006803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535" y="1171619"/>
            <a:ext cx="117917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128887"/>
              </p:ext>
            </p:extLst>
          </p:nvPr>
        </p:nvGraphicFramePr>
        <p:xfrm>
          <a:off x="395536" y="1171620"/>
          <a:ext cx="8483179" cy="513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5" r:id="rId3" imgW="6118560" imgH="3702600" progId="CorelDRAW.Graphic.14">
                  <p:embed/>
                </p:oleObj>
              </mc:Choice>
              <mc:Fallback>
                <p:oleObj r:id="rId3" imgW="6118560" imgH="3702600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71620"/>
                        <a:ext cx="8483179" cy="5137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69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Single Cloud Management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Geneva, Switzerland, 14 November 2014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43111-034D-49FD-A6BC-38D904842CA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148064" y="1484783"/>
            <a:ext cx="120605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531674"/>
              </p:ext>
            </p:extLst>
          </p:nvPr>
        </p:nvGraphicFramePr>
        <p:xfrm>
          <a:off x="5364717" y="1143000"/>
          <a:ext cx="3312368" cy="503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r:id="rId3" imgW="2266560" imgH="3450960" progId="CorelDRAW.Graphic.14">
                  <p:embed/>
                </p:oleObj>
              </mc:Choice>
              <mc:Fallback>
                <p:oleObj r:id="rId3" imgW="2266560" imgH="3450960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717" y="1143000"/>
                        <a:ext cx="3312368" cy="5031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5536" y="1844823"/>
            <a:ext cx="154015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748295"/>
              </p:ext>
            </p:extLst>
          </p:nvPr>
        </p:nvGraphicFramePr>
        <p:xfrm>
          <a:off x="395536" y="1844824"/>
          <a:ext cx="4457703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r:id="rId5" imgW="1866600" imgH="1546560" progId="CorelDRAW.Graphic.14">
                  <p:embed/>
                </p:oleObj>
              </mc:Choice>
              <mc:Fallback>
                <p:oleObj r:id="rId5" imgW="1866600" imgH="1546560" progId="CorelDRAW.Graphic.1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44824"/>
                        <a:ext cx="4457703" cy="36724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33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enabled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</a:t>
            </a:r>
            <a:r>
              <a:rPr lang="en-GB" dirty="0"/>
              <a:t>objective of the software enabled services (SES) management concept </a:t>
            </a:r>
            <a:r>
              <a:rPr lang="en-GB" dirty="0" smtClean="0"/>
              <a:t>enables </a:t>
            </a:r>
            <a:r>
              <a:rPr lang="en-GB" dirty="0"/>
              <a:t>both </a:t>
            </a:r>
            <a:endParaRPr lang="en-GB" dirty="0" smtClean="0"/>
          </a:p>
          <a:p>
            <a:pPr lvl="1"/>
            <a:r>
              <a:rPr lang="en-GB" dirty="0" smtClean="0"/>
              <a:t>traditional </a:t>
            </a:r>
            <a:r>
              <a:rPr lang="en-GB" dirty="0"/>
              <a:t>service providers and </a:t>
            </a:r>
            <a:endParaRPr lang="en-GB" dirty="0" smtClean="0"/>
          </a:p>
          <a:p>
            <a:pPr lvl="1"/>
            <a:r>
              <a:rPr lang="en-GB" dirty="0" smtClean="0"/>
              <a:t>Internet </a:t>
            </a:r>
            <a:r>
              <a:rPr lang="en-GB" dirty="0"/>
              <a:t>content and media service </a:t>
            </a:r>
            <a:r>
              <a:rPr lang="en-GB" dirty="0" smtClean="0"/>
              <a:t>providers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to leverage the opportunities and service marketplace that are presented by the convergence of networking and IT.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Geneva, Switzerland, 14 November 2014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43111-034D-49FD-A6BC-38D904842CA6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2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enabled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Specifically, the SES management solutions provide a means to allow consistent end-to-end management and metering of services exposed by and across different service providers' domains and technologies. 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Geneva, Switzerland, 14 November 2014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43111-034D-49FD-A6BC-38D904842CA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25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Multi-cloud Management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Geneva, Switzerland, 14 November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E3E38E-6F21-4994-B01B-34F617006803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980727"/>
            <a:ext cx="11521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133113"/>
              </p:ext>
            </p:extLst>
          </p:nvPr>
        </p:nvGraphicFramePr>
        <p:xfrm>
          <a:off x="235237" y="897728"/>
          <a:ext cx="8729251" cy="5411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r:id="rId3" imgW="6157080" imgH="3810960" progId="CorelDRAW.Graphic.14">
                  <p:embed/>
                </p:oleObj>
              </mc:Choice>
              <mc:Fallback>
                <p:oleObj r:id="rId3" imgW="6157080" imgH="3810960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37" y="897728"/>
                        <a:ext cx="8729251" cy="5411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8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Vision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Geneva, Switzerland, 14 November 2014</a:t>
            </a:r>
          </a:p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543111-034D-49FD-A6BC-38D904842CA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5" y="1142999"/>
            <a:ext cx="113807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11207"/>
              </p:ext>
            </p:extLst>
          </p:nvPr>
        </p:nvGraphicFramePr>
        <p:xfrm>
          <a:off x="395536" y="1143000"/>
          <a:ext cx="8451636" cy="516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r:id="rId3" imgW="6262560" imgH="3828960" progId="CorelDRAW.Graphic.14">
                  <p:embed/>
                </p:oleObj>
              </mc:Choice>
              <mc:Fallback>
                <p:oleObj r:id="rId3" imgW="6262560" imgH="3828960" progId="CorelDRAW.Graphic.1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43000"/>
                        <a:ext cx="8451636" cy="5166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Conclusions and Recommendations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 smtClean="0"/>
              <a:t>ITU is working with TMF and others</a:t>
            </a:r>
          </a:p>
          <a:p>
            <a:r>
              <a:rPr lang="en-US" altLang="en-US" dirty="0" smtClean="0"/>
              <a:t>Cloud Management is somewhat different to traditional telecom management</a:t>
            </a:r>
          </a:p>
          <a:p>
            <a:r>
              <a:rPr lang="en-US" altLang="en-US" dirty="0" smtClean="0"/>
              <a:t>Software Enabled Services (SES) are a key concept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 smtClean="0"/>
              <a:t>Management is inherently multi-cloud management</a:t>
            </a:r>
          </a:p>
          <a:p>
            <a:r>
              <a:rPr lang="en-US" altLang="en-US" dirty="0" smtClean="0"/>
              <a:t>Service </a:t>
            </a:r>
            <a:r>
              <a:rPr lang="en-US" altLang="en-US" dirty="0"/>
              <a:t>Management </a:t>
            </a:r>
            <a:r>
              <a:rPr lang="en-US" altLang="en-US" dirty="0" smtClean="0"/>
              <a:t>Interfaces</a:t>
            </a:r>
          </a:p>
          <a:p>
            <a:r>
              <a:rPr lang="en-US" altLang="en-US" dirty="0" smtClean="0"/>
              <a:t>Y.3520 explains all this</a:t>
            </a:r>
            <a:endParaRPr lang="en-US" altLang="en-US" dirty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1400">
                <a:solidFill>
                  <a:schemeClr val="tx1"/>
                </a:solidFill>
                <a:latin typeface="Univers" pitchFamily="34" charset="0"/>
              </a:rPr>
              <a:t>Geneva, Switzerland, 14 November 2014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SzPct val="70000"/>
              <a:buFont typeface="ZapfDingbats BT" pitchFamily="18" charset="2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fld id="{AB0CEB48-A318-420B-AB3A-424E1470A941}" type="slidenum">
              <a:rPr lang="en-US" altLang="en-US" sz="1400">
                <a:solidFill>
                  <a:schemeClr val="tx1"/>
                </a:solidFill>
              </a:rPr>
              <a:pPr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4F94424C1D7A46BCED7D2DECF51B87" ma:contentTypeVersion="1" ma:contentTypeDescription="Create a new document." ma:contentTypeScope="" ma:versionID="d2ac3b2036467a4e593b80e200479ff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FE913F-DB88-4E15-942A-6A2855AD7AAC}"/>
</file>

<file path=customXml/itemProps2.xml><?xml version="1.0" encoding="utf-8"?>
<ds:datastoreItem xmlns:ds="http://schemas.openxmlformats.org/officeDocument/2006/customXml" ds:itemID="{BE8C1161-C391-4975-8FDF-AA5C77B56CAB}"/>
</file>

<file path=customXml/itemProps3.xml><?xml version="1.0" encoding="utf-8"?>
<ds:datastoreItem xmlns:ds="http://schemas.openxmlformats.org/officeDocument/2006/customXml" ds:itemID="{A8CF58C3-C962-447C-9122-585ED085D99D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2121</TotalTime>
  <Words>233</Words>
  <Application>Microsoft Office PowerPoint</Application>
  <PresentationFormat>On-screen Show (4:3)</PresentationFormat>
  <Paragraphs>42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Univers</vt:lpstr>
      <vt:lpstr>Verdana</vt:lpstr>
      <vt:lpstr>ZapfDingbats BT</vt:lpstr>
      <vt:lpstr>ITU-e</vt:lpstr>
      <vt:lpstr>CorelDRAW.Graphic.14</vt:lpstr>
      <vt:lpstr>Y.3520 Cloud computing framework for end-to-end resource management</vt:lpstr>
      <vt:lpstr>Comprehensive View of Management</vt:lpstr>
      <vt:lpstr>Single Cloud Management</vt:lpstr>
      <vt:lpstr>Software enabled services</vt:lpstr>
      <vt:lpstr>Software enabled services</vt:lpstr>
      <vt:lpstr>Multi-cloud Management</vt:lpstr>
      <vt:lpstr>Architectural Vision</vt:lpstr>
      <vt:lpstr>Conclusions and Recommendations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Mark Jeffrey (LCA)</cp:lastModifiedBy>
  <cp:revision>367</cp:revision>
  <cp:lastPrinted>2014-01-16T10:03:22Z</cp:lastPrinted>
  <dcterms:created xsi:type="dcterms:W3CDTF">2007-02-20T15:47:31Z</dcterms:created>
  <dcterms:modified xsi:type="dcterms:W3CDTF">2014-11-11T17:22:22Z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  <property fmtid="{D5CDD505-2E9C-101B-9397-08002B2CF9AE}" pid="4" name="ContentTypeId">
    <vt:lpwstr>0x0101003B4F94424C1D7A46BCED7D2DECF51B87</vt:lpwstr>
  </property>
</Properties>
</file>