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1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3" r:id="rId2"/>
    <p:sldId id="449" r:id="rId3"/>
    <p:sldId id="448" r:id="rId4"/>
    <p:sldId id="447" r:id="rId5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24" autoAdjust="0"/>
    <p:restoredTop sz="91921" autoAdjust="0"/>
  </p:normalViewPr>
  <p:slideViewPr>
    <p:cSldViewPr snapToGrid="0" snapToObjects="1" showGuides="1">
      <p:cViewPr varScale="1">
        <p:scale>
          <a:sx n="51" d="100"/>
          <a:sy n="51" d="100"/>
        </p:scale>
        <p:origin x="40" y="2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028440" cy="3517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11" y="1"/>
            <a:ext cx="4028440" cy="3517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669"/>
            <a:ext cx="4028440" cy="3517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11" y="6658669"/>
            <a:ext cx="4028440" cy="3517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5"/>
            <a:ext cx="4028341" cy="3503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87" y="5"/>
            <a:ext cx="4029828" cy="3503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048" y="3330026"/>
            <a:ext cx="7438309" cy="31548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6658412"/>
            <a:ext cx="4028341" cy="3503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87" y="6658412"/>
            <a:ext cx="4029828" cy="3503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13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99372-18FB-4835-901F-002FB8DB839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38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640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27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60576"/>
            <a:ext cx="8229600" cy="4340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575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41175" y="4866637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6592" y="579333"/>
            <a:ext cx="8630816" cy="547906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400" b="1" i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Return to the Past</a:t>
            </a:r>
            <a:r>
              <a:rPr lang="en-US" sz="4000" b="1" i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000" b="1" i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4000" b="1" i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Workshop on Voice and Video Services Interoperability Over Fixed-Mobile Hybrid Environments, Including IMT-Advanced (LTE) </a:t>
            </a:r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December 2015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800" b="1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8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Chaesub </a:t>
            </a:r>
            <a:r>
              <a:rPr lang="en-US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Director, 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ITU</a:t>
            </a:r>
            <a:b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Telecommunication Standardization Bureau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0096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283" y="1453084"/>
            <a:ext cx="6586684" cy="43589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92472" y="620223"/>
            <a:ext cx="44625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 smtClean="0"/>
              <a:t>Welcome to Geneva</a:t>
            </a:r>
            <a:endParaRPr lang="ko-KR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56856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2"/>
          <p:cNvSpPr/>
          <p:nvPr/>
        </p:nvSpPr>
        <p:spPr>
          <a:xfrm>
            <a:off x="1309488" y="462454"/>
            <a:ext cx="6464007" cy="538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>
                <a:solidFill>
                  <a:schemeClr val="tx2"/>
                </a:solidFill>
              </a:rPr>
              <a:t>Legacy quality to Modern quality</a:t>
            </a:r>
            <a:endParaRPr lang="en-US" altLang="ko-KR" sz="3200" b="1" dirty="0">
              <a:solidFill>
                <a:schemeClr val="tx2"/>
              </a:solidFill>
            </a:endParaRPr>
          </a:p>
        </p:txBody>
      </p:sp>
      <p:sp>
        <p:nvSpPr>
          <p:cNvPr id="9" name="Rectangle 28"/>
          <p:cNvSpPr>
            <a:spLocks noChangeArrowheads="1"/>
          </p:cNvSpPr>
          <p:nvPr/>
        </p:nvSpPr>
        <p:spPr bwMode="auto">
          <a:xfrm>
            <a:off x="6102364" y="1211168"/>
            <a:ext cx="2556894" cy="126763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ko-KR" b="1" dirty="0">
                <a:solidFill>
                  <a:srgbClr val="000066"/>
                </a:solidFill>
                <a:latin typeface="Verdana" panose="020B0604030504040204" pitchFamily="34" charset="0"/>
              </a:rPr>
              <a:t>ITU Workshop “</a:t>
            </a:r>
            <a:r>
              <a:rPr lang="en-US" altLang="ko-KR" b="1" dirty="0">
                <a:solidFill>
                  <a:srgbClr val="000066"/>
                </a:solidFill>
                <a:latin typeface="Verdana" panose="020B0604030504040204" pitchFamily="34" charset="0"/>
                <a:ea typeface="굴림" panose="020B0600000101010101" pitchFamily="50" charset="-127"/>
              </a:rPr>
              <a:t>Future of Voice</a:t>
            </a:r>
            <a:r>
              <a:rPr lang="en-US" altLang="ko-KR" b="1" dirty="0">
                <a:solidFill>
                  <a:srgbClr val="000066"/>
                </a:solidFill>
                <a:latin typeface="Verdana" panose="020B0604030504040204" pitchFamily="34" charset="0"/>
              </a:rPr>
              <a:t>“</a:t>
            </a:r>
            <a:r>
              <a:rPr lang="en-US" altLang="ko-KR" b="1" dirty="0">
                <a:solidFill>
                  <a:srgbClr val="000066"/>
                </a:solidFill>
                <a:latin typeface="Verdana" panose="020B0604030504040204" pitchFamily="34" charset="0"/>
                <a:ea typeface="굴림" panose="020B0600000101010101" pitchFamily="50" charset="-127"/>
              </a:rPr>
              <a:t>, Geneva</a:t>
            </a:r>
            <a:r>
              <a:rPr lang="en-US" altLang="ko-KR" b="1" dirty="0">
                <a:solidFill>
                  <a:srgbClr val="000066"/>
                </a:solidFill>
                <a:latin typeface="Verdana" panose="020B0604030504040204" pitchFamily="34" charset="0"/>
              </a:rPr>
              <a:t>, </a:t>
            </a:r>
            <a:r>
              <a:rPr lang="en-US" altLang="ko-KR" b="1" dirty="0">
                <a:solidFill>
                  <a:srgbClr val="000066"/>
                </a:solidFill>
                <a:latin typeface="Verdana" panose="020B0604030504040204" pitchFamily="34" charset="0"/>
                <a:ea typeface="굴림" panose="020B0600000101010101" pitchFamily="50" charset="-127"/>
              </a:rPr>
              <a:t>15</a:t>
            </a:r>
            <a:r>
              <a:rPr lang="en-US" altLang="ko-KR" b="1" dirty="0">
                <a:solidFill>
                  <a:srgbClr val="000066"/>
                </a:solidFill>
                <a:latin typeface="Verdana" panose="020B0604030504040204" pitchFamily="34" charset="0"/>
              </a:rPr>
              <a:t>-</a:t>
            </a:r>
            <a:r>
              <a:rPr lang="en-US" altLang="ko-KR" b="1" dirty="0">
                <a:solidFill>
                  <a:srgbClr val="000066"/>
                </a:solidFill>
                <a:latin typeface="Verdana" panose="020B0604030504040204" pitchFamily="34" charset="0"/>
                <a:ea typeface="굴림" panose="020B0600000101010101" pitchFamily="50" charset="-127"/>
              </a:rPr>
              <a:t>16</a:t>
            </a:r>
            <a:r>
              <a:rPr lang="en-US" altLang="ko-KR" b="1" dirty="0">
                <a:solidFill>
                  <a:srgbClr val="000066"/>
                </a:solidFill>
                <a:latin typeface="Verdana" panose="020B0604030504040204" pitchFamily="34" charset="0"/>
              </a:rPr>
              <a:t> </a:t>
            </a:r>
            <a:r>
              <a:rPr lang="en-US" altLang="ko-KR" b="1" dirty="0">
                <a:solidFill>
                  <a:srgbClr val="000066"/>
                </a:solidFill>
                <a:latin typeface="Verdana" panose="020B0604030504040204" pitchFamily="34" charset="0"/>
                <a:ea typeface="굴림" panose="020B0600000101010101" pitchFamily="50" charset="-127"/>
              </a:rPr>
              <a:t>January</a:t>
            </a:r>
            <a:r>
              <a:rPr lang="en-US" altLang="ko-KR" b="1" dirty="0">
                <a:solidFill>
                  <a:srgbClr val="000066"/>
                </a:solidFill>
                <a:latin typeface="Verdana" panose="020B0604030504040204" pitchFamily="34" charset="0"/>
              </a:rPr>
              <a:t> 2006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236" y="1178115"/>
            <a:ext cx="5332216" cy="4476147"/>
          </a:xfrm>
          <a:prstGeom prst="rect">
            <a:avLst/>
          </a:prstGeom>
        </p:spPr>
      </p:pic>
      <p:sp>
        <p:nvSpPr>
          <p:cNvPr id="11" name="Down Arrow 10"/>
          <p:cNvSpPr/>
          <p:nvPr/>
        </p:nvSpPr>
        <p:spPr>
          <a:xfrm>
            <a:off x="6808423" y="2588964"/>
            <a:ext cx="821852" cy="203811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6378766" y="4861059"/>
            <a:ext cx="1809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600" b="1" dirty="0" smtClean="0">
                <a:solidFill>
                  <a:srgbClr val="FF0000"/>
                </a:solidFill>
              </a:rPr>
              <a:t>Today(?)</a:t>
            </a:r>
            <a:endParaRPr lang="ko-KR" alt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527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431" y="1102985"/>
            <a:ext cx="6596255" cy="907337"/>
          </a:xfrm>
        </p:spPr>
        <p:txBody>
          <a:bodyPr>
            <a:noAutofit/>
          </a:bodyPr>
          <a:lstStyle/>
          <a:p>
            <a:pPr marL="534988" indent="-534988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Wingdings" panose="05000000000000000000" pitchFamily="2" charset="2"/>
              </a:rPr>
              <a:t>3.1 kHz Audio  Digitalized Speech and Audio</a:t>
            </a:r>
          </a:p>
          <a:p>
            <a:pPr marL="534988" indent="-534988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Wingdings" panose="05000000000000000000" pitchFamily="2" charset="2"/>
              </a:rPr>
              <a:t>7 kHz Audio  Hi-Fi Audio</a:t>
            </a:r>
          </a:p>
        </p:txBody>
      </p:sp>
      <p:sp>
        <p:nvSpPr>
          <p:cNvPr id="2" name="Rectangle 1"/>
          <p:cNvSpPr/>
          <p:nvPr/>
        </p:nvSpPr>
        <p:spPr>
          <a:xfrm>
            <a:off x="795146" y="440520"/>
            <a:ext cx="7467111" cy="64633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 fontAlgn="base"/>
            <a:r>
              <a:rPr lang="en-US" altLang="ko-KR" sz="3600" b="1" dirty="0" smtClean="0">
                <a:solidFill>
                  <a:srgbClr val="0070C0"/>
                </a:solidFill>
              </a:rPr>
              <a:t>Words used for vision but forgotten (?)</a:t>
            </a:r>
            <a:endParaRPr lang="en-US" altLang="ko-KR" sz="3600" b="1" dirty="0">
              <a:solidFill>
                <a:srgbClr val="0070C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701129" y="2000343"/>
            <a:ext cx="5958129" cy="1134744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tabLst>
                <a:tab pos="4572000" algn="l"/>
              </a:tabLst>
            </a:pPr>
            <a:endParaRPr lang="ko-KR" altLang="en-US" sz="3200" b="1" dirty="0"/>
          </a:p>
        </p:txBody>
      </p:sp>
      <p:sp>
        <p:nvSpPr>
          <p:cNvPr id="5" name="Bent Arrow 4"/>
          <p:cNvSpPr/>
          <p:nvPr/>
        </p:nvSpPr>
        <p:spPr>
          <a:xfrm flipV="1">
            <a:off x="1379994" y="2142632"/>
            <a:ext cx="1021683" cy="605927"/>
          </a:xfrm>
          <a:prstGeom prst="bentArrow">
            <a:avLst>
              <a:gd name="adj1" fmla="val 37727"/>
              <a:gd name="adj2" fmla="val 34091"/>
              <a:gd name="adj3" fmla="val 25000"/>
              <a:gd name="adj4" fmla="val 4375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01129" y="2010322"/>
            <a:ext cx="5958129" cy="101566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176213" indent="-176213">
              <a:buFont typeface="Arial" panose="020B0604020202020204" pitchFamily="34" charset="0"/>
              <a:buChar char="•"/>
              <a:tabLst>
                <a:tab pos="4572000" algn="l"/>
              </a:tabLst>
            </a:pPr>
            <a:r>
              <a:rPr lang="en-US" altLang="ko-KR" sz="2000" b="1" dirty="0" smtClean="0">
                <a:solidFill>
                  <a:schemeClr val="bg1"/>
                </a:solidFill>
              </a:rPr>
              <a:t>Defined at 1988</a:t>
            </a:r>
          </a:p>
          <a:p>
            <a:pPr marL="176213" indent="-176213">
              <a:buFont typeface="Arial" panose="020B0604020202020204" pitchFamily="34" charset="0"/>
              <a:buChar char="•"/>
              <a:tabLst>
                <a:tab pos="4572000" algn="l"/>
              </a:tabLst>
            </a:pPr>
            <a:r>
              <a:rPr lang="en-US" altLang="ko-KR" sz="2000" b="1" dirty="0" smtClean="0">
                <a:solidFill>
                  <a:schemeClr val="bg1"/>
                </a:solidFill>
              </a:rPr>
              <a:t>Under the environment of B–</a:t>
            </a:r>
            <a:r>
              <a:rPr lang="en-US" altLang="ko-KR" sz="2000" b="1" dirty="0" err="1" smtClean="0">
                <a:solidFill>
                  <a:schemeClr val="bg1"/>
                </a:solidFill>
              </a:rPr>
              <a:t>Ch</a:t>
            </a:r>
            <a:r>
              <a:rPr lang="en-US" altLang="ko-KR" sz="2000" b="1" dirty="0" smtClean="0">
                <a:solidFill>
                  <a:schemeClr val="bg1"/>
                </a:solidFill>
              </a:rPr>
              <a:t> (64 kbps) and</a:t>
            </a:r>
            <a:br>
              <a:rPr lang="en-US" altLang="ko-KR" sz="2000" b="1" dirty="0" smtClean="0">
                <a:solidFill>
                  <a:schemeClr val="bg1"/>
                </a:solidFill>
              </a:rPr>
            </a:br>
            <a:r>
              <a:rPr lang="en-US" altLang="ko-KR" sz="2000" b="1" dirty="0" smtClean="0">
                <a:solidFill>
                  <a:schemeClr val="bg1"/>
                </a:solidFill>
              </a:rPr>
              <a:t>T1 (1.5 M)/E1 (2 M)</a:t>
            </a:r>
            <a:endParaRPr lang="en-US" altLang="ko-KR" sz="2000" b="1" dirty="0">
              <a:solidFill>
                <a:schemeClr val="bg1"/>
              </a:solidFill>
            </a:endParaRPr>
          </a:p>
        </p:txBody>
      </p:sp>
      <p:sp>
        <p:nvSpPr>
          <p:cNvPr id="7" name="Double Brace 6"/>
          <p:cNvSpPr/>
          <p:nvPr/>
        </p:nvSpPr>
        <p:spPr>
          <a:xfrm>
            <a:off x="1379994" y="3344006"/>
            <a:ext cx="6740749" cy="1360714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ko-KR" sz="2600" b="1" dirty="0" smtClean="0"/>
              <a:t>We are living in Broadband Connected World.</a:t>
            </a:r>
          </a:p>
          <a:p>
            <a:pPr algn="ctr"/>
            <a:r>
              <a:rPr lang="en-US" altLang="ko-KR" sz="2600" b="1" dirty="0" smtClean="0"/>
              <a:t>We are enjoying Multimedia Information, even networked game…</a:t>
            </a:r>
            <a:endParaRPr lang="ko-KR" altLang="en-US" sz="2600" b="1" dirty="0"/>
          </a:p>
        </p:txBody>
      </p:sp>
      <p:sp>
        <p:nvSpPr>
          <p:cNvPr id="8" name="Rectangle 7"/>
          <p:cNvSpPr/>
          <p:nvPr/>
        </p:nvSpPr>
        <p:spPr>
          <a:xfrm>
            <a:off x="1055369" y="5386266"/>
            <a:ext cx="7200000" cy="20682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61375" y="4913409"/>
            <a:ext cx="0" cy="47285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248481" y="4892533"/>
            <a:ext cx="0" cy="47285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061375" y="5138877"/>
            <a:ext cx="7187106" cy="0"/>
          </a:xfrm>
          <a:prstGeom prst="straightConnector1">
            <a:avLst/>
          </a:prstGeom>
          <a:ln w="38100">
            <a:prstDash val="dash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780833" y="4804851"/>
            <a:ext cx="142539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sz="2800" b="1" dirty="0" smtClean="0"/>
              <a:t>10 Mb/s</a:t>
            </a:r>
            <a:endParaRPr lang="ko-KR" altLang="en-US" sz="2800" b="1" dirty="0"/>
          </a:p>
        </p:txBody>
      </p:sp>
      <p:grpSp>
        <p:nvGrpSpPr>
          <p:cNvPr id="20" name="Group 19"/>
          <p:cNvGrpSpPr/>
          <p:nvPr/>
        </p:nvGrpSpPr>
        <p:grpSpPr>
          <a:xfrm>
            <a:off x="4495106" y="5388280"/>
            <a:ext cx="1255173" cy="582238"/>
            <a:chOff x="4495106" y="5388280"/>
            <a:chExt cx="1255173" cy="582238"/>
          </a:xfrm>
        </p:grpSpPr>
        <p:sp>
          <p:nvSpPr>
            <p:cNvPr id="9" name="Rectangle 8"/>
            <p:cNvSpPr/>
            <p:nvPr/>
          </p:nvSpPr>
          <p:spPr>
            <a:xfrm>
              <a:off x="4495106" y="5388280"/>
              <a:ext cx="36000" cy="206829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4509370" y="5649239"/>
              <a:ext cx="350729" cy="212942"/>
            </a:xfrm>
            <a:custGeom>
              <a:avLst/>
              <a:gdLst>
                <a:gd name="connsiteX0" fmla="*/ 12526 w 814192"/>
                <a:gd name="connsiteY0" fmla="*/ 0 h 363254"/>
                <a:gd name="connsiteX1" fmla="*/ 0 w 814192"/>
                <a:gd name="connsiteY1" fmla="*/ 363254 h 363254"/>
                <a:gd name="connsiteX2" fmla="*/ 814192 w 814192"/>
                <a:gd name="connsiteY2" fmla="*/ 363254 h 363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4192" h="363254">
                  <a:moveTo>
                    <a:pt x="12526" y="0"/>
                  </a:moveTo>
                  <a:lnTo>
                    <a:pt x="0" y="363254"/>
                  </a:lnTo>
                  <a:lnTo>
                    <a:pt x="814192" y="363254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860099" y="5601186"/>
              <a:ext cx="890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>
                  <a:solidFill>
                    <a:srgbClr val="FF0000"/>
                  </a:solidFill>
                </a:rPr>
                <a:t>64 kb/s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9928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A34F68A26FD249B063763E656D146D" ma:contentTypeVersion="1" ma:contentTypeDescription="Create a new document." ma:contentTypeScope="" ma:versionID="baf80c9ff089c4a104f4f852890efe7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56655C-C798-4AC0-A361-517DEE1BF178}"/>
</file>

<file path=customXml/itemProps2.xml><?xml version="1.0" encoding="utf-8"?>
<ds:datastoreItem xmlns:ds="http://schemas.openxmlformats.org/officeDocument/2006/customXml" ds:itemID="{5B0CD31C-F9CB-4232-AEA0-02961BC2D109}"/>
</file>

<file path=customXml/itemProps3.xml><?xml version="1.0" encoding="utf-8"?>
<ds:datastoreItem xmlns:ds="http://schemas.openxmlformats.org/officeDocument/2006/customXml" ds:itemID="{8CD1FC62-A9F2-49B1-975E-55BE0A00348D}"/>
</file>

<file path=docProps/app.xml><?xml version="1.0" encoding="utf-8"?>
<Properties xmlns="http://schemas.openxmlformats.org/officeDocument/2006/extended-properties" xmlns:vt="http://schemas.openxmlformats.org/officeDocument/2006/docPropsVTypes">
  <TotalTime>6904</TotalTime>
  <Words>85</Words>
  <Application>Microsoft Office PowerPoint</Application>
  <PresentationFormat>On-screen Show (4:3)</PresentationFormat>
  <Paragraphs>22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MS PGothic</vt:lpstr>
      <vt:lpstr>굴림</vt:lpstr>
      <vt:lpstr>맑은 고딕</vt:lpstr>
      <vt:lpstr>Arial</vt:lpstr>
      <vt:lpstr>Calibri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Matthew.Dalais@itu.int</dc:creator>
  <cp:lastModifiedBy>Lee, Chaesub</cp:lastModifiedBy>
  <cp:revision>303</cp:revision>
  <cp:lastPrinted>2014-12-08T07:10:17Z</cp:lastPrinted>
  <dcterms:created xsi:type="dcterms:W3CDTF">2014-09-01T15:38:30Z</dcterms:created>
  <dcterms:modified xsi:type="dcterms:W3CDTF">2015-12-01T07:47:09Z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0x0101002CA34F68A26FD249B063763E656D146D</vt:lpwstr>
  </property>
</Properties>
</file>