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01" r:id="rId5"/>
    <p:sldId id="303" r:id="rId6"/>
    <p:sldId id="311" r:id="rId7"/>
    <p:sldId id="304" r:id="rId8"/>
    <p:sldId id="305" r:id="rId9"/>
    <p:sldId id="306" r:id="rId10"/>
    <p:sldId id="312" r:id="rId11"/>
    <p:sldId id="308" r:id="rId12"/>
    <p:sldId id="313" r:id="rId13"/>
    <p:sldId id="309" r:id="rId14"/>
    <p:sldId id="307" r:id="rId15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892">
          <p15:clr>
            <a:srgbClr val="A4A3A4"/>
          </p15:clr>
        </p15:guide>
        <p15:guide id="4" orient="horz" pos="729">
          <p15:clr>
            <a:srgbClr val="A4A3A4"/>
          </p15:clr>
        </p15:guide>
        <p15:guide id="5" pos="2536">
          <p15:clr>
            <a:srgbClr val="A4A3A4"/>
          </p15:clr>
        </p15:guide>
        <p15:guide id="6" pos="156">
          <p15:clr>
            <a:srgbClr val="A4A3A4"/>
          </p15:clr>
        </p15:guide>
        <p15:guide id="7" pos="4740">
          <p15:clr>
            <a:srgbClr val="A4A3A4"/>
          </p15:clr>
        </p15:guide>
        <p15:guide id="8" pos="2172">
          <p15:clr>
            <a:srgbClr val="A4A3A4"/>
          </p15:clr>
        </p15:guide>
        <p15:guide id="9" pos="2882">
          <p15:clr>
            <a:srgbClr val="A4A3A4"/>
          </p15:clr>
        </p15:guide>
        <p15:guide id="10" pos="1017">
          <p15:clr>
            <a:srgbClr val="A4A3A4"/>
          </p15:clr>
        </p15:guide>
        <p15:guide id="11" pos="35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 snapToGrid="0" snapToObjects="1" showGuides="1">
      <p:cViewPr varScale="1">
        <p:scale>
          <a:sx n="127" d="100"/>
          <a:sy n="127" d="100"/>
        </p:scale>
        <p:origin x="1128" y="114"/>
      </p:cViewPr>
      <p:guideLst>
        <p:guide orient="horz" pos="2160"/>
        <p:guide pos="2880"/>
        <p:guide orient="horz" pos="1892"/>
        <p:guide orient="horz" pos="729"/>
        <p:guide pos="2536"/>
        <p:guide pos="156"/>
        <p:guide pos="4740"/>
        <p:guide pos="2172"/>
        <p:guide pos="2882"/>
        <p:guide pos="1017"/>
        <p:guide pos="355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t>27/11/2015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t>27/11/2015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ai.kenjiro@lab.ntt.co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ITU Workshop on “Voice and Video over LTE”</a:t>
            </a:r>
            <a:br>
              <a:rPr lang="en-US" sz="2800" dirty="0" smtClean="0"/>
            </a:br>
            <a:r>
              <a:rPr lang="en-US" sz="2800" dirty="0" smtClean="0"/>
              <a:t>Geneva, Switzerland, 1 December 2015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42900" y="2323139"/>
            <a:ext cx="8458200" cy="339029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 smtClean="0"/>
              <a:t/>
            </a:r>
            <a:br>
              <a:rPr lang="en-US" sz="16000" b="1" dirty="0" smtClean="0"/>
            </a:br>
            <a:r>
              <a:rPr lang="en-US" sz="12800" b="1" dirty="0" smtClean="0"/>
              <a:t>NNI </a:t>
            </a:r>
            <a:r>
              <a:rPr lang="en-US" sz="12800" b="1" dirty="0"/>
              <a:t>standards </a:t>
            </a:r>
            <a:r>
              <a:rPr lang="en-US" sz="12800" b="1" dirty="0" smtClean="0"/>
              <a:t>for IMS inter-connection including mobile </a:t>
            </a:r>
            <a:r>
              <a:rPr lang="en-US" sz="12800" b="1" dirty="0"/>
              <a:t>and fixed IMS </a:t>
            </a:r>
            <a:r>
              <a:rPr lang="en-US" sz="12800" b="1" dirty="0" smtClean="0"/>
              <a:t>network in Japan</a:t>
            </a:r>
            <a:endParaRPr lang="en-US" sz="12800" b="1" dirty="0"/>
          </a:p>
          <a:p>
            <a:pPr marL="0" indent="0" algn="ctr">
              <a:buNone/>
            </a:pPr>
            <a:endParaRPr lang="en-US" sz="8000" b="1" dirty="0" smtClean="0"/>
          </a:p>
          <a:p>
            <a:pPr marL="0" indent="0" algn="ctr">
              <a:buNone/>
            </a:pPr>
            <a:endParaRPr lang="en-US" sz="8000" b="1" dirty="0"/>
          </a:p>
          <a:p>
            <a:pPr marL="0" indent="0" algn="ctr">
              <a:buNone/>
            </a:pPr>
            <a:r>
              <a:rPr lang="en-US" sz="12800" b="1" dirty="0" smtClean="0"/>
              <a:t>Kenjiro Arai</a:t>
            </a:r>
            <a:br>
              <a:rPr lang="en-US" sz="12800" b="1" dirty="0" smtClean="0"/>
            </a:br>
            <a:r>
              <a:rPr lang="en-US" sz="12800" b="1" dirty="0" smtClean="0"/>
              <a:t>NTT</a:t>
            </a:r>
            <a:br>
              <a:rPr lang="en-US" sz="12800" b="1" dirty="0" smtClean="0"/>
            </a:br>
            <a:r>
              <a:rPr lang="en-US" sz="12800" b="1" dirty="0" smtClean="0"/>
              <a:t>(</a:t>
            </a:r>
            <a:r>
              <a:rPr lang="en-US" sz="12800" b="1" dirty="0" smtClean="0">
                <a:hlinkClick r:id="rId3"/>
              </a:rPr>
              <a:t>arai.kenjiro@lab.ntt.co.jp</a:t>
            </a:r>
            <a:r>
              <a:rPr lang="en-US" sz="12800" b="1" dirty="0" smtClean="0"/>
              <a:t>)</a:t>
            </a:r>
            <a:endParaRPr lang="en-US" sz="12800" b="1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292"/>
            <a:ext cx="8229600" cy="619653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solidFill>
                  <a:schemeClr val="tx1"/>
                </a:solidFill>
              </a:rPr>
              <a:t>Future works in TTC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19459" y="1157718"/>
            <a:ext cx="8896351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ja-JP" sz="2000" dirty="0" smtClean="0"/>
              <a:t>In TTC, we are </a:t>
            </a:r>
            <a:r>
              <a:rPr lang="en-US" altLang="ja-JP" sz="2000" dirty="0"/>
              <a:t>planning to address the following works for the </a:t>
            </a:r>
            <a:r>
              <a:rPr lang="en-US" altLang="ja-JP" sz="2000" dirty="0" smtClean="0"/>
              <a:t>future commercial </a:t>
            </a:r>
            <a:r>
              <a:rPr lang="en-US" altLang="ja-JP" sz="2000" dirty="0"/>
              <a:t>IMS interconnection.</a:t>
            </a:r>
          </a:p>
          <a:p>
            <a:pPr marL="701675" lvl="1" indent="-339725">
              <a:defRPr/>
            </a:pPr>
            <a:endParaRPr lang="en-US" altLang="ja-JP" sz="1000" dirty="0"/>
          </a:p>
          <a:p>
            <a:pPr marL="701675" lvl="1" indent="-339725">
              <a:buFont typeface="Arial" panose="020B0604020202020204" pitchFamily="34" charset="0"/>
              <a:buChar char="•"/>
              <a:defRPr/>
            </a:pPr>
            <a:r>
              <a:rPr lang="en-US" altLang="ja-JP" dirty="0"/>
              <a:t>Study on the alignment with GSMA NNI </a:t>
            </a:r>
            <a:r>
              <a:rPr lang="en-US" altLang="ja-JP" dirty="0" smtClean="0"/>
              <a:t>(SIP/SDP) Profile</a:t>
            </a:r>
            <a:r>
              <a:rPr lang="en-US" altLang="ja-JP" dirty="0"/>
              <a:t>.</a:t>
            </a:r>
          </a:p>
          <a:p>
            <a:pPr marL="1082675" lvl="2" indent="-358775">
              <a:buFont typeface="Arial" panose="020B0604020202020204" pitchFamily="34" charset="0"/>
              <a:buChar char="•"/>
              <a:defRPr/>
            </a:pPr>
            <a:r>
              <a:rPr lang="en-US" altLang="ja-JP" dirty="0"/>
              <a:t>This is the one of the most important works in SIP SUB-WG, to avoid the duplex development of the IMS equipment. </a:t>
            </a:r>
          </a:p>
          <a:p>
            <a:pPr marL="1082675" lvl="2" indent="-358775">
              <a:buFont typeface="Arial" panose="020B0604020202020204" pitchFamily="34" charset="0"/>
              <a:buChar char="•"/>
              <a:defRPr/>
            </a:pPr>
            <a:r>
              <a:rPr lang="en-US" altLang="ja-JP" dirty="0"/>
              <a:t>TTC is trying to finalize this work by the end of this year.  </a:t>
            </a:r>
          </a:p>
          <a:p>
            <a:pPr marL="701675" lvl="1" indent="-339725">
              <a:buFont typeface="Arial" panose="020B0604020202020204" pitchFamily="34" charset="0"/>
              <a:buChar char="•"/>
              <a:defRPr/>
            </a:pPr>
            <a:endParaRPr lang="en-US" altLang="ja-JP" sz="1000" dirty="0"/>
          </a:p>
          <a:p>
            <a:pPr marL="701675" lvl="1" indent="-339725">
              <a:buFont typeface="Arial" panose="020B0604020202020204" pitchFamily="34" charset="0"/>
              <a:buChar char="•"/>
              <a:defRPr/>
            </a:pPr>
            <a:r>
              <a:rPr lang="en-US" altLang="ja-JP" dirty="0"/>
              <a:t>Signalling / IMS services specific to the mobile operators</a:t>
            </a:r>
          </a:p>
          <a:p>
            <a:pPr marL="1063625" lvl="2" indent="-339725">
              <a:buFont typeface="Arial" panose="020B0604020202020204" pitchFamily="34" charset="0"/>
              <a:buChar char="•"/>
              <a:defRPr/>
            </a:pPr>
            <a:r>
              <a:rPr lang="en-US" altLang="ja-JP" dirty="0"/>
              <a:t>Now JJ-90.30 (SIP NNI) does not specify </a:t>
            </a:r>
            <a:r>
              <a:rPr lang="en-US" altLang="ja-JP" dirty="0" smtClean="0"/>
              <a:t>adequate requirements </a:t>
            </a:r>
            <a:r>
              <a:rPr lang="en-US" altLang="ja-JP" dirty="0"/>
              <a:t>specific to the mobile operator.</a:t>
            </a:r>
          </a:p>
          <a:p>
            <a:pPr marL="1063625" lvl="2" indent="-339725">
              <a:buFont typeface="Arial" panose="020B0604020202020204" pitchFamily="34" charset="0"/>
              <a:buChar char="•"/>
              <a:defRPr/>
            </a:pPr>
            <a:r>
              <a:rPr lang="en-US" altLang="ja-JP" dirty="0"/>
              <a:t>At first, it is necessary to identify what are the </a:t>
            </a:r>
            <a:r>
              <a:rPr lang="en-US" altLang="ja-JP" dirty="0" err="1"/>
              <a:t>signalling</a:t>
            </a:r>
            <a:r>
              <a:rPr lang="en-US" altLang="ja-JP" dirty="0"/>
              <a:t> </a:t>
            </a:r>
            <a:r>
              <a:rPr lang="en-US" altLang="ja-JP" dirty="0" smtClean="0"/>
              <a:t>requirements </a:t>
            </a:r>
            <a:r>
              <a:rPr lang="en-US" altLang="ja-JP" dirty="0" smtClean="0"/>
              <a:t>/ </a:t>
            </a:r>
            <a:r>
              <a:rPr lang="en-US" altLang="ja-JP" dirty="0"/>
              <a:t>IMS services specific to the mobile operators.</a:t>
            </a:r>
          </a:p>
          <a:p>
            <a:pPr marL="533400" lvl="1" indent="-171450">
              <a:buFont typeface="Arial" panose="020B0604020202020204" pitchFamily="34" charset="0"/>
              <a:buChar char="•"/>
              <a:defRPr/>
            </a:pPr>
            <a:endParaRPr lang="en-US" altLang="ja-JP" sz="1000" dirty="0"/>
          </a:p>
          <a:p>
            <a:pPr marL="701675" lvl="1" indent="-339725">
              <a:buFont typeface="Arial" panose="020B0604020202020204" pitchFamily="34" charset="0"/>
              <a:buChar char="•"/>
              <a:defRPr/>
            </a:pPr>
            <a:r>
              <a:rPr lang="en-US" altLang="ja-JP" dirty="0"/>
              <a:t>Other enhancement and maintenance (if any)</a:t>
            </a:r>
          </a:p>
        </p:txBody>
      </p:sp>
    </p:spTree>
    <p:extLst>
      <p:ext uri="{BB962C8B-B14F-4D97-AF65-F5344CB8AC3E}">
        <p14:creationId xmlns:p14="http://schemas.microsoft.com/office/powerpoint/2010/main" val="4167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21573"/>
            <a:ext cx="8229600" cy="619653"/>
          </a:xfrm>
        </p:spPr>
        <p:txBody>
          <a:bodyPr>
            <a:noAutofit/>
          </a:bodyPr>
          <a:lstStyle/>
          <a:p>
            <a:r>
              <a:rPr lang="en-US" altLang="ja-JP" sz="4000" dirty="0" smtClean="0">
                <a:solidFill>
                  <a:schemeClr val="tx1"/>
                </a:solidFill>
              </a:rPr>
              <a:t>Thank you very much!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06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292"/>
            <a:ext cx="8229600" cy="619653"/>
          </a:xfrm>
        </p:spPr>
        <p:txBody>
          <a:bodyPr>
            <a:normAutofit/>
          </a:bodyPr>
          <a:lstStyle/>
          <a:p>
            <a:r>
              <a:rPr lang="en-US" altLang="ja-JP" sz="3200" dirty="0" smtClean="0">
                <a:solidFill>
                  <a:schemeClr val="tx1"/>
                </a:solidFill>
              </a:rPr>
              <a:t>National standards for IMS </a:t>
            </a:r>
            <a:r>
              <a:rPr lang="en-US" altLang="ja-JP" sz="3200" dirty="0">
                <a:solidFill>
                  <a:schemeClr val="tx1"/>
                </a:solidFill>
              </a:rPr>
              <a:t>interconnection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7650" y="1155699"/>
            <a:ext cx="8648700" cy="2322535"/>
          </a:xfrm>
        </p:spPr>
        <p:txBody>
          <a:bodyPr lIns="36000" tIns="36000" rIns="36000" bIns="36000">
            <a:normAutofit/>
          </a:bodyPr>
          <a:lstStyle/>
          <a:p>
            <a:pPr marL="180975" indent="-180975"/>
            <a:r>
              <a:rPr lang="en-US" altLang="ja-JP" sz="2000" dirty="0" smtClean="0">
                <a:solidFill>
                  <a:schemeClr val="tx1"/>
                </a:solidFill>
              </a:rPr>
              <a:t>Recently, national </a:t>
            </a:r>
            <a:r>
              <a:rPr lang="en-US" altLang="ja-JP" sz="2000" dirty="0" smtClean="0">
                <a:solidFill>
                  <a:schemeClr val="tx1"/>
                </a:solidFill>
              </a:rPr>
              <a:t>standards </a:t>
            </a:r>
            <a:r>
              <a:rPr lang="en-US" altLang="ja-JP" sz="2000" dirty="0" smtClean="0">
                <a:solidFill>
                  <a:schemeClr val="tx1"/>
                </a:solidFill>
              </a:rPr>
              <a:t>for IMS interconnection have been published in TTC.</a:t>
            </a:r>
          </a:p>
          <a:p>
            <a:pPr marL="180975" indent="-180975"/>
            <a:r>
              <a:rPr lang="en-US" altLang="ja-JP" sz="2000" dirty="0" smtClean="0">
                <a:solidFill>
                  <a:schemeClr val="tx1"/>
                </a:solidFill>
              </a:rPr>
              <a:t>The </a:t>
            </a:r>
            <a:r>
              <a:rPr lang="en-US" altLang="ja-JP" sz="2000" dirty="0" smtClean="0">
                <a:solidFill>
                  <a:schemeClr val="tx1"/>
                </a:solidFill>
              </a:rPr>
              <a:t>standards </a:t>
            </a:r>
            <a:r>
              <a:rPr lang="en-US" altLang="ja-JP" sz="2000" dirty="0">
                <a:solidFill>
                  <a:schemeClr val="tx1"/>
                </a:solidFill>
              </a:rPr>
              <a:t>mainly specify </a:t>
            </a:r>
            <a:r>
              <a:rPr lang="en-US" altLang="ja-JP" sz="2000" dirty="0" smtClean="0">
                <a:solidFill>
                  <a:schemeClr val="tx1"/>
                </a:solidFill>
              </a:rPr>
              <a:t>the detailed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signalling</a:t>
            </a:r>
            <a:r>
              <a:rPr lang="en-US" altLang="ja-JP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requirements </a:t>
            </a:r>
            <a:r>
              <a:rPr lang="en-US" altLang="ja-JP" sz="2000" dirty="0" smtClean="0">
                <a:solidFill>
                  <a:schemeClr val="tx1"/>
                </a:solidFill>
              </a:rPr>
              <a:t>over the NNI.</a:t>
            </a:r>
          </a:p>
          <a:p>
            <a:pPr marL="542925" lvl="1" indent="-361950">
              <a:buFont typeface="Times New Roman" pitchFamily="18" charset="0"/>
              <a:buAutoNum type="arabicPeriod"/>
            </a:pPr>
            <a:r>
              <a:rPr lang="en-US" altLang="ja-JP" sz="2000" dirty="0" smtClean="0">
                <a:solidFill>
                  <a:schemeClr val="tx1"/>
                </a:solidFill>
              </a:rPr>
              <a:t>NNI (SIP/SDP) specification between different operator's IMS networks</a:t>
            </a:r>
          </a:p>
          <a:p>
            <a:pPr marL="549275" lvl="2" indent="0">
              <a:buNone/>
            </a:pPr>
            <a:r>
              <a:rPr lang="en-US" altLang="ja-JP" sz="1800" dirty="0" smtClean="0">
                <a:solidFill>
                  <a:schemeClr val="tx1"/>
                </a:solidFill>
              </a:rPr>
              <a:t>- Developed in collaboration with Signalling and 3GPP WGs.</a:t>
            </a:r>
          </a:p>
          <a:p>
            <a:pPr marL="542925" lvl="1" indent="-357188">
              <a:buFont typeface="Times New Roman" pitchFamily="18" charset="0"/>
              <a:buAutoNum type="arabicPeriod"/>
            </a:pPr>
            <a:r>
              <a:rPr lang="en-US" altLang="ja-JP" sz="2000" dirty="0" smtClean="0">
                <a:solidFill>
                  <a:schemeClr val="tx1"/>
                </a:solidFill>
              </a:rPr>
              <a:t>Carrier ENUM/DNS specification for SIP routing over the NNI.</a:t>
            </a:r>
          </a:p>
          <a:p>
            <a:pPr marL="585787" lvl="2" indent="0">
              <a:buNone/>
            </a:pPr>
            <a:r>
              <a:rPr lang="en-US" altLang="ja-JP" sz="1800" dirty="0" smtClean="0">
                <a:solidFill>
                  <a:schemeClr val="tx1"/>
                </a:solidFill>
              </a:rPr>
              <a:t>- Developed </a:t>
            </a:r>
            <a:r>
              <a:rPr lang="en-US" altLang="ja-JP" sz="1800" dirty="0">
                <a:solidFill>
                  <a:schemeClr val="tx1"/>
                </a:solidFill>
              </a:rPr>
              <a:t>in collaboration with Signalling and </a:t>
            </a:r>
            <a:r>
              <a:rPr lang="en-US" altLang="ja-JP" sz="1800" dirty="0" smtClean="0">
                <a:solidFill>
                  <a:schemeClr val="tx1"/>
                </a:solidFill>
              </a:rPr>
              <a:t>Numbering Plan </a:t>
            </a:r>
            <a:r>
              <a:rPr lang="en-US" altLang="ja-JP" sz="1800" dirty="0">
                <a:solidFill>
                  <a:schemeClr val="tx1"/>
                </a:solidFill>
              </a:rPr>
              <a:t>WGs.</a:t>
            </a:r>
          </a:p>
          <a:p>
            <a:pPr marL="942975" lvl="2" indent="-357188">
              <a:buFont typeface="Times New Roman" pitchFamily="18" charset="0"/>
              <a:buAutoNum type="arabicPeriod"/>
            </a:pPr>
            <a:endParaRPr lang="en-US" altLang="ja-JP" sz="1600" dirty="0" smtClean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332" y="3478235"/>
            <a:ext cx="6261336" cy="278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1441332" y="5794185"/>
            <a:ext cx="1520943" cy="411353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017721" y="3870135"/>
            <a:ext cx="1520943" cy="411353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017721" y="4365435"/>
            <a:ext cx="1520943" cy="411353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616582" y="6054408"/>
            <a:ext cx="1289168" cy="30226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Related WGs</a:t>
            </a:r>
            <a:endParaRPr kumimoji="1" lang="ja-JP" alt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374265"/>
            <a:ext cx="7772400" cy="1470025"/>
          </a:xfrm>
        </p:spPr>
        <p:txBody>
          <a:bodyPr/>
          <a:lstStyle/>
          <a:p>
            <a:r>
              <a:rPr lang="en-US" altLang="ja-JP" dirty="0" smtClean="0">
                <a:solidFill>
                  <a:srgbClr val="0070C0"/>
                </a:solidFill>
              </a:rPr>
              <a:t>NNI (SIP/SDP</a:t>
            </a:r>
            <a:r>
              <a:rPr lang="en-US" altLang="ja-JP" dirty="0">
                <a:solidFill>
                  <a:srgbClr val="0070C0"/>
                </a:solidFill>
              </a:rPr>
              <a:t>) specification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87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292"/>
            <a:ext cx="8229600" cy="619653"/>
          </a:xfrm>
        </p:spPr>
        <p:txBody>
          <a:bodyPr>
            <a:normAutofit/>
          </a:bodyPr>
          <a:lstStyle/>
          <a:p>
            <a:r>
              <a:rPr lang="en-US" altLang="ja-JP" sz="3200" dirty="0" smtClean="0">
                <a:solidFill>
                  <a:schemeClr val="tx1"/>
                </a:solidFill>
              </a:rPr>
              <a:t>NNI (</a:t>
            </a:r>
            <a:r>
              <a:rPr lang="en-US" altLang="ja-JP" sz="3200" dirty="0">
                <a:solidFill>
                  <a:schemeClr val="tx1"/>
                </a:solidFill>
              </a:rPr>
              <a:t>SIP/SDP) specification - General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9" name="オブジェクト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011032"/>
              </p:ext>
            </p:extLst>
          </p:nvPr>
        </p:nvGraphicFramePr>
        <p:xfrm>
          <a:off x="714798" y="2734658"/>
          <a:ext cx="7697312" cy="3092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文書" r:id="rId3" imgW="6164566" imgH="2470593" progId="Word.Document.12">
                  <p:embed/>
                </p:oleObj>
              </mc:Choice>
              <mc:Fallback>
                <p:oleObj name="文書" r:id="rId3" imgW="6164566" imgH="2470593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798" y="2734658"/>
                        <a:ext cx="7697312" cy="30929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408362" y="5988130"/>
            <a:ext cx="23272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latin typeface="+mn-lt"/>
              </a:rPr>
              <a:t>TS 29.165 Figure 5.1.1</a:t>
            </a:r>
            <a:endParaRPr lang="ja-JP" altLang="en-US" dirty="0">
              <a:latin typeface="+mn-lt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247650" y="1155699"/>
            <a:ext cx="8648700" cy="1613143"/>
          </a:xfrm>
          <a:prstGeom prst="rect">
            <a:avLst/>
          </a:prstGeom>
        </p:spPr>
        <p:txBody>
          <a:bodyPr vert="horz" lIns="36000" tIns="36000" rIns="36000" bIns="3600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/>
            <a:r>
              <a:rPr lang="en-US" altLang="ja-JP" sz="2000" dirty="0" smtClean="0">
                <a:solidFill>
                  <a:schemeClr val="tx1"/>
                </a:solidFill>
                <a:cs typeface="Times New Roman" pitchFamily="18" charset="0"/>
              </a:rPr>
              <a:t>Through a lot of discussions, we reached an agreement to adopt 3GPP TS 29.165 as a basis of the protocol specification</a:t>
            </a:r>
            <a:r>
              <a:rPr lang="en-US" altLang="ja-JP" sz="20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  <a:cs typeface="Times New Roman" pitchFamily="18" charset="0"/>
              </a:rPr>
              <a:t>for </a:t>
            </a:r>
            <a:r>
              <a:rPr lang="en-US" altLang="ja-JP" sz="2000" dirty="0">
                <a:solidFill>
                  <a:schemeClr val="tx1"/>
                </a:solidFill>
                <a:cs typeface="Times New Roman" pitchFamily="18" charset="0"/>
              </a:rPr>
              <a:t>the future interconnection between IMS networks of the domestic </a:t>
            </a:r>
            <a:r>
              <a:rPr lang="en-US" altLang="ja-JP" sz="2000" dirty="0" smtClean="0">
                <a:solidFill>
                  <a:schemeClr val="tx1"/>
                </a:solidFill>
                <a:cs typeface="Times New Roman" pitchFamily="18" charset="0"/>
              </a:rPr>
              <a:t>operators.</a:t>
            </a:r>
          </a:p>
          <a:p>
            <a:pPr marL="180975" indent="-180975"/>
            <a:r>
              <a:rPr lang="en-US" altLang="ja-JP" sz="2000" dirty="0">
                <a:solidFill>
                  <a:schemeClr val="tx1"/>
                </a:solidFill>
                <a:cs typeface="Times New Roman" pitchFamily="18" charset="0"/>
              </a:rPr>
              <a:t>T</a:t>
            </a:r>
            <a:r>
              <a:rPr lang="en-US" altLang="ja-JP" sz="2000" dirty="0" smtClean="0">
                <a:solidFill>
                  <a:schemeClr val="tx1"/>
                </a:solidFill>
                <a:cs typeface="Times New Roman" pitchFamily="18" charset="0"/>
              </a:rPr>
              <a:t>he fist version of specification </a:t>
            </a:r>
            <a:r>
              <a:rPr lang="en-US" altLang="ja-JP" sz="2000" dirty="0">
                <a:solidFill>
                  <a:schemeClr val="tx1"/>
                </a:solidFill>
                <a:cs typeface="Times New Roman" pitchFamily="18" charset="0"/>
              </a:rPr>
              <a:t>has been published as a TTC standard (JJ-90.30) in May 2015</a:t>
            </a:r>
            <a:r>
              <a:rPr lang="en-US" altLang="ja-JP" sz="2000" dirty="0" smtClean="0">
                <a:solidFill>
                  <a:schemeClr val="tx1"/>
                </a:solidFill>
                <a:cs typeface="Times New Roman" pitchFamily="18" charset="0"/>
              </a:rPr>
              <a:t>. (The latest version is 2.0)</a:t>
            </a:r>
            <a:endParaRPr lang="en-US" altLang="ja-JP" sz="20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77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292"/>
            <a:ext cx="8229600" cy="619653"/>
          </a:xfrm>
        </p:spPr>
        <p:txBody>
          <a:bodyPr>
            <a:normAutofit/>
          </a:bodyPr>
          <a:lstStyle/>
          <a:p>
            <a:r>
              <a:rPr lang="en-US" altLang="ja-JP" sz="3200" dirty="0" smtClean="0">
                <a:solidFill>
                  <a:schemeClr val="tx1"/>
                </a:solidFill>
              </a:rPr>
              <a:t>NNI (</a:t>
            </a:r>
            <a:r>
              <a:rPr lang="en-US" altLang="ja-JP" sz="3200" dirty="0">
                <a:solidFill>
                  <a:schemeClr val="tx1"/>
                </a:solidFill>
              </a:rPr>
              <a:t>SIP/SDP) specification - Scope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3" name="オブジェクト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41856"/>
              </p:ext>
            </p:extLst>
          </p:nvPr>
        </p:nvGraphicFramePr>
        <p:xfrm>
          <a:off x="905782" y="2577348"/>
          <a:ext cx="7332435" cy="332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文書" r:id="rId3" imgW="5121069" imgH="2326754" progId="Word.Document.12">
                  <p:embed/>
                </p:oleObj>
              </mc:Choice>
              <mc:Fallback>
                <p:oleObj name="文書" r:id="rId3" imgW="5121069" imgH="2326754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5782" y="2577348"/>
                        <a:ext cx="7332435" cy="332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385344" y="6005513"/>
            <a:ext cx="237331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dirty="0">
                <a:latin typeface="+mn-lt"/>
              </a:rPr>
              <a:t>TS 29.165 Figure 4.2</a:t>
            </a:r>
            <a:endParaRPr lang="ja-JP" altLang="en-US" dirty="0">
              <a:latin typeface="+mn-lt"/>
            </a:endParaRP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7650" y="1155700"/>
            <a:ext cx="8648700" cy="1672958"/>
          </a:xfrm>
        </p:spPr>
        <p:txBody>
          <a:bodyPr>
            <a:normAutofit/>
          </a:bodyPr>
          <a:lstStyle/>
          <a:p>
            <a:pPr marL="358775" indent="-358775">
              <a:spcBef>
                <a:spcPts val="400"/>
              </a:spcBef>
            </a:pPr>
            <a:r>
              <a:rPr lang="en-US" altLang="ja-JP" sz="2000" dirty="0" smtClean="0">
                <a:solidFill>
                  <a:schemeClr val="tx1"/>
                </a:solidFill>
                <a:cs typeface="Times New Roman" pitchFamily="18" charset="0"/>
              </a:rPr>
              <a:t>3GPP TS 29.165 specifies the SIP/SDP signalling </a:t>
            </a:r>
            <a:r>
              <a:rPr lang="en-US" altLang="ja-JP" sz="2000" dirty="0">
                <a:solidFill>
                  <a:schemeClr val="tx1"/>
                </a:solidFill>
                <a:cs typeface="Times New Roman" pitchFamily="18" charset="0"/>
              </a:rPr>
              <a:t>(3GPP usage of SIP and SDP protocols</a:t>
            </a:r>
            <a:r>
              <a:rPr lang="en-US" altLang="ja-JP" sz="2000" dirty="0" smtClean="0">
                <a:solidFill>
                  <a:schemeClr val="tx1"/>
                </a:solidFill>
                <a:cs typeface="Times New Roman" pitchFamily="18" charset="0"/>
              </a:rPr>
              <a:t>) requirements on both roaming and </a:t>
            </a:r>
            <a:r>
              <a:rPr lang="en-US" altLang="ja-JP" sz="2000" dirty="0" smtClean="0">
                <a:solidFill>
                  <a:schemeClr val="tx1"/>
                </a:solidFill>
                <a:cs typeface="Times New Roman" pitchFamily="18" charset="0"/>
              </a:rPr>
              <a:t>non-roaming </a:t>
            </a:r>
            <a:r>
              <a:rPr lang="en-US" altLang="ja-JP" sz="2000" dirty="0" smtClean="0">
                <a:solidFill>
                  <a:schemeClr val="tx1"/>
                </a:solidFill>
                <a:cs typeface="Times New Roman" pitchFamily="18" charset="0"/>
              </a:rPr>
              <a:t>NNI. </a:t>
            </a:r>
          </a:p>
          <a:p>
            <a:pPr marL="358775" indent="-358775">
              <a:spcBef>
                <a:spcPts val="400"/>
              </a:spcBef>
            </a:pPr>
            <a:r>
              <a:rPr lang="en-US" altLang="ja-JP" sz="2000" dirty="0" smtClean="0">
                <a:solidFill>
                  <a:schemeClr val="tx1"/>
                </a:solidFill>
                <a:cs typeface="Times New Roman" pitchFamily="18" charset="0"/>
              </a:rPr>
              <a:t>On the other side, our specification is focused only on a non-roaming NNI, between IMS home networks, including both mobile and fixed IMS.</a:t>
            </a:r>
            <a:endParaRPr lang="en-US" altLang="ja-JP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" name="フリーフォーム 9"/>
          <p:cNvSpPr/>
          <p:nvPr/>
        </p:nvSpPr>
        <p:spPr>
          <a:xfrm rot="15714568">
            <a:off x="3658223" y="3666769"/>
            <a:ext cx="452438" cy="447675"/>
          </a:xfrm>
          <a:custGeom>
            <a:avLst/>
            <a:gdLst>
              <a:gd name="connsiteX0" fmla="*/ 4763 w 452438"/>
              <a:gd name="connsiteY0" fmla="*/ 85725 h 447675"/>
              <a:gd name="connsiteX1" fmla="*/ 452438 w 452438"/>
              <a:gd name="connsiteY1" fmla="*/ 447675 h 447675"/>
              <a:gd name="connsiteX2" fmla="*/ 0 w 452438"/>
              <a:gd name="connsiteY2" fmla="*/ 0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2438" h="447675">
                <a:moveTo>
                  <a:pt x="4763" y="85725"/>
                </a:moveTo>
                <a:lnTo>
                  <a:pt x="452438" y="447675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3319462" y="4134746"/>
            <a:ext cx="2505075" cy="5524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3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600" kern="0" dirty="0">
                <a:latin typeface="Times New Roman" pitchFamily="18" charset="0"/>
                <a:ea typeface="HGPｺﾞｼｯｸE"/>
                <a:cs typeface="Times New Roman" pitchFamily="18" charset="0"/>
              </a:rPr>
              <a:t>Target of standardization</a:t>
            </a:r>
            <a:br>
              <a:rPr kumimoji="0" lang="en-US" altLang="ja-JP" sz="1600" kern="0" dirty="0">
                <a:latin typeface="Times New Roman" pitchFamily="18" charset="0"/>
                <a:ea typeface="HGPｺﾞｼｯｸE"/>
                <a:cs typeface="Times New Roman" pitchFamily="18" charset="0"/>
              </a:rPr>
            </a:br>
            <a:r>
              <a:rPr kumimoji="0" lang="en-US" altLang="ja-JP" sz="1600" kern="0" dirty="0">
                <a:latin typeface="Times New Roman" pitchFamily="18" charset="0"/>
                <a:ea typeface="HGPｺﾞｼｯｸE"/>
                <a:cs typeface="Times New Roman" pitchFamily="18" charset="0"/>
              </a:rPr>
              <a:t>in JJ-90.30</a:t>
            </a:r>
            <a:endParaRPr kumimoji="0" lang="ja-JP" altLang="en-US" sz="1600" kern="0" dirty="0">
              <a:latin typeface="Times New Roman" pitchFamily="18" charset="0"/>
              <a:ea typeface="HGPｺﾞｼｯｸE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20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292"/>
            <a:ext cx="8229600" cy="619653"/>
          </a:xfrm>
        </p:spPr>
        <p:txBody>
          <a:bodyPr>
            <a:normAutofit/>
          </a:bodyPr>
          <a:lstStyle/>
          <a:p>
            <a:r>
              <a:rPr lang="en-US" altLang="ja-JP" sz="3200" dirty="0" smtClean="0">
                <a:solidFill>
                  <a:schemeClr val="tx1"/>
                </a:solidFill>
              </a:rPr>
              <a:t>NNI</a:t>
            </a:r>
            <a:r>
              <a:rPr lang="ja-JP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chemeClr val="tx1"/>
                </a:solidFill>
              </a:rPr>
              <a:t>(SIP/SDP</a:t>
            </a:r>
            <a:r>
              <a:rPr lang="en-US" altLang="ja-JP" sz="3200" dirty="0">
                <a:solidFill>
                  <a:schemeClr val="tx1"/>
                </a:solidFill>
              </a:rPr>
              <a:t>) specification - Objectives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247650" y="1155700"/>
            <a:ext cx="8648700" cy="2010359"/>
          </a:xfrm>
          <a:prstGeom prst="rect">
            <a:avLst/>
          </a:prstGeom>
        </p:spPr>
        <p:txBody>
          <a:bodyPr vert="horz" lIns="0" tIns="36000" rIns="0" bIns="3600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400"/>
              </a:spcBef>
            </a:pPr>
            <a:r>
              <a:rPr lang="en-US" altLang="ja-JP" sz="2000" dirty="0">
                <a:solidFill>
                  <a:schemeClr val="tx1"/>
                </a:solidFill>
                <a:cs typeface="Times New Roman" pitchFamily="18" charset="0"/>
              </a:rPr>
              <a:t>The goal of NNI specifications (JJ-90.30) are:</a:t>
            </a:r>
          </a:p>
          <a:p>
            <a:pPr marL="180975" lvl="1" indent="0">
              <a:spcBef>
                <a:spcPts val="400"/>
              </a:spcBef>
              <a:buFont typeface="Wingdings" pitchFamily="2" charset="2"/>
              <a:buNone/>
            </a:pPr>
            <a:r>
              <a:rPr lang="en-US" altLang="ja-JP" sz="2000" dirty="0">
                <a:solidFill>
                  <a:srgbClr val="FF0000"/>
                </a:solidFill>
                <a:cs typeface="Times New Roman" pitchFamily="18" charset="0"/>
              </a:rPr>
              <a:t>A) </a:t>
            </a:r>
            <a:r>
              <a:rPr lang="en-US" altLang="ja-JP" sz="2000" dirty="0">
                <a:solidFill>
                  <a:schemeClr val="tx1"/>
                </a:solidFill>
                <a:cs typeface="Times New Roman" pitchFamily="18" charset="0"/>
              </a:rPr>
              <a:t>to clarify the signalling requirement on the basis of the domestic </a:t>
            </a:r>
            <a:r>
              <a:rPr lang="en-US" altLang="ja-JP" sz="2000" dirty="0" smtClean="0">
                <a:solidFill>
                  <a:schemeClr val="tx1"/>
                </a:solidFill>
                <a:cs typeface="Times New Roman" pitchFamily="18" charset="0"/>
              </a:rPr>
              <a:t>circumstances,</a:t>
            </a:r>
            <a:br>
              <a:rPr lang="en-US" altLang="ja-JP" sz="20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altLang="ja-JP" sz="2000" dirty="0" smtClean="0">
                <a:solidFill>
                  <a:srgbClr val="0000FF"/>
                </a:solidFill>
                <a:cs typeface="Times New Roman" pitchFamily="18" charset="0"/>
              </a:rPr>
              <a:t>B</a:t>
            </a:r>
            <a:r>
              <a:rPr lang="en-US" altLang="ja-JP" sz="2000" dirty="0">
                <a:solidFill>
                  <a:srgbClr val="0000FF"/>
                </a:solidFill>
                <a:cs typeface="Times New Roman" pitchFamily="18" charset="0"/>
              </a:rPr>
              <a:t>) </a:t>
            </a:r>
            <a:r>
              <a:rPr lang="en-US" altLang="ja-JP" sz="2000" dirty="0">
                <a:solidFill>
                  <a:schemeClr val="tx1"/>
                </a:solidFill>
                <a:cs typeface="Times New Roman" pitchFamily="18" charset="0"/>
              </a:rPr>
              <a:t>to help the operators to reach agreements on their interconnection by </a:t>
            </a:r>
            <a:br>
              <a:rPr lang="en-US" altLang="ja-JP" sz="20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altLang="ja-JP" sz="2000" dirty="0" smtClean="0">
                <a:solidFill>
                  <a:schemeClr val="tx1"/>
                </a:solidFill>
                <a:cs typeface="Times New Roman" pitchFamily="18" charset="0"/>
              </a:rPr>
              <a:t>     selecting </a:t>
            </a:r>
            <a:r>
              <a:rPr lang="en-US" altLang="ja-JP" sz="2000" dirty="0">
                <a:solidFill>
                  <a:schemeClr val="tx1"/>
                </a:solidFill>
                <a:cs typeface="Times New Roman" pitchFamily="18" charset="0"/>
              </a:rPr>
              <a:t>the </a:t>
            </a:r>
            <a:r>
              <a:rPr lang="en-US" altLang="ja-JP" sz="2000" dirty="0" smtClean="0">
                <a:solidFill>
                  <a:schemeClr val="tx1"/>
                </a:solidFill>
                <a:cs typeface="Times New Roman" pitchFamily="18" charset="0"/>
              </a:rPr>
              <a:t>option </a:t>
            </a:r>
            <a:r>
              <a:rPr lang="en-US" altLang="ja-JP" sz="2000" dirty="0">
                <a:solidFill>
                  <a:schemeClr val="tx1"/>
                </a:solidFill>
                <a:cs typeface="Times New Roman" pitchFamily="18" charset="0"/>
              </a:rPr>
              <a:t>items listed in 3GPP TS 29.165 Annex C in </a:t>
            </a:r>
            <a:r>
              <a:rPr lang="en-US" altLang="ja-JP" sz="2000" dirty="0" smtClean="0">
                <a:solidFill>
                  <a:schemeClr val="tx1"/>
                </a:solidFill>
                <a:cs typeface="Times New Roman" pitchFamily="18" charset="0"/>
              </a:rPr>
              <a:t>advance,</a:t>
            </a:r>
            <a:br>
              <a:rPr lang="en-US" altLang="ja-JP" sz="20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altLang="ja-JP" sz="2000" dirty="0" smtClean="0">
                <a:solidFill>
                  <a:srgbClr val="009900"/>
                </a:solidFill>
                <a:cs typeface="Times New Roman" pitchFamily="18" charset="0"/>
              </a:rPr>
              <a:t>C</a:t>
            </a:r>
            <a:r>
              <a:rPr lang="en-US" altLang="ja-JP" sz="2000" dirty="0">
                <a:solidFill>
                  <a:srgbClr val="009900"/>
                </a:solidFill>
                <a:cs typeface="Times New Roman" pitchFamily="18" charset="0"/>
              </a:rPr>
              <a:t>) </a:t>
            </a:r>
            <a:r>
              <a:rPr lang="en-US" altLang="ja-JP" sz="2000" dirty="0">
                <a:solidFill>
                  <a:schemeClr val="tx1"/>
                </a:solidFill>
                <a:cs typeface="Times New Roman" pitchFamily="18" charset="0"/>
              </a:rPr>
              <a:t>to help the implementations, configurations, and operations of the operator's </a:t>
            </a:r>
            <a:br>
              <a:rPr lang="en-US" altLang="ja-JP" sz="20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altLang="ja-JP" sz="2000" dirty="0" smtClean="0">
                <a:solidFill>
                  <a:schemeClr val="tx1"/>
                </a:solidFill>
                <a:cs typeface="Times New Roman" pitchFamily="18" charset="0"/>
              </a:rPr>
              <a:t>    REAL networks </a:t>
            </a:r>
            <a:r>
              <a:rPr lang="en-US" altLang="ja-JP" sz="2000" dirty="0">
                <a:solidFill>
                  <a:schemeClr val="tx1"/>
                </a:solidFill>
                <a:cs typeface="Times New Roman" pitchFamily="18" charset="0"/>
              </a:rPr>
              <a:t>by providing the supplementary information</a:t>
            </a:r>
            <a:r>
              <a:rPr lang="en-US" altLang="ja-JP" sz="20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34" name="AutoShape 317"/>
          <p:cNvSpPr>
            <a:spLocks noChangeArrowheads="1"/>
          </p:cNvSpPr>
          <p:nvPr/>
        </p:nvSpPr>
        <p:spPr bwMode="auto">
          <a:xfrm>
            <a:off x="102553" y="3188970"/>
            <a:ext cx="3975100" cy="2997200"/>
          </a:xfrm>
          <a:prstGeom prst="foldedCorner">
            <a:avLst>
              <a:gd name="adj" fmla="val 5482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tIns="10800" bIns="108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ja-JP" ker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5" name="AutoShape 317"/>
          <p:cNvSpPr>
            <a:spLocks noChangeArrowheads="1"/>
          </p:cNvSpPr>
          <p:nvPr/>
        </p:nvSpPr>
        <p:spPr bwMode="auto">
          <a:xfrm>
            <a:off x="5047616" y="3168332"/>
            <a:ext cx="3975100" cy="2997200"/>
          </a:xfrm>
          <a:prstGeom prst="foldedCorner">
            <a:avLst>
              <a:gd name="adj" fmla="val 6292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tIns="10800" bIns="108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ja-JP" ker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6" name="左矢印 35"/>
          <p:cNvSpPr/>
          <p:nvPr/>
        </p:nvSpPr>
        <p:spPr>
          <a:xfrm>
            <a:off x="4055428" y="3573145"/>
            <a:ext cx="1057592" cy="519112"/>
          </a:xfrm>
          <a:prstGeom prst="leftArrow">
            <a:avLst>
              <a:gd name="adj1" fmla="val 50000"/>
              <a:gd name="adj2" fmla="val 2327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400" kern="0" dirty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refers</a:t>
            </a:r>
            <a:r>
              <a:rPr kumimoji="0" lang="en-US" altLang="ja-JP" sz="1400" kern="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to</a:t>
            </a:r>
            <a:endParaRPr kumimoji="0" lang="ja-JP" altLang="en-US" sz="1400" kern="0" dirty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pic>
        <p:nvPicPr>
          <p:cNvPr id="39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03" y="3306445"/>
            <a:ext cx="3697288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角丸四角形 39"/>
          <p:cNvSpPr/>
          <p:nvPr/>
        </p:nvSpPr>
        <p:spPr>
          <a:xfrm>
            <a:off x="5173028" y="4225607"/>
            <a:ext cx="3724275" cy="484188"/>
          </a:xfrm>
          <a:prstGeom prst="roundRect">
            <a:avLst/>
          </a:prstGeom>
          <a:solidFill>
            <a:srgbClr val="FF0000">
              <a:alpha val="20000"/>
            </a:srgbClr>
          </a:solidFill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36000" tIns="36000" rIns="36000" b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100" kern="0" dirty="0">
                <a:solidFill>
                  <a:srgbClr val="000000"/>
                </a:solidFill>
                <a:latin typeface="Times New Roman" pitchFamily="18" charset="0"/>
                <a:ea typeface="HGPｺﾞｼｯｸE"/>
                <a:cs typeface="Times New Roman" pitchFamily="18" charset="0"/>
              </a:rPr>
              <a:t>Japanese specific signalling requirements regarding numbering plan, </a:t>
            </a:r>
            <a:r>
              <a:rPr kumimoji="0" lang="en-US" altLang="ja-JP" sz="1100" kern="0" dirty="0" smtClean="0">
                <a:solidFill>
                  <a:srgbClr val="000000"/>
                </a:solidFill>
                <a:latin typeface="Times New Roman" pitchFamily="18" charset="0"/>
                <a:ea typeface="HGPｺﾞｼｯｸE"/>
                <a:cs typeface="Times New Roman" pitchFamily="18" charset="0"/>
              </a:rPr>
              <a:t>unallocated</a:t>
            </a:r>
            <a:r>
              <a:rPr kumimoji="0" lang="ja-JP" altLang="en-US" sz="1100" kern="0" dirty="0" smtClean="0">
                <a:solidFill>
                  <a:srgbClr val="000000"/>
                </a:solidFill>
                <a:latin typeface="Times New Roman" pitchFamily="18" charset="0"/>
                <a:ea typeface="HGPｺﾞｼｯｸE"/>
                <a:cs typeface="Times New Roman" pitchFamily="18" charset="0"/>
              </a:rPr>
              <a:t> </a:t>
            </a:r>
            <a:r>
              <a:rPr kumimoji="0" lang="en-US" altLang="ja-JP" sz="1100" kern="0" dirty="0">
                <a:solidFill>
                  <a:srgbClr val="000000"/>
                </a:solidFill>
                <a:latin typeface="Times New Roman" pitchFamily="18" charset="0"/>
                <a:ea typeface="HGPｺﾞｼｯｸE"/>
                <a:cs typeface="Times New Roman" pitchFamily="18" charset="0"/>
              </a:rPr>
              <a:t>number talkie</a:t>
            </a:r>
            <a:r>
              <a:rPr kumimoji="0" lang="en-US" altLang="ja-JP" sz="1100" kern="0" dirty="0" smtClean="0">
                <a:solidFill>
                  <a:srgbClr val="000000"/>
                </a:solidFill>
                <a:latin typeface="Times New Roman" pitchFamily="18" charset="0"/>
                <a:ea typeface="HGPｺﾞｼｯｸE"/>
                <a:cs typeface="Times New Roman" pitchFamily="18" charset="0"/>
              </a:rPr>
              <a:t>.</a:t>
            </a:r>
            <a:endParaRPr kumimoji="0" lang="en-US" altLang="ja-JP" sz="1100" kern="0" dirty="0">
              <a:solidFill>
                <a:srgbClr val="000000"/>
              </a:solidFill>
              <a:latin typeface="Times New Roman" pitchFamily="18" charset="0"/>
              <a:ea typeface="HGPｺﾞｼｯｸE"/>
              <a:cs typeface="Times New Roman" pitchFamily="18" charset="0"/>
            </a:endParaRPr>
          </a:p>
        </p:txBody>
      </p:sp>
      <p:pic>
        <p:nvPicPr>
          <p:cNvPr id="41" name="Picture 6" descr="低解像度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841" y="3258820"/>
            <a:ext cx="582612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角丸四角形 41"/>
          <p:cNvSpPr/>
          <p:nvPr/>
        </p:nvSpPr>
        <p:spPr>
          <a:xfrm>
            <a:off x="5174616" y="3523932"/>
            <a:ext cx="3721100" cy="574675"/>
          </a:xfrm>
          <a:prstGeom prst="roundRect">
            <a:avLst/>
          </a:prstGeom>
          <a:solidFill>
            <a:srgbClr val="FFFFFF"/>
          </a:solidFill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100" kern="0" dirty="0">
                <a:solidFill>
                  <a:srgbClr val="000000"/>
                </a:solidFill>
                <a:latin typeface="Times New Roman" pitchFamily="18" charset="0"/>
                <a:ea typeface="HGPｺﾞｼｯｸE"/>
                <a:cs typeface="Times New Roman" pitchFamily="18" charset="0"/>
              </a:rPr>
              <a:t>This </a:t>
            </a:r>
            <a:r>
              <a:rPr kumimoji="0" lang="en-US" altLang="ja-JP" sz="1100" kern="0" dirty="0" smtClean="0">
                <a:solidFill>
                  <a:srgbClr val="000000"/>
                </a:solidFill>
                <a:latin typeface="Times New Roman" pitchFamily="18" charset="0"/>
                <a:ea typeface="HGPｺﾞｼｯｸE"/>
                <a:cs typeface="Times New Roman" pitchFamily="18" charset="0"/>
              </a:rPr>
              <a:t>standards </a:t>
            </a:r>
            <a:r>
              <a:rPr kumimoji="0" lang="en-US" altLang="ja-JP" sz="1100" kern="0" dirty="0">
                <a:solidFill>
                  <a:srgbClr val="000000"/>
                </a:solidFill>
                <a:latin typeface="Times New Roman" pitchFamily="18" charset="0"/>
                <a:ea typeface="HGPｺﾞｼｯｸE"/>
                <a:cs typeface="Times New Roman" pitchFamily="18" charset="0"/>
              </a:rPr>
              <a:t>conforms to 3GPP TS 29.165 and shall not specify anything deviated from 3GPP TS 29.165.</a:t>
            </a:r>
          </a:p>
        </p:txBody>
      </p:sp>
      <p:sp>
        <p:nvSpPr>
          <p:cNvPr id="43" name="角丸四角形 42"/>
          <p:cNvSpPr/>
          <p:nvPr/>
        </p:nvSpPr>
        <p:spPr>
          <a:xfrm>
            <a:off x="5174616" y="4835207"/>
            <a:ext cx="3721100" cy="468313"/>
          </a:xfrm>
          <a:prstGeom prst="roundRect">
            <a:avLst/>
          </a:prstGeom>
          <a:solidFill>
            <a:srgbClr val="0000FF">
              <a:alpha val="20000"/>
            </a:srgbClr>
          </a:solidFill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36000" tIns="36000" rIns="36000" b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100" kern="0" dirty="0">
                <a:solidFill>
                  <a:srgbClr val="000000"/>
                </a:solidFill>
                <a:latin typeface="Times New Roman" pitchFamily="18" charset="0"/>
                <a:ea typeface="HGPｺﾞｼｯｸE"/>
                <a:cs typeface="Times New Roman" pitchFamily="18" charset="0"/>
              </a:rPr>
              <a:t>The selections of the option items listed in 3GPP TS 29.165 Annex C are specified in a normative annex.</a:t>
            </a:r>
          </a:p>
        </p:txBody>
      </p:sp>
      <p:sp>
        <p:nvSpPr>
          <p:cNvPr id="44" name="タイトル 1"/>
          <p:cNvSpPr txBox="1">
            <a:spLocks/>
          </p:cNvSpPr>
          <p:nvPr/>
        </p:nvSpPr>
        <p:spPr bwMode="auto">
          <a:xfrm>
            <a:off x="8403591" y="4401820"/>
            <a:ext cx="6064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/>
          <a:lstStyle>
            <a:lvl1pPr eaLnBrk="0" hangingPunct="0"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A</a:t>
            </a:r>
            <a:endParaRPr lang="ja-JP" altLang="en-US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45" name="タイトル 1"/>
          <p:cNvSpPr txBox="1">
            <a:spLocks/>
          </p:cNvSpPr>
          <p:nvPr/>
        </p:nvSpPr>
        <p:spPr bwMode="auto">
          <a:xfrm>
            <a:off x="8402003" y="4993957"/>
            <a:ext cx="6191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/>
          <a:lstStyle>
            <a:lvl1pPr eaLnBrk="0" hangingPunct="0"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en-US" altLang="ja-JP" sz="1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B</a:t>
            </a:r>
            <a:endParaRPr lang="ja-JP" altLang="en-US" sz="14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5177791" y="5411470"/>
            <a:ext cx="3721100" cy="533400"/>
          </a:xfrm>
          <a:prstGeom prst="roundRect">
            <a:avLst/>
          </a:prstGeom>
          <a:solidFill>
            <a:srgbClr val="009900">
              <a:alpha val="20000"/>
            </a:srgbClr>
          </a:solidFill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36000" tIns="36000" rIns="36000" b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100" kern="0" dirty="0">
                <a:solidFill>
                  <a:srgbClr val="000000"/>
                </a:solidFill>
                <a:latin typeface="Times New Roman" pitchFamily="18" charset="0"/>
                <a:ea typeface="HGPｺﾞｼｯｸE"/>
                <a:cs typeface="Times New Roman" pitchFamily="18" charset="0"/>
              </a:rPr>
              <a:t>The supplementary information regarding network operation / maintenance, the callflows / the message coding examples are described in informative annex.</a:t>
            </a:r>
          </a:p>
        </p:txBody>
      </p:sp>
      <p:sp>
        <p:nvSpPr>
          <p:cNvPr id="47" name="タイトル 1"/>
          <p:cNvSpPr txBox="1">
            <a:spLocks/>
          </p:cNvSpPr>
          <p:nvPr/>
        </p:nvSpPr>
        <p:spPr bwMode="auto">
          <a:xfrm>
            <a:off x="8408353" y="5638482"/>
            <a:ext cx="6191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/>
          <a:lstStyle>
            <a:lvl1pPr eaLnBrk="0" hangingPunct="0"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E" pitchFamily="50" charset="-128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en-US" altLang="ja-JP" sz="1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C</a:t>
            </a:r>
            <a:endParaRPr lang="ja-JP" altLang="en-US" sz="1400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48" name="正方形/長方形 126"/>
          <p:cNvSpPr>
            <a:spLocks noChangeArrowheads="1"/>
          </p:cNvSpPr>
          <p:nvPr/>
        </p:nvSpPr>
        <p:spPr bwMode="auto">
          <a:xfrm>
            <a:off x="6363653" y="3198812"/>
            <a:ext cx="1266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9pPr>
          </a:lstStyle>
          <a:p>
            <a:pPr algn="ctr" eaLnBrk="1" hangingPunct="1"/>
            <a:r>
              <a:rPr lang="en-US" altLang="ja-JP" sz="14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TTC JJ-90.30</a:t>
            </a:r>
            <a:endParaRPr lang="ja-JP" altLang="ja-JP" sz="1400" dirty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098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374265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rgbClr val="0070C0"/>
                </a:solidFill>
              </a:rPr>
              <a:t>Carrer ENUM/DNS specification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044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292"/>
            <a:ext cx="8229600" cy="619653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solidFill>
                  <a:schemeClr val="tx1"/>
                </a:solidFill>
              </a:rPr>
              <a:t>Carrier </a:t>
            </a:r>
            <a:r>
              <a:rPr lang="en-US" altLang="ja-JP" sz="3200" dirty="0" smtClean="0">
                <a:solidFill>
                  <a:schemeClr val="tx1"/>
                </a:solidFill>
              </a:rPr>
              <a:t>ENUM/DNS specification - General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2" name="コンテンツ プレースホルダー 2"/>
          <p:cNvSpPr txBox="1">
            <a:spLocks/>
          </p:cNvSpPr>
          <p:nvPr/>
        </p:nvSpPr>
        <p:spPr>
          <a:xfrm>
            <a:off x="243655" y="1147709"/>
            <a:ext cx="8648700" cy="13800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/>
            <a:r>
              <a:rPr lang="en-US" altLang="ja-JP" sz="2000" dirty="0" smtClean="0">
                <a:solidFill>
                  <a:schemeClr val="tx1"/>
                </a:solidFill>
                <a:cs typeface="Times New Roman" pitchFamily="18" charset="0"/>
              </a:rPr>
              <a:t>Based on </a:t>
            </a:r>
            <a:r>
              <a:rPr lang="en-US" altLang="ja-JP" sz="2000" dirty="0" smtClean="0">
                <a:solidFill>
                  <a:schemeClr val="tx1"/>
                </a:solidFill>
                <a:cs typeface="Times New Roman" pitchFamily="18" charset="0"/>
              </a:rPr>
              <a:t>demand </a:t>
            </a:r>
            <a:r>
              <a:rPr lang="en-US" altLang="ja-JP" sz="2000" dirty="0">
                <a:solidFill>
                  <a:schemeClr val="tx1"/>
                </a:solidFill>
                <a:cs typeface="Times New Roman" pitchFamily="18" charset="0"/>
              </a:rPr>
              <a:t>from operators </a:t>
            </a:r>
            <a:r>
              <a:rPr lang="ja-JP" altLang="en-US" sz="20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  <a:cs typeface="Times New Roman" pitchFamily="18" charset="0"/>
              </a:rPr>
              <a:t>on the standardization of number portability, we have developed the ENUM/DNS spec. for implementation/deployment.</a:t>
            </a:r>
          </a:p>
          <a:p>
            <a:pPr marL="180975" indent="-180975"/>
            <a:r>
              <a:rPr lang="en-US" altLang="ja-JP" sz="2000" dirty="0">
                <a:solidFill>
                  <a:schemeClr val="tx1"/>
                </a:solidFill>
                <a:cs typeface="Times New Roman" pitchFamily="18" charset="0"/>
              </a:rPr>
              <a:t>The </a:t>
            </a:r>
            <a:r>
              <a:rPr lang="en-US" altLang="ja-JP" sz="2000" dirty="0" smtClean="0">
                <a:solidFill>
                  <a:schemeClr val="tx1"/>
                </a:solidFill>
                <a:cs typeface="Times New Roman" pitchFamily="18" charset="0"/>
              </a:rPr>
              <a:t>first </a:t>
            </a:r>
            <a:r>
              <a:rPr lang="en-US" altLang="ja-JP" sz="2000" dirty="0">
                <a:solidFill>
                  <a:schemeClr val="tx1"/>
                </a:solidFill>
                <a:cs typeface="Times New Roman" pitchFamily="18" charset="0"/>
              </a:rPr>
              <a:t>version of specification has been published as a TTC standard (</a:t>
            </a:r>
            <a:r>
              <a:rPr lang="en-US" altLang="ja-JP" sz="2000" dirty="0" smtClean="0">
                <a:solidFill>
                  <a:schemeClr val="tx1"/>
                </a:solidFill>
                <a:cs typeface="Times New Roman" pitchFamily="18" charset="0"/>
              </a:rPr>
              <a:t>JJ-90.31) </a:t>
            </a:r>
            <a:r>
              <a:rPr lang="en-US" altLang="ja-JP" sz="2000" dirty="0">
                <a:solidFill>
                  <a:schemeClr val="tx1"/>
                </a:solidFill>
                <a:cs typeface="Times New Roman" pitchFamily="18" charset="0"/>
              </a:rPr>
              <a:t>in </a:t>
            </a:r>
            <a:r>
              <a:rPr lang="en-US" altLang="ja-JP" sz="2000" dirty="0" smtClean="0">
                <a:solidFill>
                  <a:schemeClr val="tx1"/>
                </a:solidFill>
                <a:cs typeface="Times New Roman" pitchFamily="18" charset="0"/>
              </a:rPr>
              <a:t>August </a:t>
            </a:r>
            <a:r>
              <a:rPr lang="en-US" altLang="ja-JP" sz="2000" dirty="0">
                <a:solidFill>
                  <a:schemeClr val="tx1"/>
                </a:solidFill>
                <a:cs typeface="Times New Roman" pitchFamily="18" charset="0"/>
              </a:rPr>
              <a:t>2015. 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839567" y="2815216"/>
            <a:ext cx="14712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sz="2000" b="1" dirty="0" smtClean="0"/>
              <a:t>TTC JJ-90.31</a:t>
            </a:r>
            <a:endParaRPr lang="ja-JP" altLang="en-US" sz="2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914" y="3280360"/>
            <a:ext cx="1603991" cy="226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AutoShape 317"/>
          <p:cNvSpPr>
            <a:spLocks noChangeArrowheads="1"/>
          </p:cNvSpPr>
          <p:nvPr/>
        </p:nvSpPr>
        <p:spPr bwMode="auto">
          <a:xfrm>
            <a:off x="3766810" y="3280360"/>
            <a:ext cx="1609725" cy="2236425"/>
          </a:xfrm>
          <a:prstGeom prst="foldedCorner">
            <a:avLst>
              <a:gd name="adj" fmla="val 6292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tIns="10800" bIns="108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ja-JP" ker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3" name="円/楕円 52"/>
          <p:cNvSpPr/>
          <p:nvPr/>
        </p:nvSpPr>
        <p:spPr>
          <a:xfrm>
            <a:off x="228402" y="4485640"/>
            <a:ext cx="2772172" cy="1877959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AutoShape 317"/>
          <p:cNvSpPr>
            <a:spLocks noChangeArrowheads="1"/>
          </p:cNvSpPr>
          <p:nvPr/>
        </p:nvSpPr>
        <p:spPr bwMode="auto">
          <a:xfrm>
            <a:off x="737558" y="5429833"/>
            <a:ext cx="1819685" cy="408417"/>
          </a:xfrm>
          <a:prstGeom prst="foldedCorner">
            <a:avLst>
              <a:gd name="adj" fmla="val 6292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tIns="10800" bIns="10800" anchor="ctr" anchorCtr="0"/>
          <a:lstStyle/>
          <a:p>
            <a:pPr algn="ctr">
              <a:defRPr/>
            </a:pPr>
            <a:endParaRPr kumimoji="1" lang="en-US" altLang="ja-JP" dirty="0"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71" name="AutoShape 317"/>
          <p:cNvSpPr>
            <a:spLocks noChangeArrowheads="1"/>
          </p:cNvSpPr>
          <p:nvPr/>
        </p:nvSpPr>
        <p:spPr bwMode="auto">
          <a:xfrm>
            <a:off x="696194" y="5385954"/>
            <a:ext cx="1819685" cy="408417"/>
          </a:xfrm>
          <a:prstGeom prst="foldedCorner">
            <a:avLst>
              <a:gd name="adj" fmla="val 6292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tIns="10800" bIns="10800" anchor="ctr" anchorCtr="0"/>
          <a:lstStyle/>
          <a:p>
            <a:pPr algn="ctr">
              <a:defRPr/>
            </a:pPr>
            <a:endParaRPr kumimoji="1" lang="en-US" altLang="ja-JP" dirty="0"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72" name="AutoShape 317"/>
          <p:cNvSpPr>
            <a:spLocks noChangeArrowheads="1"/>
          </p:cNvSpPr>
          <p:nvPr/>
        </p:nvSpPr>
        <p:spPr bwMode="auto">
          <a:xfrm>
            <a:off x="656899" y="5363962"/>
            <a:ext cx="1819685" cy="375168"/>
          </a:xfrm>
          <a:prstGeom prst="foldedCorner">
            <a:avLst>
              <a:gd name="adj" fmla="val 6292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tIns="10800" bIns="10800" anchor="ctr" anchorCtr="0"/>
          <a:lstStyle/>
          <a:p>
            <a:pPr algn="ctr">
              <a:defRPr/>
            </a:pPr>
            <a:r>
              <a:rPr kumimoji="1" lang="en-US" altLang="ja-JP" sz="2000" b="1" dirty="0" smtClean="0">
                <a:ea typeface="HGPｺﾞｼｯｸE" pitchFamily="50" charset="-128"/>
                <a:cs typeface="Times New Roman" pitchFamily="18" charset="0"/>
              </a:rPr>
              <a:t>IETF RFC 6116</a:t>
            </a:r>
            <a:endParaRPr kumimoji="1" lang="en-US" altLang="ja-JP" sz="2000" b="1" dirty="0">
              <a:ea typeface="HGPｺﾞｼｯｸE" pitchFamily="50" charset="-128"/>
              <a:cs typeface="Times New Roman" pitchFamily="18" charset="0"/>
            </a:endParaRPr>
          </a:p>
        </p:txBody>
      </p:sp>
      <p:pic>
        <p:nvPicPr>
          <p:cNvPr id="73" name="Picture 4" descr="C:\Users\Arai\Desktop\ietflogotran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269" y="4531078"/>
            <a:ext cx="751004" cy="39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テキスト ボックス 73"/>
          <p:cNvSpPr txBox="1"/>
          <p:nvPr/>
        </p:nvSpPr>
        <p:spPr>
          <a:xfrm>
            <a:off x="728798" y="4943076"/>
            <a:ext cx="1747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4">
                    <a:lumMod val="50000"/>
                  </a:schemeClr>
                </a:solidFill>
              </a:rPr>
              <a:t>ENUM Protocols</a:t>
            </a:r>
            <a:endParaRPr kumimoji="1" lang="ja-JP" alt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8" name="円/楕円 77"/>
          <p:cNvSpPr/>
          <p:nvPr/>
        </p:nvSpPr>
        <p:spPr>
          <a:xfrm>
            <a:off x="222250" y="2561932"/>
            <a:ext cx="2772172" cy="1877959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AutoShape 317"/>
          <p:cNvSpPr>
            <a:spLocks noChangeArrowheads="1"/>
          </p:cNvSpPr>
          <p:nvPr/>
        </p:nvSpPr>
        <p:spPr bwMode="auto">
          <a:xfrm>
            <a:off x="626745" y="3870960"/>
            <a:ext cx="1976548" cy="325912"/>
          </a:xfrm>
          <a:prstGeom prst="foldedCorner">
            <a:avLst>
              <a:gd name="adj" fmla="val 6292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tIns="10800" bIns="10800" anchor="ctr" anchorCtr="0"/>
          <a:lstStyle/>
          <a:p>
            <a:pPr algn="ctr">
              <a:defRPr/>
            </a:pPr>
            <a:r>
              <a:rPr lang="en-US" altLang="ja-JP" b="1" dirty="0"/>
              <a:t>JT-E164 </a:t>
            </a:r>
            <a:r>
              <a:rPr lang="en-US" altLang="ja-JP" b="1" dirty="0" smtClean="0"/>
              <a:t>Sup.2</a:t>
            </a:r>
            <a:endParaRPr lang="ja-JP" altLang="en-US" b="1" dirty="0"/>
          </a:p>
        </p:txBody>
      </p:sp>
      <p:pic>
        <p:nvPicPr>
          <p:cNvPr id="4101" name="Picture 5" descr="C:\Users\Arai\Desktop\itu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731" y="2426313"/>
            <a:ext cx="417513" cy="48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AutoShape 317"/>
          <p:cNvSpPr>
            <a:spLocks noChangeArrowheads="1"/>
          </p:cNvSpPr>
          <p:nvPr/>
        </p:nvSpPr>
        <p:spPr bwMode="auto">
          <a:xfrm>
            <a:off x="616378" y="3329102"/>
            <a:ext cx="1996440" cy="325912"/>
          </a:xfrm>
          <a:prstGeom prst="foldedCorner">
            <a:avLst>
              <a:gd name="adj" fmla="val 6292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tIns="10800" bIns="10800" anchor="ctr" anchorCtr="0"/>
          <a:lstStyle/>
          <a:p>
            <a:pPr algn="ctr">
              <a:defRPr/>
            </a:pPr>
            <a:r>
              <a:rPr lang="en-US" altLang="ja-JP" b="1" dirty="0"/>
              <a:t>ITU-T E.164 </a:t>
            </a:r>
            <a:r>
              <a:rPr lang="en-US" altLang="ja-JP" b="1" dirty="0" smtClean="0"/>
              <a:t>Sup.2</a:t>
            </a:r>
            <a:endParaRPr lang="ja-JP" altLang="en-US" b="1" dirty="0"/>
          </a:p>
        </p:txBody>
      </p:sp>
      <p:cxnSp>
        <p:nvCxnSpPr>
          <p:cNvPr id="95" name="直線矢印コネクタ 94"/>
          <p:cNvCxnSpPr>
            <a:stCxn id="90" idx="2"/>
            <a:endCxn id="79" idx="0"/>
          </p:cNvCxnSpPr>
          <p:nvPr/>
        </p:nvCxnSpPr>
        <p:spPr>
          <a:xfrm>
            <a:off x="1614598" y="3655014"/>
            <a:ext cx="421" cy="21594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テキスト ボックス 95"/>
          <p:cNvSpPr txBox="1"/>
          <p:nvPr/>
        </p:nvSpPr>
        <p:spPr>
          <a:xfrm>
            <a:off x="404268" y="2899036"/>
            <a:ext cx="240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B050"/>
                </a:solidFill>
              </a:rPr>
              <a:t>High-level architecture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4109" name="正方形/長方形 4108"/>
          <p:cNvSpPr/>
          <p:nvPr/>
        </p:nvSpPr>
        <p:spPr>
          <a:xfrm>
            <a:off x="1585071" y="3627914"/>
            <a:ext cx="8980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/>
              <a:t>endorsement</a:t>
            </a:r>
            <a:endParaRPr lang="ja-JP" altLang="en-US" sz="1000" dirty="0"/>
          </a:p>
        </p:txBody>
      </p:sp>
      <p:sp>
        <p:nvSpPr>
          <p:cNvPr id="100" name="円/楕円 99"/>
          <p:cNvSpPr/>
          <p:nvPr/>
        </p:nvSpPr>
        <p:spPr>
          <a:xfrm>
            <a:off x="6137275" y="2558035"/>
            <a:ext cx="2772172" cy="1877959"/>
          </a:xfrm>
          <a:prstGeom prst="ellipse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121" name="Picture 6" descr="C:\Users\Arai\Desktop\image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822" y="2509081"/>
            <a:ext cx="363855" cy="36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" name="テキスト ボックス 113"/>
          <p:cNvSpPr txBox="1"/>
          <p:nvPr/>
        </p:nvSpPr>
        <p:spPr>
          <a:xfrm>
            <a:off x="6701790" y="2892524"/>
            <a:ext cx="164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6">
                    <a:lumMod val="50000"/>
                  </a:schemeClr>
                </a:solidFill>
              </a:rPr>
              <a:t>Global industry</a:t>
            </a:r>
            <a:endParaRPr kumimoji="1" lang="ja-JP" alt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5" name="AutoShape 317"/>
          <p:cNvSpPr>
            <a:spLocks noChangeArrowheads="1"/>
          </p:cNvSpPr>
          <p:nvPr/>
        </p:nvSpPr>
        <p:spPr bwMode="auto">
          <a:xfrm>
            <a:off x="6614907" y="3521234"/>
            <a:ext cx="1819685" cy="375168"/>
          </a:xfrm>
          <a:prstGeom prst="foldedCorner">
            <a:avLst>
              <a:gd name="adj" fmla="val 6292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tIns="10800" bIns="10800" anchor="ctr" anchorCtr="0"/>
          <a:lstStyle/>
          <a:p>
            <a:pPr algn="ctr">
              <a:defRPr/>
            </a:pPr>
            <a:r>
              <a:rPr kumimoji="1" lang="en-US" altLang="ja-JP" sz="2000" b="1" dirty="0" smtClean="0">
                <a:ea typeface="HGPｺﾞｼｯｸE" pitchFamily="50" charset="-128"/>
                <a:cs typeface="Times New Roman" pitchFamily="18" charset="0"/>
              </a:rPr>
              <a:t>GSMA IR.67</a:t>
            </a:r>
            <a:endParaRPr kumimoji="1" lang="en-US" altLang="ja-JP" sz="2000" b="1" dirty="0"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116" name="円/楕円 115"/>
          <p:cNvSpPr/>
          <p:nvPr/>
        </p:nvSpPr>
        <p:spPr>
          <a:xfrm>
            <a:off x="6138664" y="4485640"/>
            <a:ext cx="2772172" cy="1877959"/>
          </a:xfrm>
          <a:prstGeom prst="ellipse">
            <a:avLst/>
          </a:pr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6318782" y="4960503"/>
            <a:ext cx="2413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5">
                    <a:lumMod val="50000"/>
                  </a:schemeClr>
                </a:solidFill>
              </a:rPr>
              <a:t>Call Control procedures</a:t>
            </a:r>
            <a:endParaRPr kumimoji="1" lang="ja-JP" alt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9" name="AutoShape 317"/>
          <p:cNvSpPr>
            <a:spLocks noChangeArrowheads="1"/>
          </p:cNvSpPr>
          <p:nvPr/>
        </p:nvSpPr>
        <p:spPr bwMode="auto">
          <a:xfrm>
            <a:off x="6616296" y="5563139"/>
            <a:ext cx="1819685" cy="375168"/>
          </a:xfrm>
          <a:prstGeom prst="foldedCorner">
            <a:avLst>
              <a:gd name="adj" fmla="val 6292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tIns="10800" bIns="10800" anchor="ctr" anchorCtr="0"/>
          <a:lstStyle/>
          <a:p>
            <a:pPr algn="ctr">
              <a:defRPr/>
            </a:pPr>
            <a:r>
              <a:rPr kumimoji="1" lang="en-US" altLang="ja-JP" sz="2000" b="1" dirty="0" smtClean="0">
                <a:ea typeface="HGPｺﾞｼｯｸE" pitchFamily="50" charset="-128"/>
                <a:cs typeface="Times New Roman" pitchFamily="18" charset="0"/>
              </a:rPr>
              <a:t>3GPP TS 24.229</a:t>
            </a:r>
            <a:endParaRPr kumimoji="1" lang="en-US" altLang="ja-JP" sz="2000" b="1" dirty="0">
              <a:ea typeface="HGPｺﾞｼｯｸE" pitchFamily="50" charset="-128"/>
              <a:cs typeface="Times New Roman" pitchFamily="18" charset="0"/>
            </a:endParaRPr>
          </a:p>
        </p:txBody>
      </p:sp>
      <p:pic>
        <p:nvPicPr>
          <p:cNvPr id="120" name="Picture 12" descr="siteon0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87" y="4457334"/>
            <a:ext cx="517525" cy="45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左右矢印 85"/>
          <p:cNvSpPr/>
          <p:nvPr/>
        </p:nvSpPr>
        <p:spPr>
          <a:xfrm>
            <a:off x="5311140" y="3465007"/>
            <a:ext cx="963422" cy="280349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上矢印 86"/>
          <p:cNvSpPr/>
          <p:nvPr/>
        </p:nvSpPr>
        <p:spPr>
          <a:xfrm rot="16200000">
            <a:off x="3170195" y="3118992"/>
            <a:ext cx="274320" cy="9784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上矢印 137"/>
          <p:cNvSpPr/>
          <p:nvPr/>
        </p:nvSpPr>
        <p:spPr>
          <a:xfrm rot="16200000">
            <a:off x="3138550" y="4637670"/>
            <a:ext cx="274320" cy="9784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左右矢印 138"/>
          <p:cNvSpPr/>
          <p:nvPr/>
        </p:nvSpPr>
        <p:spPr>
          <a:xfrm>
            <a:off x="5311140" y="4989713"/>
            <a:ext cx="963422" cy="280349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5267704" y="3225724"/>
            <a:ext cx="11172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sz="1000" b="1" dirty="0" smtClean="0"/>
              <a:t>is aligned with</a:t>
            </a:r>
            <a:endParaRPr lang="ja-JP" altLang="en-US" sz="1000" b="1" dirty="0"/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5267704" y="4766029"/>
            <a:ext cx="11172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sz="1000" b="1" dirty="0" smtClean="0"/>
              <a:t>is aligned with</a:t>
            </a:r>
            <a:endParaRPr lang="ja-JP" altLang="en-US" sz="1000" b="1" dirty="0"/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2775284" y="3224814"/>
            <a:ext cx="11172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sz="1000" b="1" dirty="0" smtClean="0"/>
              <a:t>refers to</a:t>
            </a:r>
            <a:endParaRPr lang="ja-JP" altLang="en-US" sz="1000" b="1" dirty="0"/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2746706" y="4789126"/>
            <a:ext cx="11172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sz="1000" b="1" dirty="0" smtClean="0"/>
              <a:t>refers to</a:t>
            </a:r>
            <a:endParaRPr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96765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292"/>
            <a:ext cx="8229600" cy="619653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solidFill>
                  <a:schemeClr val="tx1"/>
                </a:solidFill>
              </a:rPr>
              <a:t>Carrier </a:t>
            </a:r>
            <a:r>
              <a:rPr lang="en-US" altLang="ja-JP" sz="3200" dirty="0" smtClean="0">
                <a:solidFill>
                  <a:schemeClr val="tx1"/>
                </a:solidFill>
              </a:rPr>
              <a:t>ENUM/DNS specification - Contents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1368" y="1155700"/>
            <a:ext cx="8801263" cy="1604592"/>
          </a:xfrm>
        </p:spPr>
        <p:txBody>
          <a:bodyPr>
            <a:normAutofit/>
          </a:bodyPr>
          <a:lstStyle/>
          <a:p>
            <a:pPr marL="358775" indent="-358775"/>
            <a:r>
              <a:rPr lang="en-US" altLang="ja-JP" sz="2000" dirty="0" smtClean="0">
                <a:solidFill>
                  <a:schemeClr val="tx1"/>
                </a:solidFill>
              </a:rPr>
              <a:t>Main contents of ENUM/DNS related </a:t>
            </a:r>
            <a:r>
              <a:rPr lang="en-US" altLang="ja-JP" sz="2000" dirty="0" smtClean="0">
                <a:solidFill>
                  <a:schemeClr val="tx1"/>
                </a:solidFill>
              </a:rPr>
              <a:t>specifications </a:t>
            </a:r>
            <a:r>
              <a:rPr lang="en-US" altLang="ja-JP" sz="2000" dirty="0" smtClean="0">
                <a:solidFill>
                  <a:schemeClr val="tx1"/>
                </a:solidFill>
              </a:rPr>
              <a:t>are:</a:t>
            </a:r>
          </a:p>
          <a:p>
            <a:pPr marL="538163" lvl="1" indent="-358775">
              <a:buFont typeface="Wingdings" pitchFamily="2" charset="2"/>
              <a:buChar char="Ø"/>
            </a:pPr>
            <a:r>
              <a:rPr lang="en-US" altLang="ja-JP" sz="2000" dirty="0" smtClean="0">
                <a:solidFill>
                  <a:schemeClr val="tx1"/>
                </a:solidFill>
              </a:rPr>
              <a:t>Specifying the detail of query/answer message (e.g. TLD of query, NAPTR RR) over the carrier ENUM interface, using the corresponding RFCs, and</a:t>
            </a:r>
          </a:p>
          <a:p>
            <a:pPr marL="538163" lvl="1" indent="-358775">
              <a:buFont typeface="Wingdings" pitchFamily="2" charset="2"/>
              <a:buChar char="Ø"/>
            </a:pPr>
            <a:r>
              <a:rPr lang="en-US" altLang="ja-JP" sz="2000" dirty="0" smtClean="0">
                <a:solidFill>
                  <a:schemeClr val="tx1"/>
                </a:solidFill>
              </a:rPr>
              <a:t>Specifying the usage of the carrier ENUM interface in the IMS network.</a:t>
            </a:r>
            <a:endParaRPr lang="ja-JP" altLang="en-US" sz="2000" dirty="0" smtClean="0">
              <a:solidFill>
                <a:schemeClr val="tx1"/>
              </a:solidFill>
            </a:endParaRPr>
          </a:p>
        </p:txBody>
      </p:sp>
      <p:pic>
        <p:nvPicPr>
          <p:cNvPr id="4" name="Picture 4" descr="C:\Users\miyuki\AppData\Local\Microsoft\Windows\Temporary Internet Files\Content.IE5\HKMIJZV1\MC90044133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99" y="4585319"/>
            <a:ext cx="416324" cy="456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 12"/>
          <p:cNvSpPr>
            <a:spLocks noChangeArrowheads="1"/>
          </p:cNvSpPr>
          <p:nvPr/>
        </p:nvSpPr>
        <p:spPr bwMode="auto">
          <a:xfrm>
            <a:off x="1624235" y="4650681"/>
            <a:ext cx="1847170" cy="761602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36000" rIns="36000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Times New Roman" pitchFamily="18" charset="0"/>
                <a:ea typeface="HGPｺﾞｼｯｸE" pitchFamily="50" charset="-128"/>
                <a:cs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"/>
              <a:defRPr kumimoji="1" sz="1600">
                <a:solidFill>
                  <a:schemeClr val="tx1"/>
                </a:solidFill>
                <a:latin typeface="Times New Roman" pitchFamily="18" charset="0"/>
                <a:ea typeface="HGPｺﾞｼｯｸE" pitchFamily="50" charset="-128"/>
                <a:cs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HGPｺﾞｼｯｸE" pitchFamily="50" charset="-128"/>
              <a:buChar char="-"/>
              <a:defRPr kumimoji="1" sz="1400">
                <a:solidFill>
                  <a:schemeClr val="tx1"/>
                </a:solidFill>
                <a:latin typeface="Times New Roman" pitchFamily="18" charset="0"/>
                <a:ea typeface="HGPｺﾞｼｯｸE" pitchFamily="50" charset="-128"/>
                <a:cs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cs typeface="Times New Roman" pitchFamily="18" charset="0"/>
              </a:rPr>
              <a:t>IMS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cs typeface="Times New Roman" pitchFamily="18" charset="0"/>
              </a:rPr>
              <a:t>(</a:t>
            </a:r>
            <a:r>
              <a:rPr lang="en-US" altLang="ja-JP" sz="1600" dirty="0">
                <a:cs typeface="Times New Roman" pitchFamily="18" charset="0"/>
              </a:rPr>
              <a:t>Originating Side)</a:t>
            </a:r>
          </a:p>
        </p:txBody>
      </p:sp>
      <p:sp>
        <p:nvSpPr>
          <p:cNvPr id="6" name="角丸四角形 12"/>
          <p:cNvSpPr>
            <a:spLocks noChangeArrowheads="1"/>
          </p:cNvSpPr>
          <p:nvPr/>
        </p:nvSpPr>
        <p:spPr bwMode="auto">
          <a:xfrm>
            <a:off x="5599913" y="4652102"/>
            <a:ext cx="1847170" cy="761602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36000" rIns="36000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Times New Roman" pitchFamily="18" charset="0"/>
                <a:ea typeface="HGPｺﾞｼｯｸE" pitchFamily="50" charset="-128"/>
                <a:cs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"/>
              <a:defRPr kumimoji="1" sz="1600">
                <a:solidFill>
                  <a:schemeClr val="tx1"/>
                </a:solidFill>
                <a:latin typeface="Times New Roman" pitchFamily="18" charset="0"/>
                <a:ea typeface="HGPｺﾞｼｯｸE" pitchFamily="50" charset="-128"/>
                <a:cs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HGPｺﾞｼｯｸE" pitchFamily="50" charset="-128"/>
              <a:buChar char="-"/>
              <a:defRPr kumimoji="1" sz="1400">
                <a:solidFill>
                  <a:schemeClr val="tx1"/>
                </a:solidFill>
                <a:latin typeface="Times New Roman" pitchFamily="18" charset="0"/>
                <a:ea typeface="HGPｺﾞｼｯｸE" pitchFamily="50" charset="-128"/>
                <a:cs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cs typeface="Times New Roman" pitchFamily="18" charset="0"/>
              </a:rPr>
              <a:t>IMS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cs typeface="Times New Roman" pitchFamily="18" charset="0"/>
              </a:rPr>
              <a:t>(Terminating Side)</a:t>
            </a:r>
          </a:p>
        </p:txBody>
      </p:sp>
      <p:sp>
        <p:nvSpPr>
          <p:cNvPr id="7" name="AutoShape 27"/>
          <p:cNvSpPr>
            <a:spLocks noChangeArrowheads="1"/>
          </p:cNvSpPr>
          <p:nvPr/>
        </p:nvSpPr>
        <p:spPr bwMode="auto">
          <a:xfrm>
            <a:off x="5609860" y="3610582"/>
            <a:ext cx="1841486" cy="767286"/>
          </a:xfrm>
          <a:prstGeom prst="can">
            <a:avLst>
              <a:gd name="adj" fmla="val 20486"/>
            </a:avLst>
          </a:prstGeom>
          <a:solidFill>
            <a:srgbClr val="CCFFCC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Times New Roman" pitchFamily="18" charset="0"/>
                <a:ea typeface="HGPｺﾞｼｯｸE" pitchFamily="50" charset="-128"/>
                <a:cs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"/>
              <a:defRPr kumimoji="1" sz="1600">
                <a:solidFill>
                  <a:schemeClr val="tx1"/>
                </a:solidFill>
                <a:latin typeface="Times New Roman" pitchFamily="18" charset="0"/>
                <a:ea typeface="HGPｺﾞｼｯｸE" pitchFamily="50" charset="-128"/>
                <a:cs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HGPｺﾞｼｯｸE" pitchFamily="50" charset="-128"/>
              <a:buChar char="-"/>
              <a:defRPr kumimoji="1" sz="1400">
                <a:solidFill>
                  <a:schemeClr val="tx1"/>
                </a:solidFill>
                <a:latin typeface="Times New Roman" pitchFamily="18" charset="0"/>
                <a:ea typeface="HGPｺﾞｼｯｸE" pitchFamily="50" charset="-128"/>
                <a:cs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cs typeface="Times New Roman" pitchFamily="18" charset="0"/>
              </a:rPr>
              <a:t>Carrier ENUM</a:t>
            </a:r>
            <a:br>
              <a:rPr lang="en-US" altLang="ja-JP">
                <a:cs typeface="Times New Roman" pitchFamily="18" charset="0"/>
              </a:rPr>
            </a:br>
            <a:r>
              <a:rPr lang="en-US" altLang="ja-JP">
                <a:cs typeface="Times New Roman" pitchFamily="18" charset="0"/>
              </a:rPr>
              <a:t>(Tier 2)</a:t>
            </a:r>
          </a:p>
        </p:txBody>
      </p:sp>
      <p:sp>
        <p:nvSpPr>
          <p:cNvPr id="8" name="角丸四角形 12"/>
          <p:cNvSpPr>
            <a:spLocks noChangeArrowheads="1"/>
          </p:cNvSpPr>
          <p:nvPr/>
        </p:nvSpPr>
        <p:spPr bwMode="auto">
          <a:xfrm>
            <a:off x="5294420" y="2962651"/>
            <a:ext cx="2446790" cy="274944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Times New Roman" pitchFamily="18" charset="0"/>
                <a:ea typeface="HGPｺﾞｼｯｸE" pitchFamily="50" charset="-128"/>
                <a:cs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"/>
              <a:defRPr kumimoji="1" sz="1600">
                <a:solidFill>
                  <a:schemeClr val="tx1"/>
                </a:solidFill>
                <a:latin typeface="Times New Roman" pitchFamily="18" charset="0"/>
                <a:ea typeface="HGPｺﾞｼｯｸE" pitchFamily="50" charset="-128"/>
                <a:cs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HGPｺﾞｼｯｸE" pitchFamily="50" charset="-128"/>
              <a:buChar char="-"/>
              <a:defRPr kumimoji="1" sz="1400">
                <a:solidFill>
                  <a:schemeClr val="tx1"/>
                </a:solidFill>
                <a:latin typeface="Times New Roman" pitchFamily="18" charset="0"/>
                <a:ea typeface="HGPｺﾞｼｯｸE" pitchFamily="50" charset="-128"/>
                <a:cs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cs typeface="Times New Roman" pitchFamily="18" charset="0"/>
              </a:rPr>
              <a:t>Fixed Network</a:t>
            </a:r>
          </a:p>
        </p:txBody>
      </p:sp>
      <p:sp>
        <p:nvSpPr>
          <p:cNvPr id="9" name="角丸四角形 12"/>
          <p:cNvSpPr>
            <a:spLocks noChangeArrowheads="1"/>
          </p:cNvSpPr>
          <p:nvPr/>
        </p:nvSpPr>
        <p:spPr bwMode="auto">
          <a:xfrm>
            <a:off x="1320162" y="2961231"/>
            <a:ext cx="2446790" cy="2749441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Times New Roman" pitchFamily="18" charset="0"/>
                <a:ea typeface="HGPｺﾞｼｯｸE" pitchFamily="50" charset="-128"/>
                <a:cs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"/>
              <a:defRPr kumimoji="1" sz="1600">
                <a:solidFill>
                  <a:schemeClr val="tx1"/>
                </a:solidFill>
                <a:latin typeface="Times New Roman" pitchFamily="18" charset="0"/>
                <a:ea typeface="HGPｺﾞｼｯｸE" pitchFamily="50" charset="-128"/>
                <a:cs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HGPｺﾞｼｯｸE" pitchFamily="50" charset="-128"/>
              <a:buChar char="-"/>
              <a:defRPr kumimoji="1" sz="1400">
                <a:solidFill>
                  <a:schemeClr val="tx1"/>
                </a:solidFill>
                <a:latin typeface="Times New Roman" pitchFamily="18" charset="0"/>
                <a:ea typeface="HGPｺﾞｼｯｸE" pitchFamily="50" charset="-128"/>
                <a:cs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cs typeface="Times New Roman" pitchFamily="18" charset="0"/>
              </a:rPr>
              <a:t>Mobile Network</a:t>
            </a: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631340" y="3610582"/>
            <a:ext cx="1841486" cy="767286"/>
          </a:xfrm>
          <a:prstGeom prst="can">
            <a:avLst>
              <a:gd name="adj" fmla="val 20486"/>
            </a:avLst>
          </a:prstGeom>
          <a:solidFill>
            <a:srgbClr val="CCFFCC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Times New Roman" pitchFamily="18" charset="0"/>
                <a:ea typeface="HGPｺﾞｼｯｸE" pitchFamily="50" charset="-128"/>
                <a:cs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"/>
              <a:defRPr kumimoji="1" sz="1600">
                <a:solidFill>
                  <a:schemeClr val="tx1"/>
                </a:solidFill>
                <a:latin typeface="Times New Roman" pitchFamily="18" charset="0"/>
                <a:ea typeface="HGPｺﾞｼｯｸE" pitchFamily="50" charset="-128"/>
                <a:cs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HGPｺﾞｼｯｸE" pitchFamily="50" charset="-128"/>
              <a:buChar char="-"/>
              <a:defRPr kumimoji="1" sz="1400">
                <a:solidFill>
                  <a:schemeClr val="tx1"/>
                </a:solidFill>
                <a:latin typeface="Times New Roman" pitchFamily="18" charset="0"/>
                <a:ea typeface="HGPｺﾞｼｯｸE" pitchFamily="50" charset="-128"/>
                <a:cs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cs typeface="Times New Roman" pitchFamily="18" charset="0"/>
              </a:rPr>
              <a:t>Carrier ENUM</a:t>
            </a:r>
            <a:br>
              <a:rPr lang="en-US" altLang="ja-JP">
                <a:cs typeface="Times New Roman" pitchFamily="18" charset="0"/>
              </a:rPr>
            </a:br>
            <a:r>
              <a:rPr lang="en-US" altLang="ja-JP">
                <a:cs typeface="Times New Roman" pitchFamily="18" charset="0"/>
              </a:rPr>
              <a:t>(Tier 2)</a:t>
            </a:r>
          </a:p>
        </p:txBody>
      </p:sp>
      <p:cxnSp>
        <p:nvCxnSpPr>
          <p:cNvPr id="11" name="直線コネクタ 10"/>
          <p:cNvCxnSpPr/>
          <p:nvPr/>
        </p:nvCxnSpPr>
        <p:spPr>
          <a:xfrm>
            <a:off x="463360" y="5021536"/>
            <a:ext cx="8553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7741209" y="5020114"/>
            <a:ext cx="8539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599" y="4711780"/>
            <a:ext cx="474581" cy="329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直線コネクタ 13"/>
          <p:cNvCxnSpPr>
            <a:stCxn id="5" idx="3"/>
            <a:endCxn id="6" idx="1"/>
          </p:cNvCxnSpPr>
          <p:nvPr/>
        </p:nvCxnSpPr>
        <p:spPr>
          <a:xfrm>
            <a:off x="3471405" y="5031482"/>
            <a:ext cx="2128508" cy="14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5" idx="3"/>
            <a:endCxn id="7" idx="2"/>
          </p:cNvCxnSpPr>
          <p:nvPr/>
        </p:nvCxnSpPr>
        <p:spPr>
          <a:xfrm flipV="1">
            <a:off x="3471405" y="3994225"/>
            <a:ext cx="2138455" cy="1037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6" idx="1"/>
            <a:endCxn id="10" idx="4"/>
          </p:cNvCxnSpPr>
          <p:nvPr/>
        </p:nvCxnSpPr>
        <p:spPr>
          <a:xfrm flipH="1" flipV="1">
            <a:off x="3472826" y="3994225"/>
            <a:ext cx="2127087" cy="10386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endCxn id="5" idx="1"/>
          </p:cNvCxnSpPr>
          <p:nvPr/>
        </p:nvCxnSpPr>
        <p:spPr>
          <a:xfrm>
            <a:off x="467622" y="5031482"/>
            <a:ext cx="1156613" cy="0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227491" y="5153679"/>
            <a:ext cx="1439371" cy="24865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srgbClr val="0000FF"/>
                </a:solidFill>
                <a:latin typeface="+mn-lt"/>
              </a:rPr>
              <a:t>1. Initial INVITE</a:t>
            </a:r>
            <a:endParaRPr lang="ja-JP" altLang="en-US" dirty="0">
              <a:solidFill>
                <a:srgbClr val="0000FF"/>
              </a:solidFill>
              <a:latin typeface="+mn-lt"/>
            </a:endParaRPr>
          </a:p>
        </p:txBody>
      </p:sp>
      <p:cxnSp>
        <p:nvCxnSpPr>
          <p:cNvPr id="19" name="直線矢印コネクタ 18"/>
          <p:cNvCxnSpPr>
            <a:endCxn id="7" idx="2"/>
          </p:cNvCxnSpPr>
          <p:nvPr/>
        </p:nvCxnSpPr>
        <p:spPr>
          <a:xfrm flipV="1">
            <a:off x="3472826" y="3994225"/>
            <a:ext cx="2137033" cy="1034415"/>
          </a:xfrm>
          <a:prstGeom prst="straightConnector1">
            <a:avLst/>
          </a:prstGeom>
          <a:ln w="5715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 rot="19970837">
            <a:off x="3429890" y="4196178"/>
            <a:ext cx="1980734" cy="24865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srgbClr val="00B050"/>
                </a:solidFill>
                <a:latin typeface="+mn-lt"/>
              </a:rPr>
              <a:t>2. ENUM query/answer</a:t>
            </a:r>
            <a:endParaRPr lang="ja-JP" alt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842260" y="5085476"/>
            <a:ext cx="1439371" cy="24865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srgbClr val="0000FF"/>
                </a:solidFill>
                <a:latin typeface="+mn-lt"/>
              </a:rPr>
              <a:t>3. Initial INVITE</a:t>
            </a:r>
            <a:endParaRPr lang="ja-JP" altLang="en-US" dirty="0">
              <a:solidFill>
                <a:srgbClr val="0000FF"/>
              </a:solidFill>
              <a:latin typeface="+mn-lt"/>
            </a:endParaRPr>
          </a:p>
        </p:txBody>
      </p:sp>
      <p:cxnSp>
        <p:nvCxnSpPr>
          <p:cNvPr id="22" name="直線矢印コネクタ 21"/>
          <p:cNvCxnSpPr>
            <a:endCxn id="6" idx="1"/>
          </p:cNvCxnSpPr>
          <p:nvPr/>
        </p:nvCxnSpPr>
        <p:spPr>
          <a:xfrm>
            <a:off x="3693065" y="5031482"/>
            <a:ext cx="1906848" cy="1421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7363250" y="5031482"/>
            <a:ext cx="1166558" cy="0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7499656" y="5147995"/>
            <a:ext cx="1439371" cy="24723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srgbClr val="0000FF"/>
                </a:solidFill>
                <a:latin typeface="+mn-lt"/>
              </a:rPr>
              <a:t>4. Initial INVITE</a:t>
            </a:r>
            <a:endParaRPr lang="ja-JP" altLang="en-US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2025544" y="5843526"/>
            <a:ext cx="5272564" cy="69400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Usage of the carrier ENUM/DNS interface by IMS network.</a:t>
            </a:r>
            <a:br>
              <a:rPr lang="en-US" altLang="ja-JP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This is specified in JJ-90.30(SIP/SDP</a:t>
            </a:r>
            <a:endParaRPr lang="ja-JP" alt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359148" y="2698210"/>
            <a:ext cx="2432053" cy="526041"/>
          </a:xfrm>
          <a:prstGeom prst="roundRect">
            <a:avLst/>
          </a:prstGeom>
          <a:solidFill>
            <a:srgbClr val="CCFFCC"/>
          </a:solidFill>
          <a:ln w="6350" cap="flat" cmpd="sng" algn="ctr">
            <a:solidFill>
              <a:srgbClr val="0099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600" kern="0" dirty="0">
                <a:latin typeface="Times New Roman" pitchFamily="18" charset="0"/>
                <a:ea typeface="HGPｺﾞｼｯｸE"/>
                <a:cs typeface="Times New Roman" pitchFamily="18" charset="0"/>
              </a:rPr>
              <a:t>Target of standardization</a:t>
            </a:r>
            <a:br>
              <a:rPr kumimoji="0" lang="en-US" altLang="ja-JP" sz="1600" kern="0" dirty="0">
                <a:latin typeface="Times New Roman" pitchFamily="18" charset="0"/>
                <a:ea typeface="HGPｺﾞｼｯｸE"/>
                <a:cs typeface="Times New Roman" pitchFamily="18" charset="0"/>
              </a:rPr>
            </a:br>
            <a:r>
              <a:rPr kumimoji="0" lang="en-US" altLang="ja-JP" sz="1600" kern="0" dirty="0">
                <a:latin typeface="Times New Roman" pitchFamily="18" charset="0"/>
                <a:ea typeface="HGPｺﾞｼｯｸE"/>
                <a:cs typeface="Times New Roman" pitchFamily="18" charset="0"/>
              </a:rPr>
              <a:t>in JJ-90.31</a:t>
            </a:r>
            <a:endParaRPr kumimoji="0" lang="ja-JP" altLang="en-US" sz="1600" kern="0" dirty="0">
              <a:latin typeface="Times New Roman" pitchFamily="18" charset="0"/>
              <a:ea typeface="HGPｺﾞｼｯｸE"/>
              <a:cs typeface="Times New Roman" pitchFamily="18" charset="0"/>
            </a:endParaRPr>
          </a:p>
        </p:txBody>
      </p:sp>
      <p:sp>
        <p:nvSpPr>
          <p:cNvPr id="28" name="フリーフォーム 27"/>
          <p:cNvSpPr/>
          <p:nvPr/>
        </p:nvSpPr>
        <p:spPr>
          <a:xfrm>
            <a:off x="4127861" y="3224251"/>
            <a:ext cx="369434" cy="971741"/>
          </a:xfrm>
          <a:custGeom>
            <a:avLst/>
            <a:gdLst>
              <a:gd name="connsiteX0" fmla="*/ 0 w 412694"/>
              <a:gd name="connsiteY0" fmla="*/ 0 h 995321"/>
              <a:gd name="connsiteX1" fmla="*/ 412694 w 412694"/>
              <a:gd name="connsiteY1" fmla="*/ 995321 h 995321"/>
              <a:gd name="connsiteX2" fmla="*/ 153749 w 412694"/>
              <a:gd name="connsiteY2" fmla="*/ 16184 h 995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694" h="995321">
                <a:moveTo>
                  <a:pt x="0" y="0"/>
                </a:moveTo>
                <a:lnTo>
                  <a:pt x="412694" y="995321"/>
                </a:lnTo>
                <a:lnTo>
                  <a:pt x="153749" y="16184"/>
                </a:lnTo>
              </a:path>
            </a:pathLst>
          </a:custGeom>
          <a:solidFill>
            <a:srgbClr val="CCFFCC"/>
          </a:solidFill>
          <a:ln w="63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FF"/>
              </a:solidFill>
            </a:endParaRPr>
          </a:p>
        </p:txBody>
      </p:sp>
      <p:sp>
        <p:nvSpPr>
          <p:cNvPr id="30" name="フリーフォーム 29"/>
          <p:cNvSpPr/>
          <p:nvPr/>
        </p:nvSpPr>
        <p:spPr>
          <a:xfrm>
            <a:off x="3341406" y="5084748"/>
            <a:ext cx="264919" cy="760575"/>
          </a:xfrm>
          <a:custGeom>
            <a:avLst/>
            <a:gdLst>
              <a:gd name="connsiteX0" fmla="*/ 153824 w 264919"/>
              <a:gd name="connsiteY0" fmla="*/ 752030 h 760575"/>
              <a:gd name="connsiteX1" fmla="*/ 0 w 264919"/>
              <a:gd name="connsiteY1" fmla="*/ 0 h 760575"/>
              <a:gd name="connsiteX2" fmla="*/ 264919 w 264919"/>
              <a:gd name="connsiteY2" fmla="*/ 760575 h 76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919" h="760575">
                <a:moveTo>
                  <a:pt x="153824" y="752030"/>
                </a:moveTo>
                <a:lnTo>
                  <a:pt x="0" y="0"/>
                </a:lnTo>
                <a:lnTo>
                  <a:pt x="264919" y="760575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34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A34F68A26FD249B063763E656D146D" ma:contentTypeVersion="1" ma:contentTypeDescription="Create a new document." ma:contentTypeScope="" ma:versionID="baf80c9ff089c4a104f4f852890efe7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415AB86-9440-4A51-9660-045B79C19344}"/>
</file>

<file path=customXml/itemProps2.xml><?xml version="1.0" encoding="utf-8"?>
<ds:datastoreItem xmlns:ds="http://schemas.openxmlformats.org/officeDocument/2006/customXml" ds:itemID="{CB60ABF7-486D-4242-8D06-C5F188A4948C}"/>
</file>

<file path=customXml/itemProps3.xml><?xml version="1.0" encoding="utf-8"?>
<ds:datastoreItem xmlns:ds="http://schemas.openxmlformats.org/officeDocument/2006/customXml" ds:itemID="{750C3A83-8927-43FB-99C6-8D55E63A3F9F}"/>
</file>

<file path=docProps/app.xml><?xml version="1.0" encoding="utf-8"?>
<Properties xmlns="http://schemas.openxmlformats.org/officeDocument/2006/extended-properties" xmlns:vt="http://schemas.openxmlformats.org/officeDocument/2006/docPropsVTypes">
  <TotalTime>4223</TotalTime>
  <Words>653</Words>
  <Application>Microsoft Office PowerPoint</Application>
  <PresentationFormat>On-screen Show (4:3)</PresentationFormat>
  <Paragraphs>86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Unicode MS</vt:lpstr>
      <vt:lpstr>HGPｺﾞｼｯｸE</vt:lpstr>
      <vt:lpstr>ＭＳ Ｐゴシック</vt:lpstr>
      <vt:lpstr>Arial</vt:lpstr>
      <vt:lpstr>Calibri</vt:lpstr>
      <vt:lpstr>Times New Roman</vt:lpstr>
      <vt:lpstr>Wingdings</vt:lpstr>
      <vt:lpstr>Office Theme</vt:lpstr>
      <vt:lpstr>文書</vt:lpstr>
      <vt:lpstr>ITU Workshop on “Voice and Video over LTE” Geneva, Switzerland, 1 December 2015</vt:lpstr>
      <vt:lpstr>National standards for IMS interconnection</vt:lpstr>
      <vt:lpstr>NNI (SIP/SDP) specification</vt:lpstr>
      <vt:lpstr>NNI (SIP/SDP) specification - General</vt:lpstr>
      <vt:lpstr>NNI (SIP/SDP) specification - Scope</vt:lpstr>
      <vt:lpstr>NNI (SIP/SDP) specification - Objectives</vt:lpstr>
      <vt:lpstr>Carrer ENUM/DNS specification</vt:lpstr>
      <vt:lpstr>Carrier ENUM/DNS specification - General</vt:lpstr>
      <vt:lpstr>Carrier ENUM/DNS specification - Contents</vt:lpstr>
      <vt:lpstr>Future works in TTC</vt:lpstr>
      <vt:lpstr>Thank you very much!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Editor</cp:lastModifiedBy>
  <cp:revision>243</cp:revision>
  <cp:lastPrinted>2015-01-19T16:17:40Z</cp:lastPrinted>
  <dcterms:created xsi:type="dcterms:W3CDTF">2014-09-01T15:38:30Z</dcterms:created>
  <dcterms:modified xsi:type="dcterms:W3CDTF">2015-11-27T14:35:29Z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0x0101002CA34F68A26FD249B063763E656D146D</vt:lpwstr>
  </property>
</Properties>
</file>