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1" r:id="rId2"/>
    <p:sldId id="303" r:id="rId3"/>
    <p:sldId id="323" r:id="rId4"/>
    <p:sldId id="326" r:id="rId5"/>
    <p:sldId id="327" r:id="rId6"/>
    <p:sldId id="332" r:id="rId7"/>
    <p:sldId id="304" r:id="rId8"/>
    <p:sldId id="305" r:id="rId9"/>
    <p:sldId id="328" r:id="rId10"/>
    <p:sldId id="331" r:id="rId11"/>
    <p:sldId id="333" r:id="rId12"/>
    <p:sldId id="334" r:id="rId13"/>
    <p:sldId id="335" r:id="rId14"/>
    <p:sldId id="329" r:id="rId15"/>
    <p:sldId id="330" r:id="rId16"/>
    <p:sldId id="325" r:id="rId17"/>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160" autoAdjust="0"/>
    <p:restoredTop sz="81818" autoAdjust="0"/>
  </p:normalViewPr>
  <p:slideViewPr>
    <p:cSldViewPr snapToGrid="0" snapToObjects="1" showGuides="1">
      <p:cViewPr>
        <p:scale>
          <a:sx n="90" d="100"/>
          <a:sy n="90" d="100"/>
        </p:scale>
        <p:origin x="-1368"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0" d="100"/>
          <a:sy n="110" d="100"/>
        </p:scale>
        <p:origin x="64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36816;&#33829;&#21830;BG%20&#35299;&#20915;&#26041;&#26696;&#37096;&#20135;&#21697;&#31649;&#29702;&#37096;\&#26368;&#20339;&#35270;&#39057;&#20307;&#39564;\&#26497;&#38480;&#20307;&#39564;&#21442;&#25968;&#35745;&#31639;(&#20998;&#36776;&#29575;-&#24103;&#29575;)-v1%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015507436570428"/>
          <c:y val="0.10908573928259069"/>
          <c:w val="0.86928937007874063"/>
          <c:h val="0.8395137066200058"/>
        </c:manualLayout>
      </c:layout>
      <c:lineChart>
        <c:grouping val="stacked"/>
        <c:ser>
          <c:idx val="0"/>
          <c:order val="0"/>
          <c:tx>
            <c:strRef>
              <c:f>Sheet1!$B$1</c:f>
              <c:strCache>
                <c:ptCount val="1"/>
                <c:pt idx="0">
                  <c:v>屏幕最小分辨率</c:v>
                </c:pt>
              </c:strCache>
            </c:strRef>
          </c:tx>
          <c:spPr>
            <a:ln w="76200">
              <a:solidFill>
                <a:srgbClr val="FFC000"/>
              </a:solidFill>
            </a:ln>
          </c:spPr>
          <c:marker>
            <c:symbol val="circle"/>
            <c:size val="6"/>
            <c:spPr>
              <a:solidFill>
                <a:schemeClr val="bg1"/>
              </a:solidFill>
              <a:ln w="76200">
                <a:solidFill>
                  <a:srgbClr val="FFC000"/>
                </a:solidFill>
              </a:ln>
            </c:spPr>
          </c:marker>
          <c:val>
            <c:numRef>
              <c:f>Sheet1!$B$2:$B$6</c:f>
              <c:numCache>
                <c:formatCode>General</c:formatCode>
                <c:ptCount val="5"/>
                <c:pt idx="0">
                  <c:v>3557.8958533334576</c:v>
                </c:pt>
                <c:pt idx="1">
                  <c:v>4489.3124913605543</c:v>
                </c:pt>
                <c:pt idx="2">
                  <c:v>3187.8746845867518</c:v>
                </c:pt>
                <c:pt idx="3">
                  <c:v>4554.1066922667924</c:v>
                </c:pt>
                <c:pt idx="4">
                  <c:v>7590.1778204446464</c:v>
                </c:pt>
              </c:numCache>
            </c:numRef>
          </c:val>
          <c:smooth val="1"/>
        </c:ser>
        <c:marker val="1"/>
        <c:axId val="65473920"/>
        <c:axId val="65504768"/>
      </c:lineChart>
      <c:catAx>
        <c:axId val="65473920"/>
        <c:scaling>
          <c:orientation val="minMax"/>
        </c:scaling>
        <c:delete val="1"/>
        <c:axPos val="b"/>
        <c:tickLblPos val="none"/>
        <c:crossAx val="65504768"/>
        <c:crosses val="autoZero"/>
        <c:auto val="1"/>
        <c:lblAlgn val="ctr"/>
        <c:lblOffset val="100"/>
      </c:catAx>
      <c:valAx>
        <c:axId val="65504768"/>
        <c:scaling>
          <c:orientation val="minMax"/>
          <c:min val="2000"/>
        </c:scaling>
        <c:axPos val="l"/>
        <c:numFmt formatCode="General" sourceLinked="1"/>
        <c:tickLblPos val="nextTo"/>
        <c:spPr>
          <a:ln w="19050">
            <a:solidFill>
              <a:schemeClr val="bg1"/>
            </a:solidFill>
          </a:ln>
        </c:spPr>
        <c:txPr>
          <a:bodyPr/>
          <a:lstStyle/>
          <a:p>
            <a:pPr>
              <a:defRPr>
                <a:solidFill>
                  <a:schemeClr val="bg1"/>
                </a:solidFill>
                <a:latin typeface="Arial" panose="020B0604020202020204" pitchFamily="34" charset="0"/>
                <a:ea typeface="微软雅黑" pitchFamily="34" charset="-122"/>
                <a:cs typeface="Arial" panose="020B0604020202020204" pitchFamily="34" charset="0"/>
              </a:defRPr>
            </a:pPr>
            <a:endParaRPr lang="en-US"/>
          </a:p>
        </c:txPr>
        <c:crossAx val="65473920"/>
        <c:crosses val="autoZero"/>
        <c:crossBetween val="between"/>
      </c:valAx>
    </c:plotArea>
    <c:plotVisOnly val="1"/>
    <c:dispBlanksAs val="zero"/>
  </c:chart>
  <c:spPr>
    <a:noFill/>
  </c:spPr>
  <c:txPr>
    <a:bodyPr/>
    <a:lstStyle/>
    <a:p>
      <a:pPr>
        <a:defRPr sz="9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0.13297</cdr:x>
      <cdr:y>0.74993</cdr:y>
    </cdr:from>
    <cdr:to>
      <cdr:x>0.31902</cdr:x>
      <cdr:y>0.86309</cdr:y>
    </cdr:to>
    <cdr:sp macro="" textlink="">
      <cdr:nvSpPr>
        <cdr:cNvPr id="8" name="TextBox 7"/>
        <cdr:cNvSpPr txBox="1"/>
      </cdr:nvSpPr>
      <cdr:spPr>
        <a:xfrm xmlns:a="http://schemas.openxmlformats.org/drawingml/2006/main">
          <a:off x="497775" y="2936358"/>
          <a:ext cx="696466" cy="4430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en-US" sz="800" dirty="0">
              <a:solidFill>
                <a:schemeClr val="bg1"/>
              </a:solidFill>
              <a:latin typeface="Arial" panose="020B0604020202020204" pitchFamily="34" charset="0"/>
              <a:cs typeface="Arial" panose="020B0604020202020204" pitchFamily="34" charset="0"/>
            </a:rPr>
            <a:t>Resolution: </a:t>
          </a:r>
          <a:r>
            <a:rPr lang="en-US" altLang="zh-CN" sz="800" dirty="0">
              <a:solidFill>
                <a:schemeClr val="bg1"/>
              </a:solidFill>
              <a:latin typeface="Arial" panose="020B0604020202020204" pitchFamily="34" charset="0"/>
              <a:cs typeface="Arial" panose="020B0604020202020204" pitchFamily="34" charset="0"/>
            </a:rPr>
            <a:t>3840 </a:t>
          </a:r>
          <a:r>
            <a:rPr lang="en-US" altLang="en-US" sz="800" dirty="0">
              <a:solidFill>
                <a:schemeClr val="bg1"/>
              </a:solidFill>
              <a:latin typeface="Arial" panose="020B0604020202020204" pitchFamily="34" charset="0"/>
              <a:cs typeface="Arial" panose="020B0604020202020204" pitchFamily="34" charset="0"/>
            </a:rPr>
            <a:t>x </a:t>
          </a:r>
          <a:r>
            <a:rPr lang="en-US" altLang="zh-CN" sz="800" dirty="0">
              <a:solidFill>
                <a:schemeClr val="bg1"/>
              </a:solidFill>
              <a:latin typeface="Arial" panose="020B0604020202020204" pitchFamily="34" charset="0"/>
              <a:cs typeface="Arial" panose="020B0604020202020204" pitchFamily="34" charset="0"/>
            </a:rPr>
            <a:t>2160</a:t>
          </a:r>
        </a:p>
        <a:p xmlns:a="http://schemas.openxmlformats.org/drawingml/2006/main">
          <a:r>
            <a:rPr lang="en-US" altLang="zh-CN" sz="800" dirty="0">
              <a:solidFill>
                <a:schemeClr val="bg1"/>
              </a:solidFill>
              <a:latin typeface="Arial" panose="020B0604020202020204" pitchFamily="34" charset="0"/>
              <a:cs typeface="Arial" panose="020B0604020202020204" pitchFamily="34" charset="0"/>
            </a:rPr>
            <a:t>PPI: 725</a:t>
          </a:r>
          <a:endParaRPr lang="en-US" altLang="en-US" sz="8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0.47814</cdr:x>
      <cdr:y>0.80651</cdr:y>
    </cdr:from>
    <cdr:to>
      <cdr:x>0.92551</cdr:x>
      <cdr:y>0.92079</cdr:y>
    </cdr:to>
    <cdr:sp macro="" textlink="">
      <cdr:nvSpPr>
        <cdr:cNvPr id="9" name="TextBox 1"/>
        <cdr:cNvSpPr txBox="1"/>
      </cdr:nvSpPr>
      <cdr:spPr>
        <a:xfrm xmlns:a="http://schemas.openxmlformats.org/drawingml/2006/main">
          <a:off x="1342065" y="3157886"/>
          <a:ext cx="1255688" cy="447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en-US" sz="800" dirty="0">
              <a:solidFill>
                <a:schemeClr val="bg1"/>
              </a:solidFill>
              <a:latin typeface="Arial" panose="020B0604020202020204" pitchFamily="34" charset="0"/>
              <a:cs typeface="Arial" panose="020B0604020202020204" pitchFamily="34" charset="0"/>
            </a:rPr>
            <a:t>Resolution: </a:t>
          </a:r>
          <a:r>
            <a:rPr lang="en-US" altLang="zh-CN" sz="800" dirty="0">
              <a:solidFill>
                <a:schemeClr val="bg1"/>
              </a:solidFill>
              <a:latin typeface="Arial" panose="020B0604020202020204" pitchFamily="34" charset="0"/>
              <a:cs typeface="Arial" panose="020B0604020202020204" pitchFamily="34" charset="0"/>
            </a:rPr>
            <a:t>4096 </a:t>
          </a:r>
          <a:r>
            <a:rPr lang="en-US" altLang="en-US" sz="800" dirty="0">
              <a:solidFill>
                <a:schemeClr val="bg1"/>
              </a:solidFill>
              <a:latin typeface="Arial" panose="020B0604020202020204" pitchFamily="34" charset="0"/>
              <a:cs typeface="Arial" panose="020B0604020202020204" pitchFamily="34" charset="0"/>
            </a:rPr>
            <a:t>x </a:t>
          </a:r>
          <a:r>
            <a:rPr lang="en-US" altLang="zh-CN" sz="800" dirty="0">
              <a:solidFill>
                <a:schemeClr val="bg1"/>
              </a:solidFill>
              <a:latin typeface="Arial" panose="020B0604020202020204" pitchFamily="34" charset="0"/>
              <a:cs typeface="Arial" panose="020B0604020202020204" pitchFamily="34" charset="0"/>
            </a:rPr>
            <a:t>2160</a:t>
          </a:r>
        </a:p>
        <a:p xmlns:a="http://schemas.openxmlformats.org/drawingml/2006/main">
          <a:r>
            <a:rPr lang="en-US" altLang="zh-CN" sz="800" dirty="0">
              <a:solidFill>
                <a:schemeClr val="bg1"/>
              </a:solidFill>
              <a:latin typeface="Arial" panose="020B0604020202020204" pitchFamily="34" charset="0"/>
              <a:cs typeface="Arial" panose="020B0604020202020204" pitchFamily="34" charset="0"/>
            </a:rPr>
            <a:t>PPI: 87</a:t>
          </a:r>
          <a:endParaRPr lang="en-US" altLang="en-US" sz="800" dirty="0">
            <a:solidFill>
              <a:schemeClr val="bg1"/>
            </a:solidFill>
            <a:latin typeface="Arial" panose="020B0604020202020204" pitchFamily="34" charset="0"/>
            <a:ea typeface="微软雅黑" pitchFamily="34" charset="-122"/>
            <a:cs typeface="Arial" panose="020B0604020202020204" pitchFamily="34" charset="0"/>
          </a:endParaRPr>
        </a:p>
      </cdr:txBody>
    </cdr:sp>
  </cdr:relSizeAnchor>
  <cdr:relSizeAnchor xmlns:cdr="http://schemas.openxmlformats.org/drawingml/2006/chartDrawing">
    <cdr:from>
      <cdr:x>0.27815</cdr:x>
      <cdr:y>0.5051</cdr:y>
    </cdr:from>
    <cdr:to>
      <cdr:x>0.46419</cdr:x>
      <cdr:y>0.60956</cdr:y>
    </cdr:to>
    <cdr:sp macro="" textlink="">
      <cdr:nvSpPr>
        <cdr:cNvPr id="12" name="TextBox 1"/>
        <cdr:cNvSpPr txBox="1"/>
      </cdr:nvSpPr>
      <cdr:spPr>
        <a:xfrm xmlns:a="http://schemas.openxmlformats.org/drawingml/2006/main">
          <a:off x="780710" y="1977712"/>
          <a:ext cx="522213" cy="4090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en-US" sz="800" dirty="0">
              <a:solidFill>
                <a:schemeClr val="bg1"/>
              </a:solidFill>
              <a:latin typeface="Arial" panose="020B0604020202020204" pitchFamily="34" charset="0"/>
              <a:cs typeface="Arial" panose="020B0604020202020204" pitchFamily="34" charset="0"/>
            </a:rPr>
            <a:t>Resolution: </a:t>
          </a:r>
          <a:r>
            <a:rPr lang="en-US" altLang="zh-CN" sz="800" dirty="0">
              <a:solidFill>
                <a:schemeClr val="bg1"/>
              </a:solidFill>
              <a:latin typeface="Arial" panose="020B0604020202020204" pitchFamily="34" charset="0"/>
              <a:cs typeface="Arial" panose="020B0604020202020204" pitchFamily="34" charset="0"/>
            </a:rPr>
            <a:t>5120 x 2880</a:t>
          </a:r>
        </a:p>
        <a:p xmlns:a="http://schemas.openxmlformats.org/drawingml/2006/main">
          <a:r>
            <a:rPr lang="en-US" altLang="zh-CN" sz="800" dirty="0">
              <a:solidFill>
                <a:schemeClr val="bg1"/>
              </a:solidFill>
              <a:latin typeface="Arial" panose="020B0604020202020204" pitchFamily="34" charset="0"/>
              <a:cs typeface="Arial" panose="020B0604020202020204" pitchFamily="34" charset="0"/>
            </a:rPr>
            <a:t>PPI: 536</a:t>
          </a:r>
          <a:endParaRPr lang="en-US" altLang="en-US" sz="800" dirty="0">
            <a:solidFill>
              <a:schemeClr val="bg1"/>
            </a:solidFill>
            <a:latin typeface="Arial" panose="020B0604020202020204" pitchFamily="34" charset="0"/>
            <a:ea typeface="微软雅黑" pitchFamily="34" charset="-122"/>
            <a:cs typeface="Arial" panose="020B0604020202020204" pitchFamily="34" charset="0"/>
          </a:endParaRPr>
        </a:p>
      </cdr:txBody>
    </cdr:sp>
  </cdr:relSizeAnchor>
  <cdr:relSizeAnchor xmlns:cdr="http://schemas.openxmlformats.org/drawingml/2006/chartDrawing">
    <cdr:from>
      <cdr:x>0.54702</cdr:x>
      <cdr:y>0.09976</cdr:y>
    </cdr:from>
    <cdr:to>
      <cdr:x>0.86411</cdr:x>
      <cdr:y>0.19448</cdr:y>
    </cdr:to>
    <cdr:sp macro="" textlink="">
      <cdr:nvSpPr>
        <cdr:cNvPr id="13" name="TextBox 1"/>
        <cdr:cNvSpPr txBox="1"/>
      </cdr:nvSpPr>
      <cdr:spPr>
        <a:xfrm xmlns:a="http://schemas.openxmlformats.org/drawingml/2006/main">
          <a:off x="1535400" y="390627"/>
          <a:ext cx="890022" cy="370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en-US" sz="800" dirty="0">
              <a:solidFill>
                <a:schemeClr val="bg1"/>
              </a:solidFill>
              <a:latin typeface="Arial" panose="020B0604020202020204" pitchFamily="34" charset="0"/>
              <a:cs typeface="Arial" panose="020B0604020202020204" pitchFamily="34" charset="0"/>
            </a:rPr>
            <a:t>Resolution: </a:t>
          </a:r>
          <a:r>
            <a:rPr lang="en-US" altLang="zh-CN" sz="800" dirty="0">
              <a:solidFill>
                <a:schemeClr val="bg1"/>
              </a:solidFill>
              <a:latin typeface="Arial" panose="020B0604020202020204" pitchFamily="34" charset="0"/>
              <a:cs typeface="Arial" panose="020B0604020202020204" pitchFamily="34" charset="0"/>
            </a:rPr>
            <a:t>7680 </a:t>
          </a:r>
          <a:r>
            <a:rPr lang="en-US" altLang="en-US" sz="800" dirty="0">
              <a:solidFill>
                <a:schemeClr val="bg1"/>
              </a:solidFill>
              <a:latin typeface="Arial" panose="020B0604020202020204" pitchFamily="34" charset="0"/>
              <a:cs typeface="Arial" panose="020B0604020202020204" pitchFamily="34" charset="0"/>
            </a:rPr>
            <a:t>x </a:t>
          </a:r>
          <a:r>
            <a:rPr lang="en-US" altLang="zh-CN" sz="800" dirty="0">
              <a:solidFill>
                <a:schemeClr val="bg1"/>
              </a:solidFill>
              <a:latin typeface="Arial" panose="020B0604020202020204" pitchFamily="34" charset="0"/>
              <a:cs typeface="Arial" panose="020B0604020202020204" pitchFamily="34" charset="0"/>
            </a:rPr>
            <a:t>4320</a:t>
          </a:r>
        </a:p>
        <a:p xmlns:a="http://schemas.openxmlformats.org/drawingml/2006/main">
          <a:pPr algn="l"/>
          <a:r>
            <a:rPr lang="en-US" altLang="zh-CN" sz="800" dirty="0">
              <a:solidFill>
                <a:schemeClr val="bg1"/>
              </a:solidFill>
              <a:latin typeface="Arial" panose="020B0604020202020204" pitchFamily="34" charset="0"/>
              <a:cs typeface="Arial" panose="020B0604020202020204" pitchFamily="34" charset="0"/>
            </a:rPr>
            <a:t>PPI: 87</a:t>
          </a:r>
          <a:endParaRPr lang="en-US" altLang="en-US" sz="800" dirty="0">
            <a:solidFill>
              <a:schemeClr val="bg1"/>
            </a:solidFill>
            <a:latin typeface="Arial" panose="020B0604020202020204" pitchFamily="34" charset="0"/>
            <a:ea typeface="微软雅黑" pitchFamily="34" charset="-122"/>
            <a:cs typeface="Arial" panose="020B0604020202020204" pitchFamily="34" charset="0"/>
          </a:endParaRPr>
        </a:p>
      </cdr:txBody>
    </cdr:sp>
  </cdr:relSizeAnchor>
  <cdr:relSizeAnchor xmlns:cdr="http://schemas.openxmlformats.org/drawingml/2006/chartDrawing">
    <cdr:from>
      <cdr:x>0.60308</cdr:x>
      <cdr:y>0.60956</cdr:y>
    </cdr:from>
    <cdr:to>
      <cdr:x>0.92551</cdr:x>
      <cdr:y>0.6978</cdr:y>
    </cdr:to>
    <cdr:sp macro="" textlink="">
      <cdr:nvSpPr>
        <cdr:cNvPr id="10" name="TextBox 1"/>
        <cdr:cNvSpPr txBox="1"/>
      </cdr:nvSpPr>
      <cdr:spPr>
        <a:xfrm xmlns:a="http://schemas.openxmlformats.org/drawingml/2006/main">
          <a:off x="1692742" y="2386725"/>
          <a:ext cx="905011" cy="3455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en-US" sz="800" dirty="0">
              <a:solidFill>
                <a:schemeClr val="bg1"/>
              </a:solidFill>
              <a:latin typeface="Arial" panose="020B0604020202020204" pitchFamily="34" charset="0"/>
              <a:cs typeface="Arial" panose="020B0604020202020204" pitchFamily="34" charset="0"/>
            </a:rPr>
            <a:t>Resolution: </a:t>
          </a:r>
          <a:r>
            <a:rPr lang="en-US" altLang="zh-CN" sz="800" dirty="0">
              <a:solidFill>
                <a:schemeClr val="bg1"/>
              </a:solidFill>
              <a:latin typeface="Arial" panose="020B0604020202020204" pitchFamily="34" charset="0"/>
              <a:cs typeface="Arial" panose="020B0604020202020204" pitchFamily="34" charset="0"/>
            </a:rPr>
            <a:t>5120 x 2880</a:t>
          </a:r>
        </a:p>
        <a:p xmlns:a="http://schemas.openxmlformats.org/drawingml/2006/main">
          <a:r>
            <a:rPr lang="en-US" altLang="zh-CN" sz="800" dirty="0">
              <a:solidFill>
                <a:schemeClr val="bg1"/>
              </a:solidFill>
              <a:latin typeface="Arial" panose="020B0604020202020204" pitchFamily="34" charset="0"/>
              <a:cs typeface="Arial" panose="020B0604020202020204" pitchFamily="34" charset="0"/>
            </a:rPr>
            <a:t>PPI: 87</a:t>
          </a:r>
          <a:endParaRPr lang="en-US" altLang="en-US" sz="800" dirty="0">
            <a:solidFill>
              <a:schemeClr val="bg1"/>
            </a:solidFill>
            <a:latin typeface="Arial" panose="020B0604020202020204" pitchFamily="34" charset="0"/>
            <a:ea typeface="微软雅黑" pitchFamily="34" charset="-122"/>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pPr/>
              <a:t>12/1/2015</a:t>
            </a:fld>
            <a:endParaRPr lang="en-US" dirty="0"/>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pPr/>
              <a:t>‹#›</a:t>
            </a:fld>
            <a:endParaRPr lang="en-US" dirty="0"/>
          </a:p>
        </p:txBody>
      </p:sp>
    </p:spTree>
    <p:extLst>
      <p:ext uri="{BB962C8B-B14F-4D97-AF65-F5344CB8AC3E}">
        <p14:creationId xmlns:p14="http://schemas.microsoft.com/office/powerpoint/2010/main" xmlns=""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pPr/>
              <a:t>‹#›</a:t>
            </a:fld>
            <a:endParaRPr lang="en-US" dirty="0"/>
          </a:p>
        </p:txBody>
      </p:sp>
    </p:spTree>
    <p:extLst>
      <p:ext uri="{BB962C8B-B14F-4D97-AF65-F5344CB8AC3E}">
        <p14:creationId xmlns:p14="http://schemas.microsoft.com/office/powerpoint/2010/main" xmlns=""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a:t>
            </a:fld>
            <a:endParaRPr lang="en-US" dirty="0"/>
          </a:p>
        </p:txBody>
      </p:sp>
    </p:spTree>
    <p:extLst>
      <p:ext uri="{BB962C8B-B14F-4D97-AF65-F5344CB8AC3E}">
        <p14:creationId xmlns:p14="http://schemas.microsoft.com/office/powerpoint/2010/main" xmlns=""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normAutofit/>
          </a:bodyPr>
          <a:lstStyle/>
          <a:p>
            <a:pPr hangingPunct="0"/>
            <a:r>
              <a:rPr lang="en-US" altLang="zh-CN" sz="1200" kern="1200" dirty="0" smtClean="0">
                <a:solidFill>
                  <a:schemeClr val="tx1"/>
                </a:solidFill>
                <a:latin typeface="Arial" charset="0"/>
              </a:rPr>
              <a:t>Difference between the P.1201</a:t>
            </a:r>
            <a:r>
              <a:rPr lang="en-US" altLang="en-US" sz="1200" kern="1200" dirty="0" smtClean="0">
                <a:solidFill>
                  <a:schemeClr val="tx1"/>
                </a:solidFill>
                <a:latin typeface="Arial" charset="0"/>
              </a:rPr>
              <a:t> and </a:t>
            </a:r>
            <a:r>
              <a:rPr lang="en-US" altLang="zh-CN" sz="1200" kern="1200" dirty="0" smtClean="0">
                <a:solidFill>
                  <a:schemeClr val="tx1"/>
                </a:solidFill>
                <a:latin typeface="Arial" charset="0"/>
              </a:rPr>
              <a:t>P.1202</a:t>
            </a:r>
            <a:r>
              <a:rPr lang="en-US" altLang="en-US" sz="1200" kern="1200" dirty="0" smtClean="0">
                <a:solidFill>
                  <a:schemeClr val="tx1"/>
                </a:solidFill>
                <a:latin typeface="Arial" charset="0"/>
              </a:rPr>
              <a:t> standards</a:t>
            </a:r>
            <a:endParaRPr lang="en-US" altLang="zh-CN" sz="1200" kern="1200" dirty="0" smtClean="0">
              <a:solidFill>
                <a:schemeClr val="tx1"/>
              </a:solidFill>
              <a:latin typeface="Arial" charset="0"/>
              <a:ea typeface="宋体" pitchFamily="2" charset="-122"/>
              <a:cs typeface="+mn-cs"/>
            </a:endParaRPr>
          </a:p>
          <a:p>
            <a:pPr hangingPunct="0"/>
            <a:r>
              <a:rPr lang="en-US" altLang="zh-CN" sz="1200" kern="1200" dirty="0" smtClean="0">
                <a:solidFill>
                  <a:schemeClr val="tx1"/>
                </a:solidFill>
                <a:latin typeface="Arial" charset="0"/>
              </a:rPr>
              <a:t>Complementary to the ITU-T P.1202 models, there are two further models described in ITU-T P.1201.1 and ITU-T P.1201.2. The respective entry-document for these models is ITU-T P.1201. It describes packet header only-based video, audio and audiovisual quality models. The main differences with ITU-T P.1202 can be summarized as follows: </a:t>
            </a:r>
            <a:endParaRPr lang="en-US" altLang="zh-CN" sz="1200" kern="1200" dirty="0" smtClean="0">
              <a:solidFill>
                <a:schemeClr val="tx1"/>
              </a:solidFill>
              <a:latin typeface="Arial" charset="0"/>
              <a:ea typeface="宋体" pitchFamily="2" charset="-122"/>
              <a:cs typeface="+mn-cs"/>
            </a:endParaRPr>
          </a:p>
          <a:p>
            <a:pPr lvl="0" hangingPunct="0"/>
            <a:r>
              <a:rPr lang="en-US" altLang="zh-CN" sz="1200" kern="1200" dirty="0" smtClean="0">
                <a:solidFill>
                  <a:schemeClr val="tx1"/>
                </a:solidFill>
                <a:latin typeface="Arial" charset="0"/>
              </a:rPr>
              <a:t>The ITU-T P.1201 models provide audio, video and audiovisual quality estimates, while the ITU-T P.1202 only models provides video quality estimates</a:t>
            </a:r>
            <a:endParaRPr lang="en-US"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rPr>
              <a:t>The ITU-T P.1201 models use packet header information, while the ITU-T P.1202 models exploit further bitstream information, such as coding-related information. As a consequence, the ITU-T P.1202-models can be more accurate in their quality predictions. In turn, they require non-encrypted streams, to enable the access to payload information. Since the ITU-T P.1202 models are more complex, they also require more computational power to estimate the video quality</a:t>
            </a:r>
            <a:endParaRPr lang="en-US" alt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pPr/>
              <a:t>15</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73732" name="灯片编号占位符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4218BB4B-FD03-4E3D-AA59-266550D2C048}" type="slidenum">
              <a:rPr lang="en-US" altLang="zh-CN" smtClean="0"/>
              <a:pPr eaLnBrk="1" hangingPunct="1">
                <a:spcBef>
                  <a:spcPct val="0"/>
                </a:spcBef>
              </a:pPr>
              <a:t>6</a:t>
            </a:fld>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zh-CN" smtClean="0">
              <a:solidFill>
                <a:srgbClr val="FF0000"/>
              </a:solidFill>
              <a:latin typeface="FrutigerNext LT Medium" charset="0"/>
              <a:ea typeface="微软雅黑" pitchFamily="34" charset="-122"/>
              <a:sym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spcBef>
                <a:spcPct val="0"/>
              </a:spcBef>
            </a:pPr>
            <a:fld id="{EA3133B3-E31F-44B4-BB62-5CFEF40292CB}" type="slidenum">
              <a:rPr lang="zh-CN" altLang="zh-CN" smtClean="0">
                <a:solidFill>
                  <a:srgbClr val="000000"/>
                </a:solidFill>
                <a:sym typeface="Arial" pitchFamily="34" charset="0"/>
              </a:rPr>
              <a:pPr>
                <a:spcBef>
                  <a:spcPct val="0"/>
                </a:spcBef>
              </a:pPr>
              <a:t>7</a:t>
            </a:fld>
            <a:endParaRPr lang="zh-CN" altLang="zh-CN" smtClean="0">
              <a:solidFill>
                <a:srgbClr val="000000"/>
              </a:solidFill>
              <a:sym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p:spPr>
      </p:sp>
      <p:sp>
        <p:nvSpPr>
          <p:cNvPr id="77827"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zh-CN" smtClean="0">
              <a:solidFill>
                <a:srgbClr val="000000"/>
              </a:solidFill>
              <a:latin typeface="Arial" pitchFamily="34" charset="0"/>
              <a:sym typeface="Arial" pitchFamily="34" charset="0"/>
            </a:endParaRPr>
          </a:p>
        </p:txBody>
      </p:sp>
      <p:sp>
        <p:nvSpPr>
          <p:cNvPr id="77828" name="灯片编号占位符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spcBef>
                <a:spcPct val="0"/>
              </a:spcBef>
            </a:pPr>
            <a:fld id="{52B30643-5258-42E0-8066-8F00AF5F7613}" type="slidenum">
              <a:rPr lang="zh-CN" altLang="zh-CN" smtClean="0">
                <a:solidFill>
                  <a:srgbClr val="000000"/>
                </a:solidFill>
                <a:sym typeface="Arial" pitchFamily="34" charset="0"/>
              </a:rPr>
              <a:pPr>
                <a:spcBef>
                  <a:spcPct val="0"/>
                </a:spcBef>
              </a:pPr>
              <a:t>9</a:t>
            </a:fld>
            <a:endParaRPr lang="zh-CN" altLang="zh-CN" smtClean="0">
              <a:solidFill>
                <a:srgbClr val="000000"/>
              </a:solidFill>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zh-CN" smtClean="0">
                <a:solidFill>
                  <a:srgbClr val="000000"/>
                </a:solidFill>
                <a:latin typeface="Arial" pitchFamily="34" charset="0"/>
                <a:sym typeface="Arial" pitchFamily="34" charset="0"/>
              </a:rPr>
              <a:t>IV : changes in GREEN</a:t>
            </a:r>
          </a:p>
        </p:txBody>
      </p:sp>
      <p:sp>
        <p:nvSpPr>
          <p:cNvPr id="79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a:spcBef>
                <a:spcPct val="0"/>
              </a:spcBef>
            </a:pPr>
            <a:fld id="{EB986C1A-65E6-4623-B20F-65187F360AE3}" type="slidenum">
              <a:rPr lang="zh-CN" altLang="zh-CN" smtClean="0">
                <a:solidFill>
                  <a:srgbClr val="000000"/>
                </a:solidFill>
                <a:sym typeface="Arial" pitchFamily="34" charset="0"/>
              </a:rPr>
              <a:pPr>
                <a:spcBef>
                  <a:spcPct val="0"/>
                </a:spcBef>
              </a:pPr>
              <a:t>10</a:t>
            </a:fld>
            <a:endParaRPr lang="zh-CN" altLang="zh-CN" smtClean="0">
              <a:solidFill>
                <a:srgbClr val="000000"/>
              </a:solidFill>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B328058-29F7-46C6-8D38-03A129804023}" type="slidenum">
              <a:rPr lang="en-US" altLang="zh-CN" smtClean="0">
                <a:solidFill>
                  <a:prstClr val="black"/>
                </a:solidFill>
              </a:rPr>
              <a:pPr/>
              <a:t>11</a:t>
            </a:fld>
            <a:endParaRPr lang="en-US" altLang="zh-CN"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normAutofit/>
          </a:bodyPr>
          <a:lstStyle/>
          <a:p>
            <a:r>
              <a:rPr lang="en-US" dirty="0" smtClean="0"/>
              <a:t>IV : changes in GREEN</a:t>
            </a:r>
            <a:endParaRPr lang="en-US" dirty="0"/>
          </a:p>
        </p:txBody>
      </p:sp>
      <p:sp>
        <p:nvSpPr>
          <p:cNvPr id="4" name="Slide Number Placeholder 3"/>
          <p:cNvSpPr>
            <a:spLocks noGrp="1"/>
          </p:cNvSpPr>
          <p:nvPr>
            <p:ph type="sldNum" sz="quarter" idx="10"/>
          </p:nvPr>
        </p:nvSpPr>
        <p:spPr/>
        <p:txBody>
          <a:bodyPr/>
          <a:lstStyle/>
          <a:p>
            <a:fld id="{9B328058-29F7-46C6-8D38-03A129804023}" type="slidenum">
              <a:rPr lang="en-US" altLang="zh-CN" smtClean="0">
                <a:solidFill>
                  <a:prstClr val="black"/>
                </a:solidFill>
              </a:rPr>
              <a:pPr/>
              <a:t>12</a:t>
            </a:fld>
            <a:endParaRPr lang="en-US" altLang="zh-CN"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normAutofit/>
          </a:bodyPr>
          <a:lstStyle/>
          <a:p>
            <a:r>
              <a:rPr lang="en-US" dirty="0" smtClean="0"/>
              <a:t>IV: changes in GREEN</a:t>
            </a:r>
            <a:endParaRPr lang="en-US" dirty="0"/>
          </a:p>
        </p:txBody>
      </p:sp>
      <p:sp>
        <p:nvSpPr>
          <p:cNvPr id="4" name="Slide Number Placeholder 3"/>
          <p:cNvSpPr>
            <a:spLocks noGrp="1"/>
          </p:cNvSpPr>
          <p:nvPr>
            <p:ph type="sldNum" sz="quarter" idx="10"/>
          </p:nvPr>
        </p:nvSpPr>
        <p:spPr/>
        <p:txBody>
          <a:bodyPr/>
          <a:lstStyle/>
          <a:p>
            <a:fld id="{9B328058-29F7-46C6-8D38-03A129804023}" type="slidenum">
              <a:rPr lang="en-US" altLang="zh-CN" smtClean="0">
                <a:solidFill>
                  <a:prstClr val="black"/>
                </a:solidFill>
              </a:rPr>
              <a:pPr/>
              <a:t>13</a:t>
            </a:fld>
            <a:endParaRPr lang="en-US" altLang="zh-CN" dirty="0">
              <a:solidFill>
                <a:prstClr val="black"/>
              </a:solidFill>
            </a:endParaRPr>
          </a:p>
        </p:txBody>
      </p:sp>
    </p:spTree>
    <p:extLst>
      <p:ext uri="{BB962C8B-B14F-4D97-AF65-F5344CB8AC3E}">
        <p14:creationId xmlns="" xmlns:p14="http://schemas.microsoft.com/office/powerpoint/2010/main" val="74089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normAutofit/>
          </a:bodyPr>
          <a:lstStyle/>
          <a:p>
            <a:r>
              <a:rPr lang="en-US" altLang="zh-CN" smtClean="0"/>
              <a:t>The research about the experience of video communication is in progress</a:t>
            </a:r>
            <a:endParaRPr lang="zh-CN" altLang="en-US" dirty="0"/>
          </a:p>
        </p:txBody>
      </p:sp>
      <p:sp>
        <p:nvSpPr>
          <p:cNvPr id="4" name="Slide Number Placeholder 3"/>
          <p:cNvSpPr>
            <a:spLocks noGrp="1"/>
          </p:cNvSpPr>
          <p:nvPr>
            <p:ph type="sldNum" sz="quarter" idx="10"/>
          </p:nvPr>
        </p:nvSpPr>
        <p:spPr/>
        <p:txBody>
          <a:bodyPr/>
          <a:lstStyle/>
          <a:p>
            <a:fld id="{9B328058-29F7-46C6-8D38-03A129804023}" type="slidenum">
              <a:rPr lang="en-US" altLang="zh-CN" smtClean="0">
                <a:solidFill>
                  <a:prstClr val="black"/>
                </a:solidFill>
              </a:rPr>
              <a:pPr/>
              <a:t>14</a:t>
            </a:fld>
            <a:endParaRPr lang="en-US" altLang="zh-C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85638" y="488980"/>
            <a:ext cx="8229837" cy="1143000"/>
          </a:xfrm>
          <a:prstGeom prst="rect">
            <a:avLst/>
          </a:prstGeom>
        </p:spPr>
        <p:txBody>
          <a:bodyPr lIns="91324" tIns="45654" rIns="91324" bIns="45654"/>
          <a:lstStyle>
            <a:lvl1pPr marL="0" marR="0" indent="0" algn="l" defTabSz="913235"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zh-CN" altLang="en-US" smtClean="0"/>
              <a:t>单击此处编辑母版标题样式</a:t>
            </a:r>
            <a:endParaRPr lang="zh-CN" altLang="en-US" dirty="0"/>
          </a:p>
        </p:txBody>
      </p:sp>
      <p:sp>
        <p:nvSpPr>
          <p:cNvPr id="4" name="文本占位符 3"/>
          <p:cNvSpPr>
            <a:spLocks noGrp="1"/>
          </p:cNvSpPr>
          <p:nvPr>
            <p:ph type="body" sz="quarter" idx="10"/>
          </p:nvPr>
        </p:nvSpPr>
        <p:spPr>
          <a:xfrm>
            <a:off x="608251" y="1803403"/>
            <a:ext cx="7851318" cy="4073526"/>
          </a:xfrm>
          <a:prstGeom prst="rect">
            <a:avLst/>
          </a:prstGeom>
        </p:spPr>
        <p:txBody>
          <a:bodyPr lIns="91324" tIns="45654" rIns="91324" bIns="45654"/>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smtClean="0"/>
          </a:p>
        </p:txBody>
      </p:sp>
    </p:spTree>
    <p:extLst>
      <p:ext uri="{BB962C8B-B14F-4D97-AF65-F5344CB8AC3E}">
        <p14:creationId xmlns="" xmlns:p14="http://schemas.microsoft.com/office/powerpoint/2010/main" val="35613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verdale@sympatico.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png"/><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hyperlink" Target="http://3ms.huawei.com/multimedia/docMaintain/mmMaintain.do?method=showMMDetail&amp;f_id=Img201107270068" TargetMode="External"/><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0.jpeg"/><Relationship Id="rId4" Type="http://schemas.openxmlformats.org/officeDocument/2006/relationships/hyperlink" Target="http://3ms.huawei.com/multimedia/docMaintain/mmMaintain.do?method=showMMDetail&amp;f_id=Img201509131820"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Workshop on “Voice and Video over LTE”</a:t>
            </a:r>
            <a:br>
              <a:rPr lang="en-US" sz="2800" dirty="0" smtClean="0"/>
            </a:br>
            <a:r>
              <a:rPr lang="en-US" sz="2800" dirty="0" smtClean="0"/>
              <a:t>Geneva, Switzerland, 1 December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Considerations for end to end video quality QoE assessment as a means of verifying interoperability</a:t>
            </a:r>
          </a:p>
          <a:p>
            <a:pPr marL="0" indent="0" algn="ctr">
              <a:buNone/>
            </a:pPr>
            <a:endParaRPr lang="en-US" sz="16000" b="1" dirty="0" smtClean="0"/>
          </a:p>
          <a:p>
            <a:pPr marL="0" indent="0" algn="ctr">
              <a:buNone/>
            </a:pPr>
            <a:r>
              <a:rPr lang="en-US" sz="12800" b="1" dirty="0" smtClean="0"/>
              <a:t>Paul Coverdale</a:t>
            </a:r>
          </a:p>
          <a:p>
            <a:pPr marL="0" indent="0" algn="ctr">
              <a:buNone/>
            </a:pPr>
            <a:r>
              <a:rPr lang="en-US" sz="12800" b="1" dirty="0" smtClean="0"/>
              <a:t>Consultant, Huawei Technologies Co. Ltd.</a:t>
            </a:r>
          </a:p>
          <a:p>
            <a:pPr marL="0" indent="0" algn="ctr">
              <a:buNone/>
            </a:pPr>
            <a:r>
              <a:rPr lang="en-US" sz="9600" b="1" dirty="0" smtClean="0">
                <a:solidFill>
                  <a:schemeClr val="tx2">
                    <a:lumMod val="40000"/>
                    <a:lumOff val="60000"/>
                  </a:schemeClr>
                </a:solidFill>
                <a:hlinkClick r:id="rId3"/>
              </a:rPr>
              <a:t>coverdale@sympatico.ca</a:t>
            </a:r>
            <a:r>
              <a:rPr lang="en-US" sz="12800" b="1" dirty="0" smtClean="0">
                <a:solidFill>
                  <a:schemeClr val="tx2">
                    <a:lumMod val="40000"/>
                    <a:lumOff val="60000"/>
                  </a:schemeClr>
                </a:solidFill>
              </a:rPr>
              <a:t> </a:t>
            </a:r>
          </a:p>
          <a:p>
            <a:pPr marL="0" indent="0" algn="ctr">
              <a:buNone/>
            </a:pPr>
            <a:endParaRPr lang="en-US" sz="16000" b="1" i="1" dirty="0" smtClean="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smtClean="0">
                <a:latin typeface="Calibri" panose="020F0502020204030204" pitchFamily="34" charset="0"/>
                <a:cs typeface="Arial" panose="020B0604020202020204" pitchFamily="34" charset="0"/>
              </a:rPr>
              <a:t/>
            </a:r>
            <a:br>
              <a:rPr lang="en-US" dirty="0" smtClean="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endParaRPr lang="en-US" dirty="0" smtClean="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763825" y="0"/>
            <a:ext cx="7866792" cy="906462"/>
          </a:xfrm>
        </p:spPr>
        <p:txBody>
          <a:bodyPr vert="horz" wrap="square" lIns="91440" tIns="45720" rIns="91440" bIns="45720" numCol="1" anchor="t" anchorCtr="0" compatLnSpc="1">
            <a:prstTxWarp prst="textNoShape">
              <a:avLst/>
            </a:prstTxWarp>
            <a:noAutofit/>
          </a:bodyPr>
          <a:lstStyle/>
          <a:p>
            <a:pPr eaLnBrk="1" hangingPunct="1">
              <a:buSzPct val="100000"/>
              <a:defRPr/>
            </a:pPr>
            <a:r>
              <a:rPr kumimoji="0" lang="en-US" altLang="zh-CN" sz="2800" dirty="0" smtClean="0">
                <a:effectLst/>
                <a:latin typeface="+mn-lt"/>
                <a:sym typeface="???? Bold"/>
              </a:rPr>
              <a:t>Video QoE</a:t>
            </a:r>
            <a:r>
              <a:rPr kumimoji="0" lang="zh-CN" sz="2800" dirty="0" smtClean="0">
                <a:effectLst/>
                <a:latin typeface="+mn-lt"/>
                <a:sym typeface="???? Bold"/>
              </a:rPr>
              <a:t> Assessment Panorama</a:t>
            </a:r>
          </a:p>
        </p:txBody>
      </p:sp>
      <p:sp>
        <p:nvSpPr>
          <p:cNvPr id="132" name="圆角矩形 131"/>
          <p:cNvSpPr/>
          <p:nvPr/>
        </p:nvSpPr>
        <p:spPr bwMode="auto">
          <a:xfrm>
            <a:off x="494855" y="574895"/>
            <a:ext cx="8233409" cy="2411412"/>
          </a:xfrm>
          <a:prstGeom prst="roundRect">
            <a:avLst>
              <a:gd name="adj" fmla="val 5497"/>
            </a:avLst>
          </a:prstGeom>
          <a:solidFill>
            <a:srgbClr val="558ED5"/>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9" name="圆角矩形 48"/>
          <p:cNvSpPr/>
          <p:nvPr/>
        </p:nvSpPr>
        <p:spPr bwMode="auto">
          <a:xfrm>
            <a:off x="1774444" y="790795"/>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50" name="圆角矩形 49"/>
          <p:cNvSpPr/>
          <p:nvPr/>
        </p:nvSpPr>
        <p:spPr bwMode="auto">
          <a:xfrm>
            <a:off x="4095558" y="790795"/>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52" name="圆角矩形 51"/>
          <p:cNvSpPr/>
          <p:nvPr/>
        </p:nvSpPr>
        <p:spPr bwMode="auto">
          <a:xfrm>
            <a:off x="6417863" y="790795"/>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4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6087" name="矩形 52"/>
          <p:cNvSpPr>
            <a:spLocks noChangeArrowheads="1"/>
          </p:cNvSpPr>
          <p:nvPr/>
        </p:nvSpPr>
        <p:spPr bwMode="auto">
          <a:xfrm>
            <a:off x="4036214" y="860646"/>
            <a:ext cx="1935109"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404040"/>
                </a:solidFill>
                <a:ea typeface="微软雅黑" pitchFamily="34" charset="-122"/>
                <a:cs typeface="Arial" pitchFamily="34" charset="0"/>
                <a:sym typeface="Arial" pitchFamily="34" charset="0"/>
              </a:rPr>
              <a:t>Interactive experience</a:t>
            </a:r>
          </a:p>
        </p:txBody>
      </p:sp>
      <p:sp>
        <p:nvSpPr>
          <p:cNvPr id="46088" name="矩形 53"/>
          <p:cNvSpPr>
            <a:spLocks noChangeArrowheads="1"/>
          </p:cNvSpPr>
          <p:nvPr/>
        </p:nvSpPr>
        <p:spPr bwMode="auto">
          <a:xfrm>
            <a:off x="6417863" y="860646"/>
            <a:ext cx="1835466"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0" rIns="91422" bIns="4571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400" b="0" dirty="0" smtClean="0">
                <a:solidFill>
                  <a:srgbClr val="404040"/>
                </a:solidFill>
                <a:ea typeface="微软雅黑" pitchFamily="34" charset="-122"/>
                <a:cs typeface="Arial" pitchFamily="34" charset="0"/>
                <a:sym typeface="Arial" pitchFamily="34" charset="0"/>
              </a:rPr>
              <a:t>View</a:t>
            </a:r>
            <a:r>
              <a:rPr lang="en-US" altLang="zh-CN" sz="1400" b="0" dirty="0" err="1" smtClean="0">
                <a:solidFill>
                  <a:srgbClr val="404040"/>
                </a:solidFill>
                <a:ea typeface="微软雅黑" pitchFamily="34" charset="-122"/>
                <a:cs typeface="Arial" pitchFamily="34" charset="0"/>
                <a:sym typeface="Arial" pitchFamily="34" charset="0"/>
              </a:rPr>
              <a:t>ing</a:t>
            </a:r>
            <a:r>
              <a:rPr lang="zh-CN" altLang="zh-CN" sz="1400" b="0" dirty="0" smtClean="0">
                <a:solidFill>
                  <a:srgbClr val="404040"/>
                </a:solidFill>
                <a:ea typeface="微软雅黑" pitchFamily="34" charset="-122"/>
                <a:cs typeface="Arial" pitchFamily="34" charset="0"/>
                <a:sym typeface="Arial" pitchFamily="34" charset="0"/>
              </a:rPr>
              <a:t> </a:t>
            </a:r>
            <a:r>
              <a:rPr lang="zh-CN" altLang="zh-CN" sz="1400" b="0" dirty="0">
                <a:solidFill>
                  <a:srgbClr val="404040"/>
                </a:solidFill>
                <a:ea typeface="微软雅黑" pitchFamily="34" charset="-122"/>
                <a:cs typeface="Arial" pitchFamily="34" charset="0"/>
                <a:sym typeface="Arial" pitchFamily="34" charset="0"/>
              </a:rPr>
              <a:t>experience</a:t>
            </a:r>
          </a:p>
        </p:txBody>
      </p:sp>
      <p:sp>
        <p:nvSpPr>
          <p:cNvPr id="46089" name="矩形 54"/>
          <p:cNvSpPr>
            <a:spLocks noChangeArrowheads="1"/>
          </p:cNvSpPr>
          <p:nvPr/>
        </p:nvSpPr>
        <p:spPr bwMode="auto">
          <a:xfrm>
            <a:off x="2079013" y="860646"/>
            <a:ext cx="1207281"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404040"/>
                </a:solidFill>
                <a:ea typeface="微软雅黑" pitchFamily="34" charset="-122"/>
                <a:cs typeface="Arial" pitchFamily="34" charset="0"/>
                <a:sym typeface="Arial" pitchFamily="34" charset="0"/>
              </a:rPr>
              <a:t>Video quality</a:t>
            </a:r>
          </a:p>
        </p:txBody>
      </p:sp>
      <p:sp>
        <p:nvSpPr>
          <p:cNvPr id="59" name="圆角矩形 58"/>
          <p:cNvSpPr/>
          <p:nvPr/>
        </p:nvSpPr>
        <p:spPr bwMode="auto">
          <a:xfrm>
            <a:off x="1774444" y="1509932"/>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0" name="圆角矩形 59"/>
          <p:cNvSpPr/>
          <p:nvPr/>
        </p:nvSpPr>
        <p:spPr bwMode="auto">
          <a:xfrm>
            <a:off x="4095558" y="1509932"/>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4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5" name="圆角矩形 64"/>
          <p:cNvSpPr/>
          <p:nvPr/>
        </p:nvSpPr>
        <p:spPr bwMode="auto">
          <a:xfrm>
            <a:off x="6417863" y="1509932"/>
            <a:ext cx="183546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4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8" name="圆角矩形 67"/>
          <p:cNvSpPr/>
          <p:nvPr/>
        </p:nvSpPr>
        <p:spPr bwMode="auto">
          <a:xfrm>
            <a:off x="1774444" y="2230657"/>
            <a:ext cx="6478885"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6094" name="矩形 68"/>
          <p:cNvSpPr>
            <a:spLocks noChangeArrowheads="1"/>
          </p:cNvSpPr>
          <p:nvPr/>
        </p:nvSpPr>
        <p:spPr bwMode="auto">
          <a:xfrm>
            <a:off x="2142940" y="1616296"/>
            <a:ext cx="1107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sQuality*</a:t>
            </a:r>
          </a:p>
        </p:txBody>
      </p:sp>
      <p:sp>
        <p:nvSpPr>
          <p:cNvPr id="46095" name="矩形 69"/>
          <p:cNvSpPr>
            <a:spLocks noChangeArrowheads="1"/>
          </p:cNvSpPr>
          <p:nvPr/>
        </p:nvSpPr>
        <p:spPr bwMode="auto">
          <a:xfrm>
            <a:off x="4335948" y="1616296"/>
            <a:ext cx="13773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sInteraction</a:t>
            </a:r>
          </a:p>
        </p:txBody>
      </p:sp>
      <p:sp>
        <p:nvSpPr>
          <p:cNvPr id="46096" name="矩形 73"/>
          <p:cNvSpPr>
            <a:spLocks noChangeArrowheads="1"/>
          </p:cNvSpPr>
          <p:nvPr/>
        </p:nvSpPr>
        <p:spPr bwMode="auto">
          <a:xfrm>
            <a:off x="6934594" y="1616296"/>
            <a:ext cx="7960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sView</a:t>
            </a:r>
          </a:p>
        </p:txBody>
      </p:sp>
      <p:sp>
        <p:nvSpPr>
          <p:cNvPr id="46097" name="矩形 74"/>
          <p:cNvSpPr>
            <a:spLocks noChangeArrowheads="1"/>
          </p:cNvSpPr>
          <p:nvPr/>
        </p:nvSpPr>
        <p:spPr bwMode="auto">
          <a:xfrm>
            <a:off x="2542971" y="2333845"/>
            <a:ext cx="491326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en-US" altLang="zh-CN" sz="2000" b="0" dirty="0" smtClean="0">
                <a:solidFill>
                  <a:srgbClr val="404040"/>
                </a:solidFill>
                <a:ea typeface="微软雅黑" pitchFamily="34" charset="-122"/>
                <a:cs typeface="Arial" pitchFamily="34" charset="0"/>
                <a:sym typeface="Arial" pitchFamily="34" charset="0"/>
              </a:rPr>
              <a:t>Video MOS</a:t>
            </a:r>
            <a:r>
              <a:rPr lang="zh-CN" altLang="zh-CN" b="0" dirty="0" smtClean="0">
                <a:solidFill>
                  <a:srgbClr val="404040"/>
                </a:solidFill>
                <a:ea typeface="微软雅黑" pitchFamily="34" charset="-122"/>
                <a:cs typeface="Arial" pitchFamily="34" charset="0"/>
                <a:sym typeface="Arial" pitchFamily="34" charset="0"/>
              </a:rPr>
              <a:t> </a:t>
            </a:r>
            <a:r>
              <a:rPr lang="zh-CN" altLang="zh-CN" b="0" dirty="0">
                <a:solidFill>
                  <a:srgbClr val="404040"/>
                </a:solidFill>
                <a:ea typeface="微软雅黑" pitchFamily="34" charset="-122"/>
                <a:cs typeface="Arial" pitchFamily="34" charset="0"/>
                <a:sym typeface="Arial" pitchFamily="34" charset="0"/>
              </a:rPr>
              <a:t>= f </a:t>
            </a:r>
            <a:r>
              <a:rPr lang="en-US" altLang="zh-CN" b="0" dirty="0" smtClean="0">
                <a:solidFill>
                  <a:srgbClr val="404040"/>
                </a:solidFill>
                <a:ea typeface="微软雅黑" pitchFamily="34" charset="-122"/>
                <a:cs typeface="Arial" pitchFamily="34" charset="0"/>
                <a:sym typeface="Arial" pitchFamily="34" charset="0"/>
              </a:rPr>
              <a:t>(</a:t>
            </a:r>
            <a:r>
              <a:rPr lang="zh-CN" altLang="zh-CN" b="0" dirty="0" smtClean="0">
                <a:solidFill>
                  <a:srgbClr val="404040"/>
                </a:solidFill>
                <a:ea typeface="微软雅黑" pitchFamily="34" charset="-122"/>
                <a:cs typeface="Arial" pitchFamily="34" charset="0"/>
                <a:sym typeface="Arial" pitchFamily="34" charset="0"/>
              </a:rPr>
              <a:t>sQuality</a:t>
            </a:r>
            <a:r>
              <a:rPr lang="zh-CN" altLang="zh-CN" b="0" dirty="0">
                <a:solidFill>
                  <a:srgbClr val="404040"/>
                </a:solidFill>
                <a:ea typeface="微软雅黑" pitchFamily="34" charset="-122"/>
                <a:cs typeface="Arial" pitchFamily="34" charset="0"/>
                <a:sym typeface="Arial" pitchFamily="34" charset="0"/>
              </a:rPr>
              <a:t>, sInteraction, </a:t>
            </a:r>
            <a:r>
              <a:rPr lang="zh-CN" altLang="zh-CN" b="0" dirty="0" smtClean="0">
                <a:solidFill>
                  <a:srgbClr val="404040"/>
                </a:solidFill>
                <a:ea typeface="微软雅黑" pitchFamily="34" charset="-122"/>
                <a:cs typeface="Arial" pitchFamily="34" charset="0"/>
                <a:sym typeface="Arial" pitchFamily="34" charset="0"/>
              </a:rPr>
              <a:t>sView</a:t>
            </a:r>
            <a:r>
              <a:rPr lang="en-US" altLang="zh-CN" b="0" dirty="0" smtClean="0">
                <a:solidFill>
                  <a:srgbClr val="404040"/>
                </a:solidFill>
                <a:ea typeface="微软雅黑" pitchFamily="34" charset="-122"/>
                <a:cs typeface="Arial" pitchFamily="34" charset="0"/>
                <a:sym typeface="Arial" pitchFamily="34" charset="0"/>
              </a:rPr>
              <a:t>)</a:t>
            </a:r>
            <a:endParaRPr lang="zh-CN" altLang="zh-CN" b="0" dirty="0">
              <a:solidFill>
                <a:srgbClr val="404040"/>
              </a:solidFill>
              <a:ea typeface="微软雅黑" pitchFamily="34" charset="-122"/>
              <a:cs typeface="Arial" pitchFamily="34" charset="0"/>
              <a:sym typeface="Arial" pitchFamily="34" charset="0"/>
            </a:endParaRPr>
          </a:p>
        </p:txBody>
      </p:sp>
      <p:cxnSp>
        <p:nvCxnSpPr>
          <p:cNvPr id="121" name="直接连接符 120"/>
          <p:cNvCxnSpPr>
            <a:stCxn id="49" idx="2"/>
            <a:endCxn id="59" idx="0"/>
          </p:cNvCxnSpPr>
          <p:nvPr/>
        </p:nvCxnSpPr>
        <p:spPr bwMode="auto">
          <a:xfrm>
            <a:off x="2692177" y="1330546"/>
            <a:ext cx="0" cy="179387"/>
          </a:xfrm>
          <a:prstGeom prst="line">
            <a:avLst/>
          </a:prstGeom>
          <a:noFill/>
          <a:ln w="57150" cap="flat" cmpd="sng" algn="ctr">
            <a:solidFill>
              <a:schemeClr val="bg1">
                <a:lumMod val="95000"/>
              </a:schemeClr>
            </a:solidFill>
            <a:prstDash val="solid"/>
            <a:round/>
            <a:headEnd type="oval" w="med" len="med"/>
            <a:tailEnd type="oval" w="med" len="med"/>
          </a:ln>
          <a:effectLst/>
        </p:spPr>
      </p:cxnSp>
      <p:cxnSp>
        <p:nvCxnSpPr>
          <p:cNvPr id="123" name="直接连接符 122"/>
          <p:cNvCxnSpPr>
            <a:stCxn id="50" idx="2"/>
            <a:endCxn id="60" idx="0"/>
          </p:cNvCxnSpPr>
          <p:nvPr/>
        </p:nvCxnSpPr>
        <p:spPr bwMode="auto">
          <a:xfrm>
            <a:off x="5013291" y="1330546"/>
            <a:ext cx="0" cy="179387"/>
          </a:xfrm>
          <a:prstGeom prst="line">
            <a:avLst/>
          </a:prstGeom>
          <a:noFill/>
          <a:ln w="57150" cap="flat" cmpd="sng" algn="ctr">
            <a:solidFill>
              <a:schemeClr val="bg1">
                <a:lumMod val="95000"/>
              </a:schemeClr>
            </a:solidFill>
            <a:prstDash val="solid"/>
            <a:round/>
            <a:headEnd type="oval" w="med" len="med"/>
            <a:tailEnd type="oval" w="med" len="med"/>
          </a:ln>
          <a:effectLst/>
        </p:spPr>
      </p:cxnSp>
      <p:cxnSp>
        <p:nvCxnSpPr>
          <p:cNvPr id="126" name="直接连接符 125"/>
          <p:cNvCxnSpPr>
            <a:stCxn id="52" idx="2"/>
            <a:endCxn id="65" idx="0"/>
          </p:cNvCxnSpPr>
          <p:nvPr/>
        </p:nvCxnSpPr>
        <p:spPr bwMode="auto">
          <a:xfrm>
            <a:off x="7335595" y="1330546"/>
            <a:ext cx="0" cy="179387"/>
          </a:xfrm>
          <a:prstGeom prst="line">
            <a:avLst/>
          </a:prstGeom>
          <a:noFill/>
          <a:ln w="57150" cap="flat" cmpd="sng" algn="ctr">
            <a:solidFill>
              <a:schemeClr val="bg1">
                <a:lumMod val="95000"/>
              </a:schemeClr>
            </a:solidFill>
            <a:prstDash val="solid"/>
            <a:round/>
            <a:headEnd type="oval" w="med" len="med"/>
            <a:tailEnd type="oval" w="med" len="med"/>
          </a:ln>
          <a:effectLst/>
        </p:spPr>
      </p:cxnSp>
      <p:cxnSp>
        <p:nvCxnSpPr>
          <p:cNvPr id="129" name="直接连接符 128"/>
          <p:cNvCxnSpPr/>
          <p:nvPr/>
        </p:nvCxnSpPr>
        <p:spPr bwMode="auto">
          <a:xfrm>
            <a:off x="2692177" y="2049683"/>
            <a:ext cx="0" cy="180975"/>
          </a:xfrm>
          <a:prstGeom prst="line">
            <a:avLst/>
          </a:prstGeom>
          <a:noFill/>
          <a:ln w="57150" cap="flat" cmpd="sng" algn="ctr">
            <a:solidFill>
              <a:schemeClr val="bg1">
                <a:lumMod val="95000"/>
              </a:schemeClr>
            </a:solidFill>
            <a:prstDash val="solid"/>
            <a:round/>
            <a:headEnd type="oval" w="med" len="med"/>
            <a:tailEnd type="oval" w="med" len="med"/>
          </a:ln>
          <a:effectLst/>
        </p:spPr>
      </p:cxnSp>
      <p:cxnSp>
        <p:nvCxnSpPr>
          <p:cNvPr id="130" name="直接连接符 129"/>
          <p:cNvCxnSpPr/>
          <p:nvPr/>
        </p:nvCxnSpPr>
        <p:spPr bwMode="auto">
          <a:xfrm>
            <a:off x="5013291" y="2049683"/>
            <a:ext cx="0" cy="180975"/>
          </a:xfrm>
          <a:prstGeom prst="line">
            <a:avLst/>
          </a:prstGeom>
          <a:noFill/>
          <a:ln w="57150" cap="flat" cmpd="sng" algn="ctr">
            <a:solidFill>
              <a:schemeClr val="bg1">
                <a:lumMod val="95000"/>
              </a:schemeClr>
            </a:solidFill>
            <a:prstDash val="solid"/>
            <a:round/>
            <a:headEnd type="oval" w="med" len="med"/>
            <a:tailEnd type="oval" w="med" len="med"/>
          </a:ln>
          <a:effectLst/>
        </p:spPr>
      </p:cxnSp>
      <p:cxnSp>
        <p:nvCxnSpPr>
          <p:cNvPr id="131" name="直接连接符 130"/>
          <p:cNvCxnSpPr/>
          <p:nvPr/>
        </p:nvCxnSpPr>
        <p:spPr bwMode="auto">
          <a:xfrm>
            <a:off x="7335595" y="2049683"/>
            <a:ext cx="0" cy="180975"/>
          </a:xfrm>
          <a:prstGeom prst="line">
            <a:avLst/>
          </a:prstGeom>
          <a:noFill/>
          <a:ln w="57150" cap="flat" cmpd="sng" algn="ctr">
            <a:solidFill>
              <a:schemeClr val="bg1">
                <a:lumMod val="95000"/>
              </a:schemeClr>
            </a:solidFill>
            <a:prstDash val="solid"/>
            <a:round/>
            <a:headEnd type="oval" w="med" len="med"/>
            <a:tailEnd type="oval" w="med" len="med"/>
          </a:ln>
          <a:effectLst/>
        </p:spPr>
      </p:cxnSp>
      <p:sp>
        <p:nvSpPr>
          <p:cNvPr id="49176" name="TextBox 132"/>
          <p:cNvSpPr txBox="1">
            <a:spLocks noChangeArrowheads="1"/>
          </p:cNvSpPr>
          <p:nvPr/>
        </p:nvSpPr>
        <p:spPr bwMode="auto">
          <a:xfrm>
            <a:off x="612353" y="790125"/>
            <a:ext cx="1107996" cy="1960562"/>
          </a:xfrm>
          <a:prstGeom prst="rect">
            <a:avLst/>
          </a:prstGeom>
          <a:noFill/>
          <a:ln>
            <a:noFill/>
          </a:ln>
          <a:extLst/>
        </p:spPr>
        <p:txBody>
          <a:bodyPr vert="vert27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defRPr/>
            </a:pPr>
            <a:r>
              <a:rPr lang="en-US" altLang="zh-CN" sz="2000" dirty="0" smtClean="0">
                <a:solidFill>
                  <a:srgbClr val="FFFFFF"/>
                </a:solidFill>
                <a:ea typeface="微软雅黑" pitchFamily="34" charset="-122"/>
                <a:cs typeface="Arial" panose="020B0604020202020204" pitchFamily="34" charset="0"/>
                <a:sym typeface="Arial" pitchFamily="34" charset="0"/>
              </a:rPr>
              <a:t>Video MOS</a:t>
            </a:r>
            <a:r>
              <a:rPr lang="zh-CN" altLang="zh-CN" sz="2000" dirty="0" smtClean="0">
                <a:solidFill>
                  <a:srgbClr val="FFFFFF"/>
                </a:solidFill>
                <a:ea typeface="微软雅黑" pitchFamily="34" charset="-122"/>
                <a:cs typeface="Arial" panose="020B0604020202020204" pitchFamily="34" charset="0"/>
                <a:sym typeface="Arial" pitchFamily="34" charset="0"/>
              </a:rPr>
              <a:t> modeling</a:t>
            </a:r>
            <a:r>
              <a:rPr lang="en-US" altLang="zh-CN" sz="2000" dirty="0" smtClean="0">
                <a:solidFill>
                  <a:srgbClr val="FFFFFF"/>
                </a:solidFill>
                <a:ea typeface="微软雅黑" pitchFamily="34" charset="-122"/>
                <a:cs typeface="Arial" panose="020B0604020202020204" pitchFamily="34" charset="0"/>
                <a:sym typeface="Arial" pitchFamily="34" charset="0"/>
              </a:rPr>
              <a:t> factors</a:t>
            </a:r>
            <a:endParaRPr lang="zh-CN" altLang="zh-CN" sz="2000" dirty="0" smtClean="0">
              <a:solidFill>
                <a:srgbClr val="FFFFFF"/>
              </a:solidFill>
              <a:ea typeface="微软雅黑" pitchFamily="34" charset="-122"/>
              <a:cs typeface="Arial" panose="020B0604020202020204" pitchFamily="34" charset="0"/>
              <a:sym typeface="Arial" pitchFamily="34" charset="0"/>
            </a:endParaRPr>
          </a:p>
        </p:txBody>
      </p:sp>
      <p:sp>
        <p:nvSpPr>
          <p:cNvPr id="48" name="圆角矩形 47"/>
          <p:cNvSpPr/>
          <p:nvPr/>
        </p:nvSpPr>
        <p:spPr bwMode="auto">
          <a:xfrm>
            <a:off x="494855" y="3059333"/>
            <a:ext cx="8233409" cy="2843213"/>
          </a:xfrm>
          <a:prstGeom prst="roundRect">
            <a:avLst>
              <a:gd name="adj" fmla="val 5810"/>
            </a:avLst>
          </a:prstGeom>
          <a:solidFill>
            <a:srgbClr val="00B0F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9178" name="TextBox 41"/>
          <p:cNvSpPr txBox="1">
            <a:spLocks noChangeArrowheads="1"/>
          </p:cNvSpPr>
          <p:nvPr/>
        </p:nvSpPr>
        <p:spPr bwMode="auto">
          <a:xfrm>
            <a:off x="719467" y="3130199"/>
            <a:ext cx="800219" cy="2124422"/>
          </a:xfrm>
          <a:prstGeom prst="rect">
            <a:avLst/>
          </a:prstGeom>
          <a:noFill/>
          <a:ln>
            <a:noFill/>
          </a:ln>
          <a:extLst/>
        </p:spPr>
        <p:txBody>
          <a:bodyPr vert="vert27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defRPr/>
            </a:pPr>
            <a:r>
              <a:rPr lang="zh-CN" altLang="zh-CN" sz="2000" dirty="0" smtClean="0">
                <a:solidFill>
                  <a:srgbClr val="FFFFFF"/>
                </a:solidFill>
                <a:ea typeface="微软雅黑" pitchFamily="34" charset="-122"/>
                <a:cs typeface="Arial" panose="020B0604020202020204" pitchFamily="34" charset="0"/>
                <a:sym typeface="Arial" pitchFamily="34" charset="0"/>
              </a:rPr>
              <a:t>Application scenario</a:t>
            </a:r>
          </a:p>
        </p:txBody>
      </p:sp>
      <p:sp>
        <p:nvSpPr>
          <p:cNvPr id="82" name="圆角矩形 81"/>
          <p:cNvSpPr/>
          <p:nvPr/>
        </p:nvSpPr>
        <p:spPr bwMode="auto">
          <a:xfrm>
            <a:off x="1774443" y="4607145"/>
            <a:ext cx="315790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83" name="圆角矩形 82"/>
          <p:cNvSpPr/>
          <p:nvPr/>
        </p:nvSpPr>
        <p:spPr bwMode="auto">
          <a:xfrm>
            <a:off x="5095422" y="4607145"/>
            <a:ext cx="3157906"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grpSp>
        <p:nvGrpSpPr>
          <p:cNvPr id="2" name="组合 19"/>
          <p:cNvGrpSpPr/>
          <p:nvPr/>
        </p:nvGrpSpPr>
        <p:grpSpPr>
          <a:xfrm>
            <a:off x="5391549" y="4678893"/>
            <a:ext cx="323916" cy="396000"/>
            <a:chOff x="-4743450" y="6276975"/>
            <a:chExt cx="1830388" cy="1525588"/>
          </a:xfrm>
          <a:solidFill>
            <a:srgbClr val="00B0F0"/>
          </a:solidFill>
        </p:grpSpPr>
        <p:sp>
          <p:nvSpPr>
            <p:cNvPr id="91" name="Freeform 55"/>
            <p:cNvSpPr>
              <a:spLocks noEditPoints="1"/>
            </p:cNvSpPr>
            <p:nvPr/>
          </p:nvSpPr>
          <p:spPr bwMode="auto">
            <a:xfrm>
              <a:off x="-4235450" y="6472238"/>
              <a:ext cx="844550" cy="1330325"/>
            </a:xfrm>
            <a:custGeom>
              <a:avLst/>
              <a:gdLst>
                <a:gd name="T0" fmla="*/ 223 w 225"/>
                <a:gd name="T1" fmla="*/ 344 h 354"/>
                <a:gd name="T2" fmla="*/ 137 w 225"/>
                <a:gd name="T3" fmla="*/ 108 h 354"/>
                <a:gd name="T4" fmla="*/ 142 w 225"/>
                <a:gd name="T5" fmla="*/ 89 h 354"/>
                <a:gd name="T6" fmla="*/ 163 w 225"/>
                <a:gd name="T7" fmla="*/ 50 h 354"/>
                <a:gd name="T8" fmla="*/ 113 w 225"/>
                <a:gd name="T9" fmla="*/ 0 h 354"/>
                <a:gd name="T10" fmla="*/ 62 w 225"/>
                <a:gd name="T11" fmla="*/ 50 h 354"/>
                <a:gd name="T12" fmla="*/ 83 w 225"/>
                <a:gd name="T13" fmla="*/ 89 h 354"/>
                <a:gd name="T14" fmla="*/ 88 w 225"/>
                <a:gd name="T15" fmla="*/ 108 h 354"/>
                <a:gd name="T16" fmla="*/ 2 w 225"/>
                <a:gd name="T17" fmla="*/ 344 h 354"/>
                <a:gd name="T18" fmla="*/ 9 w 225"/>
                <a:gd name="T19" fmla="*/ 351 h 354"/>
                <a:gd name="T20" fmla="*/ 113 w 225"/>
                <a:gd name="T21" fmla="*/ 325 h 354"/>
                <a:gd name="T22" fmla="*/ 216 w 225"/>
                <a:gd name="T23" fmla="*/ 351 h 354"/>
                <a:gd name="T24" fmla="*/ 223 w 225"/>
                <a:gd name="T25" fmla="*/ 344 h 354"/>
                <a:gd name="T26" fmla="*/ 113 w 225"/>
                <a:gd name="T27" fmla="*/ 145 h 354"/>
                <a:gd name="T28" fmla="*/ 137 w 225"/>
                <a:gd name="T29" fmla="*/ 169 h 354"/>
                <a:gd name="T30" fmla="*/ 113 w 225"/>
                <a:gd name="T31" fmla="*/ 193 h 354"/>
                <a:gd name="T32" fmla="*/ 88 w 225"/>
                <a:gd name="T33" fmla="*/ 169 h 354"/>
                <a:gd name="T34" fmla="*/ 113 w 225"/>
                <a:gd name="T35" fmla="*/ 145 h 354"/>
                <a:gd name="T36" fmla="*/ 113 w 225"/>
                <a:gd name="T37" fmla="*/ 285 h 354"/>
                <a:gd name="T38" fmla="*/ 76 w 225"/>
                <a:gd name="T39" fmla="*/ 248 h 354"/>
                <a:gd name="T40" fmla="*/ 113 w 225"/>
                <a:gd name="T41" fmla="*/ 211 h 354"/>
                <a:gd name="T42" fmla="*/ 149 w 225"/>
                <a:gd name="T43" fmla="*/ 248 h 354"/>
                <a:gd name="T44" fmla="*/ 113 w 225"/>
                <a:gd name="T45" fmla="*/ 2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354">
                  <a:moveTo>
                    <a:pt x="223" y="344"/>
                  </a:moveTo>
                  <a:cubicBezTo>
                    <a:pt x="137" y="108"/>
                    <a:pt x="137" y="108"/>
                    <a:pt x="137" y="108"/>
                  </a:cubicBezTo>
                  <a:cubicBezTo>
                    <a:pt x="135" y="101"/>
                    <a:pt x="137" y="93"/>
                    <a:pt x="142" y="89"/>
                  </a:cubicBezTo>
                  <a:cubicBezTo>
                    <a:pt x="142" y="89"/>
                    <a:pt x="163" y="71"/>
                    <a:pt x="163" y="50"/>
                  </a:cubicBezTo>
                  <a:cubicBezTo>
                    <a:pt x="163" y="22"/>
                    <a:pt x="140" y="0"/>
                    <a:pt x="113" y="0"/>
                  </a:cubicBezTo>
                  <a:cubicBezTo>
                    <a:pt x="85" y="0"/>
                    <a:pt x="62" y="22"/>
                    <a:pt x="62" y="50"/>
                  </a:cubicBezTo>
                  <a:cubicBezTo>
                    <a:pt x="62" y="71"/>
                    <a:pt x="83" y="89"/>
                    <a:pt x="83" y="89"/>
                  </a:cubicBezTo>
                  <a:cubicBezTo>
                    <a:pt x="88" y="93"/>
                    <a:pt x="90" y="101"/>
                    <a:pt x="88" y="108"/>
                  </a:cubicBezTo>
                  <a:cubicBezTo>
                    <a:pt x="2" y="344"/>
                    <a:pt x="2" y="344"/>
                    <a:pt x="2" y="344"/>
                  </a:cubicBezTo>
                  <a:cubicBezTo>
                    <a:pt x="0" y="351"/>
                    <a:pt x="3" y="354"/>
                    <a:pt x="9" y="351"/>
                  </a:cubicBezTo>
                  <a:cubicBezTo>
                    <a:pt x="9" y="351"/>
                    <a:pt x="72" y="325"/>
                    <a:pt x="113" y="325"/>
                  </a:cubicBezTo>
                  <a:cubicBezTo>
                    <a:pt x="153" y="325"/>
                    <a:pt x="216" y="351"/>
                    <a:pt x="216" y="351"/>
                  </a:cubicBezTo>
                  <a:cubicBezTo>
                    <a:pt x="222" y="354"/>
                    <a:pt x="225" y="351"/>
                    <a:pt x="223" y="344"/>
                  </a:cubicBezTo>
                  <a:close/>
                  <a:moveTo>
                    <a:pt x="113" y="145"/>
                  </a:moveTo>
                  <a:cubicBezTo>
                    <a:pt x="126" y="145"/>
                    <a:pt x="137" y="156"/>
                    <a:pt x="137" y="169"/>
                  </a:cubicBezTo>
                  <a:cubicBezTo>
                    <a:pt x="137" y="183"/>
                    <a:pt x="126" y="193"/>
                    <a:pt x="113" y="193"/>
                  </a:cubicBezTo>
                  <a:cubicBezTo>
                    <a:pt x="99" y="193"/>
                    <a:pt x="88" y="183"/>
                    <a:pt x="88" y="169"/>
                  </a:cubicBezTo>
                  <a:cubicBezTo>
                    <a:pt x="88" y="156"/>
                    <a:pt x="99" y="145"/>
                    <a:pt x="113" y="145"/>
                  </a:cubicBezTo>
                  <a:close/>
                  <a:moveTo>
                    <a:pt x="113" y="285"/>
                  </a:moveTo>
                  <a:cubicBezTo>
                    <a:pt x="92" y="285"/>
                    <a:pt x="76" y="268"/>
                    <a:pt x="76" y="248"/>
                  </a:cubicBezTo>
                  <a:cubicBezTo>
                    <a:pt x="76" y="227"/>
                    <a:pt x="92" y="211"/>
                    <a:pt x="113" y="211"/>
                  </a:cubicBezTo>
                  <a:cubicBezTo>
                    <a:pt x="133" y="211"/>
                    <a:pt x="149" y="227"/>
                    <a:pt x="149" y="248"/>
                  </a:cubicBezTo>
                  <a:cubicBezTo>
                    <a:pt x="149" y="268"/>
                    <a:pt x="133" y="285"/>
                    <a:pt x="113" y="285"/>
                  </a:cubicBezTo>
                  <a:close/>
                </a:path>
              </a:pathLst>
            </a:custGeom>
            <a:grpFill/>
            <a:ln>
              <a:noFill/>
            </a:ln>
            <a:extLst/>
          </p:spPr>
          <p:txBody>
            <a:bodyPr/>
            <a:lstStyle/>
            <a:p>
              <a:pPr>
                <a:buClr>
                  <a:srgbClr val="CC9900"/>
                </a:buClr>
                <a:buFont typeface="Wingdings" pitchFamily="2" charset="2"/>
                <a:buChar char="n"/>
                <a:defRPr/>
              </a:pPr>
              <a:endParaRPr lang="zh-CN" altLang="en-US" dirty="0">
                <a:ea typeface="微软雅黑" pitchFamily="34" charset="-122"/>
                <a:cs typeface="Arial" panose="020B0604020202020204" pitchFamily="34" charset="0"/>
              </a:endParaRPr>
            </a:p>
          </p:txBody>
        </p:sp>
        <p:sp>
          <p:nvSpPr>
            <p:cNvPr id="92" name="Freeform 56"/>
            <p:cNvSpPr>
              <a:spLocks/>
            </p:cNvSpPr>
            <p:nvPr/>
          </p:nvSpPr>
          <p:spPr bwMode="auto">
            <a:xfrm>
              <a:off x="-4743450" y="6276975"/>
              <a:ext cx="217488" cy="731837"/>
            </a:xfrm>
            <a:custGeom>
              <a:avLst/>
              <a:gdLst>
                <a:gd name="T0" fmla="*/ 36 w 58"/>
                <a:gd name="T1" fmla="*/ 3 h 195"/>
                <a:gd name="T2" fmla="*/ 0 w 58"/>
                <a:gd name="T3" fmla="*/ 92 h 195"/>
                <a:gd name="T4" fmla="*/ 42 w 58"/>
                <a:gd name="T5" fmla="*/ 192 h 195"/>
                <a:gd name="T6" fmla="*/ 54 w 58"/>
                <a:gd name="T7" fmla="*/ 192 h 195"/>
                <a:gd name="T8" fmla="*/ 54 w 58"/>
                <a:gd name="T9" fmla="*/ 180 h 195"/>
                <a:gd name="T10" fmla="*/ 17 w 58"/>
                <a:gd name="T11" fmla="*/ 92 h 195"/>
                <a:gd name="T12" fmla="*/ 48 w 58"/>
                <a:gd name="T13" fmla="*/ 15 h 195"/>
                <a:gd name="T14" fmla="*/ 48 w 58"/>
                <a:gd name="T15" fmla="*/ 3 h 195"/>
                <a:gd name="T16" fmla="*/ 36 w 58"/>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95">
                  <a:moveTo>
                    <a:pt x="36" y="3"/>
                  </a:moveTo>
                  <a:cubicBezTo>
                    <a:pt x="12" y="27"/>
                    <a:pt x="0" y="59"/>
                    <a:pt x="0" y="92"/>
                  </a:cubicBezTo>
                  <a:cubicBezTo>
                    <a:pt x="0" y="127"/>
                    <a:pt x="14" y="164"/>
                    <a:pt x="42" y="192"/>
                  </a:cubicBezTo>
                  <a:cubicBezTo>
                    <a:pt x="46" y="195"/>
                    <a:pt x="51" y="195"/>
                    <a:pt x="54" y="192"/>
                  </a:cubicBezTo>
                  <a:cubicBezTo>
                    <a:pt x="58" y="189"/>
                    <a:pt x="58" y="183"/>
                    <a:pt x="54" y="180"/>
                  </a:cubicBezTo>
                  <a:cubicBezTo>
                    <a:pt x="29" y="155"/>
                    <a:pt x="17" y="123"/>
                    <a:pt x="17" y="92"/>
                  </a:cubicBezTo>
                  <a:cubicBezTo>
                    <a:pt x="17" y="63"/>
                    <a:pt x="27" y="36"/>
                    <a:pt x="48" y="15"/>
                  </a:cubicBezTo>
                  <a:cubicBezTo>
                    <a:pt x="51" y="11"/>
                    <a:pt x="51" y="6"/>
                    <a:pt x="48" y="3"/>
                  </a:cubicBezTo>
                  <a:cubicBezTo>
                    <a:pt x="45" y="0"/>
                    <a:pt x="40" y="0"/>
                    <a:pt x="36" y="3"/>
                  </a:cubicBezTo>
                  <a:close/>
                </a:path>
              </a:pathLst>
            </a:custGeom>
            <a:grpFill/>
            <a:ln>
              <a:noFill/>
            </a:ln>
            <a:extLst/>
          </p:spPr>
          <p:txBody>
            <a:bodyPr/>
            <a:lstStyle/>
            <a:p>
              <a:pPr>
                <a:buClr>
                  <a:srgbClr val="CC9900"/>
                </a:buClr>
                <a:buFont typeface="Wingdings" pitchFamily="2" charset="2"/>
                <a:buChar char="n"/>
                <a:defRPr/>
              </a:pPr>
              <a:endParaRPr lang="zh-CN" altLang="en-US">
                <a:ea typeface="微软雅黑" pitchFamily="34" charset="-122"/>
                <a:cs typeface="Arial" panose="020B0604020202020204" pitchFamily="34" charset="0"/>
              </a:endParaRPr>
            </a:p>
          </p:txBody>
        </p:sp>
        <p:sp>
          <p:nvSpPr>
            <p:cNvPr id="93" name="Freeform 57"/>
            <p:cNvSpPr>
              <a:spLocks/>
            </p:cNvSpPr>
            <p:nvPr/>
          </p:nvSpPr>
          <p:spPr bwMode="auto">
            <a:xfrm>
              <a:off x="-4556125" y="6329363"/>
              <a:ext cx="192088" cy="623887"/>
            </a:xfrm>
            <a:custGeom>
              <a:avLst/>
              <a:gdLst>
                <a:gd name="T0" fmla="*/ 31 w 51"/>
                <a:gd name="T1" fmla="*/ 4 h 166"/>
                <a:gd name="T2" fmla="*/ 0 w 51"/>
                <a:gd name="T3" fmla="*/ 79 h 166"/>
                <a:gd name="T4" fmla="*/ 36 w 51"/>
                <a:gd name="T5" fmla="*/ 163 h 166"/>
                <a:gd name="T6" fmla="*/ 48 w 51"/>
                <a:gd name="T7" fmla="*/ 163 h 166"/>
                <a:gd name="T8" fmla="*/ 48 w 51"/>
                <a:gd name="T9" fmla="*/ 151 h 166"/>
                <a:gd name="T10" fmla="*/ 17 w 51"/>
                <a:gd name="T11" fmla="*/ 79 h 166"/>
                <a:gd name="T12" fmla="*/ 43 w 51"/>
                <a:gd name="T13" fmla="*/ 15 h 166"/>
                <a:gd name="T14" fmla="*/ 43 w 51"/>
                <a:gd name="T15" fmla="*/ 4 h 166"/>
                <a:gd name="T16" fmla="*/ 31 w 51"/>
                <a:gd name="T17"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6">
                  <a:moveTo>
                    <a:pt x="31" y="4"/>
                  </a:moveTo>
                  <a:cubicBezTo>
                    <a:pt x="10" y="24"/>
                    <a:pt x="0" y="51"/>
                    <a:pt x="0" y="79"/>
                  </a:cubicBezTo>
                  <a:cubicBezTo>
                    <a:pt x="0" y="109"/>
                    <a:pt x="12" y="139"/>
                    <a:pt x="36" y="163"/>
                  </a:cubicBezTo>
                  <a:cubicBezTo>
                    <a:pt x="39" y="166"/>
                    <a:pt x="45" y="166"/>
                    <a:pt x="48" y="163"/>
                  </a:cubicBezTo>
                  <a:cubicBezTo>
                    <a:pt x="51" y="160"/>
                    <a:pt x="51" y="154"/>
                    <a:pt x="48" y="151"/>
                  </a:cubicBezTo>
                  <a:cubicBezTo>
                    <a:pt x="27" y="131"/>
                    <a:pt x="17" y="104"/>
                    <a:pt x="17" y="79"/>
                  </a:cubicBezTo>
                  <a:cubicBezTo>
                    <a:pt x="17" y="55"/>
                    <a:pt x="26" y="33"/>
                    <a:pt x="43" y="15"/>
                  </a:cubicBezTo>
                  <a:cubicBezTo>
                    <a:pt x="46" y="12"/>
                    <a:pt x="46" y="7"/>
                    <a:pt x="43" y="4"/>
                  </a:cubicBezTo>
                  <a:cubicBezTo>
                    <a:pt x="39" y="0"/>
                    <a:pt x="34" y="0"/>
                    <a:pt x="31" y="4"/>
                  </a:cubicBezTo>
                  <a:close/>
                </a:path>
              </a:pathLst>
            </a:custGeom>
            <a:grpFill/>
            <a:ln>
              <a:noFill/>
            </a:ln>
            <a:extLst/>
          </p:spPr>
          <p:txBody>
            <a:bodyPr/>
            <a:lstStyle/>
            <a:p>
              <a:pPr>
                <a:buClr>
                  <a:srgbClr val="CC9900"/>
                </a:buClr>
                <a:buFont typeface="Wingdings" pitchFamily="2" charset="2"/>
                <a:buChar char="n"/>
                <a:defRPr/>
              </a:pPr>
              <a:endParaRPr lang="zh-CN" altLang="en-US">
                <a:ea typeface="微软雅黑" pitchFamily="34" charset="-122"/>
                <a:cs typeface="Arial" panose="020B0604020202020204" pitchFamily="34" charset="0"/>
              </a:endParaRPr>
            </a:p>
          </p:txBody>
        </p:sp>
        <p:sp>
          <p:nvSpPr>
            <p:cNvPr id="94" name="Freeform 58"/>
            <p:cNvSpPr>
              <a:spLocks/>
            </p:cNvSpPr>
            <p:nvPr/>
          </p:nvSpPr>
          <p:spPr bwMode="auto">
            <a:xfrm>
              <a:off x="-4368800" y="6384925"/>
              <a:ext cx="169863" cy="511175"/>
            </a:xfrm>
            <a:custGeom>
              <a:avLst/>
              <a:gdLst>
                <a:gd name="T0" fmla="*/ 25 w 45"/>
                <a:gd name="T1" fmla="*/ 3 h 136"/>
                <a:gd name="T2" fmla="*/ 0 w 45"/>
                <a:gd name="T3" fmla="*/ 65 h 136"/>
                <a:gd name="T4" fmla="*/ 29 w 45"/>
                <a:gd name="T5" fmla="*/ 133 h 136"/>
                <a:gd name="T6" fmla="*/ 41 w 45"/>
                <a:gd name="T7" fmla="*/ 133 h 136"/>
                <a:gd name="T8" fmla="*/ 41 w 45"/>
                <a:gd name="T9" fmla="*/ 121 h 136"/>
                <a:gd name="T10" fmla="*/ 17 w 45"/>
                <a:gd name="T11" fmla="*/ 65 h 136"/>
                <a:gd name="T12" fmla="*/ 37 w 45"/>
                <a:gd name="T13" fmla="*/ 15 h 136"/>
                <a:gd name="T14" fmla="*/ 37 w 45"/>
                <a:gd name="T15" fmla="*/ 3 h 136"/>
                <a:gd name="T16" fmla="*/ 25 w 45"/>
                <a:gd name="T1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6">
                  <a:moveTo>
                    <a:pt x="25" y="3"/>
                  </a:moveTo>
                  <a:cubicBezTo>
                    <a:pt x="9" y="20"/>
                    <a:pt x="0" y="42"/>
                    <a:pt x="0" y="65"/>
                  </a:cubicBezTo>
                  <a:cubicBezTo>
                    <a:pt x="0" y="89"/>
                    <a:pt x="10" y="114"/>
                    <a:pt x="29" y="133"/>
                  </a:cubicBezTo>
                  <a:cubicBezTo>
                    <a:pt x="33" y="136"/>
                    <a:pt x="38" y="136"/>
                    <a:pt x="41" y="133"/>
                  </a:cubicBezTo>
                  <a:cubicBezTo>
                    <a:pt x="45" y="130"/>
                    <a:pt x="45" y="125"/>
                    <a:pt x="41" y="121"/>
                  </a:cubicBezTo>
                  <a:cubicBezTo>
                    <a:pt x="25" y="105"/>
                    <a:pt x="17" y="85"/>
                    <a:pt x="17" y="65"/>
                  </a:cubicBezTo>
                  <a:cubicBezTo>
                    <a:pt x="17" y="46"/>
                    <a:pt x="24" y="29"/>
                    <a:pt x="37" y="15"/>
                  </a:cubicBezTo>
                  <a:cubicBezTo>
                    <a:pt x="40" y="12"/>
                    <a:pt x="40" y="7"/>
                    <a:pt x="37" y="3"/>
                  </a:cubicBezTo>
                  <a:cubicBezTo>
                    <a:pt x="34" y="0"/>
                    <a:pt x="29" y="0"/>
                    <a:pt x="25" y="3"/>
                  </a:cubicBezTo>
                  <a:close/>
                </a:path>
              </a:pathLst>
            </a:custGeom>
            <a:grpFill/>
            <a:ln>
              <a:noFill/>
            </a:ln>
            <a:extLst/>
          </p:spPr>
          <p:txBody>
            <a:bodyPr/>
            <a:lstStyle/>
            <a:p>
              <a:pPr>
                <a:buClr>
                  <a:srgbClr val="CC9900"/>
                </a:buClr>
                <a:buFont typeface="Wingdings" pitchFamily="2" charset="2"/>
                <a:buChar char="n"/>
                <a:defRPr/>
              </a:pPr>
              <a:endParaRPr lang="zh-CN" altLang="en-US" dirty="0">
                <a:ea typeface="微软雅黑" pitchFamily="34" charset="-122"/>
                <a:cs typeface="Arial" panose="020B0604020202020204" pitchFamily="34" charset="0"/>
              </a:endParaRPr>
            </a:p>
          </p:txBody>
        </p:sp>
        <p:sp>
          <p:nvSpPr>
            <p:cNvPr id="95" name="Freeform 59"/>
            <p:cNvSpPr>
              <a:spLocks/>
            </p:cNvSpPr>
            <p:nvPr/>
          </p:nvSpPr>
          <p:spPr bwMode="auto">
            <a:xfrm>
              <a:off x="-3130550" y="6276975"/>
              <a:ext cx="217488" cy="731837"/>
            </a:xfrm>
            <a:custGeom>
              <a:avLst/>
              <a:gdLst>
                <a:gd name="T0" fmla="*/ 22 w 58"/>
                <a:gd name="T1" fmla="*/ 3 h 195"/>
                <a:gd name="T2" fmla="*/ 58 w 58"/>
                <a:gd name="T3" fmla="*/ 92 h 195"/>
                <a:gd name="T4" fmla="*/ 15 w 58"/>
                <a:gd name="T5" fmla="*/ 192 h 195"/>
                <a:gd name="T6" fmla="*/ 4 w 58"/>
                <a:gd name="T7" fmla="*/ 192 h 195"/>
                <a:gd name="T8" fmla="*/ 4 w 58"/>
                <a:gd name="T9" fmla="*/ 180 h 195"/>
                <a:gd name="T10" fmla="*/ 41 w 58"/>
                <a:gd name="T11" fmla="*/ 92 h 195"/>
                <a:gd name="T12" fmla="*/ 10 w 58"/>
                <a:gd name="T13" fmla="*/ 15 h 195"/>
                <a:gd name="T14" fmla="*/ 10 w 58"/>
                <a:gd name="T15" fmla="*/ 3 h 195"/>
                <a:gd name="T16" fmla="*/ 22 w 58"/>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95">
                  <a:moveTo>
                    <a:pt x="22" y="3"/>
                  </a:moveTo>
                  <a:cubicBezTo>
                    <a:pt x="46" y="27"/>
                    <a:pt x="58" y="59"/>
                    <a:pt x="58" y="92"/>
                  </a:cubicBezTo>
                  <a:cubicBezTo>
                    <a:pt x="58" y="127"/>
                    <a:pt x="44" y="164"/>
                    <a:pt x="15" y="192"/>
                  </a:cubicBezTo>
                  <a:cubicBezTo>
                    <a:pt x="12" y="195"/>
                    <a:pt x="7" y="195"/>
                    <a:pt x="4" y="192"/>
                  </a:cubicBezTo>
                  <a:cubicBezTo>
                    <a:pt x="0" y="189"/>
                    <a:pt x="0" y="183"/>
                    <a:pt x="4" y="180"/>
                  </a:cubicBezTo>
                  <a:cubicBezTo>
                    <a:pt x="29" y="155"/>
                    <a:pt x="41" y="123"/>
                    <a:pt x="41" y="92"/>
                  </a:cubicBezTo>
                  <a:cubicBezTo>
                    <a:pt x="41" y="63"/>
                    <a:pt x="31" y="36"/>
                    <a:pt x="10" y="15"/>
                  </a:cubicBezTo>
                  <a:cubicBezTo>
                    <a:pt x="6" y="11"/>
                    <a:pt x="6" y="6"/>
                    <a:pt x="10" y="3"/>
                  </a:cubicBezTo>
                  <a:cubicBezTo>
                    <a:pt x="13" y="0"/>
                    <a:pt x="18" y="0"/>
                    <a:pt x="22" y="3"/>
                  </a:cubicBezTo>
                  <a:close/>
                </a:path>
              </a:pathLst>
            </a:custGeom>
            <a:grpFill/>
            <a:ln>
              <a:noFill/>
            </a:ln>
            <a:extLst/>
          </p:spPr>
          <p:txBody>
            <a:bodyPr/>
            <a:lstStyle/>
            <a:p>
              <a:pPr>
                <a:buClr>
                  <a:srgbClr val="CC9900"/>
                </a:buClr>
                <a:buFont typeface="Wingdings" pitchFamily="2" charset="2"/>
                <a:buChar char="n"/>
                <a:defRPr/>
              </a:pPr>
              <a:endParaRPr lang="zh-CN" altLang="en-US">
                <a:ea typeface="微软雅黑" pitchFamily="34" charset="-122"/>
                <a:cs typeface="Arial" panose="020B0604020202020204" pitchFamily="34" charset="0"/>
              </a:endParaRPr>
            </a:p>
          </p:txBody>
        </p:sp>
        <p:sp>
          <p:nvSpPr>
            <p:cNvPr id="96" name="Freeform 60"/>
            <p:cNvSpPr>
              <a:spLocks/>
            </p:cNvSpPr>
            <p:nvPr/>
          </p:nvSpPr>
          <p:spPr bwMode="auto">
            <a:xfrm>
              <a:off x="-3292475" y="6329363"/>
              <a:ext cx="192088" cy="623887"/>
            </a:xfrm>
            <a:custGeom>
              <a:avLst/>
              <a:gdLst>
                <a:gd name="T0" fmla="*/ 20 w 51"/>
                <a:gd name="T1" fmla="*/ 4 h 166"/>
                <a:gd name="T2" fmla="*/ 51 w 51"/>
                <a:gd name="T3" fmla="*/ 79 h 166"/>
                <a:gd name="T4" fmla="*/ 15 w 51"/>
                <a:gd name="T5" fmla="*/ 163 h 166"/>
                <a:gd name="T6" fmla="*/ 3 w 51"/>
                <a:gd name="T7" fmla="*/ 163 h 166"/>
                <a:gd name="T8" fmla="*/ 3 w 51"/>
                <a:gd name="T9" fmla="*/ 151 h 166"/>
                <a:gd name="T10" fmla="*/ 34 w 51"/>
                <a:gd name="T11" fmla="*/ 79 h 166"/>
                <a:gd name="T12" fmla="*/ 8 w 51"/>
                <a:gd name="T13" fmla="*/ 15 h 166"/>
                <a:gd name="T14" fmla="*/ 8 w 51"/>
                <a:gd name="T15" fmla="*/ 4 h 166"/>
                <a:gd name="T16" fmla="*/ 20 w 51"/>
                <a:gd name="T17"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6">
                  <a:moveTo>
                    <a:pt x="20" y="4"/>
                  </a:moveTo>
                  <a:cubicBezTo>
                    <a:pt x="40" y="24"/>
                    <a:pt x="51" y="51"/>
                    <a:pt x="51" y="79"/>
                  </a:cubicBezTo>
                  <a:cubicBezTo>
                    <a:pt x="51" y="109"/>
                    <a:pt x="39" y="139"/>
                    <a:pt x="15" y="163"/>
                  </a:cubicBezTo>
                  <a:cubicBezTo>
                    <a:pt x="12" y="166"/>
                    <a:pt x="6" y="166"/>
                    <a:pt x="3" y="163"/>
                  </a:cubicBezTo>
                  <a:cubicBezTo>
                    <a:pt x="0" y="160"/>
                    <a:pt x="0" y="154"/>
                    <a:pt x="3" y="151"/>
                  </a:cubicBezTo>
                  <a:cubicBezTo>
                    <a:pt x="24" y="131"/>
                    <a:pt x="34" y="104"/>
                    <a:pt x="34" y="79"/>
                  </a:cubicBezTo>
                  <a:cubicBezTo>
                    <a:pt x="34" y="55"/>
                    <a:pt x="25" y="33"/>
                    <a:pt x="8" y="15"/>
                  </a:cubicBezTo>
                  <a:cubicBezTo>
                    <a:pt x="5" y="12"/>
                    <a:pt x="5" y="7"/>
                    <a:pt x="8" y="4"/>
                  </a:cubicBezTo>
                  <a:cubicBezTo>
                    <a:pt x="11" y="0"/>
                    <a:pt x="17" y="0"/>
                    <a:pt x="20" y="4"/>
                  </a:cubicBezTo>
                  <a:close/>
                </a:path>
              </a:pathLst>
            </a:custGeom>
            <a:grpFill/>
            <a:ln>
              <a:noFill/>
            </a:ln>
            <a:extLst/>
          </p:spPr>
          <p:txBody>
            <a:bodyPr/>
            <a:lstStyle/>
            <a:p>
              <a:pPr>
                <a:buClr>
                  <a:srgbClr val="CC9900"/>
                </a:buClr>
                <a:buFont typeface="Wingdings" pitchFamily="2" charset="2"/>
                <a:buChar char="n"/>
                <a:defRPr/>
              </a:pPr>
              <a:endParaRPr lang="zh-CN" altLang="en-US">
                <a:ea typeface="微软雅黑" pitchFamily="34" charset="-122"/>
                <a:cs typeface="Arial" panose="020B0604020202020204" pitchFamily="34" charset="0"/>
              </a:endParaRPr>
            </a:p>
          </p:txBody>
        </p:sp>
        <p:sp>
          <p:nvSpPr>
            <p:cNvPr id="97" name="Freeform 61"/>
            <p:cNvSpPr>
              <a:spLocks/>
            </p:cNvSpPr>
            <p:nvPr/>
          </p:nvSpPr>
          <p:spPr bwMode="auto">
            <a:xfrm>
              <a:off x="-3457575" y="6384925"/>
              <a:ext cx="165100" cy="511175"/>
            </a:xfrm>
            <a:custGeom>
              <a:avLst/>
              <a:gdLst>
                <a:gd name="T0" fmla="*/ 20 w 44"/>
                <a:gd name="T1" fmla="*/ 3 h 136"/>
                <a:gd name="T2" fmla="*/ 44 w 44"/>
                <a:gd name="T3" fmla="*/ 65 h 136"/>
                <a:gd name="T4" fmla="*/ 15 w 44"/>
                <a:gd name="T5" fmla="*/ 133 h 136"/>
                <a:gd name="T6" fmla="*/ 4 w 44"/>
                <a:gd name="T7" fmla="*/ 133 h 136"/>
                <a:gd name="T8" fmla="*/ 4 w 44"/>
                <a:gd name="T9" fmla="*/ 121 h 136"/>
                <a:gd name="T10" fmla="*/ 28 w 44"/>
                <a:gd name="T11" fmla="*/ 65 h 136"/>
                <a:gd name="T12" fmla="*/ 8 w 44"/>
                <a:gd name="T13" fmla="*/ 15 h 136"/>
                <a:gd name="T14" fmla="*/ 8 w 44"/>
                <a:gd name="T15" fmla="*/ 3 h 136"/>
                <a:gd name="T16" fmla="*/ 20 w 44"/>
                <a:gd name="T1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36">
                  <a:moveTo>
                    <a:pt x="20" y="3"/>
                  </a:moveTo>
                  <a:cubicBezTo>
                    <a:pt x="36" y="20"/>
                    <a:pt x="44" y="42"/>
                    <a:pt x="44" y="65"/>
                  </a:cubicBezTo>
                  <a:cubicBezTo>
                    <a:pt x="44" y="89"/>
                    <a:pt x="35" y="114"/>
                    <a:pt x="15" y="133"/>
                  </a:cubicBezTo>
                  <a:cubicBezTo>
                    <a:pt x="12" y="136"/>
                    <a:pt x="7" y="136"/>
                    <a:pt x="4" y="133"/>
                  </a:cubicBezTo>
                  <a:cubicBezTo>
                    <a:pt x="0" y="130"/>
                    <a:pt x="0" y="125"/>
                    <a:pt x="4" y="121"/>
                  </a:cubicBezTo>
                  <a:cubicBezTo>
                    <a:pt x="20" y="105"/>
                    <a:pt x="28" y="85"/>
                    <a:pt x="28" y="65"/>
                  </a:cubicBezTo>
                  <a:cubicBezTo>
                    <a:pt x="28" y="46"/>
                    <a:pt x="21" y="29"/>
                    <a:pt x="8" y="15"/>
                  </a:cubicBezTo>
                  <a:cubicBezTo>
                    <a:pt x="4" y="12"/>
                    <a:pt x="4" y="7"/>
                    <a:pt x="8" y="3"/>
                  </a:cubicBezTo>
                  <a:cubicBezTo>
                    <a:pt x="11" y="0"/>
                    <a:pt x="16" y="0"/>
                    <a:pt x="20" y="3"/>
                  </a:cubicBezTo>
                  <a:close/>
                </a:path>
              </a:pathLst>
            </a:custGeom>
            <a:grpFill/>
            <a:ln>
              <a:noFill/>
            </a:ln>
            <a:extLst/>
          </p:spPr>
          <p:txBody>
            <a:bodyPr/>
            <a:lstStyle/>
            <a:p>
              <a:pPr>
                <a:buClr>
                  <a:srgbClr val="CC9900"/>
                </a:buClr>
                <a:buFont typeface="Wingdings" pitchFamily="2" charset="2"/>
                <a:buChar char="n"/>
                <a:defRPr/>
              </a:pPr>
              <a:endParaRPr lang="zh-CN" altLang="en-US">
                <a:ea typeface="微软雅黑" pitchFamily="34" charset="-122"/>
                <a:cs typeface="Arial" panose="020B0604020202020204" pitchFamily="34" charset="0"/>
              </a:endParaRPr>
            </a:p>
          </p:txBody>
        </p:sp>
      </p:grpSp>
      <p:sp>
        <p:nvSpPr>
          <p:cNvPr id="46110" name="矩形 114"/>
          <p:cNvSpPr>
            <a:spLocks noChangeArrowheads="1"/>
          </p:cNvSpPr>
          <p:nvPr/>
        </p:nvSpPr>
        <p:spPr bwMode="auto">
          <a:xfrm>
            <a:off x="5743121" y="4675407"/>
            <a:ext cx="1736336"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Mobile network</a:t>
            </a:r>
          </a:p>
        </p:txBody>
      </p:sp>
      <p:sp>
        <p:nvSpPr>
          <p:cNvPr id="46111" name="矩形 115"/>
          <p:cNvSpPr>
            <a:spLocks noChangeArrowheads="1"/>
          </p:cNvSpPr>
          <p:nvPr/>
        </p:nvSpPr>
        <p:spPr bwMode="auto">
          <a:xfrm>
            <a:off x="2561387" y="4675407"/>
            <a:ext cx="1620920"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Fixed network</a:t>
            </a:r>
          </a:p>
        </p:txBody>
      </p:sp>
      <p:pic>
        <p:nvPicPr>
          <p:cNvPr id="46112" name="Picture 12" descr="voip gatewa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9891" y="4678583"/>
            <a:ext cx="297579"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85" name="矩形 118"/>
          <p:cNvSpPr>
            <a:spLocks noChangeArrowheads="1"/>
          </p:cNvSpPr>
          <p:nvPr/>
        </p:nvSpPr>
        <p:spPr bwMode="auto">
          <a:xfrm>
            <a:off x="1193315" y="5189757"/>
            <a:ext cx="7232072" cy="746358"/>
          </a:xfrm>
          <a:prstGeom prst="rect">
            <a:avLst/>
          </a:prstGeom>
          <a:noFill/>
          <a:ln>
            <a:noFill/>
          </a:ln>
          <a:extLst/>
        </p:spPr>
        <p:txBody>
          <a:bodyPr wrap="square"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defRPr/>
            </a:pPr>
            <a:r>
              <a:rPr lang="zh-CN" altLang="zh-CN" sz="1600" dirty="0" smtClean="0">
                <a:solidFill>
                  <a:srgbClr val="FFFFFF"/>
                </a:solidFill>
                <a:ea typeface="微软雅黑" pitchFamily="34" charset="-122"/>
                <a:cs typeface="Arial" panose="020B0604020202020204" pitchFamily="34" charset="0"/>
                <a:sym typeface="Arial" pitchFamily="34" charset="0"/>
              </a:rPr>
              <a:t>Objective multi-screen, multi-network, and multi-service</a:t>
            </a:r>
            <a:r>
              <a:rPr lang="en-US" altLang="zh-CN" sz="1600" dirty="0" smtClean="0">
                <a:solidFill>
                  <a:srgbClr val="FFFFFF"/>
                </a:solidFill>
                <a:ea typeface="微软雅黑" pitchFamily="34" charset="-122"/>
                <a:cs typeface="Arial" panose="020B0604020202020204" pitchFamily="34" charset="0"/>
                <a:sym typeface="Arial" pitchFamily="34" charset="0"/>
              </a:rPr>
              <a:t>(BTV,VOD Video communication Video surveillance etc) </a:t>
            </a:r>
            <a:r>
              <a:rPr lang="zh-CN" altLang="zh-CN" sz="1600" dirty="0" smtClean="0">
                <a:solidFill>
                  <a:srgbClr val="FFFFFF"/>
                </a:solidFill>
                <a:ea typeface="微软雅黑" pitchFamily="34" charset="-122"/>
                <a:cs typeface="Arial" panose="020B0604020202020204" pitchFamily="34" charset="0"/>
                <a:sym typeface="Arial" pitchFamily="34" charset="0"/>
              </a:rPr>
              <a:t> video experience standard</a:t>
            </a:r>
          </a:p>
          <a:p>
            <a:pPr algn="ctr">
              <a:buSzPct val="100000"/>
              <a:buFont typeface="Arial" pitchFamily="34" charset="0"/>
              <a:buNone/>
              <a:defRPr/>
            </a:pPr>
            <a:endParaRPr lang="zh-CN" altLang="zh-CN" sz="1050" b="0" dirty="0" smtClean="0">
              <a:solidFill>
                <a:srgbClr val="FFFFFF"/>
              </a:solidFill>
              <a:ea typeface="微软雅黑" pitchFamily="34" charset="-122"/>
              <a:cs typeface="Arial" panose="020B0604020202020204" pitchFamily="34" charset="0"/>
              <a:sym typeface="Arial" pitchFamily="34" charset="0"/>
            </a:endParaRPr>
          </a:p>
        </p:txBody>
      </p:sp>
      <p:sp>
        <p:nvSpPr>
          <p:cNvPr id="61" name="圆角矩形 60"/>
          <p:cNvSpPr/>
          <p:nvPr/>
        </p:nvSpPr>
        <p:spPr bwMode="auto">
          <a:xfrm>
            <a:off x="1774444" y="3202207"/>
            <a:ext cx="1484323"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2" name="圆角矩形 61"/>
          <p:cNvSpPr/>
          <p:nvPr/>
        </p:nvSpPr>
        <p:spPr bwMode="auto">
          <a:xfrm>
            <a:off x="3448027" y="3202207"/>
            <a:ext cx="1484323"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4" name="圆角矩形 63"/>
          <p:cNvSpPr/>
          <p:nvPr/>
        </p:nvSpPr>
        <p:spPr bwMode="auto">
          <a:xfrm>
            <a:off x="1774444" y="3905470"/>
            <a:ext cx="1484323"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6" name="圆角矩形 65"/>
          <p:cNvSpPr/>
          <p:nvPr/>
        </p:nvSpPr>
        <p:spPr bwMode="auto">
          <a:xfrm>
            <a:off x="3448027" y="3905470"/>
            <a:ext cx="1484323"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7" name="圆角矩形 66"/>
          <p:cNvSpPr/>
          <p:nvPr/>
        </p:nvSpPr>
        <p:spPr bwMode="auto">
          <a:xfrm>
            <a:off x="5095423" y="3905470"/>
            <a:ext cx="1484323" cy="539750"/>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pic>
        <p:nvPicPr>
          <p:cNvPr id="46119" name="Picture 4" descr="phone 42"/>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36327" y="3957857"/>
            <a:ext cx="351143"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组合 456"/>
          <p:cNvGrpSpPr>
            <a:grpSpLocks/>
          </p:cNvGrpSpPr>
          <p:nvPr/>
        </p:nvGrpSpPr>
        <p:grpSpPr bwMode="auto">
          <a:xfrm>
            <a:off x="3609909" y="3922933"/>
            <a:ext cx="296389" cy="468313"/>
            <a:chOff x="517011" y="3356992"/>
            <a:chExt cx="360000" cy="468000"/>
          </a:xfrm>
        </p:grpSpPr>
        <p:sp>
          <p:nvSpPr>
            <p:cNvPr id="80" name="圆角矩形 79"/>
            <p:cNvSpPr/>
            <p:nvPr/>
          </p:nvSpPr>
          <p:spPr bwMode="auto">
            <a:xfrm>
              <a:off x="517011" y="3356992"/>
              <a:ext cx="360000" cy="468000"/>
            </a:xfrm>
            <a:prstGeom prst="roundRect">
              <a:avLst>
                <a:gd name="adj" fmla="val 5773"/>
              </a:avLst>
            </a:prstGeom>
            <a:solidFill>
              <a:srgbClr val="00B0F0"/>
            </a:solidFill>
            <a:ln>
              <a:noFill/>
            </a:ln>
            <a:extLst/>
          </p:spPr>
          <p:style>
            <a:lnRef idx="2">
              <a:schemeClr val="accent1"/>
            </a:lnRef>
            <a:fillRef idx="1">
              <a:schemeClr val="lt1"/>
            </a:fillRef>
            <a:effectRef idx="0">
              <a:schemeClr val="accent1"/>
            </a:effectRef>
            <a:fontRef idx="minor">
              <a:schemeClr val="dk1"/>
            </a:fontRef>
          </p:style>
          <p:txBody>
            <a:bodyPr lIns="91414" tIns="45707" rIns="91414" bIns="45707"/>
            <a:lstStyle/>
            <a:p>
              <a:pPr algn="ctr">
                <a:spcBef>
                  <a:spcPts val="200"/>
                </a:spcBef>
                <a:buClr>
                  <a:srgbClr val="CC9900"/>
                </a:buClr>
                <a:buFont typeface="Wingdings" pitchFamily="2" charset="2"/>
                <a:buChar char="n"/>
                <a:defRPr/>
              </a:pPr>
              <a:endParaRPr lang="en-US" altLang="zh-CN"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81" name="矩形 80"/>
            <p:cNvSpPr/>
            <p:nvPr/>
          </p:nvSpPr>
          <p:spPr bwMode="auto">
            <a:xfrm>
              <a:off x="553156" y="3393481"/>
              <a:ext cx="287710" cy="395023"/>
            </a:xfrm>
            <a:prstGeom prst="rect">
              <a:avLst/>
            </a:prstGeom>
            <a:solidFill>
              <a:schemeClr val="bg1">
                <a:lumMod val="95000"/>
              </a:schemeClr>
            </a:solidFill>
            <a:ln>
              <a:noFill/>
            </a:ln>
            <a:effectLst/>
            <a:extLst/>
          </p:spPr>
          <p:txBody>
            <a:bodyPr/>
            <a:lstStyle/>
            <a:p>
              <a:pPr>
                <a:buClr>
                  <a:srgbClr val="CC9900"/>
                </a:buClr>
                <a:buFont typeface="Wingdings" pitchFamily="2" charset="2"/>
                <a:buChar char="n"/>
                <a:defRPr/>
              </a:pPr>
              <a:endParaRPr lang="zh-CN" altLang="en-US" b="0" dirty="0">
                <a:ea typeface="宋体" charset="-122"/>
                <a:cs typeface="Arial" panose="020B0604020202020204" pitchFamily="34" charset="0"/>
              </a:endParaRPr>
            </a:p>
          </p:txBody>
        </p:sp>
        <p:sp>
          <p:nvSpPr>
            <p:cNvPr id="46144" name="椭圆 83"/>
            <p:cNvSpPr>
              <a:spLocks noChangeArrowheads="1"/>
            </p:cNvSpPr>
            <p:nvPr/>
          </p:nvSpPr>
          <p:spPr bwMode="auto">
            <a:xfrm>
              <a:off x="693387" y="3369600"/>
              <a:ext cx="10800" cy="1080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b="0">
                <a:cs typeface="Arial" pitchFamily="34" charset="0"/>
              </a:endParaRPr>
            </a:p>
          </p:txBody>
        </p:sp>
      </p:grpSp>
      <p:sp>
        <p:nvSpPr>
          <p:cNvPr id="46121" name="矩形 72"/>
          <p:cNvSpPr>
            <a:spLocks noChangeArrowheads="1"/>
          </p:cNvSpPr>
          <p:nvPr/>
        </p:nvSpPr>
        <p:spPr bwMode="auto">
          <a:xfrm>
            <a:off x="2159904" y="3954682"/>
            <a:ext cx="851479"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Phone</a:t>
            </a:r>
          </a:p>
        </p:txBody>
      </p:sp>
      <p:sp>
        <p:nvSpPr>
          <p:cNvPr id="46122" name="矩形 75"/>
          <p:cNvSpPr>
            <a:spLocks noChangeArrowheads="1"/>
          </p:cNvSpPr>
          <p:nvPr/>
        </p:nvSpPr>
        <p:spPr bwMode="auto">
          <a:xfrm>
            <a:off x="3931375" y="3954682"/>
            <a:ext cx="594999"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Pad</a:t>
            </a:r>
          </a:p>
        </p:txBody>
      </p:sp>
      <p:sp>
        <p:nvSpPr>
          <p:cNvPr id="46123" name="矩形 76"/>
          <p:cNvSpPr>
            <a:spLocks noChangeArrowheads="1"/>
          </p:cNvSpPr>
          <p:nvPr/>
        </p:nvSpPr>
        <p:spPr bwMode="auto">
          <a:xfrm>
            <a:off x="5487094" y="3954682"/>
            <a:ext cx="479582"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TV</a:t>
            </a:r>
          </a:p>
        </p:txBody>
      </p:sp>
      <p:pic>
        <p:nvPicPr>
          <p:cNvPr id="46124" name="Picture 14" descr="monitor"/>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35893" y="3957857"/>
            <a:ext cx="378520"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圆角矩形 78"/>
          <p:cNvSpPr/>
          <p:nvPr/>
        </p:nvSpPr>
        <p:spPr bwMode="auto">
          <a:xfrm>
            <a:off x="6741629" y="3905470"/>
            <a:ext cx="1511700" cy="539750"/>
          </a:xfrm>
          <a:prstGeom prst="roundRect">
            <a:avLst>
              <a:gd name="adj" fmla="val 9601"/>
            </a:avLst>
          </a:prstGeom>
          <a:solidFill>
            <a:schemeClr val="bg1">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6126" name="矩形 89"/>
          <p:cNvSpPr>
            <a:spLocks noChangeArrowheads="1"/>
          </p:cNvSpPr>
          <p:nvPr/>
        </p:nvSpPr>
        <p:spPr bwMode="auto">
          <a:xfrm>
            <a:off x="2250458" y="3287932"/>
            <a:ext cx="633470"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BTV</a:t>
            </a:r>
          </a:p>
        </p:txBody>
      </p:sp>
      <p:sp>
        <p:nvSpPr>
          <p:cNvPr id="46127" name="矩形 97"/>
          <p:cNvSpPr>
            <a:spLocks noChangeArrowheads="1"/>
          </p:cNvSpPr>
          <p:nvPr/>
        </p:nvSpPr>
        <p:spPr bwMode="auto">
          <a:xfrm>
            <a:off x="3946491" y="3287932"/>
            <a:ext cx="620711" cy="36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b="0">
                <a:solidFill>
                  <a:srgbClr val="404040"/>
                </a:solidFill>
                <a:ea typeface="微软雅黑" pitchFamily="34" charset="-122"/>
                <a:cs typeface="Arial" pitchFamily="34" charset="0"/>
                <a:sym typeface="Arial" pitchFamily="34" charset="0"/>
              </a:rPr>
              <a:t>VoD</a:t>
            </a:r>
          </a:p>
        </p:txBody>
      </p:sp>
      <p:pic>
        <p:nvPicPr>
          <p:cNvPr id="46128" name="Picture 16" descr="star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09909" y="3238721"/>
            <a:ext cx="37733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29" name="Picture 18" descr="switch"/>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89891" y="3256182"/>
            <a:ext cx="323766"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 name="圆角矩形 100"/>
          <p:cNvSpPr/>
          <p:nvPr/>
        </p:nvSpPr>
        <p:spPr bwMode="auto">
          <a:xfrm>
            <a:off x="6769006" y="3202207"/>
            <a:ext cx="1484323" cy="539750"/>
          </a:xfrm>
          <a:prstGeom prst="roundRect">
            <a:avLst>
              <a:gd name="adj" fmla="val 9601"/>
            </a:avLst>
          </a:prstGeom>
          <a:solidFill>
            <a:schemeClr val="bg1">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6131" name="矩形 101"/>
          <p:cNvSpPr>
            <a:spLocks noChangeArrowheads="1"/>
          </p:cNvSpPr>
          <p:nvPr/>
        </p:nvSpPr>
        <p:spPr bwMode="auto">
          <a:xfrm>
            <a:off x="7197518" y="3219671"/>
            <a:ext cx="1227869" cy="52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000000"/>
                </a:solidFill>
                <a:ea typeface="微软雅黑" pitchFamily="34" charset="-122"/>
                <a:cs typeface="Arial" pitchFamily="34" charset="0"/>
                <a:sym typeface="Arial" pitchFamily="34" charset="0"/>
              </a:rPr>
              <a:t>Security surveillance</a:t>
            </a:r>
          </a:p>
        </p:txBody>
      </p:sp>
      <p:grpSp>
        <p:nvGrpSpPr>
          <p:cNvPr id="5" name="组合 333"/>
          <p:cNvGrpSpPr/>
          <p:nvPr/>
        </p:nvGrpSpPr>
        <p:grpSpPr>
          <a:xfrm>
            <a:off x="6849295" y="3985815"/>
            <a:ext cx="220609" cy="346897"/>
            <a:chOff x="-6559550" y="2457450"/>
            <a:chExt cx="1612900" cy="2171701"/>
          </a:xfrm>
          <a:solidFill>
            <a:srgbClr val="00B0F0"/>
          </a:solidFill>
        </p:grpSpPr>
        <p:sp>
          <p:nvSpPr>
            <p:cNvPr id="104" name="Freeform 17"/>
            <p:cNvSpPr>
              <a:spLocks noEditPoints="1"/>
            </p:cNvSpPr>
            <p:nvPr/>
          </p:nvSpPr>
          <p:spPr bwMode="auto">
            <a:xfrm>
              <a:off x="-6559550" y="2457450"/>
              <a:ext cx="1612900" cy="1611313"/>
            </a:xfrm>
            <a:custGeom>
              <a:avLst/>
              <a:gdLst/>
              <a:ahLst/>
              <a:cxnLst>
                <a:cxn ang="0">
                  <a:pos x="5423" y="5270"/>
                </a:cxn>
                <a:cxn ang="0">
                  <a:pos x="5837" y="5481"/>
                </a:cxn>
                <a:cxn ang="0">
                  <a:pos x="6155" y="5814"/>
                </a:cxn>
                <a:cxn ang="0">
                  <a:pos x="6347" y="6240"/>
                </a:cxn>
                <a:cxn ang="0">
                  <a:pos x="6384" y="6723"/>
                </a:cxn>
                <a:cxn ang="0">
                  <a:pos x="6255" y="7178"/>
                </a:cxn>
                <a:cxn ang="0">
                  <a:pos x="5987" y="7554"/>
                </a:cxn>
                <a:cxn ang="0">
                  <a:pos x="5610" y="7822"/>
                </a:cxn>
                <a:cxn ang="0">
                  <a:pos x="5155" y="7952"/>
                </a:cxn>
                <a:cxn ang="0">
                  <a:pos x="4671" y="7915"/>
                </a:cxn>
                <a:cxn ang="0">
                  <a:pos x="4245" y="7723"/>
                </a:cxn>
                <a:cxn ang="0">
                  <a:pos x="3912" y="7405"/>
                </a:cxn>
                <a:cxn ang="0">
                  <a:pos x="3700" y="6991"/>
                </a:cxn>
                <a:cxn ang="0">
                  <a:pos x="3640" y="6512"/>
                </a:cxn>
                <a:cxn ang="0">
                  <a:pos x="3746" y="6048"/>
                </a:cxn>
                <a:cxn ang="0">
                  <a:pos x="3996" y="5658"/>
                </a:cxn>
                <a:cxn ang="0">
                  <a:pos x="4359" y="5374"/>
                </a:cxn>
                <a:cxn ang="0">
                  <a:pos x="4805" y="5223"/>
                </a:cxn>
                <a:cxn ang="0">
                  <a:pos x="7023" y="71"/>
                </a:cxn>
                <a:cxn ang="0">
                  <a:pos x="8998" y="737"/>
                </a:cxn>
                <a:cxn ang="0">
                  <a:pos x="10605" y="2000"/>
                </a:cxn>
                <a:cxn ang="0">
                  <a:pos x="11712" y="3724"/>
                </a:cxn>
                <a:cxn ang="0">
                  <a:pos x="12184" y="5779"/>
                </a:cxn>
                <a:cxn ang="0">
                  <a:pos x="11917" y="7900"/>
                </a:cxn>
                <a:cxn ang="0">
                  <a:pos x="10978" y="9733"/>
                </a:cxn>
                <a:cxn ang="0">
                  <a:pos x="9500" y="11140"/>
                </a:cxn>
                <a:cxn ang="0">
                  <a:pos x="7616" y="11991"/>
                </a:cxn>
                <a:cxn ang="0">
                  <a:pos x="5474" y="12152"/>
                </a:cxn>
                <a:cxn ang="0">
                  <a:pos x="3457" y="11581"/>
                </a:cxn>
                <a:cxn ang="0">
                  <a:pos x="1789" y="10395"/>
                </a:cxn>
                <a:cxn ang="0">
                  <a:pos x="603" y="8728"/>
                </a:cxn>
                <a:cxn ang="0">
                  <a:pos x="32" y="6713"/>
                </a:cxn>
                <a:cxn ang="0">
                  <a:pos x="192" y="4572"/>
                </a:cxn>
                <a:cxn ang="0">
                  <a:pos x="1043" y="2690"/>
                </a:cxn>
                <a:cxn ang="0">
                  <a:pos x="2453" y="1213"/>
                </a:cxn>
                <a:cxn ang="0">
                  <a:pos x="4286" y="275"/>
                </a:cxn>
                <a:cxn ang="0">
                  <a:pos x="5014" y="3439"/>
                </a:cxn>
                <a:cxn ang="0">
                  <a:pos x="6094" y="3630"/>
                </a:cxn>
                <a:cxn ang="0">
                  <a:pos x="7013" y="4158"/>
                </a:cxn>
                <a:cxn ang="0">
                  <a:pos x="7704" y="4955"/>
                </a:cxn>
                <a:cxn ang="0">
                  <a:pos x="8097" y="5951"/>
                </a:cxn>
                <a:cxn ang="0">
                  <a:pos x="8124" y="7061"/>
                </a:cxn>
                <a:cxn ang="0">
                  <a:pos x="7780" y="8080"/>
                </a:cxn>
                <a:cxn ang="0">
                  <a:pos x="7128" y="8909"/>
                </a:cxn>
                <a:cxn ang="0">
                  <a:pos x="6237" y="9479"/>
                </a:cxn>
                <a:cxn ang="0">
                  <a:pos x="5176" y="9722"/>
                </a:cxn>
                <a:cxn ang="0">
                  <a:pos x="4080" y="9585"/>
                </a:cxn>
                <a:cxn ang="0">
                  <a:pos x="3133" y="9101"/>
                </a:cxn>
                <a:cxn ang="0">
                  <a:pos x="2407" y="8338"/>
                </a:cxn>
                <a:cxn ang="0">
                  <a:pos x="1967" y="7367"/>
                </a:cxn>
                <a:cxn ang="0">
                  <a:pos x="1884" y="6263"/>
                </a:cxn>
                <a:cxn ang="0">
                  <a:pos x="2179" y="5222"/>
                </a:cxn>
                <a:cxn ang="0">
                  <a:pos x="2792" y="4362"/>
                </a:cxn>
                <a:cxn ang="0">
                  <a:pos x="3652" y="3750"/>
                </a:cxn>
                <a:cxn ang="0">
                  <a:pos x="4693" y="3456"/>
                </a:cxn>
              </a:cxnLst>
              <a:rect l="0" t="0" r="r" b="b"/>
              <a:pathLst>
                <a:path w="12192" h="12184">
                  <a:moveTo>
                    <a:pt x="5014" y="5207"/>
                  </a:moveTo>
                  <a:lnTo>
                    <a:pt x="5085" y="5209"/>
                  </a:lnTo>
                  <a:lnTo>
                    <a:pt x="5155" y="5214"/>
                  </a:lnTo>
                  <a:lnTo>
                    <a:pt x="5224" y="5223"/>
                  </a:lnTo>
                  <a:lnTo>
                    <a:pt x="5292" y="5236"/>
                  </a:lnTo>
                  <a:lnTo>
                    <a:pt x="5357" y="5251"/>
                  </a:lnTo>
                  <a:lnTo>
                    <a:pt x="5423" y="5270"/>
                  </a:lnTo>
                  <a:lnTo>
                    <a:pt x="5487" y="5291"/>
                  </a:lnTo>
                  <a:lnTo>
                    <a:pt x="5549" y="5316"/>
                  </a:lnTo>
                  <a:lnTo>
                    <a:pt x="5610" y="5343"/>
                  </a:lnTo>
                  <a:lnTo>
                    <a:pt x="5669" y="5374"/>
                  </a:lnTo>
                  <a:lnTo>
                    <a:pt x="5727" y="5407"/>
                  </a:lnTo>
                  <a:lnTo>
                    <a:pt x="5783" y="5443"/>
                  </a:lnTo>
                  <a:lnTo>
                    <a:pt x="5837" y="5481"/>
                  </a:lnTo>
                  <a:lnTo>
                    <a:pt x="5889" y="5522"/>
                  </a:lnTo>
                  <a:lnTo>
                    <a:pt x="5939" y="5565"/>
                  </a:lnTo>
                  <a:lnTo>
                    <a:pt x="5987" y="5611"/>
                  </a:lnTo>
                  <a:lnTo>
                    <a:pt x="6033" y="5658"/>
                  </a:lnTo>
                  <a:lnTo>
                    <a:pt x="6076" y="5709"/>
                  </a:lnTo>
                  <a:lnTo>
                    <a:pt x="6117" y="5761"/>
                  </a:lnTo>
                  <a:lnTo>
                    <a:pt x="6155" y="5814"/>
                  </a:lnTo>
                  <a:lnTo>
                    <a:pt x="6191" y="5871"/>
                  </a:lnTo>
                  <a:lnTo>
                    <a:pt x="6225" y="5928"/>
                  </a:lnTo>
                  <a:lnTo>
                    <a:pt x="6255" y="5988"/>
                  </a:lnTo>
                  <a:lnTo>
                    <a:pt x="6282" y="6048"/>
                  </a:lnTo>
                  <a:lnTo>
                    <a:pt x="6307" y="6111"/>
                  </a:lnTo>
                  <a:lnTo>
                    <a:pt x="6329" y="6174"/>
                  </a:lnTo>
                  <a:lnTo>
                    <a:pt x="6347" y="6240"/>
                  </a:lnTo>
                  <a:lnTo>
                    <a:pt x="6362" y="6306"/>
                  </a:lnTo>
                  <a:lnTo>
                    <a:pt x="6375" y="6374"/>
                  </a:lnTo>
                  <a:lnTo>
                    <a:pt x="6384" y="6442"/>
                  </a:lnTo>
                  <a:lnTo>
                    <a:pt x="6389" y="6512"/>
                  </a:lnTo>
                  <a:lnTo>
                    <a:pt x="6391" y="6583"/>
                  </a:lnTo>
                  <a:lnTo>
                    <a:pt x="6389" y="6654"/>
                  </a:lnTo>
                  <a:lnTo>
                    <a:pt x="6384" y="6723"/>
                  </a:lnTo>
                  <a:lnTo>
                    <a:pt x="6375" y="6792"/>
                  </a:lnTo>
                  <a:lnTo>
                    <a:pt x="6362" y="6860"/>
                  </a:lnTo>
                  <a:lnTo>
                    <a:pt x="6347" y="6926"/>
                  </a:lnTo>
                  <a:lnTo>
                    <a:pt x="6329" y="6991"/>
                  </a:lnTo>
                  <a:lnTo>
                    <a:pt x="6307" y="7055"/>
                  </a:lnTo>
                  <a:lnTo>
                    <a:pt x="6282" y="7117"/>
                  </a:lnTo>
                  <a:lnTo>
                    <a:pt x="6255" y="7178"/>
                  </a:lnTo>
                  <a:lnTo>
                    <a:pt x="6225" y="7237"/>
                  </a:lnTo>
                  <a:lnTo>
                    <a:pt x="6191" y="7295"/>
                  </a:lnTo>
                  <a:lnTo>
                    <a:pt x="6155" y="7351"/>
                  </a:lnTo>
                  <a:lnTo>
                    <a:pt x="6117" y="7405"/>
                  </a:lnTo>
                  <a:lnTo>
                    <a:pt x="6076" y="7457"/>
                  </a:lnTo>
                  <a:lnTo>
                    <a:pt x="6033" y="7507"/>
                  </a:lnTo>
                  <a:lnTo>
                    <a:pt x="5987" y="7554"/>
                  </a:lnTo>
                  <a:lnTo>
                    <a:pt x="5939" y="7601"/>
                  </a:lnTo>
                  <a:lnTo>
                    <a:pt x="5889" y="7644"/>
                  </a:lnTo>
                  <a:lnTo>
                    <a:pt x="5837" y="7685"/>
                  </a:lnTo>
                  <a:lnTo>
                    <a:pt x="5783" y="7723"/>
                  </a:lnTo>
                  <a:lnTo>
                    <a:pt x="5727" y="7759"/>
                  </a:lnTo>
                  <a:lnTo>
                    <a:pt x="5669" y="7792"/>
                  </a:lnTo>
                  <a:lnTo>
                    <a:pt x="5610" y="7822"/>
                  </a:lnTo>
                  <a:lnTo>
                    <a:pt x="5549" y="7850"/>
                  </a:lnTo>
                  <a:lnTo>
                    <a:pt x="5487" y="7875"/>
                  </a:lnTo>
                  <a:lnTo>
                    <a:pt x="5423" y="7896"/>
                  </a:lnTo>
                  <a:lnTo>
                    <a:pt x="5357" y="7915"/>
                  </a:lnTo>
                  <a:lnTo>
                    <a:pt x="5292" y="7930"/>
                  </a:lnTo>
                  <a:lnTo>
                    <a:pt x="5224" y="7942"/>
                  </a:lnTo>
                  <a:lnTo>
                    <a:pt x="5155" y="7952"/>
                  </a:lnTo>
                  <a:lnTo>
                    <a:pt x="5085" y="7957"/>
                  </a:lnTo>
                  <a:lnTo>
                    <a:pt x="5014" y="7959"/>
                  </a:lnTo>
                  <a:lnTo>
                    <a:pt x="4944" y="7957"/>
                  </a:lnTo>
                  <a:lnTo>
                    <a:pt x="4874" y="7952"/>
                  </a:lnTo>
                  <a:lnTo>
                    <a:pt x="4805" y="7942"/>
                  </a:lnTo>
                  <a:lnTo>
                    <a:pt x="4737" y="7930"/>
                  </a:lnTo>
                  <a:lnTo>
                    <a:pt x="4671" y="7915"/>
                  </a:lnTo>
                  <a:lnTo>
                    <a:pt x="4606" y="7896"/>
                  </a:lnTo>
                  <a:lnTo>
                    <a:pt x="4542" y="7875"/>
                  </a:lnTo>
                  <a:lnTo>
                    <a:pt x="4479" y="7850"/>
                  </a:lnTo>
                  <a:lnTo>
                    <a:pt x="4419" y="7822"/>
                  </a:lnTo>
                  <a:lnTo>
                    <a:pt x="4359" y="7792"/>
                  </a:lnTo>
                  <a:lnTo>
                    <a:pt x="4302" y="7759"/>
                  </a:lnTo>
                  <a:lnTo>
                    <a:pt x="4245" y="7723"/>
                  </a:lnTo>
                  <a:lnTo>
                    <a:pt x="4192" y="7685"/>
                  </a:lnTo>
                  <a:lnTo>
                    <a:pt x="4140" y="7644"/>
                  </a:lnTo>
                  <a:lnTo>
                    <a:pt x="4089" y="7601"/>
                  </a:lnTo>
                  <a:lnTo>
                    <a:pt x="4042" y="7554"/>
                  </a:lnTo>
                  <a:lnTo>
                    <a:pt x="3996" y="7507"/>
                  </a:lnTo>
                  <a:lnTo>
                    <a:pt x="3953" y="7457"/>
                  </a:lnTo>
                  <a:lnTo>
                    <a:pt x="3912" y="7405"/>
                  </a:lnTo>
                  <a:lnTo>
                    <a:pt x="3874" y="7351"/>
                  </a:lnTo>
                  <a:lnTo>
                    <a:pt x="3838" y="7295"/>
                  </a:lnTo>
                  <a:lnTo>
                    <a:pt x="3805" y="7237"/>
                  </a:lnTo>
                  <a:lnTo>
                    <a:pt x="3774" y="7178"/>
                  </a:lnTo>
                  <a:lnTo>
                    <a:pt x="3746" y="7117"/>
                  </a:lnTo>
                  <a:lnTo>
                    <a:pt x="3722" y="7055"/>
                  </a:lnTo>
                  <a:lnTo>
                    <a:pt x="3700" y="6991"/>
                  </a:lnTo>
                  <a:lnTo>
                    <a:pt x="3682" y="6926"/>
                  </a:lnTo>
                  <a:lnTo>
                    <a:pt x="3666" y="6860"/>
                  </a:lnTo>
                  <a:lnTo>
                    <a:pt x="3654" y="6792"/>
                  </a:lnTo>
                  <a:lnTo>
                    <a:pt x="3645" y="6723"/>
                  </a:lnTo>
                  <a:lnTo>
                    <a:pt x="3640" y="6654"/>
                  </a:lnTo>
                  <a:lnTo>
                    <a:pt x="3638" y="6583"/>
                  </a:lnTo>
                  <a:lnTo>
                    <a:pt x="3640" y="6512"/>
                  </a:lnTo>
                  <a:lnTo>
                    <a:pt x="3645" y="6442"/>
                  </a:lnTo>
                  <a:lnTo>
                    <a:pt x="3654" y="6374"/>
                  </a:lnTo>
                  <a:lnTo>
                    <a:pt x="3666" y="6306"/>
                  </a:lnTo>
                  <a:lnTo>
                    <a:pt x="3682" y="6240"/>
                  </a:lnTo>
                  <a:lnTo>
                    <a:pt x="3700" y="6174"/>
                  </a:lnTo>
                  <a:lnTo>
                    <a:pt x="3722" y="6111"/>
                  </a:lnTo>
                  <a:lnTo>
                    <a:pt x="3746" y="6048"/>
                  </a:lnTo>
                  <a:lnTo>
                    <a:pt x="3774" y="5988"/>
                  </a:lnTo>
                  <a:lnTo>
                    <a:pt x="3805" y="5928"/>
                  </a:lnTo>
                  <a:lnTo>
                    <a:pt x="3838" y="5871"/>
                  </a:lnTo>
                  <a:lnTo>
                    <a:pt x="3874" y="5814"/>
                  </a:lnTo>
                  <a:lnTo>
                    <a:pt x="3912" y="5761"/>
                  </a:lnTo>
                  <a:lnTo>
                    <a:pt x="3953" y="5709"/>
                  </a:lnTo>
                  <a:lnTo>
                    <a:pt x="3996" y="5658"/>
                  </a:lnTo>
                  <a:lnTo>
                    <a:pt x="4042" y="5611"/>
                  </a:lnTo>
                  <a:lnTo>
                    <a:pt x="4089" y="5565"/>
                  </a:lnTo>
                  <a:lnTo>
                    <a:pt x="4140" y="5522"/>
                  </a:lnTo>
                  <a:lnTo>
                    <a:pt x="4192" y="5481"/>
                  </a:lnTo>
                  <a:lnTo>
                    <a:pt x="4245" y="5443"/>
                  </a:lnTo>
                  <a:lnTo>
                    <a:pt x="4302" y="5407"/>
                  </a:lnTo>
                  <a:lnTo>
                    <a:pt x="4359" y="5374"/>
                  </a:lnTo>
                  <a:lnTo>
                    <a:pt x="4419" y="5343"/>
                  </a:lnTo>
                  <a:lnTo>
                    <a:pt x="4479" y="5316"/>
                  </a:lnTo>
                  <a:lnTo>
                    <a:pt x="4542" y="5291"/>
                  </a:lnTo>
                  <a:lnTo>
                    <a:pt x="4606" y="5270"/>
                  </a:lnTo>
                  <a:lnTo>
                    <a:pt x="4671" y="5251"/>
                  </a:lnTo>
                  <a:lnTo>
                    <a:pt x="4737" y="5236"/>
                  </a:lnTo>
                  <a:lnTo>
                    <a:pt x="4805" y="5223"/>
                  </a:lnTo>
                  <a:lnTo>
                    <a:pt x="4874" y="5214"/>
                  </a:lnTo>
                  <a:lnTo>
                    <a:pt x="4944" y="5209"/>
                  </a:lnTo>
                  <a:lnTo>
                    <a:pt x="5014" y="5207"/>
                  </a:lnTo>
                  <a:close/>
                  <a:moveTo>
                    <a:pt x="6097" y="0"/>
                  </a:moveTo>
                  <a:lnTo>
                    <a:pt x="6409" y="8"/>
                  </a:lnTo>
                  <a:lnTo>
                    <a:pt x="6718" y="32"/>
                  </a:lnTo>
                  <a:lnTo>
                    <a:pt x="7023" y="71"/>
                  </a:lnTo>
                  <a:lnTo>
                    <a:pt x="7322" y="124"/>
                  </a:lnTo>
                  <a:lnTo>
                    <a:pt x="7616" y="193"/>
                  </a:lnTo>
                  <a:lnTo>
                    <a:pt x="7906" y="275"/>
                  </a:lnTo>
                  <a:lnTo>
                    <a:pt x="8188" y="370"/>
                  </a:lnTo>
                  <a:lnTo>
                    <a:pt x="8465" y="480"/>
                  </a:lnTo>
                  <a:lnTo>
                    <a:pt x="8735" y="602"/>
                  </a:lnTo>
                  <a:lnTo>
                    <a:pt x="8998" y="737"/>
                  </a:lnTo>
                  <a:lnTo>
                    <a:pt x="9253" y="884"/>
                  </a:lnTo>
                  <a:lnTo>
                    <a:pt x="9500" y="1042"/>
                  </a:lnTo>
                  <a:lnTo>
                    <a:pt x="9739" y="1213"/>
                  </a:lnTo>
                  <a:lnTo>
                    <a:pt x="9970" y="1394"/>
                  </a:lnTo>
                  <a:lnTo>
                    <a:pt x="10191" y="1586"/>
                  </a:lnTo>
                  <a:lnTo>
                    <a:pt x="10403" y="1787"/>
                  </a:lnTo>
                  <a:lnTo>
                    <a:pt x="10605" y="2000"/>
                  </a:lnTo>
                  <a:lnTo>
                    <a:pt x="10797" y="2220"/>
                  </a:lnTo>
                  <a:lnTo>
                    <a:pt x="10978" y="2451"/>
                  </a:lnTo>
                  <a:lnTo>
                    <a:pt x="11149" y="2690"/>
                  </a:lnTo>
                  <a:lnTo>
                    <a:pt x="11307" y="2937"/>
                  </a:lnTo>
                  <a:lnTo>
                    <a:pt x="11455" y="3192"/>
                  </a:lnTo>
                  <a:lnTo>
                    <a:pt x="11589" y="3455"/>
                  </a:lnTo>
                  <a:lnTo>
                    <a:pt x="11712" y="3724"/>
                  </a:lnTo>
                  <a:lnTo>
                    <a:pt x="11821" y="4000"/>
                  </a:lnTo>
                  <a:lnTo>
                    <a:pt x="11917" y="4284"/>
                  </a:lnTo>
                  <a:lnTo>
                    <a:pt x="11999" y="4572"/>
                  </a:lnTo>
                  <a:lnTo>
                    <a:pt x="12068" y="4866"/>
                  </a:lnTo>
                  <a:lnTo>
                    <a:pt x="12121" y="5166"/>
                  </a:lnTo>
                  <a:lnTo>
                    <a:pt x="12160" y="5471"/>
                  </a:lnTo>
                  <a:lnTo>
                    <a:pt x="12184" y="5779"/>
                  </a:lnTo>
                  <a:lnTo>
                    <a:pt x="12192" y="6091"/>
                  </a:lnTo>
                  <a:lnTo>
                    <a:pt x="12184" y="6404"/>
                  </a:lnTo>
                  <a:lnTo>
                    <a:pt x="12160" y="6713"/>
                  </a:lnTo>
                  <a:lnTo>
                    <a:pt x="12121" y="7017"/>
                  </a:lnTo>
                  <a:lnTo>
                    <a:pt x="12068" y="7316"/>
                  </a:lnTo>
                  <a:lnTo>
                    <a:pt x="11999" y="7611"/>
                  </a:lnTo>
                  <a:lnTo>
                    <a:pt x="11917" y="7900"/>
                  </a:lnTo>
                  <a:lnTo>
                    <a:pt x="11821" y="8182"/>
                  </a:lnTo>
                  <a:lnTo>
                    <a:pt x="11712" y="8459"/>
                  </a:lnTo>
                  <a:lnTo>
                    <a:pt x="11589" y="8728"/>
                  </a:lnTo>
                  <a:lnTo>
                    <a:pt x="11455" y="8991"/>
                  </a:lnTo>
                  <a:lnTo>
                    <a:pt x="11307" y="9246"/>
                  </a:lnTo>
                  <a:lnTo>
                    <a:pt x="11149" y="9494"/>
                  </a:lnTo>
                  <a:lnTo>
                    <a:pt x="10978" y="9733"/>
                  </a:lnTo>
                  <a:lnTo>
                    <a:pt x="10797" y="9962"/>
                  </a:lnTo>
                  <a:lnTo>
                    <a:pt x="10605" y="10184"/>
                  </a:lnTo>
                  <a:lnTo>
                    <a:pt x="10403" y="10395"/>
                  </a:lnTo>
                  <a:lnTo>
                    <a:pt x="10191" y="10598"/>
                  </a:lnTo>
                  <a:lnTo>
                    <a:pt x="9970" y="10789"/>
                  </a:lnTo>
                  <a:lnTo>
                    <a:pt x="9739" y="10970"/>
                  </a:lnTo>
                  <a:lnTo>
                    <a:pt x="9500" y="11140"/>
                  </a:lnTo>
                  <a:lnTo>
                    <a:pt x="9253" y="11299"/>
                  </a:lnTo>
                  <a:lnTo>
                    <a:pt x="8998" y="11446"/>
                  </a:lnTo>
                  <a:lnTo>
                    <a:pt x="8735" y="11581"/>
                  </a:lnTo>
                  <a:lnTo>
                    <a:pt x="8465" y="11704"/>
                  </a:lnTo>
                  <a:lnTo>
                    <a:pt x="8188" y="11812"/>
                  </a:lnTo>
                  <a:lnTo>
                    <a:pt x="7906" y="11909"/>
                  </a:lnTo>
                  <a:lnTo>
                    <a:pt x="7616" y="11991"/>
                  </a:lnTo>
                  <a:lnTo>
                    <a:pt x="7322" y="12060"/>
                  </a:lnTo>
                  <a:lnTo>
                    <a:pt x="7023" y="12113"/>
                  </a:lnTo>
                  <a:lnTo>
                    <a:pt x="6718" y="12152"/>
                  </a:lnTo>
                  <a:lnTo>
                    <a:pt x="6409" y="12176"/>
                  </a:lnTo>
                  <a:lnTo>
                    <a:pt x="6097" y="12184"/>
                  </a:lnTo>
                  <a:lnTo>
                    <a:pt x="5783" y="12176"/>
                  </a:lnTo>
                  <a:lnTo>
                    <a:pt x="5474" y="12152"/>
                  </a:lnTo>
                  <a:lnTo>
                    <a:pt x="5169" y="12113"/>
                  </a:lnTo>
                  <a:lnTo>
                    <a:pt x="4870" y="12060"/>
                  </a:lnTo>
                  <a:lnTo>
                    <a:pt x="4576" y="11991"/>
                  </a:lnTo>
                  <a:lnTo>
                    <a:pt x="4286" y="11909"/>
                  </a:lnTo>
                  <a:lnTo>
                    <a:pt x="4004" y="11812"/>
                  </a:lnTo>
                  <a:lnTo>
                    <a:pt x="3727" y="11704"/>
                  </a:lnTo>
                  <a:lnTo>
                    <a:pt x="3457" y="11581"/>
                  </a:lnTo>
                  <a:lnTo>
                    <a:pt x="3194" y="11446"/>
                  </a:lnTo>
                  <a:lnTo>
                    <a:pt x="2939" y="11299"/>
                  </a:lnTo>
                  <a:lnTo>
                    <a:pt x="2692" y="11140"/>
                  </a:lnTo>
                  <a:lnTo>
                    <a:pt x="2453" y="10970"/>
                  </a:lnTo>
                  <a:lnTo>
                    <a:pt x="2222" y="10789"/>
                  </a:lnTo>
                  <a:lnTo>
                    <a:pt x="2001" y="10598"/>
                  </a:lnTo>
                  <a:lnTo>
                    <a:pt x="1789" y="10395"/>
                  </a:lnTo>
                  <a:lnTo>
                    <a:pt x="1587" y="10184"/>
                  </a:lnTo>
                  <a:lnTo>
                    <a:pt x="1395" y="9962"/>
                  </a:lnTo>
                  <a:lnTo>
                    <a:pt x="1214" y="9733"/>
                  </a:lnTo>
                  <a:lnTo>
                    <a:pt x="1043" y="9494"/>
                  </a:lnTo>
                  <a:lnTo>
                    <a:pt x="885" y="9246"/>
                  </a:lnTo>
                  <a:lnTo>
                    <a:pt x="737" y="8991"/>
                  </a:lnTo>
                  <a:lnTo>
                    <a:pt x="603" y="8728"/>
                  </a:lnTo>
                  <a:lnTo>
                    <a:pt x="480" y="8459"/>
                  </a:lnTo>
                  <a:lnTo>
                    <a:pt x="371" y="8182"/>
                  </a:lnTo>
                  <a:lnTo>
                    <a:pt x="275" y="7900"/>
                  </a:lnTo>
                  <a:lnTo>
                    <a:pt x="192" y="7611"/>
                  </a:lnTo>
                  <a:lnTo>
                    <a:pt x="124" y="7316"/>
                  </a:lnTo>
                  <a:lnTo>
                    <a:pt x="71" y="7017"/>
                  </a:lnTo>
                  <a:lnTo>
                    <a:pt x="32" y="6713"/>
                  </a:lnTo>
                  <a:lnTo>
                    <a:pt x="8" y="6404"/>
                  </a:lnTo>
                  <a:lnTo>
                    <a:pt x="0" y="6091"/>
                  </a:lnTo>
                  <a:lnTo>
                    <a:pt x="8" y="5779"/>
                  </a:lnTo>
                  <a:lnTo>
                    <a:pt x="32" y="5471"/>
                  </a:lnTo>
                  <a:lnTo>
                    <a:pt x="71" y="5166"/>
                  </a:lnTo>
                  <a:lnTo>
                    <a:pt x="124" y="4866"/>
                  </a:lnTo>
                  <a:lnTo>
                    <a:pt x="192" y="4572"/>
                  </a:lnTo>
                  <a:lnTo>
                    <a:pt x="275" y="4284"/>
                  </a:lnTo>
                  <a:lnTo>
                    <a:pt x="371" y="4000"/>
                  </a:lnTo>
                  <a:lnTo>
                    <a:pt x="480" y="3724"/>
                  </a:lnTo>
                  <a:lnTo>
                    <a:pt x="603" y="3455"/>
                  </a:lnTo>
                  <a:lnTo>
                    <a:pt x="737" y="3192"/>
                  </a:lnTo>
                  <a:lnTo>
                    <a:pt x="885" y="2937"/>
                  </a:lnTo>
                  <a:lnTo>
                    <a:pt x="1043" y="2690"/>
                  </a:lnTo>
                  <a:lnTo>
                    <a:pt x="1214" y="2451"/>
                  </a:lnTo>
                  <a:lnTo>
                    <a:pt x="1395" y="2220"/>
                  </a:lnTo>
                  <a:lnTo>
                    <a:pt x="1587" y="2000"/>
                  </a:lnTo>
                  <a:lnTo>
                    <a:pt x="1789" y="1787"/>
                  </a:lnTo>
                  <a:lnTo>
                    <a:pt x="2001" y="1586"/>
                  </a:lnTo>
                  <a:lnTo>
                    <a:pt x="2222" y="1394"/>
                  </a:lnTo>
                  <a:lnTo>
                    <a:pt x="2453" y="1213"/>
                  </a:lnTo>
                  <a:lnTo>
                    <a:pt x="2692" y="1042"/>
                  </a:lnTo>
                  <a:lnTo>
                    <a:pt x="2939" y="884"/>
                  </a:lnTo>
                  <a:lnTo>
                    <a:pt x="3194" y="737"/>
                  </a:lnTo>
                  <a:lnTo>
                    <a:pt x="3457" y="602"/>
                  </a:lnTo>
                  <a:lnTo>
                    <a:pt x="3727" y="480"/>
                  </a:lnTo>
                  <a:lnTo>
                    <a:pt x="4004" y="370"/>
                  </a:lnTo>
                  <a:lnTo>
                    <a:pt x="4286" y="275"/>
                  </a:lnTo>
                  <a:lnTo>
                    <a:pt x="4576" y="193"/>
                  </a:lnTo>
                  <a:lnTo>
                    <a:pt x="4870" y="124"/>
                  </a:lnTo>
                  <a:lnTo>
                    <a:pt x="5169" y="71"/>
                  </a:lnTo>
                  <a:lnTo>
                    <a:pt x="5474" y="32"/>
                  </a:lnTo>
                  <a:lnTo>
                    <a:pt x="5783" y="8"/>
                  </a:lnTo>
                  <a:lnTo>
                    <a:pt x="6097" y="0"/>
                  </a:lnTo>
                  <a:close/>
                  <a:moveTo>
                    <a:pt x="5014" y="3439"/>
                  </a:moveTo>
                  <a:lnTo>
                    <a:pt x="5176" y="3443"/>
                  </a:lnTo>
                  <a:lnTo>
                    <a:pt x="5336" y="3456"/>
                  </a:lnTo>
                  <a:lnTo>
                    <a:pt x="5493" y="3475"/>
                  </a:lnTo>
                  <a:lnTo>
                    <a:pt x="5647" y="3503"/>
                  </a:lnTo>
                  <a:lnTo>
                    <a:pt x="5799" y="3538"/>
                  </a:lnTo>
                  <a:lnTo>
                    <a:pt x="5949" y="3581"/>
                  </a:lnTo>
                  <a:lnTo>
                    <a:pt x="6094" y="3630"/>
                  </a:lnTo>
                  <a:lnTo>
                    <a:pt x="6237" y="3686"/>
                  </a:lnTo>
                  <a:lnTo>
                    <a:pt x="6377" y="3750"/>
                  </a:lnTo>
                  <a:lnTo>
                    <a:pt x="6512" y="3819"/>
                  </a:lnTo>
                  <a:lnTo>
                    <a:pt x="6644" y="3895"/>
                  </a:lnTo>
                  <a:lnTo>
                    <a:pt x="6771" y="3977"/>
                  </a:lnTo>
                  <a:lnTo>
                    <a:pt x="6895" y="4065"/>
                  </a:lnTo>
                  <a:lnTo>
                    <a:pt x="7013" y="4158"/>
                  </a:lnTo>
                  <a:lnTo>
                    <a:pt x="7128" y="4257"/>
                  </a:lnTo>
                  <a:lnTo>
                    <a:pt x="7237" y="4362"/>
                  </a:lnTo>
                  <a:lnTo>
                    <a:pt x="7342" y="4470"/>
                  </a:lnTo>
                  <a:lnTo>
                    <a:pt x="7440" y="4585"/>
                  </a:lnTo>
                  <a:lnTo>
                    <a:pt x="7534" y="4704"/>
                  </a:lnTo>
                  <a:lnTo>
                    <a:pt x="7622" y="4827"/>
                  </a:lnTo>
                  <a:lnTo>
                    <a:pt x="7704" y="4955"/>
                  </a:lnTo>
                  <a:lnTo>
                    <a:pt x="7780" y="5086"/>
                  </a:lnTo>
                  <a:lnTo>
                    <a:pt x="7850" y="5222"/>
                  </a:lnTo>
                  <a:lnTo>
                    <a:pt x="7913" y="5361"/>
                  </a:lnTo>
                  <a:lnTo>
                    <a:pt x="7969" y="5503"/>
                  </a:lnTo>
                  <a:lnTo>
                    <a:pt x="8018" y="5650"/>
                  </a:lnTo>
                  <a:lnTo>
                    <a:pt x="8062" y="5799"/>
                  </a:lnTo>
                  <a:lnTo>
                    <a:pt x="8097" y="5951"/>
                  </a:lnTo>
                  <a:lnTo>
                    <a:pt x="8124" y="6105"/>
                  </a:lnTo>
                  <a:lnTo>
                    <a:pt x="8145" y="6263"/>
                  </a:lnTo>
                  <a:lnTo>
                    <a:pt x="8157" y="6422"/>
                  </a:lnTo>
                  <a:lnTo>
                    <a:pt x="8161" y="6583"/>
                  </a:lnTo>
                  <a:lnTo>
                    <a:pt x="8157" y="6744"/>
                  </a:lnTo>
                  <a:lnTo>
                    <a:pt x="8145" y="6904"/>
                  </a:lnTo>
                  <a:lnTo>
                    <a:pt x="8124" y="7061"/>
                  </a:lnTo>
                  <a:lnTo>
                    <a:pt x="8097" y="7215"/>
                  </a:lnTo>
                  <a:lnTo>
                    <a:pt x="8062" y="7367"/>
                  </a:lnTo>
                  <a:lnTo>
                    <a:pt x="8018" y="7516"/>
                  </a:lnTo>
                  <a:lnTo>
                    <a:pt x="7969" y="7662"/>
                  </a:lnTo>
                  <a:lnTo>
                    <a:pt x="7913" y="7805"/>
                  </a:lnTo>
                  <a:lnTo>
                    <a:pt x="7850" y="7944"/>
                  </a:lnTo>
                  <a:lnTo>
                    <a:pt x="7780" y="8080"/>
                  </a:lnTo>
                  <a:lnTo>
                    <a:pt x="7704" y="8211"/>
                  </a:lnTo>
                  <a:lnTo>
                    <a:pt x="7622" y="8338"/>
                  </a:lnTo>
                  <a:lnTo>
                    <a:pt x="7534" y="8462"/>
                  </a:lnTo>
                  <a:lnTo>
                    <a:pt x="7440" y="8580"/>
                  </a:lnTo>
                  <a:lnTo>
                    <a:pt x="7342" y="8695"/>
                  </a:lnTo>
                  <a:lnTo>
                    <a:pt x="7237" y="8804"/>
                  </a:lnTo>
                  <a:lnTo>
                    <a:pt x="7128" y="8909"/>
                  </a:lnTo>
                  <a:lnTo>
                    <a:pt x="7013" y="9007"/>
                  </a:lnTo>
                  <a:lnTo>
                    <a:pt x="6895" y="9101"/>
                  </a:lnTo>
                  <a:lnTo>
                    <a:pt x="6771" y="9189"/>
                  </a:lnTo>
                  <a:lnTo>
                    <a:pt x="6644" y="9271"/>
                  </a:lnTo>
                  <a:lnTo>
                    <a:pt x="6512" y="9347"/>
                  </a:lnTo>
                  <a:lnTo>
                    <a:pt x="6377" y="9417"/>
                  </a:lnTo>
                  <a:lnTo>
                    <a:pt x="6237" y="9479"/>
                  </a:lnTo>
                  <a:lnTo>
                    <a:pt x="6094" y="9536"/>
                  </a:lnTo>
                  <a:lnTo>
                    <a:pt x="5949" y="9585"/>
                  </a:lnTo>
                  <a:lnTo>
                    <a:pt x="5799" y="9628"/>
                  </a:lnTo>
                  <a:lnTo>
                    <a:pt x="5647" y="9663"/>
                  </a:lnTo>
                  <a:lnTo>
                    <a:pt x="5493" y="9691"/>
                  </a:lnTo>
                  <a:lnTo>
                    <a:pt x="5336" y="9711"/>
                  </a:lnTo>
                  <a:lnTo>
                    <a:pt x="5176" y="9722"/>
                  </a:lnTo>
                  <a:lnTo>
                    <a:pt x="5014" y="9726"/>
                  </a:lnTo>
                  <a:lnTo>
                    <a:pt x="4853" y="9722"/>
                  </a:lnTo>
                  <a:lnTo>
                    <a:pt x="4693" y="9711"/>
                  </a:lnTo>
                  <a:lnTo>
                    <a:pt x="4536" y="9691"/>
                  </a:lnTo>
                  <a:lnTo>
                    <a:pt x="4382" y="9663"/>
                  </a:lnTo>
                  <a:lnTo>
                    <a:pt x="4230" y="9628"/>
                  </a:lnTo>
                  <a:lnTo>
                    <a:pt x="4080" y="9585"/>
                  </a:lnTo>
                  <a:lnTo>
                    <a:pt x="3934" y="9536"/>
                  </a:lnTo>
                  <a:lnTo>
                    <a:pt x="3792" y="9479"/>
                  </a:lnTo>
                  <a:lnTo>
                    <a:pt x="3652" y="9417"/>
                  </a:lnTo>
                  <a:lnTo>
                    <a:pt x="3516" y="9347"/>
                  </a:lnTo>
                  <a:lnTo>
                    <a:pt x="3385" y="9271"/>
                  </a:lnTo>
                  <a:lnTo>
                    <a:pt x="3258" y="9189"/>
                  </a:lnTo>
                  <a:lnTo>
                    <a:pt x="3133" y="9101"/>
                  </a:lnTo>
                  <a:lnTo>
                    <a:pt x="3015" y="9007"/>
                  </a:lnTo>
                  <a:lnTo>
                    <a:pt x="2900" y="8909"/>
                  </a:lnTo>
                  <a:lnTo>
                    <a:pt x="2792" y="8804"/>
                  </a:lnTo>
                  <a:lnTo>
                    <a:pt x="2687" y="8695"/>
                  </a:lnTo>
                  <a:lnTo>
                    <a:pt x="2588" y="8580"/>
                  </a:lnTo>
                  <a:lnTo>
                    <a:pt x="2495" y="8462"/>
                  </a:lnTo>
                  <a:lnTo>
                    <a:pt x="2407" y="8338"/>
                  </a:lnTo>
                  <a:lnTo>
                    <a:pt x="2324" y="8211"/>
                  </a:lnTo>
                  <a:lnTo>
                    <a:pt x="2248" y="8080"/>
                  </a:lnTo>
                  <a:lnTo>
                    <a:pt x="2179" y="7944"/>
                  </a:lnTo>
                  <a:lnTo>
                    <a:pt x="2116" y="7805"/>
                  </a:lnTo>
                  <a:lnTo>
                    <a:pt x="2060" y="7662"/>
                  </a:lnTo>
                  <a:lnTo>
                    <a:pt x="2010" y="7516"/>
                  </a:lnTo>
                  <a:lnTo>
                    <a:pt x="1967" y="7367"/>
                  </a:lnTo>
                  <a:lnTo>
                    <a:pt x="1932" y="7215"/>
                  </a:lnTo>
                  <a:lnTo>
                    <a:pt x="1905" y="7061"/>
                  </a:lnTo>
                  <a:lnTo>
                    <a:pt x="1884" y="6904"/>
                  </a:lnTo>
                  <a:lnTo>
                    <a:pt x="1873" y="6744"/>
                  </a:lnTo>
                  <a:lnTo>
                    <a:pt x="1869" y="6583"/>
                  </a:lnTo>
                  <a:lnTo>
                    <a:pt x="1873" y="6422"/>
                  </a:lnTo>
                  <a:lnTo>
                    <a:pt x="1884" y="6263"/>
                  </a:lnTo>
                  <a:lnTo>
                    <a:pt x="1905" y="6105"/>
                  </a:lnTo>
                  <a:lnTo>
                    <a:pt x="1932" y="5951"/>
                  </a:lnTo>
                  <a:lnTo>
                    <a:pt x="1967" y="5799"/>
                  </a:lnTo>
                  <a:lnTo>
                    <a:pt x="2010" y="5650"/>
                  </a:lnTo>
                  <a:lnTo>
                    <a:pt x="2060" y="5503"/>
                  </a:lnTo>
                  <a:lnTo>
                    <a:pt x="2116" y="5361"/>
                  </a:lnTo>
                  <a:lnTo>
                    <a:pt x="2179" y="5222"/>
                  </a:lnTo>
                  <a:lnTo>
                    <a:pt x="2248" y="5086"/>
                  </a:lnTo>
                  <a:lnTo>
                    <a:pt x="2324" y="4955"/>
                  </a:lnTo>
                  <a:lnTo>
                    <a:pt x="2407" y="4827"/>
                  </a:lnTo>
                  <a:lnTo>
                    <a:pt x="2495" y="4704"/>
                  </a:lnTo>
                  <a:lnTo>
                    <a:pt x="2588" y="4585"/>
                  </a:lnTo>
                  <a:lnTo>
                    <a:pt x="2687" y="4470"/>
                  </a:lnTo>
                  <a:lnTo>
                    <a:pt x="2792" y="4362"/>
                  </a:lnTo>
                  <a:lnTo>
                    <a:pt x="2900" y="4257"/>
                  </a:lnTo>
                  <a:lnTo>
                    <a:pt x="3015" y="4158"/>
                  </a:lnTo>
                  <a:lnTo>
                    <a:pt x="3133" y="4065"/>
                  </a:lnTo>
                  <a:lnTo>
                    <a:pt x="3258" y="3977"/>
                  </a:lnTo>
                  <a:lnTo>
                    <a:pt x="3385" y="3895"/>
                  </a:lnTo>
                  <a:lnTo>
                    <a:pt x="3516" y="3819"/>
                  </a:lnTo>
                  <a:lnTo>
                    <a:pt x="3652" y="3750"/>
                  </a:lnTo>
                  <a:lnTo>
                    <a:pt x="3792" y="3686"/>
                  </a:lnTo>
                  <a:lnTo>
                    <a:pt x="3934" y="3630"/>
                  </a:lnTo>
                  <a:lnTo>
                    <a:pt x="4080" y="3581"/>
                  </a:lnTo>
                  <a:lnTo>
                    <a:pt x="4230" y="3538"/>
                  </a:lnTo>
                  <a:lnTo>
                    <a:pt x="4382" y="3503"/>
                  </a:lnTo>
                  <a:lnTo>
                    <a:pt x="4536" y="3475"/>
                  </a:lnTo>
                  <a:lnTo>
                    <a:pt x="4693" y="3456"/>
                  </a:lnTo>
                  <a:lnTo>
                    <a:pt x="4853" y="3443"/>
                  </a:lnTo>
                  <a:lnTo>
                    <a:pt x="5014" y="3439"/>
                  </a:lnTo>
                  <a:close/>
                </a:path>
              </a:pathLst>
            </a:custGeom>
            <a:grpFill/>
            <a:ln w="9525">
              <a:solidFill>
                <a:srgbClr val="00B0F0"/>
              </a:solidFill>
              <a:round/>
              <a:headEnd/>
              <a:tailEnd/>
            </a:ln>
          </p:spPr>
          <p:txBody>
            <a:bodyPr/>
            <a:lstStyle/>
            <a:p>
              <a:pPr>
                <a:defRPr/>
              </a:pPr>
              <a:endParaRPr lang="zh-CN" altLang="en-US" b="0">
                <a:solidFill>
                  <a:srgbClr val="000000"/>
                </a:solidFill>
                <a:ea typeface="微软雅黑" pitchFamily="34" charset="-122"/>
                <a:cs typeface="Arial" panose="020B0604020202020204" pitchFamily="34" charset="0"/>
              </a:endParaRPr>
            </a:p>
          </p:txBody>
        </p:sp>
        <p:sp>
          <p:nvSpPr>
            <p:cNvPr id="105" name="Freeform 18"/>
            <p:cNvSpPr>
              <a:spLocks noEditPoints="1"/>
            </p:cNvSpPr>
            <p:nvPr/>
          </p:nvSpPr>
          <p:spPr bwMode="auto">
            <a:xfrm>
              <a:off x="-6246813" y="4160838"/>
              <a:ext cx="987425" cy="468313"/>
            </a:xfrm>
            <a:custGeom>
              <a:avLst/>
              <a:gdLst/>
              <a:ahLst/>
              <a:cxnLst>
                <a:cxn ang="0">
                  <a:pos x="4376" y="1769"/>
                </a:cxn>
                <a:cxn ang="0">
                  <a:pos x="638" y="2271"/>
                </a:cxn>
                <a:cxn ang="0">
                  <a:pos x="6901" y="2275"/>
                </a:cxn>
                <a:cxn ang="0">
                  <a:pos x="6994" y="2291"/>
                </a:cxn>
                <a:cxn ang="0">
                  <a:pos x="7084" y="2321"/>
                </a:cxn>
                <a:cxn ang="0">
                  <a:pos x="7166" y="2364"/>
                </a:cxn>
                <a:cxn ang="0">
                  <a:pos x="7241" y="2417"/>
                </a:cxn>
                <a:cxn ang="0">
                  <a:pos x="7307" y="2480"/>
                </a:cxn>
                <a:cxn ang="0">
                  <a:pos x="7364" y="2553"/>
                </a:cxn>
                <a:cxn ang="0">
                  <a:pos x="7410" y="2633"/>
                </a:cxn>
                <a:cxn ang="0">
                  <a:pos x="7445" y="2719"/>
                </a:cxn>
                <a:cxn ang="0">
                  <a:pos x="7465" y="2811"/>
                </a:cxn>
                <a:cxn ang="0">
                  <a:pos x="7474" y="2908"/>
                </a:cxn>
                <a:cxn ang="0">
                  <a:pos x="7465" y="3004"/>
                </a:cxn>
                <a:cxn ang="0">
                  <a:pos x="7445" y="3097"/>
                </a:cxn>
                <a:cxn ang="0">
                  <a:pos x="7410" y="3184"/>
                </a:cxn>
                <a:cxn ang="0">
                  <a:pos x="7364" y="3264"/>
                </a:cxn>
                <a:cxn ang="0">
                  <a:pos x="7307" y="3336"/>
                </a:cxn>
                <a:cxn ang="0">
                  <a:pos x="7241" y="3399"/>
                </a:cxn>
                <a:cxn ang="0">
                  <a:pos x="7166" y="3453"/>
                </a:cxn>
                <a:cxn ang="0">
                  <a:pos x="7084" y="3495"/>
                </a:cxn>
                <a:cxn ang="0">
                  <a:pos x="6994" y="3524"/>
                </a:cxn>
                <a:cxn ang="0">
                  <a:pos x="6901" y="3542"/>
                </a:cxn>
                <a:cxn ang="0">
                  <a:pos x="638" y="3545"/>
                </a:cxn>
                <a:cxn ang="0">
                  <a:pos x="541" y="3538"/>
                </a:cxn>
                <a:cxn ang="0">
                  <a:pos x="449" y="3516"/>
                </a:cxn>
                <a:cxn ang="0">
                  <a:pos x="363" y="3482"/>
                </a:cxn>
                <a:cxn ang="0">
                  <a:pos x="283" y="3436"/>
                </a:cxn>
                <a:cxn ang="0">
                  <a:pos x="210" y="3379"/>
                </a:cxn>
                <a:cxn ang="0">
                  <a:pos x="147" y="3313"/>
                </a:cxn>
                <a:cxn ang="0">
                  <a:pos x="94" y="3238"/>
                </a:cxn>
                <a:cxn ang="0">
                  <a:pos x="51" y="3155"/>
                </a:cxn>
                <a:cxn ang="0">
                  <a:pos x="21" y="3067"/>
                </a:cxn>
                <a:cxn ang="0">
                  <a:pos x="4" y="2972"/>
                </a:cxn>
                <a:cxn ang="0">
                  <a:pos x="1" y="2875"/>
                </a:cxn>
                <a:cxn ang="0">
                  <a:pos x="14" y="2780"/>
                </a:cxn>
                <a:cxn ang="0">
                  <a:pos x="39" y="2689"/>
                </a:cxn>
                <a:cxn ang="0">
                  <a:pos x="78" y="2605"/>
                </a:cxn>
                <a:cxn ang="0">
                  <a:pos x="128" y="2527"/>
                </a:cxn>
                <a:cxn ang="0">
                  <a:pos x="188" y="2458"/>
                </a:cxn>
                <a:cxn ang="0">
                  <a:pos x="257" y="2398"/>
                </a:cxn>
                <a:cxn ang="0">
                  <a:pos x="335" y="2349"/>
                </a:cxn>
                <a:cxn ang="0">
                  <a:pos x="419" y="2310"/>
                </a:cxn>
                <a:cxn ang="0">
                  <a:pos x="511" y="2284"/>
                </a:cxn>
                <a:cxn ang="0">
                  <a:pos x="605" y="2272"/>
                </a:cxn>
              </a:cxnLst>
              <a:rect l="0" t="0" r="r" b="b"/>
              <a:pathLst>
                <a:path w="7474" h="3545">
                  <a:moveTo>
                    <a:pt x="3098" y="0"/>
                  </a:moveTo>
                  <a:lnTo>
                    <a:pt x="4376" y="0"/>
                  </a:lnTo>
                  <a:lnTo>
                    <a:pt x="4376" y="1769"/>
                  </a:lnTo>
                  <a:lnTo>
                    <a:pt x="3098" y="1769"/>
                  </a:lnTo>
                  <a:lnTo>
                    <a:pt x="3098" y="0"/>
                  </a:lnTo>
                  <a:close/>
                  <a:moveTo>
                    <a:pt x="638" y="2271"/>
                  </a:moveTo>
                  <a:lnTo>
                    <a:pt x="6836" y="2271"/>
                  </a:lnTo>
                  <a:lnTo>
                    <a:pt x="6869" y="2272"/>
                  </a:lnTo>
                  <a:lnTo>
                    <a:pt x="6901" y="2275"/>
                  </a:lnTo>
                  <a:lnTo>
                    <a:pt x="6933" y="2279"/>
                  </a:lnTo>
                  <a:lnTo>
                    <a:pt x="6963" y="2284"/>
                  </a:lnTo>
                  <a:lnTo>
                    <a:pt x="6994" y="2291"/>
                  </a:lnTo>
                  <a:lnTo>
                    <a:pt x="7025" y="2299"/>
                  </a:lnTo>
                  <a:lnTo>
                    <a:pt x="7055" y="2310"/>
                  </a:lnTo>
                  <a:lnTo>
                    <a:pt x="7084" y="2321"/>
                  </a:lnTo>
                  <a:lnTo>
                    <a:pt x="7111" y="2334"/>
                  </a:lnTo>
                  <a:lnTo>
                    <a:pt x="7139" y="2349"/>
                  </a:lnTo>
                  <a:lnTo>
                    <a:pt x="7166" y="2364"/>
                  </a:lnTo>
                  <a:lnTo>
                    <a:pt x="7191" y="2380"/>
                  </a:lnTo>
                  <a:lnTo>
                    <a:pt x="7217" y="2398"/>
                  </a:lnTo>
                  <a:lnTo>
                    <a:pt x="7241" y="2417"/>
                  </a:lnTo>
                  <a:lnTo>
                    <a:pt x="7264" y="2437"/>
                  </a:lnTo>
                  <a:lnTo>
                    <a:pt x="7286" y="2458"/>
                  </a:lnTo>
                  <a:lnTo>
                    <a:pt x="7307" y="2480"/>
                  </a:lnTo>
                  <a:lnTo>
                    <a:pt x="7327" y="2504"/>
                  </a:lnTo>
                  <a:lnTo>
                    <a:pt x="7346" y="2527"/>
                  </a:lnTo>
                  <a:lnTo>
                    <a:pt x="7364" y="2553"/>
                  </a:lnTo>
                  <a:lnTo>
                    <a:pt x="7380" y="2579"/>
                  </a:lnTo>
                  <a:lnTo>
                    <a:pt x="7396" y="2605"/>
                  </a:lnTo>
                  <a:lnTo>
                    <a:pt x="7410" y="2633"/>
                  </a:lnTo>
                  <a:lnTo>
                    <a:pt x="7423" y="2661"/>
                  </a:lnTo>
                  <a:lnTo>
                    <a:pt x="7435" y="2689"/>
                  </a:lnTo>
                  <a:lnTo>
                    <a:pt x="7445" y="2719"/>
                  </a:lnTo>
                  <a:lnTo>
                    <a:pt x="7453" y="2750"/>
                  </a:lnTo>
                  <a:lnTo>
                    <a:pt x="7460" y="2780"/>
                  </a:lnTo>
                  <a:lnTo>
                    <a:pt x="7465" y="2811"/>
                  </a:lnTo>
                  <a:lnTo>
                    <a:pt x="7470" y="2843"/>
                  </a:lnTo>
                  <a:lnTo>
                    <a:pt x="7473" y="2875"/>
                  </a:lnTo>
                  <a:lnTo>
                    <a:pt x="7474" y="2908"/>
                  </a:lnTo>
                  <a:lnTo>
                    <a:pt x="7473" y="2941"/>
                  </a:lnTo>
                  <a:lnTo>
                    <a:pt x="7470" y="2972"/>
                  </a:lnTo>
                  <a:lnTo>
                    <a:pt x="7465" y="3004"/>
                  </a:lnTo>
                  <a:lnTo>
                    <a:pt x="7460" y="3036"/>
                  </a:lnTo>
                  <a:lnTo>
                    <a:pt x="7453" y="3067"/>
                  </a:lnTo>
                  <a:lnTo>
                    <a:pt x="7445" y="3097"/>
                  </a:lnTo>
                  <a:lnTo>
                    <a:pt x="7435" y="3126"/>
                  </a:lnTo>
                  <a:lnTo>
                    <a:pt x="7423" y="3155"/>
                  </a:lnTo>
                  <a:lnTo>
                    <a:pt x="7410" y="3184"/>
                  </a:lnTo>
                  <a:lnTo>
                    <a:pt x="7396" y="3212"/>
                  </a:lnTo>
                  <a:lnTo>
                    <a:pt x="7380" y="3238"/>
                  </a:lnTo>
                  <a:lnTo>
                    <a:pt x="7364" y="3264"/>
                  </a:lnTo>
                  <a:lnTo>
                    <a:pt x="7346" y="3289"/>
                  </a:lnTo>
                  <a:lnTo>
                    <a:pt x="7327" y="3313"/>
                  </a:lnTo>
                  <a:lnTo>
                    <a:pt x="7307" y="3336"/>
                  </a:lnTo>
                  <a:lnTo>
                    <a:pt x="7286" y="3358"/>
                  </a:lnTo>
                  <a:lnTo>
                    <a:pt x="7264" y="3379"/>
                  </a:lnTo>
                  <a:lnTo>
                    <a:pt x="7241" y="3399"/>
                  </a:lnTo>
                  <a:lnTo>
                    <a:pt x="7217" y="3418"/>
                  </a:lnTo>
                  <a:lnTo>
                    <a:pt x="7191" y="3436"/>
                  </a:lnTo>
                  <a:lnTo>
                    <a:pt x="7166" y="3453"/>
                  </a:lnTo>
                  <a:lnTo>
                    <a:pt x="7139" y="3468"/>
                  </a:lnTo>
                  <a:lnTo>
                    <a:pt x="7111" y="3482"/>
                  </a:lnTo>
                  <a:lnTo>
                    <a:pt x="7084" y="3495"/>
                  </a:lnTo>
                  <a:lnTo>
                    <a:pt x="7055" y="3506"/>
                  </a:lnTo>
                  <a:lnTo>
                    <a:pt x="7025" y="3516"/>
                  </a:lnTo>
                  <a:lnTo>
                    <a:pt x="6994" y="3524"/>
                  </a:lnTo>
                  <a:lnTo>
                    <a:pt x="6963" y="3532"/>
                  </a:lnTo>
                  <a:lnTo>
                    <a:pt x="6933" y="3538"/>
                  </a:lnTo>
                  <a:lnTo>
                    <a:pt x="6901" y="3542"/>
                  </a:lnTo>
                  <a:lnTo>
                    <a:pt x="6869" y="3544"/>
                  </a:lnTo>
                  <a:lnTo>
                    <a:pt x="6836" y="3545"/>
                  </a:lnTo>
                  <a:lnTo>
                    <a:pt x="638" y="3545"/>
                  </a:lnTo>
                  <a:lnTo>
                    <a:pt x="605" y="3544"/>
                  </a:lnTo>
                  <a:lnTo>
                    <a:pt x="573" y="3542"/>
                  </a:lnTo>
                  <a:lnTo>
                    <a:pt x="541" y="3538"/>
                  </a:lnTo>
                  <a:lnTo>
                    <a:pt x="511" y="3532"/>
                  </a:lnTo>
                  <a:lnTo>
                    <a:pt x="480" y="3524"/>
                  </a:lnTo>
                  <a:lnTo>
                    <a:pt x="449" y="3516"/>
                  </a:lnTo>
                  <a:lnTo>
                    <a:pt x="419" y="3506"/>
                  </a:lnTo>
                  <a:lnTo>
                    <a:pt x="390" y="3495"/>
                  </a:lnTo>
                  <a:lnTo>
                    <a:pt x="363" y="3482"/>
                  </a:lnTo>
                  <a:lnTo>
                    <a:pt x="335" y="3468"/>
                  </a:lnTo>
                  <a:lnTo>
                    <a:pt x="308" y="3453"/>
                  </a:lnTo>
                  <a:lnTo>
                    <a:pt x="283" y="3436"/>
                  </a:lnTo>
                  <a:lnTo>
                    <a:pt x="257" y="3418"/>
                  </a:lnTo>
                  <a:lnTo>
                    <a:pt x="233" y="3399"/>
                  </a:lnTo>
                  <a:lnTo>
                    <a:pt x="210" y="3379"/>
                  </a:lnTo>
                  <a:lnTo>
                    <a:pt x="188" y="3358"/>
                  </a:lnTo>
                  <a:lnTo>
                    <a:pt x="167" y="3336"/>
                  </a:lnTo>
                  <a:lnTo>
                    <a:pt x="147" y="3313"/>
                  </a:lnTo>
                  <a:lnTo>
                    <a:pt x="128" y="3289"/>
                  </a:lnTo>
                  <a:lnTo>
                    <a:pt x="110" y="3264"/>
                  </a:lnTo>
                  <a:lnTo>
                    <a:pt x="94" y="3238"/>
                  </a:lnTo>
                  <a:lnTo>
                    <a:pt x="78" y="3212"/>
                  </a:lnTo>
                  <a:lnTo>
                    <a:pt x="64" y="3184"/>
                  </a:lnTo>
                  <a:lnTo>
                    <a:pt x="51" y="3155"/>
                  </a:lnTo>
                  <a:lnTo>
                    <a:pt x="39" y="3126"/>
                  </a:lnTo>
                  <a:lnTo>
                    <a:pt x="29" y="3097"/>
                  </a:lnTo>
                  <a:lnTo>
                    <a:pt x="21" y="3067"/>
                  </a:lnTo>
                  <a:lnTo>
                    <a:pt x="14" y="3036"/>
                  </a:lnTo>
                  <a:lnTo>
                    <a:pt x="9" y="3004"/>
                  </a:lnTo>
                  <a:lnTo>
                    <a:pt x="4" y="2972"/>
                  </a:lnTo>
                  <a:lnTo>
                    <a:pt x="1" y="2941"/>
                  </a:lnTo>
                  <a:lnTo>
                    <a:pt x="0" y="2908"/>
                  </a:lnTo>
                  <a:lnTo>
                    <a:pt x="1" y="2875"/>
                  </a:lnTo>
                  <a:lnTo>
                    <a:pt x="4" y="2843"/>
                  </a:lnTo>
                  <a:lnTo>
                    <a:pt x="9" y="2811"/>
                  </a:lnTo>
                  <a:lnTo>
                    <a:pt x="14" y="2780"/>
                  </a:lnTo>
                  <a:lnTo>
                    <a:pt x="21" y="2750"/>
                  </a:lnTo>
                  <a:lnTo>
                    <a:pt x="29" y="2719"/>
                  </a:lnTo>
                  <a:lnTo>
                    <a:pt x="39" y="2689"/>
                  </a:lnTo>
                  <a:lnTo>
                    <a:pt x="51" y="2661"/>
                  </a:lnTo>
                  <a:lnTo>
                    <a:pt x="64" y="2633"/>
                  </a:lnTo>
                  <a:lnTo>
                    <a:pt x="78" y="2605"/>
                  </a:lnTo>
                  <a:lnTo>
                    <a:pt x="94" y="2579"/>
                  </a:lnTo>
                  <a:lnTo>
                    <a:pt x="110" y="2553"/>
                  </a:lnTo>
                  <a:lnTo>
                    <a:pt x="128" y="2527"/>
                  </a:lnTo>
                  <a:lnTo>
                    <a:pt x="147" y="2504"/>
                  </a:lnTo>
                  <a:lnTo>
                    <a:pt x="167" y="2480"/>
                  </a:lnTo>
                  <a:lnTo>
                    <a:pt x="188" y="2458"/>
                  </a:lnTo>
                  <a:lnTo>
                    <a:pt x="210" y="2437"/>
                  </a:lnTo>
                  <a:lnTo>
                    <a:pt x="233" y="2417"/>
                  </a:lnTo>
                  <a:lnTo>
                    <a:pt x="257" y="2398"/>
                  </a:lnTo>
                  <a:lnTo>
                    <a:pt x="283" y="2380"/>
                  </a:lnTo>
                  <a:lnTo>
                    <a:pt x="308" y="2364"/>
                  </a:lnTo>
                  <a:lnTo>
                    <a:pt x="335" y="2349"/>
                  </a:lnTo>
                  <a:lnTo>
                    <a:pt x="363" y="2334"/>
                  </a:lnTo>
                  <a:lnTo>
                    <a:pt x="390" y="2321"/>
                  </a:lnTo>
                  <a:lnTo>
                    <a:pt x="419" y="2310"/>
                  </a:lnTo>
                  <a:lnTo>
                    <a:pt x="449" y="2299"/>
                  </a:lnTo>
                  <a:lnTo>
                    <a:pt x="480" y="2291"/>
                  </a:lnTo>
                  <a:lnTo>
                    <a:pt x="511" y="2284"/>
                  </a:lnTo>
                  <a:lnTo>
                    <a:pt x="541" y="2279"/>
                  </a:lnTo>
                  <a:lnTo>
                    <a:pt x="573" y="2275"/>
                  </a:lnTo>
                  <a:lnTo>
                    <a:pt x="605" y="2272"/>
                  </a:lnTo>
                  <a:lnTo>
                    <a:pt x="638" y="2271"/>
                  </a:lnTo>
                  <a:close/>
                </a:path>
              </a:pathLst>
            </a:custGeom>
            <a:grpFill/>
            <a:ln w="9525">
              <a:solidFill>
                <a:srgbClr val="00B0F0"/>
              </a:solidFill>
              <a:round/>
              <a:headEnd/>
              <a:tailEnd/>
            </a:ln>
          </p:spPr>
          <p:txBody>
            <a:bodyPr/>
            <a:lstStyle/>
            <a:p>
              <a:pPr>
                <a:defRPr/>
              </a:pPr>
              <a:endParaRPr lang="zh-CN" altLang="en-US" b="0">
                <a:solidFill>
                  <a:srgbClr val="000000"/>
                </a:solidFill>
                <a:ea typeface="微软雅黑" pitchFamily="34" charset="-122"/>
                <a:cs typeface="Arial" panose="020B0604020202020204" pitchFamily="34" charset="0"/>
              </a:endParaRPr>
            </a:p>
          </p:txBody>
        </p:sp>
      </p:grpSp>
      <p:sp>
        <p:nvSpPr>
          <p:cNvPr id="46133" name="矩形 105"/>
          <p:cNvSpPr>
            <a:spLocks noChangeArrowheads="1"/>
          </p:cNvSpPr>
          <p:nvPr/>
        </p:nvSpPr>
        <p:spPr bwMode="auto">
          <a:xfrm>
            <a:off x="7116066" y="3986432"/>
            <a:ext cx="913996" cy="338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600" b="0">
                <a:solidFill>
                  <a:srgbClr val="000000"/>
                </a:solidFill>
                <a:ea typeface="微软雅黑" pitchFamily="34" charset="-122"/>
                <a:cs typeface="Arial" pitchFamily="34" charset="0"/>
                <a:sym typeface="Arial" pitchFamily="34" charset="0"/>
              </a:rPr>
              <a:t>Camera</a:t>
            </a:r>
          </a:p>
        </p:txBody>
      </p:sp>
      <p:grpSp>
        <p:nvGrpSpPr>
          <p:cNvPr id="6" name="组合 106"/>
          <p:cNvGrpSpPr>
            <a:grpSpLocks/>
          </p:cNvGrpSpPr>
          <p:nvPr/>
        </p:nvGrpSpPr>
        <p:grpSpPr bwMode="auto">
          <a:xfrm>
            <a:off x="6795193" y="3310157"/>
            <a:ext cx="378520" cy="323850"/>
            <a:chOff x="8366139" y="3807389"/>
            <a:chExt cx="802878" cy="451414"/>
          </a:xfrm>
        </p:grpSpPr>
        <p:sp>
          <p:nvSpPr>
            <p:cNvPr id="46139" name="圆角矩形 107"/>
            <p:cNvSpPr>
              <a:spLocks noChangeArrowheads="1"/>
            </p:cNvSpPr>
            <p:nvPr/>
          </p:nvSpPr>
          <p:spPr bwMode="auto">
            <a:xfrm>
              <a:off x="8366139" y="3807389"/>
              <a:ext cx="802878" cy="184714"/>
            </a:xfrm>
            <a:prstGeom prst="roundRect">
              <a:avLst>
                <a:gd name="adj" fmla="val 16667"/>
              </a:avLst>
            </a:pr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a:cs typeface="Arial" pitchFamily="34" charset="0"/>
              </a:endParaRPr>
            </a:p>
          </p:txBody>
        </p:sp>
        <p:sp>
          <p:nvSpPr>
            <p:cNvPr id="46140" name="任意多边形 119"/>
            <p:cNvSpPr>
              <a:spLocks noChangeArrowheads="1"/>
            </p:cNvSpPr>
            <p:nvPr/>
          </p:nvSpPr>
          <p:spPr bwMode="auto">
            <a:xfrm>
              <a:off x="8479149" y="3982578"/>
              <a:ext cx="552450" cy="276225"/>
            </a:xfrm>
            <a:custGeom>
              <a:avLst/>
              <a:gdLst>
                <a:gd name="T0" fmla="*/ 0 w 552450"/>
                <a:gd name="T1" fmla="*/ 9525 h 276225"/>
                <a:gd name="T2" fmla="*/ 85725 w 552450"/>
                <a:gd name="T3" fmla="*/ 276225 h 276225"/>
                <a:gd name="T4" fmla="*/ 438150 w 552450"/>
                <a:gd name="T5" fmla="*/ 276225 h 276225"/>
                <a:gd name="T6" fmla="*/ 552450 w 552450"/>
                <a:gd name="T7" fmla="*/ 0 h 276225"/>
                <a:gd name="T8" fmla="*/ 0 60000 65536"/>
                <a:gd name="T9" fmla="*/ 0 60000 65536"/>
                <a:gd name="T10" fmla="*/ 0 60000 65536"/>
                <a:gd name="T11" fmla="*/ 0 60000 65536"/>
                <a:gd name="T12" fmla="*/ 0 w 552450"/>
                <a:gd name="T13" fmla="*/ 0 h 276225"/>
                <a:gd name="T14" fmla="*/ 552450 w 552450"/>
                <a:gd name="T15" fmla="*/ 276225 h 276225"/>
              </a:gdLst>
              <a:ahLst/>
              <a:cxnLst>
                <a:cxn ang="T8">
                  <a:pos x="T0" y="T1"/>
                </a:cxn>
                <a:cxn ang="T9">
                  <a:pos x="T2" y="T3"/>
                </a:cxn>
                <a:cxn ang="T10">
                  <a:pos x="T4" y="T5"/>
                </a:cxn>
                <a:cxn ang="T11">
                  <a:pos x="T6" y="T7"/>
                </a:cxn>
              </a:cxnLst>
              <a:rect l="T12" t="T13" r="T14" b="T15"/>
              <a:pathLst>
                <a:path w="552450" h="276225">
                  <a:moveTo>
                    <a:pt x="0" y="9525"/>
                  </a:moveTo>
                  <a:lnTo>
                    <a:pt x="85725" y="276225"/>
                  </a:lnTo>
                  <a:lnTo>
                    <a:pt x="438150" y="276225"/>
                  </a:lnTo>
                  <a:lnTo>
                    <a:pt x="552450" y="0"/>
                  </a:lnTo>
                </a:path>
              </a:pathLst>
            </a:cu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zh-CN" altLang="en-US"/>
            </a:p>
          </p:txBody>
        </p:sp>
        <p:sp>
          <p:nvSpPr>
            <p:cNvPr id="46141" name="椭圆 121"/>
            <p:cNvSpPr>
              <a:spLocks noChangeArrowheads="1"/>
            </p:cNvSpPr>
            <p:nvPr/>
          </p:nvSpPr>
          <p:spPr bwMode="auto">
            <a:xfrm>
              <a:off x="8654171" y="4024001"/>
              <a:ext cx="186928" cy="188665"/>
            </a:xfrm>
            <a:prstGeom prst="ellipse">
              <a:avLst/>
            </a:pr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a:cs typeface="Arial" pitchFamily="34" charset="0"/>
              </a:endParaRPr>
            </a:p>
          </p:txBody>
        </p:sp>
      </p:grpSp>
      <p:sp>
        <p:nvSpPr>
          <p:cNvPr id="124" name="圆角矩形 123"/>
          <p:cNvSpPr/>
          <p:nvPr/>
        </p:nvSpPr>
        <p:spPr bwMode="auto">
          <a:xfrm>
            <a:off x="5095423" y="3202207"/>
            <a:ext cx="1484323" cy="539750"/>
          </a:xfrm>
          <a:prstGeom prst="roundRect">
            <a:avLst>
              <a:gd name="adj" fmla="val 9601"/>
            </a:avLst>
          </a:prstGeom>
          <a:solidFill>
            <a:schemeClr val="bg1">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6136" name="矩形 124"/>
          <p:cNvSpPr>
            <a:spLocks noChangeArrowheads="1"/>
          </p:cNvSpPr>
          <p:nvPr/>
        </p:nvSpPr>
        <p:spPr bwMode="auto">
          <a:xfrm>
            <a:off x="5248078" y="3238721"/>
            <a:ext cx="1493551" cy="52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404040"/>
                </a:solidFill>
                <a:ea typeface="微软雅黑" pitchFamily="34" charset="-122"/>
                <a:cs typeface="Arial" pitchFamily="34" charset="0"/>
                <a:sym typeface="Arial" pitchFamily="34" charset="0"/>
              </a:rPr>
              <a:t>Video communication</a:t>
            </a:r>
          </a:p>
        </p:txBody>
      </p:sp>
      <p:pic>
        <p:nvPicPr>
          <p:cNvPr id="46137" name="Picture 6" descr="video call"/>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34704" y="3256183"/>
            <a:ext cx="364236" cy="48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38" name="TextBox 84"/>
          <p:cNvSpPr txBox="1">
            <a:spLocks noChangeArrowheads="1"/>
          </p:cNvSpPr>
          <p:nvPr/>
        </p:nvSpPr>
        <p:spPr bwMode="auto">
          <a:xfrm>
            <a:off x="7315360" y="2691033"/>
            <a:ext cx="173786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1600" b="0">
                <a:solidFill>
                  <a:srgbClr val="FFFFFF"/>
                </a:solidFill>
                <a:cs typeface="Arial" pitchFamily="34" charset="0"/>
                <a:sym typeface="Arial" pitchFamily="34" charset="0"/>
              </a:rPr>
              <a:t>* s=score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圆角矩形 69"/>
          <p:cNvSpPr/>
          <p:nvPr/>
        </p:nvSpPr>
        <p:spPr bwMode="auto">
          <a:xfrm>
            <a:off x="144660" y="1305336"/>
            <a:ext cx="2942234" cy="5148000"/>
          </a:xfrm>
          <a:prstGeom prst="roundRect">
            <a:avLst>
              <a:gd name="adj" fmla="val 5810"/>
            </a:avLst>
          </a:prstGeom>
          <a:solidFill>
            <a:srgbClr val="00B050"/>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 name="标题 1"/>
          <p:cNvSpPr>
            <a:spLocks noGrp="1"/>
          </p:cNvSpPr>
          <p:nvPr>
            <p:ph type="title"/>
          </p:nvPr>
        </p:nvSpPr>
        <p:spPr>
          <a:xfrm>
            <a:off x="970031" y="-221995"/>
            <a:ext cx="8229600" cy="965357"/>
          </a:xfrm>
        </p:spPr>
        <p:txBody>
          <a:bodyPr>
            <a:normAutofit/>
          </a:bodyPr>
          <a:lstStyle/>
          <a:p>
            <a:r>
              <a:rPr lang="en-US" altLang="en-US" sz="2800" dirty="0" smtClean="0"/>
              <a:t>Video Quality Factors: Definition, Motion, and Fidelity</a:t>
            </a:r>
          </a:p>
        </p:txBody>
      </p:sp>
      <p:sp>
        <p:nvSpPr>
          <p:cNvPr id="4" name="圆角矩形 3"/>
          <p:cNvSpPr/>
          <p:nvPr/>
        </p:nvSpPr>
        <p:spPr bwMode="auto">
          <a:xfrm>
            <a:off x="151143" y="260684"/>
            <a:ext cx="988803" cy="324000"/>
          </a:xfrm>
          <a:prstGeom prst="roundRect">
            <a:avLst/>
          </a:prstGeom>
          <a:solidFill>
            <a:srgbClr val="C0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Video quality</a:t>
            </a:r>
          </a:p>
        </p:txBody>
      </p:sp>
      <p:sp>
        <p:nvSpPr>
          <p:cNvPr id="5" name="圆角矩形 4"/>
          <p:cNvSpPr/>
          <p:nvPr/>
        </p:nvSpPr>
        <p:spPr bwMode="auto">
          <a:xfrm>
            <a:off x="151143" y="584720"/>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Interaction experience</a:t>
            </a:r>
          </a:p>
        </p:txBody>
      </p:sp>
      <p:sp>
        <p:nvSpPr>
          <p:cNvPr id="6" name="圆角矩形 5"/>
          <p:cNvSpPr/>
          <p:nvPr/>
        </p:nvSpPr>
        <p:spPr bwMode="auto">
          <a:xfrm>
            <a:off x="151143" y="908756"/>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Viewing experience</a:t>
            </a:r>
          </a:p>
        </p:txBody>
      </p:sp>
      <p:sp>
        <p:nvSpPr>
          <p:cNvPr id="68" name="圆角矩形 67"/>
          <p:cNvSpPr/>
          <p:nvPr/>
        </p:nvSpPr>
        <p:spPr bwMode="auto">
          <a:xfrm>
            <a:off x="3168210" y="1305336"/>
            <a:ext cx="2880001" cy="5148000"/>
          </a:xfrm>
          <a:prstGeom prst="roundRect">
            <a:avLst>
              <a:gd name="adj" fmla="val 5810"/>
            </a:avLst>
          </a:prstGeom>
          <a:solidFill>
            <a:srgbClr val="558ED5"/>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9" name="圆角矩形 68"/>
          <p:cNvSpPr/>
          <p:nvPr/>
        </p:nvSpPr>
        <p:spPr bwMode="auto">
          <a:xfrm>
            <a:off x="6165077" y="1305336"/>
            <a:ext cx="2834262" cy="5148000"/>
          </a:xfrm>
          <a:prstGeom prst="roundRect">
            <a:avLst>
              <a:gd name="adj" fmla="val 5810"/>
            </a:avLst>
          </a:prstGeom>
          <a:solidFill>
            <a:srgbClr val="00B0F0"/>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51" name="矩形 50"/>
          <p:cNvSpPr/>
          <p:nvPr/>
        </p:nvSpPr>
        <p:spPr>
          <a:xfrm>
            <a:off x="3195503" y="1340769"/>
            <a:ext cx="2780287" cy="523220"/>
          </a:xfrm>
          <a:prstGeom prst="rect">
            <a:avLst/>
          </a:prstGeom>
        </p:spPr>
        <p:txBody>
          <a:bodyPr wrap="square">
            <a:spAutoFit/>
          </a:bodyPr>
          <a:lstStyle/>
          <a:p>
            <a:pPr algn="ctr">
              <a:buFont typeface="Wingdings" pitchFamily="2" charset="2"/>
              <a:buNone/>
            </a:pPr>
            <a:r>
              <a:rPr lang="en-US" altLang="en-US" sz="1400" dirty="0" smtClean="0">
                <a:solidFill>
                  <a:schemeClr val="bg1"/>
                </a:solidFill>
                <a:latin typeface="Arial" panose="020B0604020202020204" pitchFamily="34" charset="0"/>
                <a:cs typeface="Arial" panose="020B0604020202020204" pitchFamily="34" charset="0"/>
              </a:rPr>
              <a:t>The frame rate affects video motion.</a:t>
            </a:r>
            <a:endParaRPr lang="en-US" altLang="en-US" sz="1400"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2" name="矩形 51"/>
          <p:cNvSpPr/>
          <p:nvPr/>
        </p:nvSpPr>
        <p:spPr>
          <a:xfrm>
            <a:off x="6137766" y="1342509"/>
            <a:ext cx="2861572" cy="461665"/>
          </a:xfrm>
          <a:prstGeom prst="rect">
            <a:avLst/>
          </a:prstGeom>
        </p:spPr>
        <p:txBody>
          <a:bodyPr wrap="square">
            <a:spAutoFit/>
          </a:bodyPr>
          <a:lstStyle/>
          <a:p>
            <a:pPr algn="ctr">
              <a:buFont typeface="Wingdings" pitchFamily="2" charset="2"/>
              <a:buNone/>
            </a:pPr>
            <a:r>
              <a:rPr lang="en-US" altLang="en-US" sz="1200" dirty="0" smtClean="0">
                <a:solidFill>
                  <a:schemeClr val="bg1"/>
                </a:solidFill>
                <a:latin typeface="Arial" panose="020B0604020202020204" pitchFamily="34" charset="0"/>
                <a:cs typeface="Arial" panose="020B0604020202020204" pitchFamily="34" charset="0"/>
              </a:rPr>
              <a:t>High fidelity means true colors, delicate pictures, and complete details.</a:t>
            </a:r>
            <a:endParaRPr lang="en-US" altLang="en-US" sz="1200"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63" name="矩形 62"/>
          <p:cNvSpPr/>
          <p:nvPr/>
        </p:nvSpPr>
        <p:spPr bwMode="auto">
          <a:xfrm>
            <a:off x="6623694" y="3431033"/>
            <a:ext cx="755803" cy="1065600"/>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64" name="矩形 63"/>
          <p:cNvSpPr/>
          <p:nvPr/>
        </p:nvSpPr>
        <p:spPr bwMode="auto">
          <a:xfrm>
            <a:off x="7379581" y="3431033"/>
            <a:ext cx="755803" cy="1065600"/>
          </a:xfrm>
          <a:prstGeom prst="rect">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65" name="矩形 64"/>
          <p:cNvSpPr/>
          <p:nvPr/>
        </p:nvSpPr>
        <p:spPr bwMode="auto">
          <a:xfrm>
            <a:off x="8135468" y="3431033"/>
            <a:ext cx="755803" cy="1065600"/>
          </a:xfrm>
          <a:prstGeom prst="rect">
            <a:avLst/>
          </a:prstGeom>
          <a:blipFill>
            <a:blip r:embed="rId5"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66" name="矩形 65"/>
          <p:cNvSpPr/>
          <p:nvPr/>
        </p:nvSpPr>
        <p:spPr bwMode="auto">
          <a:xfrm>
            <a:off x="6623694" y="4858707"/>
            <a:ext cx="755803" cy="1065600"/>
          </a:xfrm>
          <a:prstGeom prst="rect">
            <a:avLst/>
          </a:prstGeom>
          <a:blipFill>
            <a:blip r:embed="rId6"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67" name="矩形 66"/>
          <p:cNvSpPr/>
          <p:nvPr/>
        </p:nvSpPr>
        <p:spPr bwMode="auto">
          <a:xfrm>
            <a:off x="7379581" y="4858707"/>
            <a:ext cx="755803" cy="1065600"/>
          </a:xfrm>
          <a:prstGeom prst="rect">
            <a:avLst/>
          </a:prstGeom>
          <a:blipFill>
            <a:blip r:embed="rId7"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71" name="矩形 70"/>
          <p:cNvSpPr/>
          <p:nvPr/>
        </p:nvSpPr>
        <p:spPr bwMode="auto">
          <a:xfrm>
            <a:off x="8135468" y="4858707"/>
            <a:ext cx="755803" cy="1065600"/>
          </a:xfrm>
          <a:prstGeom prst="rect">
            <a:avLst/>
          </a:prstGeom>
          <a:blipFill>
            <a:blip r:embed="rId8"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72" name="矩形 71"/>
          <p:cNvSpPr/>
          <p:nvPr/>
        </p:nvSpPr>
        <p:spPr bwMode="auto">
          <a:xfrm>
            <a:off x="6623694" y="2003360"/>
            <a:ext cx="755803" cy="1065600"/>
          </a:xfrm>
          <a:prstGeom prst="rect">
            <a:avLst/>
          </a:prstGeom>
          <a:blipFill>
            <a:blip r:embed="rId9"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73" name="矩形 72"/>
          <p:cNvSpPr/>
          <p:nvPr/>
        </p:nvSpPr>
        <p:spPr bwMode="auto">
          <a:xfrm>
            <a:off x="7379581" y="2003360"/>
            <a:ext cx="755803" cy="1065600"/>
          </a:xfrm>
          <a:prstGeom prst="rect">
            <a:avLst/>
          </a:prstGeom>
          <a:blipFill>
            <a:blip r:embed="rId10"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74" name="矩形 73"/>
          <p:cNvSpPr/>
          <p:nvPr/>
        </p:nvSpPr>
        <p:spPr bwMode="auto">
          <a:xfrm>
            <a:off x="8135468" y="2003360"/>
            <a:ext cx="755803" cy="1065600"/>
          </a:xfrm>
          <a:prstGeom prst="rect">
            <a:avLst/>
          </a:prstGeom>
          <a:blipFill>
            <a:blip r:embed="rId11"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75" name="TextBox 74"/>
          <p:cNvSpPr txBox="1"/>
          <p:nvPr/>
        </p:nvSpPr>
        <p:spPr>
          <a:xfrm rot="16200000">
            <a:off x="6018542" y="3715752"/>
            <a:ext cx="737702" cy="461665"/>
          </a:xfrm>
          <a:prstGeom prst="rect">
            <a:avLst/>
          </a:prstGeom>
          <a:noFill/>
        </p:spPr>
        <p:txBody>
          <a:bodyPr wrap="none" rtlCol="0">
            <a:spAutoFit/>
          </a:bodyPr>
          <a:lstStyle/>
          <a:p>
            <a:pPr algn="ctr">
              <a:buFont typeface="Wingdings" pitchFamily="2" charset="2"/>
              <a:buNone/>
            </a:pPr>
            <a:r>
              <a:rPr lang="en-US" altLang="en-US" sz="1200" b="0" dirty="0" smtClean="0">
                <a:solidFill>
                  <a:schemeClr val="bg1"/>
                </a:solidFill>
                <a:latin typeface="Arial" panose="020B0604020202020204" pitchFamily="34" charset="0"/>
                <a:cs typeface="Arial" panose="020B0604020202020204" pitchFamily="34" charset="0"/>
              </a:rPr>
              <a:t>Delicate</a:t>
            </a:r>
            <a:endParaRPr lang="en-US" altLang="zh-CN" sz="1200" b="0" dirty="0" smtClean="0">
              <a:solidFill>
                <a:schemeClr val="bg1"/>
              </a:solidFill>
              <a:latin typeface="Arial" panose="020B0604020202020204" pitchFamily="34" charset="0"/>
              <a:ea typeface="微软雅黑" pitchFamily="34" charset="-122"/>
              <a:cs typeface="Arial" panose="020B0604020202020204" pitchFamily="34" charset="0"/>
            </a:endParaRPr>
          </a:p>
          <a:p>
            <a:pPr algn="ctr">
              <a:buFont typeface="Wingdings" pitchFamily="2" charset="2"/>
              <a:buNone/>
            </a:pPr>
            <a:r>
              <a:rPr lang="en-US" altLang="en-US" sz="1200" b="0" dirty="0" smtClean="0">
                <a:solidFill>
                  <a:schemeClr val="bg1"/>
                </a:solidFill>
                <a:latin typeface="Arial" panose="020B0604020202020204" pitchFamily="34" charset="0"/>
                <a:cs typeface="Arial" panose="020B0604020202020204" pitchFamily="34" charset="0"/>
              </a:rPr>
              <a:t>pictures</a:t>
            </a:r>
          </a:p>
        </p:txBody>
      </p:sp>
      <p:sp>
        <p:nvSpPr>
          <p:cNvPr id="76" name="TextBox 75"/>
          <p:cNvSpPr txBox="1"/>
          <p:nvPr/>
        </p:nvSpPr>
        <p:spPr>
          <a:xfrm rot="16200000">
            <a:off x="6123859" y="2320540"/>
            <a:ext cx="593431" cy="461665"/>
          </a:xfrm>
          <a:prstGeom prst="rect">
            <a:avLst/>
          </a:prstGeom>
          <a:noFill/>
        </p:spPr>
        <p:txBody>
          <a:bodyPr wrap="none" rtlCol="0">
            <a:spAutoFit/>
          </a:bodyPr>
          <a:lstStyle/>
          <a:p>
            <a:pPr algn="ctr">
              <a:buFont typeface="Wingdings" pitchFamily="2" charset="2"/>
              <a:buNone/>
            </a:pPr>
            <a:r>
              <a:rPr lang="en-US" altLang="en-US" sz="1200" b="0" dirty="0" smtClean="0">
                <a:solidFill>
                  <a:schemeClr val="bg1"/>
                </a:solidFill>
                <a:latin typeface="Arial" panose="020B0604020202020204" pitchFamily="34" charset="0"/>
                <a:cs typeface="Arial" panose="020B0604020202020204" pitchFamily="34" charset="0"/>
              </a:rPr>
              <a:t>True</a:t>
            </a:r>
            <a:endParaRPr lang="en-US" altLang="zh-CN" sz="1200" b="0" dirty="0" smtClean="0">
              <a:solidFill>
                <a:schemeClr val="bg1"/>
              </a:solidFill>
              <a:latin typeface="Arial" panose="020B0604020202020204" pitchFamily="34" charset="0"/>
              <a:ea typeface="微软雅黑" pitchFamily="34" charset="-122"/>
              <a:cs typeface="Arial" panose="020B0604020202020204" pitchFamily="34" charset="0"/>
            </a:endParaRPr>
          </a:p>
          <a:p>
            <a:pPr algn="ctr">
              <a:buFont typeface="Wingdings" pitchFamily="2" charset="2"/>
              <a:buNone/>
            </a:pPr>
            <a:r>
              <a:rPr lang="en-US" altLang="en-US" sz="1200" b="0" dirty="0" smtClean="0">
                <a:solidFill>
                  <a:schemeClr val="bg1"/>
                </a:solidFill>
                <a:latin typeface="Arial" panose="020B0604020202020204" pitchFamily="34" charset="0"/>
                <a:cs typeface="Arial" panose="020B0604020202020204" pitchFamily="34" charset="0"/>
              </a:rPr>
              <a:t>colors</a:t>
            </a:r>
          </a:p>
        </p:txBody>
      </p:sp>
      <p:sp>
        <p:nvSpPr>
          <p:cNvPr id="77" name="TextBox 76"/>
          <p:cNvSpPr txBox="1"/>
          <p:nvPr/>
        </p:nvSpPr>
        <p:spPr>
          <a:xfrm rot="16200000">
            <a:off x="5837318" y="5148627"/>
            <a:ext cx="1100151" cy="461665"/>
          </a:xfrm>
          <a:prstGeom prst="rect">
            <a:avLst/>
          </a:prstGeom>
          <a:noFill/>
        </p:spPr>
        <p:txBody>
          <a:bodyPr wrap="square" rtlCol="0">
            <a:spAutoFit/>
          </a:bodyPr>
          <a:lstStyle/>
          <a:p>
            <a:pPr algn="ctr">
              <a:buFont typeface="Wingdings" pitchFamily="2" charset="2"/>
              <a:buNone/>
            </a:pPr>
            <a:r>
              <a:rPr lang="en-US" altLang="en-US" sz="1200" b="0" dirty="0" smtClean="0">
                <a:solidFill>
                  <a:schemeClr val="bg1"/>
                </a:solidFill>
                <a:latin typeface="Arial" panose="020B0604020202020204" pitchFamily="34" charset="0"/>
                <a:cs typeface="Arial" panose="020B0604020202020204" pitchFamily="34" charset="0"/>
              </a:rPr>
              <a:t>Complete details</a:t>
            </a:r>
          </a:p>
        </p:txBody>
      </p:sp>
      <p:sp>
        <p:nvSpPr>
          <p:cNvPr id="42" name="TextBox 41"/>
          <p:cNvSpPr txBox="1"/>
          <p:nvPr/>
        </p:nvSpPr>
        <p:spPr>
          <a:xfrm>
            <a:off x="6744300" y="5877273"/>
            <a:ext cx="489236" cy="400110"/>
          </a:xfrm>
          <a:prstGeom prst="rect">
            <a:avLst/>
          </a:prstGeom>
          <a:noFill/>
        </p:spPr>
        <p:txBody>
          <a:bodyPr wrap="none" rtlCol="0">
            <a:spAutoFit/>
          </a:bodyPr>
          <a:lstStyle/>
          <a:p>
            <a:pPr algn="ctr">
              <a:buNone/>
            </a:pPr>
            <a:r>
              <a:rPr lang="en-US" altLang="zh-CN" sz="1000" b="0" dirty="0" smtClean="0">
                <a:solidFill>
                  <a:schemeClr val="bg1"/>
                </a:solidFill>
                <a:latin typeface="Arial" panose="020B0604020202020204" pitchFamily="34" charset="0"/>
                <a:cs typeface="Arial" panose="020B0604020202020204" pitchFamily="34" charset="0"/>
              </a:rPr>
              <a:t>SDR</a:t>
            </a:r>
          </a:p>
          <a:p>
            <a:pPr algn="ctr">
              <a:buNone/>
            </a:pPr>
            <a:r>
              <a:rPr lang="en-US" altLang="zh-CN" sz="1000" b="0" dirty="0" smtClean="0">
                <a:solidFill>
                  <a:schemeClr val="bg1"/>
                </a:solidFill>
                <a:latin typeface="Arial" panose="020B0604020202020204" pitchFamily="34" charset="0"/>
                <a:cs typeface="Arial" panose="020B0604020202020204" pitchFamily="34" charset="0"/>
              </a:rPr>
              <a:t>8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3" name="TextBox 42"/>
          <p:cNvSpPr txBox="1"/>
          <p:nvPr/>
        </p:nvSpPr>
        <p:spPr>
          <a:xfrm>
            <a:off x="7433573" y="5877273"/>
            <a:ext cx="593911" cy="400110"/>
          </a:xfrm>
          <a:prstGeom prst="rect">
            <a:avLst/>
          </a:prstGeom>
          <a:noFill/>
        </p:spPr>
        <p:txBody>
          <a:bodyPr wrap="square" rtlCol="0">
            <a:spAutoFit/>
          </a:bodyPr>
          <a:lstStyle/>
          <a:p>
            <a:pPr algn="ctr">
              <a:buNone/>
            </a:pPr>
            <a:r>
              <a:rPr lang="en-US" altLang="zh-CN" sz="1000" b="0" dirty="0" smtClean="0">
                <a:solidFill>
                  <a:schemeClr val="bg1"/>
                </a:solidFill>
                <a:latin typeface="Arial" panose="020B0604020202020204" pitchFamily="34" charset="0"/>
                <a:cs typeface="Arial" panose="020B0604020202020204" pitchFamily="34" charset="0"/>
              </a:rPr>
              <a:t>HDR</a:t>
            </a:r>
          </a:p>
          <a:p>
            <a:pPr algn="ctr">
              <a:buNone/>
            </a:pPr>
            <a:r>
              <a:rPr lang="en-US" altLang="zh-CN" sz="1000" b="0" dirty="0" smtClean="0">
                <a:solidFill>
                  <a:schemeClr val="bg1"/>
                </a:solidFill>
                <a:latin typeface="Arial" panose="020B0604020202020204" pitchFamily="34" charset="0"/>
                <a:cs typeface="Arial" panose="020B0604020202020204" pitchFamily="34" charset="0"/>
              </a:rPr>
              <a:t>10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4" name="TextBox 43"/>
          <p:cNvSpPr txBox="1"/>
          <p:nvPr/>
        </p:nvSpPr>
        <p:spPr>
          <a:xfrm>
            <a:off x="8189460" y="5877273"/>
            <a:ext cx="593911" cy="400110"/>
          </a:xfrm>
          <a:prstGeom prst="rect">
            <a:avLst/>
          </a:prstGeom>
          <a:noFill/>
        </p:spPr>
        <p:txBody>
          <a:bodyPr wrap="square" rtlCol="0">
            <a:spAutoFit/>
          </a:bodyPr>
          <a:lstStyle/>
          <a:p>
            <a:pPr algn="ctr">
              <a:buNone/>
            </a:pPr>
            <a:r>
              <a:rPr lang="en-US" altLang="zh-CN" sz="1000" b="0" dirty="0" smtClean="0">
                <a:solidFill>
                  <a:schemeClr val="bg1"/>
                </a:solidFill>
                <a:latin typeface="Arial" panose="020B0604020202020204" pitchFamily="34" charset="0"/>
                <a:cs typeface="Arial" panose="020B0604020202020204" pitchFamily="34" charset="0"/>
              </a:rPr>
              <a:t>HDR</a:t>
            </a:r>
          </a:p>
          <a:p>
            <a:pPr algn="ctr">
              <a:buNone/>
            </a:pPr>
            <a:r>
              <a:rPr lang="en-US" altLang="zh-CN" sz="1000" b="0" dirty="0" smtClean="0">
                <a:solidFill>
                  <a:schemeClr val="bg1"/>
                </a:solidFill>
                <a:latin typeface="Arial" panose="020B0604020202020204" pitchFamily="34" charset="0"/>
                <a:cs typeface="Arial" panose="020B0604020202020204" pitchFamily="34" charset="0"/>
              </a:rPr>
              <a:t>12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5" name="TextBox 44"/>
          <p:cNvSpPr txBox="1"/>
          <p:nvPr/>
        </p:nvSpPr>
        <p:spPr>
          <a:xfrm>
            <a:off x="6757116" y="4520154"/>
            <a:ext cx="489236" cy="246221"/>
          </a:xfrm>
          <a:prstGeom prst="rect">
            <a:avLst/>
          </a:prstGeom>
          <a:noFill/>
        </p:spPr>
        <p:txBody>
          <a:bodyPr wrap="none" rtlCol="0">
            <a:spAutoFit/>
          </a:bodyPr>
          <a:lstStyle/>
          <a:p>
            <a:pPr>
              <a:buNone/>
            </a:pPr>
            <a:r>
              <a:rPr lang="en-US" altLang="zh-CN" sz="1000" b="0" dirty="0" smtClean="0">
                <a:solidFill>
                  <a:schemeClr val="bg1"/>
                </a:solidFill>
                <a:latin typeface="Arial" panose="020B0604020202020204" pitchFamily="34" charset="0"/>
                <a:cs typeface="Arial" panose="020B0604020202020204" pitchFamily="34" charset="0"/>
              </a:rPr>
              <a:t>8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6" name="TextBox 45"/>
          <p:cNvSpPr txBox="1"/>
          <p:nvPr/>
        </p:nvSpPr>
        <p:spPr>
          <a:xfrm>
            <a:off x="7487565" y="4520154"/>
            <a:ext cx="593911" cy="246221"/>
          </a:xfrm>
          <a:prstGeom prst="rect">
            <a:avLst/>
          </a:prstGeom>
          <a:noFill/>
        </p:spPr>
        <p:txBody>
          <a:bodyPr wrap="square" rtlCol="0">
            <a:spAutoFit/>
          </a:bodyPr>
          <a:lstStyle/>
          <a:p>
            <a:pPr>
              <a:buNone/>
            </a:pPr>
            <a:r>
              <a:rPr lang="en-US" altLang="zh-CN" sz="1000" b="0" dirty="0" smtClean="0">
                <a:solidFill>
                  <a:schemeClr val="bg1"/>
                </a:solidFill>
                <a:latin typeface="Arial" panose="020B0604020202020204" pitchFamily="34" charset="0"/>
                <a:cs typeface="Arial" panose="020B0604020202020204" pitchFamily="34" charset="0"/>
              </a:rPr>
              <a:t>10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7" name="TextBox 46"/>
          <p:cNvSpPr txBox="1"/>
          <p:nvPr/>
        </p:nvSpPr>
        <p:spPr>
          <a:xfrm>
            <a:off x="8243452" y="4520154"/>
            <a:ext cx="593911" cy="246221"/>
          </a:xfrm>
          <a:prstGeom prst="rect">
            <a:avLst/>
          </a:prstGeom>
          <a:noFill/>
        </p:spPr>
        <p:txBody>
          <a:bodyPr wrap="square" rtlCol="0">
            <a:spAutoFit/>
          </a:bodyPr>
          <a:lstStyle/>
          <a:p>
            <a:pPr>
              <a:buNone/>
            </a:pPr>
            <a:r>
              <a:rPr lang="en-US" altLang="zh-CN" sz="1000" b="0" dirty="0" smtClean="0">
                <a:solidFill>
                  <a:schemeClr val="bg1"/>
                </a:solidFill>
                <a:latin typeface="Arial" panose="020B0604020202020204" pitchFamily="34" charset="0"/>
                <a:cs typeface="Arial" panose="020B0604020202020204" pitchFamily="34" charset="0"/>
              </a:rPr>
              <a:t>12 bits</a:t>
            </a:r>
            <a:endParaRPr lang="en-US" altLang="en-US" sz="10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8" name="TextBox 47"/>
          <p:cNvSpPr txBox="1"/>
          <p:nvPr/>
        </p:nvSpPr>
        <p:spPr>
          <a:xfrm>
            <a:off x="6579754" y="2996953"/>
            <a:ext cx="758541" cy="338554"/>
          </a:xfrm>
          <a:prstGeom prst="rect">
            <a:avLst/>
          </a:prstGeom>
          <a:noFill/>
        </p:spPr>
        <p:txBody>
          <a:bodyPr wrap="none" rtlCol="0">
            <a:spAutoFit/>
          </a:bodyPr>
          <a:lstStyle/>
          <a:p>
            <a:pPr algn="ctr">
              <a:buNone/>
            </a:pPr>
            <a:r>
              <a:rPr lang="en-US" altLang="zh-CN" sz="800" b="0" dirty="0" smtClean="0">
                <a:solidFill>
                  <a:schemeClr val="bg1"/>
                </a:solidFill>
                <a:latin typeface="Arial" panose="020B0604020202020204" pitchFamily="34" charset="0"/>
                <a:cs typeface="Arial" panose="020B0604020202020204" pitchFamily="34" charset="0"/>
              </a:rPr>
              <a:t>Rec. BT.709</a:t>
            </a:r>
          </a:p>
          <a:p>
            <a:pPr algn="ctr">
              <a:buNone/>
            </a:pPr>
            <a:r>
              <a:rPr lang="en-US" altLang="zh-CN" sz="800" b="0" dirty="0" smtClean="0">
                <a:solidFill>
                  <a:schemeClr val="bg1"/>
                </a:solidFill>
                <a:latin typeface="Arial" panose="020B0604020202020204" pitchFamily="34" charset="0"/>
                <a:cs typeface="Arial" panose="020B0604020202020204" pitchFamily="34" charset="0"/>
              </a:rPr>
              <a:t>8 bits</a:t>
            </a:r>
            <a:endParaRPr lang="en-US" altLang="en-US" sz="8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9" name="TextBox 48"/>
          <p:cNvSpPr txBox="1"/>
          <p:nvPr/>
        </p:nvSpPr>
        <p:spPr>
          <a:xfrm>
            <a:off x="7325505" y="2996953"/>
            <a:ext cx="857583" cy="338554"/>
          </a:xfrm>
          <a:prstGeom prst="rect">
            <a:avLst/>
          </a:prstGeom>
          <a:noFill/>
        </p:spPr>
        <p:txBody>
          <a:bodyPr wrap="square" rtlCol="0">
            <a:spAutoFit/>
          </a:bodyPr>
          <a:lstStyle/>
          <a:p>
            <a:pPr algn="ctr">
              <a:buNone/>
            </a:pPr>
            <a:r>
              <a:rPr lang="en-US" altLang="zh-CN" sz="800" b="0" dirty="0" smtClean="0">
                <a:solidFill>
                  <a:schemeClr val="bg1"/>
                </a:solidFill>
                <a:latin typeface="Arial" panose="020B0604020202020204" pitchFamily="34" charset="0"/>
                <a:cs typeface="Arial" panose="020B0604020202020204" pitchFamily="34" charset="0"/>
              </a:rPr>
              <a:t>Rec. BT.2020 10 bits</a:t>
            </a:r>
            <a:endParaRPr lang="en-US" altLang="en-US" sz="8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3" name="TextBox 52"/>
          <p:cNvSpPr txBox="1"/>
          <p:nvPr/>
        </p:nvSpPr>
        <p:spPr>
          <a:xfrm>
            <a:off x="8135383" y="2996953"/>
            <a:ext cx="863955" cy="338554"/>
          </a:xfrm>
          <a:prstGeom prst="rect">
            <a:avLst/>
          </a:prstGeom>
          <a:noFill/>
        </p:spPr>
        <p:txBody>
          <a:bodyPr wrap="square" rtlCol="0">
            <a:spAutoFit/>
          </a:bodyPr>
          <a:lstStyle/>
          <a:p>
            <a:pPr algn="ctr">
              <a:buNone/>
            </a:pPr>
            <a:r>
              <a:rPr lang="en-US" altLang="zh-CN" sz="800" b="0" dirty="0" smtClean="0">
                <a:solidFill>
                  <a:schemeClr val="bg1"/>
                </a:solidFill>
                <a:latin typeface="Arial" panose="020B0604020202020204" pitchFamily="34" charset="0"/>
                <a:cs typeface="Arial" panose="020B0604020202020204" pitchFamily="34" charset="0"/>
              </a:rPr>
              <a:t>Rec. BT.2020</a:t>
            </a:r>
          </a:p>
          <a:p>
            <a:pPr algn="ctr">
              <a:buNone/>
            </a:pPr>
            <a:r>
              <a:rPr lang="en-US" altLang="zh-CN" sz="800" b="0" dirty="0" smtClean="0">
                <a:solidFill>
                  <a:schemeClr val="bg1"/>
                </a:solidFill>
                <a:latin typeface="Arial" panose="020B0604020202020204" pitchFamily="34" charset="0"/>
                <a:cs typeface="Arial" panose="020B0604020202020204" pitchFamily="34" charset="0"/>
              </a:rPr>
              <a:t>12 bits</a:t>
            </a:r>
            <a:endParaRPr lang="en-US" altLang="en-US" sz="800" b="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6" name="TextBox 55"/>
          <p:cNvSpPr txBox="1"/>
          <p:nvPr/>
        </p:nvSpPr>
        <p:spPr>
          <a:xfrm>
            <a:off x="3438169" y="5733257"/>
            <a:ext cx="2375645" cy="646331"/>
          </a:xfrm>
          <a:prstGeom prst="rect">
            <a:avLst/>
          </a:prstGeom>
          <a:noFill/>
        </p:spPr>
        <p:txBody>
          <a:bodyPr wrap="square" rtlCol="0">
            <a:spAutoFit/>
          </a:bodyPr>
          <a:lstStyle/>
          <a:p>
            <a:pPr algn="ctr">
              <a:buFont typeface="Wingdings" pitchFamily="2" charset="2"/>
              <a:buNone/>
            </a:pPr>
            <a:r>
              <a:rPr lang="en-US" altLang="en-US" dirty="0" smtClean="0">
                <a:solidFill>
                  <a:schemeClr val="bg1"/>
                </a:solidFill>
                <a:latin typeface="Arial" panose="020B0604020202020204" pitchFamily="34" charset="0"/>
                <a:cs typeface="Arial" panose="020B0604020202020204" pitchFamily="34" charset="0"/>
              </a:rPr>
              <a:t>Maximum frame rates for screen sizes</a:t>
            </a:r>
          </a:p>
        </p:txBody>
      </p:sp>
      <p:graphicFrame>
        <p:nvGraphicFramePr>
          <p:cNvPr id="82" name="图表 81"/>
          <p:cNvGraphicFramePr/>
          <p:nvPr>
            <p:extLst>
              <p:ext uri="{D42A27DB-BD31-4B8C-83A1-F6EECF244321}">
                <p14:modId xmlns="" xmlns:p14="http://schemas.microsoft.com/office/powerpoint/2010/main" val="2751968436"/>
              </p:ext>
            </p:extLst>
          </p:nvPr>
        </p:nvGraphicFramePr>
        <p:xfrm>
          <a:off x="215944" y="1844824"/>
          <a:ext cx="2806845" cy="3915495"/>
        </p:xfrm>
        <a:graphic>
          <a:graphicData uri="http://schemas.openxmlformats.org/drawingml/2006/chart">
            <c:chart xmlns:c="http://schemas.openxmlformats.org/drawingml/2006/chart" xmlns:r="http://schemas.openxmlformats.org/officeDocument/2006/relationships" r:id="rId12"/>
          </a:graphicData>
        </a:graphic>
      </p:graphicFrame>
      <p:sp>
        <p:nvSpPr>
          <p:cNvPr id="80" name="TextBox 79"/>
          <p:cNvSpPr txBox="1"/>
          <p:nvPr/>
        </p:nvSpPr>
        <p:spPr>
          <a:xfrm>
            <a:off x="2196355" y="2420889"/>
            <a:ext cx="764022" cy="307777"/>
          </a:xfrm>
          <a:prstGeom prst="rect">
            <a:avLst/>
          </a:prstGeom>
          <a:noFill/>
        </p:spPr>
        <p:txBody>
          <a:bodyPr wrap="square" rtlCol="0">
            <a:spAutoFit/>
          </a:bodyPr>
          <a:lstStyle/>
          <a:p>
            <a:pPr>
              <a:buNone/>
            </a:pPr>
            <a:r>
              <a:rPr lang="en-US" altLang="zh-CN" sz="1400" dirty="0" smtClean="0">
                <a:solidFill>
                  <a:schemeClr val="bg1"/>
                </a:solidFill>
                <a:latin typeface="Arial" panose="020B0604020202020204" pitchFamily="34" charset="0"/>
                <a:cs typeface="Arial" panose="020B0604020202020204" pitchFamily="34" charset="0"/>
              </a:rPr>
              <a:t>100</a:t>
            </a:r>
            <a:r>
              <a:rPr lang="en-US" altLang="zh-CN" sz="1400" dirty="0" smtClean="0">
                <a:solidFill>
                  <a:schemeClr val="bg1"/>
                </a:solidFill>
                <a:latin typeface="Arial Unicode MS" pitchFamily="34" charset="-122"/>
                <a:ea typeface="Arial Unicode MS" pitchFamily="34" charset="-122"/>
                <a:cs typeface="Arial Unicode MS" pitchFamily="34" charset="-122"/>
              </a:rPr>
              <a:t>"</a:t>
            </a:r>
            <a:endParaRPr lang="en-US" altLang="en-US" sz="1400" dirty="0" smtClean="0">
              <a:solidFill>
                <a:schemeClr val="bg1"/>
              </a:solidFill>
              <a:latin typeface="Arial Unicode MS" pitchFamily="34" charset="-122"/>
              <a:ea typeface="Arial Unicode MS" pitchFamily="34" charset="-122"/>
              <a:cs typeface="Arial Unicode MS" pitchFamily="34" charset="-122"/>
            </a:endParaRPr>
          </a:p>
        </p:txBody>
      </p:sp>
      <p:sp>
        <p:nvSpPr>
          <p:cNvPr id="87" name="TextBox 86"/>
          <p:cNvSpPr txBox="1"/>
          <p:nvPr/>
        </p:nvSpPr>
        <p:spPr>
          <a:xfrm>
            <a:off x="970031" y="6159789"/>
            <a:ext cx="570271" cy="215444"/>
          </a:xfrm>
          <a:prstGeom prst="rect">
            <a:avLst/>
          </a:prstGeom>
          <a:noFill/>
        </p:spPr>
        <p:txBody>
          <a:bodyPr wrap="square" rtlCol="0">
            <a:spAutoFit/>
          </a:bodyPr>
          <a:lstStyle/>
          <a:p>
            <a:pPr>
              <a:buNone/>
            </a:pPr>
            <a:r>
              <a:rPr lang="en-US" altLang="zh-CN" sz="800" dirty="0" smtClean="0">
                <a:solidFill>
                  <a:schemeClr val="bg1"/>
                </a:solidFill>
                <a:latin typeface="Arial" panose="020B0604020202020204" pitchFamily="34" charset="0"/>
                <a:cs typeface="Arial" panose="020B0604020202020204" pitchFamily="34" charset="0"/>
              </a:rPr>
              <a:t>41 cm</a:t>
            </a:r>
            <a:endParaRPr lang="en-US" altLang="en-US" sz="800" dirty="0" smtClean="0">
              <a:solidFill>
                <a:schemeClr val="bg1"/>
              </a:solidFill>
              <a:latin typeface="Arial" panose="020B0604020202020204" pitchFamily="34" charset="0"/>
              <a:cs typeface="Arial" panose="020B0604020202020204" pitchFamily="34" charset="0"/>
            </a:endParaRPr>
          </a:p>
        </p:txBody>
      </p:sp>
      <p:sp>
        <p:nvSpPr>
          <p:cNvPr id="61" name="TextBox 60"/>
          <p:cNvSpPr txBox="1"/>
          <p:nvPr/>
        </p:nvSpPr>
        <p:spPr>
          <a:xfrm>
            <a:off x="445184" y="5595338"/>
            <a:ext cx="694762" cy="661720"/>
          </a:xfrm>
          <a:prstGeom prst="rect">
            <a:avLst/>
          </a:prstGeom>
          <a:noFill/>
        </p:spPr>
        <p:txBody>
          <a:bodyPr wrap="square" rtlCol="0">
            <a:spAutoFit/>
          </a:bodyPr>
          <a:lstStyle/>
          <a:p>
            <a:pPr>
              <a:buNone/>
            </a:pPr>
            <a:r>
              <a:rPr lang="en-US" altLang="zh-CN" sz="600" dirty="0" smtClean="0">
                <a:solidFill>
                  <a:schemeClr val="bg1"/>
                </a:solidFill>
                <a:latin typeface="Arial" panose="020B0604020202020204" pitchFamily="34" charset="0"/>
                <a:cs typeface="Arial" panose="020B0604020202020204" pitchFamily="34" charset="0"/>
              </a:rPr>
              <a:t>Typical viewing distance of a </a:t>
            </a:r>
            <a:r>
              <a:rPr lang="en-US" altLang="en-US" sz="600" dirty="0" smtClean="0">
                <a:solidFill>
                  <a:schemeClr val="bg1"/>
                </a:solidFill>
                <a:latin typeface="Arial" panose="020B0604020202020204" pitchFamily="34" charset="0"/>
                <a:cs typeface="Arial" panose="020B0604020202020204" pitchFamily="34" charset="0"/>
              </a:rPr>
              <a:t>mobile phone with a 6" screen</a:t>
            </a:r>
            <a:r>
              <a:rPr lang="en-US" altLang="en-US" sz="700" b="0" dirty="0" smtClean="0">
                <a:solidFill>
                  <a:schemeClr val="bg1"/>
                </a:solidFill>
                <a:latin typeface="Arial" panose="020B0604020202020204" pitchFamily="34" charset="0"/>
                <a:cs typeface="Arial" panose="020B0604020202020204" pitchFamily="34" charset="0"/>
              </a:rPr>
              <a:t>:</a:t>
            </a:r>
          </a:p>
        </p:txBody>
      </p:sp>
      <p:sp>
        <p:nvSpPr>
          <p:cNvPr id="62" name="TextBox 61"/>
          <p:cNvSpPr txBox="1"/>
          <p:nvPr/>
        </p:nvSpPr>
        <p:spPr>
          <a:xfrm>
            <a:off x="433304" y="6169661"/>
            <a:ext cx="563350" cy="215444"/>
          </a:xfrm>
          <a:prstGeom prst="rect">
            <a:avLst/>
          </a:prstGeom>
          <a:noFill/>
        </p:spPr>
        <p:txBody>
          <a:bodyPr wrap="square" rtlCol="0">
            <a:spAutoFit/>
          </a:bodyPr>
          <a:lstStyle/>
          <a:p>
            <a:pPr>
              <a:buNone/>
            </a:pPr>
            <a:r>
              <a:rPr lang="en-US" altLang="zh-CN" sz="800" dirty="0" smtClean="0">
                <a:solidFill>
                  <a:schemeClr val="bg1"/>
                </a:solidFill>
                <a:latin typeface="Arial" panose="020B0604020202020204" pitchFamily="34" charset="0"/>
                <a:cs typeface="Arial" panose="020B0604020202020204" pitchFamily="34" charset="0"/>
              </a:rPr>
              <a:t>30 </a:t>
            </a:r>
            <a:r>
              <a:rPr lang="en-US" altLang="en-US" sz="800" dirty="0" smtClean="0">
                <a:solidFill>
                  <a:schemeClr val="bg1"/>
                </a:solidFill>
                <a:latin typeface="Arial" panose="020B0604020202020204" pitchFamily="34" charset="0"/>
                <a:cs typeface="Arial" panose="020B0604020202020204" pitchFamily="34" charset="0"/>
              </a:rPr>
              <a:t>cm</a:t>
            </a:r>
          </a:p>
        </p:txBody>
      </p:sp>
      <p:sp>
        <p:nvSpPr>
          <p:cNvPr id="78" name="TextBox 77"/>
          <p:cNvSpPr txBox="1"/>
          <p:nvPr/>
        </p:nvSpPr>
        <p:spPr>
          <a:xfrm>
            <a:off x="996654" y="5595337"/>
            <a:ext cx="582149" cy="661720"/>
          </a:xfrm>
          <a:prstGeom prst="rect">
            <a:avLst/>
          </a:prstGeom>
          <a:noFill/>
        </p:spPr>
        <p:txBody>
          <a:bodyPr wrap="square" rtlCol="0">
            <a:spAutoFit/>
          </a:bodyPr>
          <a:lstStyle/>
          <a:p>
            <a:pPr>
              <a:buNone/>
            </a:pPr>
            <a:r>
              <a:rPr lang="en-US" altLang="zh-CN" sz="600" dirty="0" smtClean="0">
                <a:solidFill>
                  <a:schemeClr val="bg1"/>
                </a:solidFill>
                <a:latin typeface="Arial" panose="020B0604020202020204" pitchFamily="34" charset="0"/>
                <a:cs typeface="Arial" panose="020B0604020202020204" pitchFamily="34" charset="0"/>
              </a:rPr>
              <a:t>Typical viewing distance of an </a:t>
            </a:r>
            <a:r>
              <a:rPr lang="en-US" altLang="en-US" sz="600" dirty="0" smtClean="0">
                <a:solidFill>
                  <a:schemeClr val="bg1"/>
                </a:solidFill>
                <a:latin typeface="Arial" panose="020B0604020202020204" pitchFamily="34" charset="0"/>
                <a:cs typeface="Arial" panose="020B0604020202020204" pitchFamily="34" charset="0"/>
              </a:rPr>
              <a:t>iPad with a 9.7" screen</a:t>
            </a:r>
            <a:r>
              <a:rPr lang="en-US" altLang="en-US" sz="700" b="0" dirty="0" smtClean="0">
                <a:solidFill>
                  <a:schemeClr val="bg1"/>
                </a:solidFill>
                <a:latin typeface="Arial" panose="020B0604020202020204" pitchFamily="34" charset="0"/>
                <a:cs typeface="Arial" panose="020B0604020202020204" pitchFamily="34" charset="0"/>
              </a:rPr>
              <a:t>:</a:t>
            </a:r>
          </a:p>
        </p:txBody>
      </p:sp>
      <p:sp>
        <p:nvSpPr>
          <p:cNvPr id="81" name="TextBox 80"/>
          <p:cNvSpPr txBox="1"/>
          <p:nvPr/>
        </p:nvSpPr>
        <p:spPr>
          <a:xfrm>
            <a:off x="2304339" y="3861049"/>
            <a:ext cx="509358" cy="307777"/>
          </a:xfrm>
          <a:prstGeom prst="rect">
            <a:avLst/>
          </a:prstGeom>
          <a:noFill/>
        </p:spPr>
        <p:txBody>
          <a:bodyPr wrap="square" rtlCol="0">
            <a:spAutoFit/>
          </a:bodyPr>
          <a:lstStyle/>
          <a:p>
            <a:pPr>
              <a:buNone/>
            </a:pPr>
            <a:r>
              <a:rPr lang="en-US" altLang="zh-CN" sz="1400" dirty="0" smtClean="0">
                <a:solidFill>
                  <a:schemeClr val="bg1"/>
                </a:solidFill>
                <a:latin typeface="Arial" panose="020B0604020202020204" pitchFamily="34" charset="0"/>
                <a:cs typeface="Arial" panose="020B0604020202020204" pitchFamily="34" charset="0"/>
              </a:rPr>
              <a:t>60"</a:t>
            </a:r>
            <a:endParaRPr lang="en-US" altLang="en-US" sz="1400" dirty="0" smtClean="0">
              <a:solidFill>
                <a:schemeClr val="bg1"/>
              </a:solidFill>
              <a:latin typeface="Arial" panose="020B0604020202020204" pitchFamily="34" charset="0"/>
              <a:cs typeface="Arial" panose="020B0604020202020204" pitchFamily="34" charset="0"/>
            </a:endParaRPr>
          </a:p>
        </p:txBody>
      </p:sp>
      <p:sp>
        <p:nvSpPr>
          <p:cNvPr id="50" name="矩形 49"/>
          <p:cNvSpPr/>
          <p:nvPr/>
        </p:nvSpPr>
        <p:spPr>
          <a:xfrm>
            <a:off x="144660" y="1340768"/>
            <a:ext cx="2942234" cy="523220"/>
          </a:xfrm>
          <a:prstGeom prst="rect">
            <a:avLst/>
          </a:prstGeom>
        </p:spPr>
        <p:txBody>
          <a:bodyPr wrap="square">
            <a:spAutoFit/>
          </a:bodyPr>
          <a:lstStyle/>
          <a:p>
            <a:pPr algn="ctr">
              <a:buFont typeface="Wingdings" pitchFamily="2" charset="2"/>
              <a:buNone/>
            </a:pPr>
            <a:r>
              <a:rPr lang="en-US" altLang="en-US" sz="1400" dirty="0" smtClean="0">
                <a:solidFill>
                  <a:schemeClr val="bg1"/>
                </a:solidFill>
                <a:latin typeface="Arial" panose="020B0604020202020204" pitchFamily="34" charset="0"/>
                <a:cs typeface="Arial" panose="020B0604020202020204" pitchFamily="34" charset="0"/>
              </a:rPr>
              <a:t>The definition depends on viewing angle and resolution.</a:t>
            </a:r>
            <a:endParaRPr lang="en-US" altLang="en-US" sz="1400"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4" name="TextBox 53"/>
          <p:cNvSpPr txBox="1"/>
          <p:nvPr/>
        </p:nvSpPr>
        <p:spPr>
          <a:xfrm>
            <a:off x="1540302" y="6021289"/>
            <a:ext cx="764037" cy="215444"/>
          </a:xfrm>
          <a:prstGeom prst="rect">
            <a:avLst/>
          </a:prstGeom>
          <a:noFill/>
        </p:spPr>
        <p:txBody>
          <a:bodyPr wrap="square" rtlCol="0">
            <a:spAutoFit/>
          </a:bodyPr>
          <a:lstStyle/>
          <a:p>
            <a:pPr>
              <a:buNone/>
            </a:pPr>
            <a:r>
              <a:rPr lang="en-US" altLang="zh-CN" sz="800" dirty="0" smtClean="0">
                <a:solidFill>
                  <a:schemeClr val="bg1"/>
                </a:solidFill>
                <a:latin typeface="Arial" panose="020B0604020202020204" pitchFamily="34" charset="0"/>
                <a:cs typeface="Arial" panose="020B0604020202020204" pitchFamily="34" charset="0"/>
              </a:rPr>
              <a:t>2.5 </a:t>
            </a:r>
            <a:r>
              <a:rPr lang="en-US" altLang="en-US" sz="800" dirty="0" smtClean="0">
                <a:solidFill>
                  <a:schemeClr val="bg1"/>
                </a:solidFill>
                <a:latin typeface="Arial" panose="020B0604020202020204" pitchFamily="34" charset="0"/>
                <a:cs typeface="Arial" panose="020B0604020202020204" pitchFamily="34" charset="0"/>
              </a:rPr>
              <a:t>m</a:t>
            </a:r>
          </a:p>
        </p:txBody>
      </p:sp>
      <p:cxnSp>
        <p:nvCxnSpPr>
          <p:cNvPr id="58" name="直接连接符 57"/>
          <p:cNvCxnSpPr/>
          <p:nvPr/>
        </p:nvCxnSpPr>
        <p:spPr bwMode="auto">
          <a:xfrm flipV="1">
            <a:off x="522606" y="5551201"/>
            <a:ext cx="2429636" cy="4643"/>
          </a:xfrm>
          <a:prstGeom prst="line">
            <a:avLst/>
          </a:prstGeom>
          <a:noFill/>
          <a:ln w="19050" cap="flat" cmpd="sng" algn="ctr">
            <a:solidFill>
              <a:schemeClr val="bg1"/>
            </a:solidFill>
            <a:prstDash val="solid"/>
            <a:round/>
            <a:headEnd type="none" w="med" len="med"/>
            <a:tailEnd type="none" w="med" len="med"/>
          </a:ln>
          <a:effectLst/>
        </p:spPr>
      </p:cxnSp>
      <p:sp>
        <p:nvSpPr>
          <p:cNvPr id="79" name="TextBox 78"/>
          <p:cNvSpPr txBox="1"/>
          <p:nvPr/>
        </p:nvSpPr>
        <p:spPr>
          <a:xfrm>
            <a:off x="1570878" y="4496633"/>
            <a:ext cx="509358" cy="307777"/>
          </a:xfrm>
          <a:prstGeom prst="rect">
            <a:avLst/>
          </a:prstGeom>
          <a:noFill/>
        </p:spPr>
        <p:txBody>
          <a:bodyPr wrap="square" rtlCol="0">
            <a:spAutoFit/>
          </a:bodyPr>
          <a:lstStyle/>
          <a:p>
            <a:pPr>
              <a:buNone/>
            </a:pPr>
            <a:r>
              <a:rPr lang="en-US" altLang="zh-CN" sz="1400" dirty="0" smtClean="0">
                <a:solidFill>
                  <a:schemeClr val="bg1"/>
                </a:solidFill>
                <a:latin typeface="Arial" panose="020B0604020202020204" pitchFamily="34" charset="0"/>
                <a:cs typeface="Arial" panose="020B0604020202020204" pitchFamily="34" charset="0"/>
              </a:rPr>
              <a:t>42"</a:t>
            </a:r>
            <a:endParaRPr lang="en-US" altLang="en-US" sz="1400" dirty="0" smtClean="0">
              <a:solidFill>
                <a:schemeClr val="bg1"/>
              </a:solidFill>
              <a:latin typeface="Arial" panose="020B0604020202020204" pitchFamily="34" charset="0"/>
              <a:cs typeface="Arial" panose="020B0604020202020204" pitchFamily="34" charset="0"/>
            </a:endParaRPr>
          </a:p>
        </p:txBody>
      </p:sp>
      <p:sp>
        <p:nvSpPr>
          <p:cNvPr id="86" name="TextBox 85"/>
          <p:cNvSpPr txBox="1"/>
          <p:nvPr/>
        </p:nvSpPr>
        <p:spPr>
          <a:xfrm>
            <a:off x="1008742" y="4231549"/>
            <a:ext cx="570271" cy="307777"/>
          </a:xfrm>
          <a:prstGeom prst="rect">
            <a:avLst/>
          </a:prstGeom>
          <a:noFill/>
        </p:spPr>
        <p:txBody>
          <a:bodyPr wrap="square" rtlCol="0">
            <a:spAutoFit/>
          </a:bodyPr>
          <a:lstStyle/>
          <a:p>
            <a:pPr>
              <a:buNone/>
            </a:pPr>
            <a:r>
              <a:rPr lang="en-US" altLang="zh-CN" sz="1400" dirty="0" smtClean="0">
                <a:solidFill>
                  <a:schemeClr val="bg1"/>
                </a:solidFill>
                <a:latin typeface="Arial" panose="020B0604020202020204" pitchFamily="34" charset="0"/>
                <a:cs typeface="Arial" panose="020B0604020202020204" pitchFamily="34" charset="0"/>
              </a:rPr>
              <a:t>9.7"</a:t>
            </a:r>
            <a:endParaRPr lang="en-US" altLang="en-US" sz="1400" dirty="0" smtClean="0">
              <a:solidFill>
                <a:schemeClr val="bg1"/>
              </a:solidFill>
              <a:latin typeface="Arial" panose="020B0604020202020204" pitchFamily="34" charset="0"/>
              <a:cs typeface="Arial" panose="020B0604020202020204" pitchFamily="34" charset="0"/>
            </a:endParaRPr>
          </a:p>
        </p:txBody>
      </p:sp>
      <p:sp>
        <p:nvSpPr>
          <p:cNvPr id="89" name="TextBox 88"/>
          <p:cNvSpPr txBox="1"/>
          <p:nvPr/>
        </p:nvSpPr>
        <p:spPr>
          <a:xfrm>
            <a:off x="630588" y="4302969"/>
            <a:ext cx="509358" cy="307777"/>
          </a:xfrm>
          <a:prstGeom prst="rect">
            <a:avLst/>
          </a:prstGeom>
          <a:noFill/>
        </p:spPr>
        <p:txBody>
          <a:bodyPr wrap="square" rtlCol="0">
            <a:spAutoFit/>
          </a:bodyPr>
          <a:lstStyle/>
          <a:p>
            <a:pPr>
              <a:buNone/>
            </a:pPr>
            <a:r>
              <a:rPr lang="en-US" altLang="zh-CN" sz="1400" dirty="0" smtClean="0">
                <a:solidFill>
                  <a:schemeClr val="bg1"/>
                </a:solidFill>
                <a:latin typeface="Arial" panose="020B0604020202020204" pitchFamily="34" charset="0"/>
                <a:cs typeface="Arial" panose="020B0604020202020204" pitchFamily="34" charset="0"/>
              </a:rPr>
              <a:t>6"</a:t>
            </a:r>
            <a:endParaRPr lang="en-US" altLang="en-US" sz="1400" dirty="0" smtClean="0">
              <a:solidFill>
                <a:schemeClr val="bg1"/>
              </a:solidFill>
              <a:latin typeface="Arial" panose="020B0604020202020204" pitchFamily="34" charset="0"/>
              <a:cs typeface="Arial" panose="020B0604020202020204" pitchFamily="34" charset="0"/>
            </a:endParaRPr>
          </a:p>
        </p:txBody>
      </p:sp>
      <p:pic>
        <p:nvPicPr>
          <p:cNvPr id="55" name="图片 54"/>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276193" y="2080802"/>
            <a:ext cx="2699597" cy="3470399"/>
          </a:xfrm>
          <a:prstGeom prst="rect">
            <a:avLst/>
          </a:prstGeom>
          <a:effectLst>
            <a:reflection blurRad="12700" stA="38000" endPos="28000" dist="5080" dir="5400000" sy="-100000" algn="bl" rotWithShape="0"/>
          </a:effectLst>
        </p:spPr>
      </p:pic>
      <p:sp>
        <p:nvSpPr>
          <p:cNvPr id="90" name="TextBox 89"/>
          <p:cNvSpPr txBox="1"/>
          <p:nvPr/>
        </p:nvSpPr>
        <p:spPr>
          <a:xfrm>
            <a:off x="1540302" y="5595338"/>
            <a:ext cx="656053" cy="477054"/>
          </a:xfrm>
          <a:prstGeom prst="rect">
            <a:avLst/>
          </a:prstGeom>
          <a:noFill/>
        </p:spPr>
        <p:txBody>
          <a:bodyPr wrap="square" rtlCol="0">
            <a:spAutoFit/>
          </a:bodyPr>
          <a:lstStyle/>
          <a:p>
            <a:pPr>
              <a:buNone/>
            </a:pPr>
            <a:r>
              <a:rPr lang="en-US" altLang="en-US" sz="600" dirty="0" smtClean="0">
                <a:solidFill>
                  <a:schemeClr val="bg1"/>
                </a:solidFill>
                <a:latin typeface="Arial" panose="020B0604020202020204" pitchFamily="34" charset="0"/>
                <a:cs typeface="Arial" panose="020B0604020202020204" pitchFamily="34" charset="0"/>
              </a:rPr>
              <a:t>Typical viewing distance of a TV screen</a:t>
            </a:r>
            <a:r>
              <a:rPr lang="en-US" altLang="en-US" sz="700" b="0" dirty="0" smtClean="0">
                <a:solidFill>
                  <a:schemeClr val="bg1"/>
                </a:solidFill>
                <a:latin typeface="Arial" panose="020B0604020202020204" pitchFamily="34" charset="0"/>
                <a:cs typeface="Arial" panose="020B0604020202020204" pitchFamily="34" charset="0"/>
              </a:rPr>
              <a:t>:</a:t>
            </a:r>
          </a:p>
        </p:txBody>
      </p:sp>
      <p:sp>
        <p:nvSpPr>
          <p:cNvPr id="57" name="TextBox 56"/>
          <p:cNvSpPr txBox="1"/>
          <p:nvPr/>
        </p:nvSpPr>
        <p:spPr>
          <a:xfrm>
            <a:off x="3276193" y="4373522"/>
            <a:ext cx="967171" cy="246221"/>
          </a:xfrm>
          <a:prstGeom prst="rect">
            <a:avLst/>
          </a:prstGeom>
          <a:noFill/>
        </p:spPr>
        <p:txBody>
          <a:bodyPr wrap="square" rtlCol="0">
            <a:spAutoFit/>
          </a:bodyPr>
          <a:lstStyle/>
          <a:p>
            <a:pPr algn="ctr">
              <a:buNone/>
            </a:pPr>
            <a:r>
              <a:rPr lang="zh-CN" altLang="en-US" sz="1000" dirty="0" smtClean="0"/>
              <a:t>（</a:t>
            </a:r>
            <a:r>
              <a:rPr lang="en-US" altLang="zh-CN" sz="1000" dirty="0" smtClean="0"/>
              <a:t>Drama</a:t>
            </a:r>
            <a:r>
              <a:rPr lang="zh-CN" altLang="en-US" sz="1000" dirty="0" smtClean="0"/>
              <a:t>）</a:t>
            </a:r>
            <a:endParaRPr lang="en-US" altLang="en-US" sz="1000" b="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85" name="TextBox 84"/>
          <p:cNvSpPr txBox="1"/>
          <p:nvPr/>
        </p:nvSpPr>
        <p:spPr>
          <a:xfrm>
            <a:off x="3506410" y="3431033"/>
            <a:ext cx="736954" cy="246221"/>
          </a:xfrm>
          <a:prstGeom prst="rect">
            <a:avLst/>
          </a:prstGeom>
          <a:noFill/>
        </p:spPr>
        <p:txBody>
          <a:bodyPr wrap="square" rtlCol="0">
            <a:spAutoFit/>
          </a:bodyPr>
          <a:lstStyle/>
          <a:p>
            <a:pPr algn="ctr">
              <a:buNone/>
            </a:pP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(Sports)</a:t>
            </a:r>
            <a:endParaRPr lang="en-US" altLang="zh-CN" sz="1000" b="0"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bwMode="auto">
          <a:xfrm>
            <a:off x="630588" y="4581128"/>
            <a:ext cx="7990807" cy="1145164"/>
          </a:xfrm>
          <a:prstGeom prst="roundRect">
            <a:avLst>
              <a:gd name="adj" fmla="val 13573"/>
            </a:avLst>
          </a:prstGeom>
          <a:solidFill>
            <a:srgbClr val="558ED5"/>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6" name="圆角矩形 35"/>
          <p:cNvSpPr/>
          <p:nvPr/>
        </p:nvSpPr>
        <p:spPr bwMode="auto">
          <a:xfrm>
            <a:off x="630588" y="1414553"/>
            <a:ext cx="7990807" cy="2796962"/>
          </a:xfrm>
          <a:prstGeom prst="roundRect">
            <a:avLst>
              <a:gd name="adj" fmla="val 5810"/>
            </a:avLst>
          </a:prstGeom>
          <a:solidFill>
            <a:srgbClr val="558ED5"/>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 name="标题 1"/>
          <p:cNvSpPr>
            <a:spLocks noGrp="1"/>
          </p:cNvSpPr>
          <p:nvPr>
            <p:ph type="title"/>
          </p:nvPr>
        </p:nvSpPr>
        <p:spPr>
          <a:xfrm>
            <a:off x="800100" y="-22820"/>
            <a:ext cx="8229600" cy="1143000"/>
          </a:xfrm>
        </p:spPr>
        <p:txBody>
          <a:bodyPr>
            <a:normAutofit/>
          </a:bodyPr>
          <a:lstStyle/>
          <a:p>
            <a:r>
              <a:rPr lang="en-US" altLang="en-US" sz="2800" dirty="0" smtClean="0"/>
              <a:t>Interactive Response Factors: Video Loading and Switching Duration</a:t>
            </a:r>
          </a:p>
        </p:txBody>
      </p:sp>
      <p:sp>
        <p:nvSpPr>
          <p:cNvPr id="4" name="圆角矩形 3"/>
          <p:cNvSpPr/>
          <p:nvPr/>
        </p:nvSpPr>
        <p:spPr bwMode="auto">
          <a:xfrm>
            <a:off x="360629" y="224680"/>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Video quality</a:t>
            </a:r>
          </a:p>
        </p:txBody>
      </p:sp>
      <p:sp>
        <p:nvSpPr>
          <p:cNvPr id="5" name="圆角矩形 4"/>
          <p:cNvSpPr/>
          <p:nvPr/>
        </p:nvSpPr>
        <p:spPr bwMode="auto">
          <a:xfrm>
            <a:off x="360629" y="548716"/>
            <a:ext cx="988803" cy="324000"/>
          </a:xfrm>
          <a:prstGeom prst="roundRect">
            <a:avLst/>
          </a:prstGeom>
          <a:solidFill>
            <a:srgbClr val="C0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Interaction experience</a:t>
            </a:r>
          </a:p>
        </p:txBody>
      </p:sp>
      <p:sp>
        <p:nvSpPr>
          <p:cNvPr id="6" name="圆角矩形 5"/>
          <p:cNvSpPr/>
          <p:nvPr/>
        </p:nvSpPr>
        <p:spPr bwMode="auto">
          <a:xfrm>
            <a:off x="360629" y="872752"/>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Viewing experience</a:t>
            </a:r>
          </a:p>
        </p:txBody>
      </p:sp>
      <p:sp>
        <p:nvSpPr>
          <p:cNvPr id="26" name="矩形 25"/>
          <p:cNvSpPr/>
          <p:nvPr/>
        </p:nvSpPr>
        <p:spPr>
          <a:xfrm>
            <a:off x="630588" y="5007071"/>
            <a:ext cx="7990807" cy="646331"/>
          </a:xfrm>
          <a:prstGeom prst="rect">
            <a:avLst/>
          </a:prstGeom>
          <a:noFill/>
        </p:spPr>
        <p:txBody>
          <a:bodyPr wrap="square" anchor="ctr">
            <a:spAutoFit/>
          </a:bodyPr>
          <a:lstStyle/>
          <a:p>
            <a:pPr algn="ctr" defTabSz="588012" eaLnBrk="0" hangingPunct="0">
              <a:buSzPct val="60000"/>
              <a:buFont typeface="Wingdings" pitchFamily="2" charset="2"/>
              <a:buNone/>
            </a:pPr>
            <a:r>
              <a:rPr lang="en-US" altLang="zh-CN" sz="3600" dirty="0" smtClean="0">
                <a:solidFill>
                  <a:prstClr val="white"/>
                </a:solidFill>
                <a:latin typeface="Arial" panose="020B0604020202020204" pitchFamily="34" charset="0"/>
                <a:cs typeface="Arial" panose="020B0604020202020204" pitchFamily="34" charset="0"/>
                <a:sym typeface="Calibri" pitchFamily="34" charset="0"/>
              </a:rPr>
              <a:t>100 ms =</a:t>
            </a:r>
            <a:r>
              <a:rPr lang="en-US" altLang="en-US" sz="3600" dirty="0" smtClean="0">
                <a:solidFill>
                  <a:prstClr val="white"/>
                </a:solidFill>
                <a:latin typeface="Arial" panose="020B0604020202020204" pitchFamily="34" charset="0"/>
                <a:cs typeface="Arial" panose="020B0604020202020204" pitchFamily="34" charset="0"/>
                <a:sym typeface="Calibri" pitchFamily="34" charset="0"/>
              </a:rPr>
              <a:t> immediate response</a:t>
            </a:r>
            <a:endParaRPr lang="en-US" altLang="zh-CN" sz="3600"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27" name="矩形 26"/>
          <p:cNvSpPr/>
          <p:nvPr/>
        </p:nvSpPr>
        <p:spPr>
          <a:xfrm>
            <a:off x="630588" y="3483578"/>
            <a:ext cx="2537621" cy="460800"/>
          </a:xfrm>
          <a:prstGeom prst="rect">
            <a:avLst/>
          </a:prstGeom>
          <a:noFill/>
        </p:spPr>
        <p:txBody>
          <a:bodyPr wrap="square" anchor="ctr">
            <a:noAutofit/>
          </a:bodyPr>
          <a:lstStyle/>
          <a:p>
            <a:pPr algn="ctr" defTabSz="588012" eaLnBrk="0" hangingPunct="0">
              <a:buSzPct val="60000"/>
              <a:buFont typeface="Wingdings" pitchFamily="2" charset="2"/>
              <a:buNone/>
            </a:pPr>
            <a:r>
              <a:rPr lang="en-US" altLang="zh-CN" dirty="0" smtClean="0">
                <a:solidFill>
                  <a:prstClr val="white"/>
                </a:solidFill>
                <a:latin typeface="Arial" panose="020B0604020202020204" pitchFamily="34" charset="0"/>
                <a:cs typeface="Arial" panose="020B0604020202020204" pitchFamily="34" charset="0"/>
                <a:sym typeface="Calibri" pitchFamily="34" charset="0"/>
              </a:rPr>
              <a:t>1s </a:t>
            </a:r>
            <a:r>
              <a:rPr lang="en-US" altLang="en-US" dirty="0" smtClean="0">
                <a:solidFill>
                  <a:prstClr val="white"/>
                </a:solidFill>
                <a:latin typeface="Arial" panose="020B0604020202020204" pitchFamily="34" charset="0"/>
                <a:cs typeface="Arial" panose="020B0604020202020204" pitchFamily="34" charset="0"/>
                <a:sym typeface="Calibri" pitchFamily="34" charset="0"/>
              </a:rPr>
              <a:t>channel switching</a:t>
            </a:r>
            <a:endParaRPr lang="en-US" altLang="zh-CN"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29" name="矩形 28"/>
          <p:cNvSpPr/>
          <p:nvPr/>
        </p:nvSpPr>
        <p:spPr>
          <a:xfrm>
            <a:off x="5705830" y="3482713"/>
            <a:ext cx="2915565" cy="460800"/>
          </a:xfrm>
          <a:prstGeom prst="rect">
            <a:avLst/>
          </a:prstGeom>
          <a:noFill/>
        </p:spPr>
        <p:txBody>
          <a:bodyPr wrap="square" anchor="ctr">
            <a:noAutofit/>
          </a:bodyPr>
          <a:lstStyle/>
          <a:p>
            <a:pPr algn="ctr" defTabSz="588012" eaLnBrk="0" hangingPunct="0">
              <a:buSzPct val="60000"/>
              <a:buFont typeface="Wingdings" pitchFamily="2" charset="2"/>
              <a:buNone/>
            </a:pPr>
            <a:r>
              <a:rPr lang="en-US" altLang="zh-CN" dirty="0" smtClean="0">
                <a:solidFill>
                  <a:prstClr val="white"/>
                </a:solidFill>
                <a:latin typeface="Arial" panose="020B0604020202020204" pitchFamily="34" charset="0"/>
                <a:cs typeface="Arial" panose="020B0604020202020204" pitchFamily="34" charset="0"/>
                <a:sym typeface="Calibri" pitchFamily="34" charset="0"/>
              </a:rPr>
              <a:t>0.5s </a:t>
            </a:r>
            <a:r>
              <a:rPr lang="en-US" altLang="en-US" dirty="0" smtClean="0">
                <a:solidFill>
                  <a:prstClr val="white"/>
                </a:solidFill>
                <a:latin typeface="Arial" panose="020B0604020202020204" pitchFamily="34" charset="0"/>
                <a:cs typeface="Arial" panose="020B0604020202020204" pitchFamily="34" charset="0"/>
                <a:sym typeface="Calibri" pitchFamily="34" charset="0"/>
              </a:rPr>
              <a:t>fast forwarding</a:t>
            </a:r>
            <a:r>
              <a:rPr lang="en-US" altLang="zh-CN" dirty="0" smtClean="0">
                <a:solidFill>
                  <a:prstClr val="white"/>
                </a:solidFill>
                <a:latin typeface="Arial" panose="020B0604020202020204" pitchFamily="34" charset="0"/>
                <a:cs typeface="Arial" panose="020B0604020202020204" pitchFamily="34" charset="0"/>
                <a:sym typeface="Calibri" pitchFamily="34" charset="0"/>
              </a:rPr>
              <a:t>/</a:t>
            </a:r>
            <a:r>
              <a:rPr lang="en-US" altLang="en-US" dirty="0" smtClean="0">
                <a:solidFill>
                  <a:prstClr val="white"/>
                </a:solidFill>
                <a:latin typeface="Arial" panose="020B0604020202020204" pitchFamily="34" charset="0"/>
                <a:cs typeface="Arial" panose="020B0604020202020204" pitchFamily="34" charset="0"/>
                <a:sym typeface="Calibri" pitchFamily="34" charset="0"/>
              </a:rPr>
              <a:t>rewinding</a:t>
            </a:r>
            <a:endParaRPr lang="en-US" altLang="zh-CN"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38" name="矩形 37"/>
          <p:cNvSpPr/>
          <p:nvPr/>
        </p:nvSpPr>
        <p:spPr>
          <a:xfrm>
            <a:off x="630587" y="1300698"/>
            <a:ext cx="6803883" cy="400110"/>
          </a:xfrm>
          <a:prstGeom prst="rect">
            <a:avLst/>
          </a:prstGeom>
          <a:solidFill>
            <a:srgbClr val="00B0F0"/>
          </a:solidFill>
        </p:spPr>
        <p:txBody>
          <a:bodyPr wrap="square" anchor="ctr">
            <a:spAutoFit/>
          </a:bodyPr>
          <a:lstStyle/>
          <a:p>
            <a:pPr defTabSz="588012" eaLnBrk="0" hangingPunct="0">
              <a:buSzPct val="60000"/>
              <a:buNone/>
            </a:pPr>
            <a:r>
              <a:rPr lang="en-US" altLang="en-US" sz="2000" dirty="0" smtClean="0">
                <a:solidFill>
                  <a:prstClr val="white"/>
                </a:solidFill>
                <a:latin typeface="Arial" panose="020B0604020202020204" pitchFamily="34" charset="0"/>
                <a:cs typeface="Arial" panose="020B0604020202020204" pitchFamily="34" charset="0"/>
                <a:sym typeface="Calibri" pitchFamily="34" charset="0"/>
              </a:rPr>
              <a:t>Interactive Operations and Acceptable User Experience</a:t>
            </a:r>
            <a:endParaRPr lang="en-US" altLang="zh-CN" sz="2000"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39" name="矩形 38"/>
          <p:cNvSpPr/>
          <p:nvPr/>
        </p:nvSpPr>
        <p:spPr>
          <a:xfrm>
            <a:off x="630588" y="4684162"/>
            <a:ext cx="5183226" cy="369332"/>
          </a:xfrm>
          <a:prstGeom prst="rect">
            <a:avLst/>
          </a:prstGeom>
          <a:solidFill>
            <a:srgbClr val="00B0F0"/>
          </a:solidFill>
        </p:spPr>
        <p:txBody>
          <a:bodyPr wrap="square" anchor="ctr">
            <a:spAutoFit/>
          </a:bodyPr>
          <a:lstStyle/>
          <a:p>
            <a:pPr defTabSz="588012" eaLnBrk="0" hangingPunct="0">
              <a:buSzPct val="60000"/>
              <a:buFont typeface="Wingdings" pitchFamily="2" charset="2"/>
              <a:buNone/>
            </a:pPr>
            <a:r>
              <a:rPr lang="en-US" altLang="en-US" dirty="0" smtClean="0">
                <a:solidFill>
                  <a:prstClr val="white"/>
                </a:solidFill>
                <a:latin typeface="Arial" panose="020B0604020202020204" pitchFamily="34" charset="0"/>
                <a:cs typeface="Arial" panose="020B0604020202020204" pitchFamily="34" charset="0"/>
                <a:sym typeface="Calibri" pitchFamily="34" charset="0"/>
              </a:rPr>
              <a:t>Ultimate Experience Objective: </a:t>
            </a:r>
            <a:r>
              <a:rPr lang="en-US" altLang="zh-CN" dirty="0" smtClean="0">
                <a:solidFill>
                  <a:prstClr val="white"/>
                </a:solidFill>
                <a:latin typeface="Arial" panose="020B0604020202020204" pitchFamily="34" charset="0"/>
                <a:cs typeface="Arial" panose="020B0604020202020204" pitchFamily="34" charset="0"/>
                <a:sym typeface="Calibri" pitchFamily="34" charset="0"/>
              </a:rPr>
              <a:t>0</a:t>
            </a:r>
            <a:r>
              <a:rPr lang="en-US" altLang="en-US" dirty="0" smtClean="0">
                <a:solidFill>
                  <a:prstClr val="white"/>
                </a:solidFill>
                <a:latin typeface="Arial" panose="020B0604020202020204" pitchFamily="34" charset="0"/>
                <a:cs typeface="Arial" panose="020B0604020202020204" pitchFamily="34" charset="0"/>
                <a:sym typeface="Calibri" pitchFamily="34" charset="0"/>
              </a:rPr>
              <a:t> Wait Time</a:t>
            </a:r>
            <a:endParaRPr lang="en-US" altLang="zh-CN"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20" name="椭圆 19"/>
          <p:cNvSpPr/>
          <p:nvPr/>
        </p:nvSpPr>
        <p:spPr bwMode="auto">
          <a:xfrm>
            <a:off x="1122316" y="1763767"/>
            <a:ext cx="1743975" cy="1718084"/>
          </a:xfrm>
          <a:prstGeom prst="ellipse">
            <a:avLst/>
          </a:prstGeom>
          <a:blipFill>
            <a:blip r:embed="rId3" cstate="print"/>
            <a:stretch>
              <a:fillRect/>
            </a:stretch>
          </a:blip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2" name="椭圆 21"/>
          <p:cNvSpPr/>
          <p:nvPr/>
        </p:nvSpPr>
        <p:spPr bwMode="auto">
          <a:xfrm>
            <a:off x="6418384" y="1765494"/>
            <a:ext cx="1705708" cy="1718084"/>
          </a:xfrm>
          <a:prstGeom prst="ellipse">
            <a:avLst/>
          </a:prstGeom>
          <a:blipFill>
            <a:blip r:embed="rId4" cstate="print"/>
            <a:stretch>
              <a:fillRect/>
            </a:stretch>
          </a:blip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3" name="矩形 22"/>
          <p:cNvSpPr/>
          <p:nvPr/>
        </p:nvSpPr>
        <p:spPr>
          <a:xfrm>
            <a:off x="3357283" y="3481851"/>
            <a:ext cx="2294555" cy="461665"/>
          </a:xfrm>
          <a:prstGeom prst="rect">
            <a:avLst/>
          </a:prstGeom>
          <a:noFill/>
        </p:spPr>
        <p:txBody>
          <a:bodyPr wrap="square" anchor="ctr">
            <a:noAutofit/>
          </a:bodyPr>
          <a:lstStyle/>
          <a:p>
            <a:pPr algn="ctr" defTabSz="588012" eaLnBrk="0" hangingPunct="0">
              <a:buSzPct val="60000"/>
              <a:buFont typeface="Wingdings" pitchFamily="2" charset="2"/>
              <a:buNone/>
            </a:pPr>
            <a:r>
              <a:rPr lang="en-US" altLang="zh-CN" dirty="0" smtClean="0">
                <a:solidFill>
                  <a:prstClr val="white"/>
                </a:solidFill>
                <a:latin typeface="Arial" panose="020B0604020202020204" pitchFamily="34" charset="0"/>
                <a:cs typeface="Arial" panose="020B0604020202020204" pitchFamily="34" charset="0"/>
                <a:sym typeface="Calibri" pitchFamily="34" charset="0"/>
              </a:rPr>
              <a:t>2s </a:t>
            </a:r>
            <a:r>
              <a:rPr lang="en-US" altLang="en-US" dirty="0" smtClean="0">
                <a:solidFill>
                  <a:prstClr val="white"/>
                </a:solidFill>
                <a:latin typeface="Arial" panose="020B0604020202020204" pitchFamily="34" charset="0"/>
                <a:cs typeface="Arial" panose="020B0604020202020204" pitchFamily="34" charset="0"/>
                <a:sym typeface="Calibri" pitchFamily="34" charset="0"/>
              </a:rPr>
              <a:t>video loading</a:t>
            </a:r>
            <a:endParaRPr lang="en-US" altLang="zh-CN" dirty="0" smtClean="0">
              <a:solidFill>
                <a:prstClr val="white"/>
              </a:solidFill>
              <a:latin typeface="Arial" panose="020B0604020202020204" pitchFamily="34" charset="0"/>
              <a:ea typeface="微软雅黑" pitchFamily="34" charset="-122"/>
              <a:cs typeface="Arial" panose="020B0604020202020204" pitchFamily="34" charset="0"/>
              <a:sym typeface="Calibri" pitchFamily="34" charset="0"/>
            </a:endParaRPr>
          </a:p>
        </p:txBody>
      </p:sp>
      <p:sp>
        <p:nvSpPr>
          <p:cNvPr id="30" name="椭圆 29"/>
          <p:cNvSpPr/>
          <p:nvPr/>
        </p:nvSpPr>
        <p:spPr bwMode="auto">
          <a:xfrm>
            <a:off x="3631223" y="1753658"/>
            <a:ext cx="1837591" cy="1718084"/>
          </a:xfrm>
          <a:prstGeom prst="ellipse">
            <a:avLst/>
          </a:prstGeom>
          <a:blipFill>
            <a:blip r:embed="rId5" cstate="print"/>
            <a:stretch>
              <a:fillRect/>
            </a:stretch>
          </a:blip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914400" y="-193712"/>
            <a:ext cx="8229600" cy="908720"/>
          </a:xfrm>
        </p:spPr>
        <p:txBody>
          <a:bodyPr>
            <a:normAutofit fontScale="90000"/>
          </a:bodyPr>
          <a:lstStyle/>
          <a:p>
            <a:r>
              <a:rPr lang="en-US" altLang="en-US" sz="2800" dirty="0" smtClean="0"/>
              <a:t>Viewing Experience Factors: Erratic Display</a:t>
            </a:r>
            <a:r>
              <a:rPr lang="en-US" altLang="zh-CN" sz="2800" dirty="0" smtClean="0"/>
              <a:t>/</a:t>
            </a:r>
            <a:r>
              <a:rPr lang="en-US" altLang="en-US" sz="2800" dirty="0" smtClean="0"/>
              <a:t>Video Freeze</a:t>
            </a:r>
          </a:p>
        </p:txBody>
      </p:sp>
      <p:sp>
        <p:nvSpPr>
          <p:cNvPr id="4" name="圆角矩形 3"/>
          <p:cNvSpPr/>
          <p:nvPr/>
        </p:nvSpPr>
        <p:spPr bwMode="auto">
          <a:xfrm>
            <a:off x="252645" y="260648"/>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Video quality</a:t>
            </a:r>
          </a:p>
        </p:txBody>
      </p:sp>
      <p:sp>
        <p:nvSpPr>
          <p:cNvPr id="5" name="圆角矩形 4"/>
          <p:cNvSpPr/>
          <p:nvPr/>
        </p:nvSpPr>
        <p:spPr bwMode="auto">
          <a:xfrm>
            <a:off x="252645" y="584684"/>
            <a:ext cx="988803" cy="324000"/>
          </a:xfrm>
          <a:prstGeom prst="roundRect">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Interaction experience</a:t>
            </a:r>
          </a:p>
        </p:txBody>
      </p:sp>
      <p:sp>
        <p:nvSpPr>
          <p:cNvPr id="6" name="圆角矩形 5"/>
          <p:cNvSpPr/>
          <p:nvPr/>
        </p:nvSpPr>
        <p:spPr bwMode="auto">
          <a:xfrm>
            <a:off x="252645" y="908720"/>
            <a:ext cx="988803" cy="324000"/>
          </a:xfrm>
          <a:prstGeom prst="roundRect">
            <a:avLst/>
          </a:prstGeom>
          <a:solidFill>
            <a:srgbClr val="C0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Wingdings" pitchFamily="2" charset="2"/>
              <a:buNone/>
            </a:pPr>
            <a:r>
              <a:rPr lang="en-US" altLang="en-US" sz="1000" dirty="0" smtClean="0">
                <a:solidFill>
                  <a:srgbClr val="FFFFFF"/>
                </a:solidFill>
                <a:latin typeface="Arial" panose="020B0604020202020204" pitchFamily="34" charset="0"/>
                <a:cs typeface="Arial" panose="020B0604020202020204" pitchFamily="34" charset="0"/>
              </a:rPr>
              <a:t>Viewing experience</a:t>
            </a:r>
          </a:p>
        </p:txBody>
      </p:sp>
      <p:sp>
        <p:nvSpPr>
          <p:cNvPr id="40" name="文本框 39"/>
          <p:cNvSpPr txBox="1"/>
          <p:nvPr/>
        </p:nvSpPr>
        <p:spPr>
          <a:xfrm>
            <a:off x="360628" y="5517234"/>
            <a:ext cx="8476436" cy="496704"/>
          </a:xfrm>
          <a:prstGeom prst="rect">
            <a:avLst/>
          </a:prstGeom>
          <a:solidFill>
            <a:srgbClr val="00B0F0"/>
          </a:solidFill>
        </p:spPr>
        <p:txBody>
          <a:bodyPr wrap="square" rtlCol="0" anchor="ctr" anchorCtr="0">
            <a:noAutofit/>
          </a:bodyPr>
          <a:lstStyle/>
          <a:p>
            <a:pPr algn="ctr">
              <a:buFont typeface="Wingdings" pitchFamily="2" charset="2"/>
              <a:buNone/>
            </a:pPr>
            <a:r>
              <a:rPr lang="en-US" altLang="en-US" sz="2000" dirty="0" smtClean="0">
                <a:solidFill>
                  <a:srgbClr val="FFFFFF"/>
                </a:solidFill>
                <a:latin typeface="Arial" panose="020B0604020202020204" pitchFamily="34" charset="0"/>
                <a:cs typeface="Arial" panose="020B0604020202020204" pitchFamily="34" charset="0"/>
              </a:rPr>
              <a:t>Ultimate user experience: </a:t>
            </a:r>
            <a:r>
              <a:rPr lang="en-US" altLang="zh-CN" sz="2000" dirty="0" smtClean="0">
                <a:solidFill>
                  <a:srgbClr val="FFFFFF"/>
                </a:solidFill>
                <a:latin typeface="Arial" panose="020B0604020202020204" pitchFamily="34" charset="0"/>
                <a:cs typeface="Arial" panose="020B0604020202020204" pitchFamily="34" charset="0"/>
              </a:rPr>
              <a:t>0 occurrence of </a:t>
            </a:r>
            <a:r>
              <a:rPr lang="en-US" altLang="en-US" sz="2000" dirty="0" smtClean="0">
                <a:solidFill>
                  <a:srgbClr val="FFFFFF"/>
                </a:solidFill>
                <a:latin typeface="Arial" panose="020B0604020202020204" pitchFamily="34" charset="0"/>
                <a:cs typeface="Arial" panose="020B0604020202020204" pitchFamily="34" charset="0"/>
              </a:rPr>
              <a:t>video freeze </a:t>
            </a:r>
            <a:r>
              <a:rPr lang="en-US" altLang="zh-CN" sz="2000" dirty="0" smtClean="0">
                <a:solidFill>
                  <a:srgbClr val="FFFFFF"/>
                </a:solidFill>
                <a:latin typeface="Arial" panose="020B0604020202020204" pitchFamily="34" charset="0"/>
                <a:cs typeface="Arial" panose="020B0604020202020204" pitchFamily="34" charset="0"/>
              </a:rPr>
              <a:t>and </a:t>
            </a:r>
            <a:r>
              <a:rPr lang="en-US" altLang="en-US" sz="2000" dirty="0" smtClean="0">
                <a:solidFill>
                  <a:srgbClr val="FFFFFF"/>
                </a:solidFill>
                <a:latin typeface="Arial" panose="020B0604020202020204" pitchFamily="34" charset="0"/>
                <a:cs typeface="Arial" panose="020B0604020202020204" pitchFamily="34" charset="0"/>
              </a:rPr>
              <a:t>erratic display</a:t>
            </a:r>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22351" y="2737761"/>
            <a:ext cx="2699297" cy="239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图片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628" y="2737761"/>
            <a:ext cx="2699297" cy="239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矩形 9"/>
          <p:cNvSpPr/>
          <p:nvPr/>
        </p:nvSpPr>
        <p:spPr bwMode="auto">
          <a:xfrm>
            <a:off x="3947498" y="4330275"/>
            <a:ext cx="107984" cy="14401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19" name="矩形 18"/>
          <p:cNvSpPr/>
          <p:nvPr/>
        </p:nvSpPr>
        <p:spPr bwMode="auto">
          <a:xfrm>
            <a:off x="4057459" y="4330275"/>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0" name="矩形 19"/>
          <p:cNvSpPr/>
          <p:nvPr/>
        </p:nvSpPr>
        <p:spPr bwMode="auto">
          <a:xfrm>
            <a:off x="4165443" y="4330275"/>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1" name="矩形 20"/>
          <p:cNvSpPr/>
          <p:nvPr/>
        </p:nvSpPr>
        <p:spPr bwMode="auto">
          <a:xfrm>
            <a:off x="4273427" y="4474291"/>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2" name="矩形 21"/>
          <p:cNvSpPr/>
          <p:nvPr/>
        </p:nvSpPr>
        <p:spPr bwMode="auto">
          <a:xfrm>
            <a:off x="4273143" y="4330275"/>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4" name="矩形 23"/>
          <p:cNvSpPr/>
          <p:nvPr/>
        </p:nvSpPr>
        <p:spPr bwMode="auto">
          <a:xfrm>
            <a:off x="3675846" y="3106139"/>
            <a:ext cx="107984" cy="14401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5" name="矩形 24"/>
          <p:cNvSpPr/>
          <p:nvPr/>
        </p:nvSpPr>
        <p:spPr bwMode="auto">
          <a:xfrm>
            <a:off x="3785806" y="3106139"/>
            <a:ext cx="107984" cy="14401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6" name="矩形 25"/>
          <p:cNvSpPr/>
          <p:nvPr/>
        </p:nvSpPr>
        <p:spPr bwMode="auto">
          <a:xfrm>
            <a:off x="3893790" y="3106139"/>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7" name="矩形 26"/>
          <p:cNvSpPr/>
          <p:nvPr/>
        </p:nvSpPr>
        <p:spPr bwMode="auto">
          <a:xfrm>
            <a:off x="3678106" y="3250155"/>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28" name="矩形 27"/>
          <p:cNvSpPr/>
          <p:nvPr/>
        </p:nvSpPr>
        <p:spPr bwMode="auto">
          <a:xfrm>
            <a:off x="4001490" y="3106139"/>
            <a:ext cx="107984" cy="14401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30" name="矩形 29"/>
          <p:cNvSpPr/>
          <p:nvPr/>
        </p:nvSpPr>
        <p:spPr bwMode="auto">
          <a:xfrm>
            <a:off x="4625992" y="4042243"/>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31" name="矩形 30"/>
          <p:cNvSpPr/>
          <p:nvPr/>
        </p:nvSpPr>
        <p:spPr bwMode="auto">
          <a:xfrm>
            <a:off x="4733975" y="4042243"/>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pic>
        <p:nvPicPr>
          <p:cNvPr id="34" name="图片 33"/>
          <p:cNvPicPr>
            <a:picLocks noChangeAspect="1"/>
          </p:cNvPicPr>
          <p:nvPr/>
        </p:nvPicPr>
        <p:blipFill>
          <a:blip r:embed="rId4" cstate="print"/>
          <a:stretch>
            <a:fillRect/>
          </a:stretch>
        </p:blipFill>
        <p:spPr>
          <a:xfrm>
            <a:off x="1440467" y="3409256"/>
            <a:ext cx="504631" cy="647619"/>
          </a:xfrm>
          <a:prstGeom prst="rect">
            <a:avLst/>
          </a:prstGeom>
        </p:spPr>
      </p:pic>
      <p:sp>
        <p:nvSpPr>
          <p:cNvPr id="29" name="TextBox 28"/>
          <p:cNvSpPr txBox="1"/>
          <p:nvPr/>
        </p:nvSpPr>
        <p:spPr>
          <a:xfrm>
            <a:off x="306635" y="5240235"/>
            <a:ext cx="2647579" cy="276999"/>
          </a:xfrm>
          <a:prstGeom prst="rect">
            <a:avLst/>
          </a:prstGeom>
          <a:noFill/>
        </p:spPr>
        <p:txBody>
          <a:bodyPr wrap="square" rtlCol="0">
            <a:spAutoFit/>
          </a:bodyPr>
          <a:lstStyle/>
          <a:p>
            <a:pPr>
              <a:buNone/>
            </a:pPr>
            <a:r>
              <a:rPr lang="en-US" altLang="zh-CN" sz="1200" b="0" dirty="0" smtClean="0">
                <a:latin typeface="Arial" panose="020B0604020202020204" pitchFamily="34" charset="0"/>
                <a:cs typeface="Arial" panose="020B0604020202020204" pitchFamily="34" charset="0"/>
              </a:rPr>
              <a:t>Source</a:t>
            </a:r>
            <a:r>
              <a:rPr lang="en-US" altLang="en-US" sz="1200" b="0" dirty="0" smtClean="0">
                <a:latin typeface="Arial" panose="020B0604020202020204" pitchFamily="34" charset="0"/>
                <a:cs typeface="Arial" panose="020B0604020202020204" pitchFamily="34" charset="0"/>
              </a:rPr>
              <a:t>: DSL Forum </a:t>
            </a:r>
            <a:r>
              <a:rPr lang="en-US" altLang="zh-CN" sz="1200" b="0" dirty="0" smtClean="0">
                <a:latin typeface="Arial" panose="020B0604020202020204" pitchFamily="34" charset="0"/>
                <a:cs typeface="Arial" panose="020B0604020202020204" pitchFamily="34" charset="0"/>
              </a:rPr>
              <a:t>TR-126</a:t>
            </a:r>
            <a:endParaRPr lang="en-US" altLang="en-US" sz="1200" b="0" dirty="0" smtClean="0">
              <a:latin typeface="Arial" panose="020B0604020202020204" pitchFamily="34" charset="0"/>
              <a:ea typeface="微软雅黑" pitchFamily="34" charset="-122"/>
              <a:cs typeface="Arial" panose="020B0604020202020204" pitchFamily="34" charset="0"/>
            </a:endParaRPr>
          </a:p>
        </p:txBody>
      </p:sp>
      <p:sp>
        <p:nvSpPr>
          <p:cNvPr id="37" name="椭圆 36"/>
          <p:cNvSpPr/>
          <p:nvPr/>
        </p:nvSpPr>
        <p:spPr bwMode="auto">
          <a:xfrm>
            <a:off x="3357016" y="115656"/>
            <a:ext cx="5830800" cy="106832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36" name="文本框 37"/>
          <p:cNvSpPr txBox="1"/>
          <p:nvPr/>
        </p:nvSpPr>
        <p:spPr>
          <a:xfrm>
            <a:off x="360934" y="1412777"/>
            <a:ext cx="2699297" cy="1147735"/>
          </a:xfrm>
          <a:prstGeom prst="rect">
            <a:avLst/>
          </a:prstGeom>
          <a:solidFill>
            <a:srgbClr val="558ED5"/>
          </a:solidFill>
          <a:ln w="38100">
            <a:solidFill>
              <a:srgbClr val="558ED5"/>
            </a:solidFill>
          </a:ln>
        </p:spPr>
        <p:txBody>
          <a:bodyPr wrap="square" rtlCol="0">
            <a:noAutofit/>
          </a:bodyPr>
          <a:lstStyle/>
          <a:p>
            <a:pPr>
              <a:buFont typeface="Wingdings" pitchFamily="2" charset="2"/>
              <a:buNone/>
            </a:pPr>
            <a:r>
              <a:rPr lang="en-US" altLang="en-US" sz="1400" dirty="0" smtClean="0">
                <a:solidFill>
                  <a:schemeClr val="bg1"/>
                </a:solidFill>
                <a:latin typeface="Arial" panose="020B0604020202020204" pitchFamily="34" charset="0"/>
                <a:cs typeface="Arial" panose="020B0604020202020204" pitchFamily="34" charset="0"/>
              </a:rPr>
              <a:t>Current criteria (VOD freeze):</a:t>
            </a:r>
          </a:p>
          <a:p>
            <a:pPr marL="111125" lvl="1" indent="-111125">
              <a:spcBef>
                <a:spcPts val="300"/>
              </a:spcBef>
              <a:buClr>
                <a:schemeClr val="bg1"/>
              </a:buClr>
              <a:buSzPct val="60000"/>
              <a:buFont typeface="Wingdings" pitchFamily="2" charset="2"/>
              <a:buChar char="l"/>
            </a:pPr>
            <a:r>
              <a:rPr lang="en-US" altLang="en-US" sz="900" dirty="0">
                <a:solidFill>
                  <a:schemeClr val="bg1"/>
                </a:solidFill>
                <a:latin typeface="Arial" panose="020B0604020202020204" pitchFamily="34" charset="0"/>
                <a:cs typeface="Arial" panose="020B0604020202020204" pitchFamily="34" charset="0"/>
              </a:rPr>
              <a:t>VOD freeze duration on mobile phone</a:t>
            </a:r>
            <a:r>
              <a:rPr lang="en-US" altLang="zh-CN" sz="900" dirty="0">
                <a:solidFill>
                  <a:schemeClr val="bg1"/>
                </a:solidFill>
                <a:latin typeface="Arial" panose="020B0604020202020204" pitchFamily="34" charset="0"/>
                <a:cs typeface="Arial" panose="020B0604020202020204" pitchFamily="34" charset="0"/>
              </a:rPr>
              <a:t>/pad screens</a:t>
            </a:r>
            <a:r>
              <a:rPr lang="en-US" altLang="en-US" sz="900" dirty="0">
                <a:solidFill>
                  <a:schemeClr val="bg1"/>
                </a:solidFill>
                <a:latin typeface="Arial" panose="020B0604020202020204" pitchFamily="34" charset="0"/>
                <a:cs typeface="Arial" panose="020B0604020202020204" pitchFamily="34" charset="0"/>
              </a:rPr>
              <a:t> </a:t>
            </a:r>
            <a:r>
              <a:rPr lang="en-US" altLang="en-US" sz="900" dirty="0" smtClean="0">
                <a:solidFill>
                  <a:schemeClr val="bg1"/>
                </a:solidFill>
                <a:latin typeface="Arial" panose="020B0604020202020204" pitchFamily="34" charset="0"/>
                <a:cs typeface="Arial" panose="020B0604020202020204" pitchFamily="34" charset="0"/>
              </a:rPr>
              <a:t/>
            </a:r>
            <a:br>
              <a:rPr lang="en-US" altLang="en-US" sz="900" dirty="0" smtClean="0">
                <a:solidFill>
                  <a:schemeClr val="bg1"/>
                </a:solidFill>
                <a:latin typeface="Arial" panose="020B0604020202020204" pitchFamily="34" charset="0"/>
                <a:cs typeface="Arial" panose="020B0604020202020204" pitchFamily="34" charset="0"/>
              </a:rPr>
            </a:br>
            <a:r>
              <a:rPr lang="en-US" altLang="zh-CN" sz="900" dirty="0" smtClean="0">
                <a:solidFill>
                  <a:schemeClr val="bg1"/>
                </a:solidFill>
                <a:latin typeface="Arial" panose="020B0604020202020204" pitchFamily="34" charset="0"/>
                <a:cs typeface="Arial" panose="020B0604020202020204" pitchFamily="34" charset="0"/>
              </a:rPr>
              <a:t>&lt;= </a:t>
            </a:r>
            <a:r>
              <a:rPr lang="en-US" altLang="zh-CN" sz="900" dirty="0">
                <a:solidFill>
                  <a:schemeClr val="bg1"/>
                </a:solidFill>
                <a:latin typeface="Arial" panose="020B0604020202020204" pitchFamily="34" charset="0"/>
                <a:cs typeface="Arial" panose="020B0604020202020204" pitchFamily="34" charset="0"/>
              </a:rPr>
              <a:t>10%</a:t>
            </a:r>
            <a:endParaRPr lang="en-US"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111125" lvl="1" indent="-111125">
              <a:spcBef>
                <a:spcPts val="300"/>
              </a:spcBef>
              <a:buClr>
                <a:schemeClr val="bg1"/>
              </a:buClr>
              <a:buSzPct val="60000"/>
              <a:buFont typeface="Wingdings" pitchFamily="2" charset="2"/>
              <a:buChar char="l"/>
            </a:pPr>
            <a:r>
              <a:rPr lang="en-US" altLang="zh-CN" sz="900" dirty="0">
                <a:solidFill>
                  <a:schemeClr val="bg1"/>
                </a:solidFill>
                <a:latin typeface="Arial" panose="020B0604020202020204" pitchFamily="34" charset="0"/>
                <a:cs typeface="Arial" panose="020B0604020202020204" pitchFamily="34" charset="0"/>
              </a:rPr>
              <a:t>VOD freeze duration on TV </a:t>
            </a:r>
            <a:r>
              <a:rPr lang="en-US" altLang="en-US" sz="900" dirty="0">
                <a:solidFill>
                  <a:schemeClr val="bg1"/>
                </a:solidFill>
                <a:latin typeface="Arial" panose="020B0604020202020204" pitchFamily="34" charset="0"/>
                <a:cs typeface="Arial" panose="020B0604020202020204" pitchFamily="34" charset="0"/>
              </a:rPr>
              <a:t>screens</a:t>
            </a:r>
            <a:r>
              <a:rPr lang="en-US" altLang="zh-CN" sz="900" dirty="0">
                <a:solidFill>
                  <a:schemeClr val="bg1"/>
                </a:solidFill>
                <a:latin typeface="Arial" panose="020B0604020202020204" pitchFamily="34" charset="0"/>
                <a:cs typeface="Arial" panose="020B0604020202020204" pitchFamily="34" charset="0"/>
              </a:rPr>
              <a:t> &lt;= 1</a:t>
            </a:r>
            <a:r>
              <a:rPr lang="en-US" altLang="zh-CN" sz="900" dirty="0" smtClean="0">
                <a:solidFill>
                  <a:schemeClr val="bg1"/>
                </a:solidFill>
                <a:latin typeface="Arial" panose="020B0604020202020204" pitchFamily="34" charset="0"/>
                <a:cs typeface="Arial" panose="020B0604020202020204" pitchFamily="34" charset="0"/>
              </a:rPr>
              <a:t>%</a:t>
            </a:r>
            <a:endParaRPr lang="en-US" altLang="zh-CN" sz="90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38"/>
          <p:cNvSpPr txBox="1"/>
          <p:nvPr/>
        </p:nvSpPr>
        <p:spPr>
          <a:xfrm>
            <a:off x="3222351" y="1412777"/>
            <a:ext cx="2699297" cy="1147735"/>
          </a:xfrm>
          <a:prstGeom prst="rect">
            <a:avLst/>
          </a:prstGeom>
          <a:solidFill>
            <a:srgbClr val="558ED5"/>
          </a:solidFill>
          <a:ln w="38100">
            <a:solidFill>
              <a:srgbClr val="558ED5"/>
            </a:solidFill>
          </a:ln>
        </p:spPr>
        <p:txBody>
          <a:bodyPr wrap="square" rtlCol="0">
            <a:noAutofit/>
          </a:bodyPr>
          <a:lstStyle/>
          <a:p>
            <a:pPr>
              <a:buFont typeface="Wingdings" pitchFamily="2" charset="2"/>
              <a:buNone/>
            </a:pPr>
            <a:r>
              <a:rPr lang="en-US" altLang="en-US" sz="1400" dirty="0" smtClean="0">
                <a:solidFill>
                  <a:schemeClr val="bg1"/>
                </a:solidFill>
                <a:latin typeface="Arial" panose="020B0604020202020204" pitchFamily="34" charset="0"/>
                <a:cs typeface="Arial" panose="020B0604020202020204" pitchFamily="34" charset="0"/>
              </a:rPr>
              <a:t>Current criteria (erratic display during live broadcast):</a:t>
            </a:r>
            <a:endParaRPr lang="en-US" altLang="zh-CN"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111125" lvl="1" indent="-111125">
              <a:spcBef>
                <a:spcPts val="300"/>
              </a:spcBef>
              <a:buClr>
                <a:schemeClr val="bg1"/>
              </a:buClr>
              <a:buSzPct val="60000"/>
              <a:buFont typeface="Wingdings" pitchFamily="2" charset="2"/>
              <a:buChar char="l"/>
            </a:pPr>
            <a:r>
              <a:rPr lang="en-US" altLang="en-US" sz="900" dirty="0" smtClean="0">
                <a:solidFill>
                  <a:schemeClr val="bg1"/>
                </a:solidFill>
                <a:latin typeface="Arial" panose="020B0604020202020204" pitchFamily="34" charset="0"/>
                <a:cs typeface="Arial" panose="020B0604020202020204" pitchFamily="34" charset="0"/>
              </a:rPr>
              <a:t>Resolution higher than </a:t>
            </a:r>
            <a:r>
              <a:rPr lang="en-US" altLang="zh-CN" sz="900" dirty="0" smtClean="0">
                <a:solidFill>
                  <a:schemeClr val="bg1"/>
                </a:solidFill>
                <a:latin typeface="Arial" panose="020B0604020202020204" pitchFamily="34" charset="0"/>
                <a:cs typeface="Arial" panose="020B0604020202020204" pitchFamily="34" charset="0"/>
              </a:rPr>
              <a:t>720p</a:t>
            </a:r>
            <a:r>
              <a:rPr lang="en-US" altLang="en-US" sz="900" dirty="0" smtClean="0">
                <a:solidFill>
                  <a:schemeClr val="bg1"/>
                </a:solidFill>
                <a:latin typeface="Arial" panose="020B0604020202020204" pitchFamily="34" charset="0"/>
                <a:cs typeface="Arial" panose="020B0604020202020204" pitchFamily="34" charset="0"/>
              </a:rPr>
              <a:t>: </a:t>
            </a:r>
            <a:r>
              <a:rPr lang="en-US" altLang="zh-CN" sz="900" dirty="0" smtClean="0">
                <a:solidFill>
                  <a:schemeClr val="bg1"/>
                </a:solidFill>
                <a:latin typeface="Arial" panose="020B0604020202020204" pitchFamily="34" charset="0"/>
                <a:cs typeface="Arial" panose="020B0604020202020204" pitchFamily="34" charset="0"/>
              </a:rPr>
              <a:t>1 </a:t>
            </a:r>
            <a:r>
              <a:rPr lang="en-US" altLang="en-US" sz="900" dirty="0" smtClean="0">
                <a:solidFill>
                  <a:schemeClr val="bg1"/>
                </a:solidFill>
                <a:latin typeface="Arial" panose="020B0604020202020204" pitchFamily="34" charset="0"/>
                <a:cs typeface="Arial" panose="020B0604020202020204" pitchFamily="34" charset="0"/>
              </a:rPr>
              <a:t>erratic display</a:t>
            </a:r>
            <a:r>
              <a:rPr lang="en-US" altLang="zh-CN" sz="900" dirty="0" smtClean="0">
                <a:solidFill>
                  <a:schemeClr val="bg1"/>
                </a:solidFill>
                <a:latin typeface="Arial" panose="020B0604020202020204" pitchFamily="34" charset="0"/>
                <a:cs typeface="Arial" panose="020B0604020202020204" pitchFamily="34" charset="0"/>
              </a:rPr>
              <a:t>/4</a:t>
            </a:r>
            <a:r>
              <a:rPr lang="en-US" altLang="en-US" sz="900" dirty="0" smtClean="0">
                <a:solidFill>
                  <a:schemeClr val="bg1"/>
                </a:solidFill>
                <a:latin typeface="Arial" panose="020B0604020202020204" pitchFamily="34" charset="0"/>
                <a:cs typeface="Arial" panose="020B0604020202020204" pitchFamily="34" charset="0"/>
              </a:rPr>
              <a:t> hours</a:t>
            </a:r>
            <a:r>
              <a:rPr lang="en-US" altLang="zh-CN" sz="900" dirty="0" smtClean="0">
                <a:solidFill>
                  <a:schemeClr val="bg1"/>
                </a:solidFill>
                <a:latin typeface="Arial" panose="020B0604020202020204" pitchFamily="34" charset="0"/>
                <a:cs typeface="Arial" panose="020B0604020202020204" pitchFamily="34" charset="0"/>
              </a:rPr>
              <a:t>;</a:t>
            </a:r>
          </a:p>
          <a:p>
            <a:pPr marL="111125" lvl="1" indent="-111125">
              <a:spcBef>
                <a:spcPts val="300"/>
              </a:spcBef>
              <a:buClr>
                <a:schemeClr val="bg1"/>
              </a:buClr>
              <a:buSzPct val="60000"/>
              <a:buFont typeface="Wingdings" pitchFamily="2" charset="2"/>
              <a:buChar char="l"/>
            </a:pPr>
            <a:r>
              <a:rPr lang="en-US" altLang="en-US" sz="900" dirty="0" smtClean="0">
                <a:solidFill>
                  <a:schemeClr val="bg1"/>
                </a:solidFill>
                <a:latin typeface="Arial" panose="020B0604020202020204" pitchFamily="34" charset="0"/>
                <a:cs typeface="Arial" panose="020B0604020202020204" pitchFamily="34" charset="0"/>
              </a:rPr>
              <a:t>Resolution lower than </a:t>
            </a:r>
            <a:r>
              <a:rPr lang="en-US" altLang="zh-CN" sz="900" dirty="0" smtClean="0">
                <a:solidFill>
                  <a:schemeClr val="bg1"/>
                </a:solidFill>
                <a:latin typeface="Arial" panose="020B0604020202020204" pitchFamily="34" charset="0"/>
                <a:cs typeface="Arial" panose="020B0604020202020204" pitchFamily="34" charset="0"/>
              </a:rPr>
              <a:t>720p</a:t>
            </a:r>
            <a:r>
              <a:rPr lang="en-US" altLang="en-US" sz="900" dirty="0" smtClean="0">
                <a:solidFill>
                  <a:schemeClr val="bg1"/>
                </a:solidFill>
                <a:latin typeface="Arial" panose="020B0604020202020204" pitchFamily="34" charset="0"/>
                <a:cs typeface="Arial" panose="020B0604020202020204" pitchFamily="34" charset="0"/>
              </a:rPr>
              <a:t>: </a:t>
            </a:r>
            <a:r>
              <a:rPr lang="en-US" altLang="zh-CN" sz="900" dirty="0" smtClean="0">
                <a:solidFill>
                  <a:schemeClr val="bg1"/>
                </a:solidFill>
                <a:latin typeface="Arial" panose="020B0604020202020204" pitchFamily="34" charset="0"/>
                <a:cs typeface="Arial" panose="020B0604020202020204" pitchFamily="34" charset="0"/>
              </a:rPr>
              <a:t>1 </a:t>
            </a:r>
            <a:r>
              <a:rPr lang="en-US" altLang="en-US" sz="900" dirty="0" smtClean="0">
                <a:solidFill>
                  <a:schemeClr val="bg1"/>
                </a:solidFill>
                <a:latin typeface="Arial" panose="020B0604020202020204" pitchFamily="34" charset="0"/>
                <a:cs typeface="Arial" panose="020B0604020202020204" pitchFamily="34" charset="0"/>
              </a:rPr>
              <a:t>erratic display</a:t>
            </a:r>
            <a:r>
              <a:rPr lang="en-US" altLang="zh-CN" sz="900" dirty="0" smtClean="0">
                <a:solidFill>
                  <a:schemeClr val="bg1"/>
                </a:solidFill>
                <a:latin typeface="Arial" panose="020B0604020202020204" pitchFamily="34" charset="0"/>
                <a:cs typeface="Arial" panose="020B0604020202020204" pitchFamily="34" charset="0"/>
              </a:rPr>
              <a:t>/2</a:t>
            </a:r>
            <a:r>
              <a:rPr lang="en-US" altLang="en-US" sz="900" dirty="0" smtClean="0">
                <a:solidFill>
                  <a:schemeClr val="bg1"/>
                </a:solidFill>
                <a:latin typeface="Arial" panose="020B0604020202020204" pitchFamily="34" charset="0"/>
                <a:cs typeface="Arial" panose="020B0604020202020204" pitchFamily="34" charset="0"/>
              </a:rPr>
              <a:t> hours</a:t>
            </a:r>
            <a:r>
              <a:rPr lang="en-US" sz="900" dirty="0" smtClean="0">
                <a:solidFill>
                  <a:schemeClr val="bg1"/>
                </a:solidFill>
                <a:latin typeface="Arial" panose="020B0604020202020204" pitchFamily="34" charset="0"/>
                <a:cs typeface="Arial" panose="020B0604020202020204" pitchFamily="34" charset="0"/>
              </a:rPr>
              <a:t>;</a:t>
            </a:r>
          </a:p>
        </p:txBody>
      </p:sp>
      <p:pic>
        <p:nvPicPr>
          <p:cNvPr id="32" name="图片 3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83774" y="2737761"/>
            <a:ext cx="2699297" cy="239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文本框 34"/>
          <p:cNvSpPr txBox="1"/>
          <p:nvPr/>
        </p:nvSpPr>
        <p:spPr>
          <a:xfrm>
            <a:off x="6083774" y="1412906"/>
            <a:ext cx="2699297" cy="1147606"/>
          </a:xfrm>
          <a:prstGeom prst="rect">
            <a:avLst/>
          </a:prstGeom>
          <a:solidFill>
            <a:srgbClr val="558ED5"/>
          </a:solidFill>
          <a:ln w="38100">
            <a:solidFill>
              <a:srgbClr val="558ED5"/>
            </a:solidFill>
          </a:ln>
        </p:spPr>
        <p:txBody>
          <a:bodyPr wrap="square" rtlCol="0">
            <a:noAutofit/>
          </a:bodyPr>
          <a:lstStyle/>
          <a:p>
            <a:pPr>
              <a:buFont typeface="Wingdings" pitchFamily="2" charset="2"/>
              <a:buNone/>
            </a:pPr>
            <a:r>
              <a:rPr lang="en-US" altLang="en-US" sz="1400" dirty="0" smtClean="0">
                <a:solidFill>
                  <a:schemeClr val="bg1"/>
                </a:solidFill>
                <a:latin typeface="Arial" panose="020B0604020202020204" pitchFamily="34" charset="0"/>
                <a:cs typeface="Arial" panose="020B0604020202020204" pitchFamily="34" charset="0"/>
              </a:rPr>
              <a:t>Ultimate experience: </a:t>
            </a:r>
            <a:r>
              <a:rPr lang="en-US" altLang="zh-CN" sz="1400" dirty="0" smtClean="0">
                <a:solidFill>
                  <a:schemeClr val="bg1"/>
                </a:solidFill>
                <a:latin typeface="Arial" panose="020B0604020202020204" pitchFamily="34" charset="0"/>
                <a:cs typeface="Arial" panose="020B0604020202020204" pitchFamily="34" charset="0"/>
              </a:rPr>
              <a:t>0 </a:t>
            </a:r>
            <a:r>
              <a:rPr lang="en-US" altLang="en-US" sz="1400" dirty="0" smtClean="0">
                <a:solidFill>
                  <a:schemeClr val="bg1"/>
                </a:solidFill>
                <a:latin typeface="Arial" panose="020B0604020202020204" pitchFamily="34" charset="0"/>
                <a:cs typeface="Arial" panose="020B0604020202020204" pitchFamily="34" charset="0"/>
              </a:rPr>
              <a:t>erratic display</a:t>
            </a:r>
            <a:r>
              <a:rPr lang="en-US" altLang="zh-CN" sz="1400" dirty="0" smtClean="0">
                <a:solidFill>
                  <a:schemeClr val="bg1"/>
                </a:solidFill>
                <a:latin typeface="Arial" panose="020B0604020202020204" pitchFamily="34" charset="0"/>
                <a:cs typeface="Arial" panose="020B0604020202020204" pitchFamily="34" charset="0"/>
              </a:rPr>
              <a:t>/</a:t>
            </a:r>
            <a:r>
              <a:rPr lang="en-US" altLang="en-US" sz="1400" dirty="0" smtClean="0">
                <a:solidFill>
                  <a:schemeClr val="bg1"/>
                </a:solidFill>
                <a:latin typeface="Arial" panose="020B0604020202020204" pitchFamily="34" charset="0"/>
                <a:cs typeface="Arial" panose="020B0604020202020204" pitchFamily="34" charset="0"/>
              </a:rPr>
              <a:t>video freeze</a:t>
            </a:r>
            <a:endParaRPr lang="en-US" altLang="zh-CN"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111125" lvl="1" indent="-111125">
              <a:spcBef>
                <a:spcPts val="300"/>
              </a:spcBef>
              <a:buClr>
                <a:schemeClr val="bg1"/>
              </a:buClr>
              <a:buSzPct val="60000"/>
              <a:buFont typeface="Wingdings" pitchFamily="2" charset="2"/>
              <a:buChar char="l"/>
            </a:pPr>
            <a:r>
              <a:rPr lang="en-US" altLang="zh-CN" sz="900" dirty="0" smtClean="0">
                <a:solidFill>
                  <a:schemeClr val="bg1"/>
                </a:solidFill>
                <a:latin typeface="Arial" panose="020B0604020202020204" pitchFamily="34" charset="0"/>
                <a:cs typeface="Arial" panose="020B0604020202020204" pitchFamily="34" charset="0"/>
              </a:rPr>
              <a:t>Same requirement for TV</a:t>
            </a:r>
            <a:r>
              <a:rPr lang="en-US" altLang="en-US" sz="900" dirty="0" smtClean="0">
                <a:solidFill>
                  <a:schemeClr val="bg1"/>
                </a:solidFill>
                <a:latin typeface="Arial" panose="020B0604020202020204" pitchFamily="34" charset="0"/>
                <a:cs typeface="Arial" panose="020B0604020202020204" pitchFamily="34" charset="0"/>
              </a:rPr>
              <a:t>, mobile phone</a:t>
            </a:r>
            <a:r>
              <a:rPr lang="en-US" altLang="zh-CN" sz="900" dirty="0" smtClean="0">
                <a:solidFill>
                  <a:schemeClr val="bg1"/>
                </a:solidFill>
                <a:latin typeface="Arial" panose="020B0604020202020204" pitchFamily="34" charset="0"/>
                <a:cs typeface="Arial" panose="020B0604020202020204" pitchFamily="34" charset="0"/>
              </a:rPr>
              <a:t>, and pad</a:t>
            </a:r>
            <a:r>
              <a:rPr lang="en-US" altLang="en-US" sz="900" dirty="0" smtClean="0">
                <a:solidFill>
                  <a:schemeClr val="bg1"/>
                </a:solidFill>
                <a:latin typeface="Arial" panose="020B0604020202020204" pitchFamily="34" charset="0"/>
                <a:cs typeface="Arial" panose="020B0604020202020204" pitchFamily="34" charset="0"/>
              </a:rPr>
              <a:t> screens</a:t>
            </a:r>
          </a:p>
        </p:txBody>
      </p:sp>
      <p:sp>
        <p:nvSpPr>
          <p:cNvPr id="38" name="矩形 37"/>
          <p:cNvSpPr/>
          <p:nvPr/>
        </p:nvSpPr>
        <p:spPr bwMode="auto">
          <a:xfrm>
            <a:off x="3978087" y="4489375"/>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39" name="矩形 38"/>
          <p:cNvSpPr/>
          <p:nvPr/>
        </p:nvSpPr>
        <p:spPr bwMode="auto">
          <a:xfrm>
            <a:off x="4086071" y="4489375"/>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2" name="矩形 41"/>
          <p:cNvSpPr/>
          <p:nvPr/>
        </p:nvSpPr>
        <p:spPr bwMode="auto">
          <a:xfrm>
            <a:off x="4194056" y="463339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3" name="矩形 42"/>
          <p:cNvSpPr/>
          <p:nvPr/>
        </p:nvSpPr>
        <p:spPr bwMode="auto">
          <a:xfrm>
            <a:off x="4193772" y="4489375"/>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4" name="矩形 43"/>
          <p:cNvSpPr/>
          <p:nvPr/>
        </p:nvSpPr>
        <p:spPr bwMode="auto">
          <a:xfrm>
            <a:off x="4740262" y="427335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5" name="矩形 44"/>
          <p:cNvSpPr/>
          <p:nvPr/>
        </p:nvSpPr>
        <p:spPr bwMode="auto">
          <a:xfrm>
            <a:off x="4848246" y="427335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6" name="矩形 45"/>
          <p:cNvSpPr/>
          <p:nvPr/>
        </p:nvSpPr>
        <p:spPr bwMode="auto">
          <a:xfrm>
            <a:off x="3328208" y="4417367"/>
            <a:ext cx="107984" cy="144016"/>
          </a:xfrm>
          <a:prstGeom prst="rect">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7" name="矩形 46"/>
          <p:cNvSpPr/>
          <p:nvPr/>
        </p:nvSpPr>
        <p:spPr bwMode="auto">
          <a:xfrm>
            <a:off x="3438169" y="4417367"/>
            <a:ext cx="107984" cy="144016"/>
          </a:xfrm>
          <a:prstGeom prst="rect">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8" name="矩形 47"/>
          <p:cNvSpPr/>
          <p:nvPr/>
        </p:nvSpPr>
        <p:spPr bwMode="auto">
          <a:xfrm>
            <a:off x="3546153" y="4417367"/>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49" name="矩形 48"/>
          <p:cNvSpPr/>
          <p:nvPr/>
        </p:nvSpPr>
        <p:spPr bwMode="auto">
          <a:xfrm>
            <a:off x="3330468" y="4561383"/>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0" name="矩形 49"/>
          <p:cNvSpPr/>
          <p:nvPr/>
        </p:nvSpPr>
        <p:spPr bwMode="auto">
          <a:xfrm>
            <a:off x="4861052" y="4402283"/>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1" name="矩形 50"/>
          <p:cNvSpPr/>
          <p:nvPr/>
        </p:nvSpPr>
        <p:spPr bwMode="auto">
          <a:xfrm>
            <a:off x="4969036" y="4546299"/>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2" name="矩形 51"/>
          <p:cNvSpPr/>
          <p:nvPr/>
        </p:nvSpPr>
        <p:spPr bwMode="auto">
          <a:xfrm>
            <a:off x="4968752" y="4402283"/>
            <a:ext cx="107984" cy="144016"/>
          </a:xfrm>
          <a:prstGeom prst="rect">
            <a:avLst/>
          </a:prstGeom>
          <a:solidFill>
            <a:srgbClr val="6EA9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3" name="矩形 52"/>
          <p:cNvSpPr/>
          <p:nvPr/>
        </p:nvSpPr>
        <p:spPr bwMode="auto">
          <a:xfrm>
            <a:off x="4867338" y="463339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4" name="矩形 53"/>
          <p:cNvSpPr/>
          <p:nvPr/>
        </p:nvSpPr>
        <p:spPr bwMode="auto">
          <a:xfrm>
            <a:off x="4975322" y="463339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5" name="矩形 54"/>
          <p:cNvSpPr/>
          <p:nvPr/>
        </p:nvSpPr>
        <p:spPr bwMode="auto">
          <a:xfrm>
            <a:off x="5083306" y="4777407"/>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6" name="矩形 55"/>
          <p:cNvSpPr/>
          <p:nvPr/>
        </p:nvSpPr>
        <p:spPr bwMode="auto">
          <a:xfrm>
            <a:off x="5083022" y="4633391"/>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7" name="矩形 56"/>
          <p:cNvSpPr/>
          <p:nvPr/>
        </p:nvSpPr>
        <p:spPr bwMode="auto">
          <a:xfrm>
            <a:off x="5435871" y="4345359"/>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8" name="矩形 57"/>
          <p:cNvSpPr/>
          <p:nvPr/>
        </p:nvSpPr>
        <p:spPr bwMode="auto">
          <a:xfrm>
            <a:off x="5543854" y="4345359"/>
            <a:ext cx="107984" cy="144016"/>
          </a:xfrm>
          <a:prstGeom prst="rect">
            <a:avLst/>
          </a:prstGeom>
          <a:solidFill>
            <a:srgbClr val="6EA92D">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59" name="矩形 58"/>
          <p:cNvSpPr/>
          <p:nvPr/>
        </p:nvSpPr>
        <p:spPr bwMode="auto">
          <a:xfrm>
            <a:off x="4733975" y="4561383"/>
            <a:ext cx="107984" cy="144016"/>
          </a:xfrm>
          <a:prstGeom prst="rect">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
        <p:nvSpPr>
          <p:cNvPr id="60" name="矩形 59"/>
          <p:cNvSpPr/>
          <p:nvPr/>
        </p:nvSpPr>
        <p:spPr bwMode="auto">
          <a:xfrm>
            <a:off x="4843936" y="4561383"/>
            <a:ext cx="107984" cy="144016"/>
          </a:xfrm>
          <a:prstGeom prst="rect">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mtClean="0">
              <a:solidFill>
                <a:srgbClr val="000000"/>
              </a:solidFill>
              <a:latin typeface="Arial" panose="020B0604020202020204" pitchFamily="34" charset="0"/>
              <a:ea typeface="SimSun"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508010" y="0"/>
            <a:ext cx="8229600" cy="439625"/>
          </a:xfrm>
        </p:spPr>
        <p:txBody>
          <a:bodyPr>
            <a:normAutofit fontScale="90000"/>
          </a:bodyPr>
          <a:lstStyle/>
          <a:p>
            <a:pPr lvl="0"/>
            <a:r>
              <a:rPr lang="en-US" altLang="en-US" sz="2800" dirty="0" smtClean="0"/>
              <a:t>Anticipated Video Service Experience Evolution </a:t>
            </a:r>
            <a:endParaRPr lang="en-US" altLang="en-US" sz="2800" dirty="0"/>
          </a:p>
        </p:txBody>
      </p:sp>
      <p:sp>
        <p:nvSpPr>
          <p:cNvPr id="31" name="矩形 30"/>
          <p:cNvSpPr/>
          <p:nvPr/>
        </p:nvSpPr>
        <p:spPr bwMode="auto">
          <a:xfrm>
            <a:off x="0" y="1113628"/>
            <a:ext cx="9142519" cy="15480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41" name="矩形 40"/>
          <p:cNvSpPr/>
          <p:nvPr/>
        </p:nvSpPr>
        <p:spPr bwMode="auto">
          <a:xfrm>
            <a:off x="0" y="2697804"/>
            <a:ext cx="9142519" cy="1548000"/>
          </a:xfrm>
          <a:prstGeom prst="rect">
            <a:avLst/>
          </a:prstGeom>
          <a:solidFill>
            <a:srgbClr val="558E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52" name="矩形 51"/>
          <p:cNvSpPr/>
          <p:nvPr/>
        </p:nvSpPr>
        <p:spPr bwMode="auto">
          <a:xfrm>
            <a:off x="0" y="4281980"/>
            <a:ext cx="9142519" cy="1548000"/>
          </a:xfrm>
          <a:prstGeom prst="rect">
            <a:avLst/>
          </a:prstGeom>
          <a:solidFill>
            <a:srgbClr val="3EC0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panose="020B0604020202020204" pitchFamily="34" charset="0"/>
              <a:ea typeface="SimSun" pitchFamily="2" charset="-122"/>
              <a:cs typeface="Arial" panose="020B0604020202020204" pitchFamily="34" charset="0"/>
            </a:endParaRPr>
          </a:p>
        </p:txBody>
      </p:sp>
      <p:sp>
        <p:nvSpPr>
          <p:cNvPr id="55" name="矩形 54"/>
          <p:cNvSpPr/>
          <p:nvPr/>
        </p:nvSpPr>
        <p:spPr>
          <a:xfrm>
            <a:off x="0" y="3129853"/>
            <a:ext cx="1116515" cy="523200"/>
          </a:xfrm>
          <a:prstGeom prst="rect">
            <a:avLst/>
          </a:prstGeom>
        </p:spPr>
        <p:txBody>
          <a:bodyPr wrap="square" lIns="91422" tIns="45710" rIns="91422" bIns="45710">
            <a:spAutoFit/>
          </a:bodyPr>
          <a:lstStyle/>
          <a:p>
            <a:pPr marL="0" lvl="1" algn="ctr">
              <a:buFont typeface="Wingdings" pitchFamily="2" charset="2"/>
              <a:buNone/>
            </a:pPr>
            <a:r>
              <a:rPr lang="en-US" altLang="en-US" sz="1400" b="1" dirty="0" smtClean="0">
                <a:solidFill>
                  <a:schemeClr val="bg1"/>
                </a:solidFill>
                <a:effectLst/>
                <a:latin typeface="Arial" panose="020B0604020202020204" pitchFamily="34" charset="0"/>
                <a:cs typeface="Arial" panose="020B0604020202020204" pitchFamily="34" charset="0"/>
              </a:rPr>
              <a:t>Interaction experience</a:t>
            </a:r>
            <a:endParaRPr lang="en-US" altLang="zh-CN" sz="1400" b="1" dirty="0" smtClean="0">
              <a:solidFill>
                <a:schemeClr val="bg1"/>
              </a:solidFill>
              <a:effectLst/>
              <a:latin typeface="Arial" panose="020B0604020202020204" pitchFamily="34" charset="0"/>
              <a:ea typeface="微软雅黑" pitchFamily="34" charset="-122"/>
              <a:cs typeface="Arial" panose="020B0604020202020204" pitchFamily="34" charset="0"/>
            </a:endParaRPr>
          </a:p>
        </p:txBody>
      </p:sp>
      <p:sp>
        <p:nvSpPr>
          <p:cNvPr id="56" name="矩形 55"/>
          <p:cNvSpPr/>
          <p:nvPr/>
        </p:nvSpPr>
        <p:spPr>
          <a:xfrm>
            <a:off x="0" y="4715790"/>
            <a:ext cx="1116515" cy="523200"/>
          </a:xfrm>
          <a:prstGeom prst="rect">
            <a:avLst/>
          </a:prstGeom>
        </p:spPr>
        <p:txBody>
          <a:bodyPr wrap="square" lIns="91422" tIns="45710" rIns="91422" bIns="45710">
            <a:spAutoFit/>
          </a:bodyPr>
          <a:lstStyle/>
          <a:p>
            <a:pPr algn="ctr">
              <a:buFont typeface="Wingdings" pitchFamily="2" charset="2"/>
              <a:buNone/>
            </a:pPr>
            <a:r>
              <a:rPr lang="en-US" altLang="en-US" sz="1400" b="1" dirty="0" smtClean="0">
                <a:solidFill>
                  <a:schemeClr val="bg1"/>
                </a:solidFill>
                <a:effectLst/>
                <a:latin typeface="Arial" panose="020B0604020202020204" pitchFamily="34" charset="0"/>
                <a:cs typeface="Arial" panose="020B0604020202020204" pitchFamily="34" charset="0"/>
              </a:rPr>
              <a:t>Viewing experience</a:t>
            </a:r>
            <a:endParaRPr lang="en-US" altLang="zh-CN" sz="1400" b="1" dirty="0" smtClean="0">
              <a:solidFill>
                <a:schemeClr val="bg1"/>
              </a:solidFill>
              <a:effectLst/>
              <a:latin typeface="Arial" panose="020B0604020202020204" pitchFamily="34" charset="0"/>
              <a:ea typeface="微软雅黑" pitchFamily="34" charset="-122"/>
              <a:cs typeface="Arial" panose="020B0604020202020204" pitchFamily="34" charset="0"/>
            </a:endParaRPr>
          </a:p>
        </p:txBody>
      </p:sp>
      <p:sp>
        <p:nvSpPr>
          <p:cNvPr id="57" name="矩形 56"/>
          <p:cNvSpPr/>
          <p:nvPr/>
        </p:nvSpPr>
        <p:spPr>
          <a:xfrm>
            <a:off x="1" y="1545677"/>
            <a:ext cx="1116515" cy="523200"/>
          </a:xfrm>
          <a:prstGeom prst="rect">
            <a:avLst/>
          </a:prstGeom>
        </p:spPr>
        <p:txBody>
          <a:bodyPr wrap="square" lIns="91422" tIns="45710" rIns="91422" bIns="45710">
            <a:spAutoFit/>
          </a:bodyPr>
          <a:lstStyle/>
          <a:p>
            <a:pPr marL="0" lvl="1" algn="ctr">
              <a:buFont typeface="Wingdings" pitchFamily="2" charset="2"/>
              <a:buNone/>
            </a:pPr>
            <a:r>
              <a:rPr lang="en-US" altLang="en-US" sz="1400" b="1" dirty="0" smtClean="0">
                <a:solidFill>
                  <a:schemeClr val="bg1"/>
                </a:solidFill>
                <a:effectLst/>
                <a:latin typeface="Arial" panose="020B0604020202020204" pitchFamily="34" charset="0"/>
                <a:cs typeface="Arial" panose="020B0604020202020204" pitchFamily="34" charset="0"/>
              </a:rPr>
              <a:t>Video quality</a:t>
            </a:r>
            <a:endParaRPr lang="en-US" altLang="zh-CN" sz="1400" b="1" dirty="0" smtClean="0">
              <a:solidFill>
                <a:schemeClr val="bg1"/>
              </a:solidFill>
              <a:effectLst/>
              <a:latin typeface="Arial" panose="020B0604020202020204" pitchFamily="34" charset="0"/>
              <a:ea typeface="微软雅黑" pitchFamily="34" charset="-122"/>
              <a:cs typeface="Arial" panose="020B0604020202020204" pitchFamily="34" charset="0"/>
            </a:endParaRPr>
          </a:p>
        </p:txBody>
      </p:sp>
      <p:sp>
        <p:nvSpPr>
          <p:cNvPr id="58" name="TextBox 57"/>
          <p:cNvSpPr txBox="1"/>
          <p:nvPr/>
        </p:nvSpPr>
        <p:spPr>
          <a:xfrm>
            <a:off x="7158925" y="5949280"/>
            <a:ext cx="1283546" cy="523208"/>
          </a:xfrm>
          <a:prstGeom prst="rect">
            <a:avLst/>
          </a:prstGeom>
          <a:noFill/>
        </p:spPr>
        <p:txBody>
          <a:bodyPr wrap="square" lIns="91428" tIns="45714" rIns="91428" bIns="45714" rtlCol="0">
            <a:spAutoFit/>
          </a:bodyPr>
          <a:lstStyle/>
          <a:p>
            <a:pPr>
              <a:spcAft>
                <a:spcPts val="600"/>
              </a:spcAft>
              <a:buClr>
                <a:srgbClr val="990000"/>
              </a:buClr>
              <a:buSzPct val="75000"/>
              <a:buFont typeface="Wingdings" pitchFamily="2" charset="2"/>
              <a:buNone/>
            </a:pPr>
            <a:r>
              <a:rPr lang="en-US" altLang="zh-CN" sz="2800" dirty="0" smtClean="0">
                <a:solidFill>
                  <a:srgbClr val="00B050"/>
                </a:solidFill>
                <a:effectLst/>
                <a:latin typeface="Arial" panose="020B0604020202020204" pitchFamily="34" charset="0"/>
                <a:cs typeface="Arial" panose="020B0604020202020204" pitchFamily="34" charset="0"/>
              </a:rPr>
              <a:t>2020+</a:t>
            </a:r>
            <a:endParaRPr lang="en-US" altLang="en-US" sz="2800" dirty="0" smtClean="0">
              <a:solidFill>
                <a:srgbClr val="00B050"/>
              </a:solidFill>
              <a:effectLst/>
              <a:latin typeface="Arial" panose="020B0604020202020204" pitchFamily="34" charset="0"/>
              <a:ea typeface="微软雅黑" pitchFamily="34" charset="-122"/>
              <a:cs typeface="Arial" panose="020B0604020202020204" pitchFamily="34" charset="0"/>
            </a:endParaRPr>
          </a:p>
        </p:txBody>
      </p:sp>
      <p:sp>
        <p:nvSpPr>
          <p:cNvPr id="59" name="TextBox 58"/>
          <p:cNvSpPr txBox="1"/>
          <p:nvPr/>
        </p:nvSpPr>
        <p:spPr>
          <a:xfrm>
            <a:off x="4464016" y="5949280"/>
            <a:ext cx="1484202" cy="523208"/>
          </a:xfrm>
          <a:prstGeom prst="rect">
            <a:avLst/>
          </a:prstGeom>
          <a:noFill/>
        </p:spPr>
        <p:txBody>
          <a:bodyPr wrap="square" lIns="91428" tIns="45714" rIns="91428" bIns="45714" rtlCol="0">
            <a:spAutoFit/>
          </a:bodyPr>
          <a:lstStyle/>
          <a:p>
            <a:pPr>
              <a:spcAft>
                <a:spcPts val="600"/>
              </a:spcAft>
              <a:buClr>
                <a:srgbClr val="990000"/>
              </a:buClr>
              <a:buSzPct val="75000"/>
              <a:buFont typeface="Wingdings" pitchFamily="2" charset="2"/>
              <a:buNone/>
            </a:pPr>
            <a:r>
              <a:rPr lang="en-US" altLang="zh-CN" sz="2800" dirty="0" smtClean="0">
                <a:solidFill>
                  <a:srgbClr val="00B050"/>
                </a:solidFill>
                <a:effectLst/>
                <a:latin typeface="Arial" panose="020B0604020202020204" pitchFamily="34" charset="0"/>
                <a:cs typeface="Arial" panose="020B0604020202020204" pitchFamily="34" charset="0"/>
              </a:rPr>
              <a:t>2018</a:t>
            </a:r>
            <a:endParaRPr lang="en-US" altLang="en-US" sz="2800" dirty="0" smtClean="0">
              <a:solidFill>
                <a:srgbClr val="00B050"/>
              </a:solidFill>
              <a:effectLst/>
              <a:latin typeface="Arial" panose="020B0604020202020204" pitchFamily="34" charset="0"/>
              <a:ea typeface="微软雅黑" pitchFamily="34" charset="-122"/>
              <a:cs typeface="Arial" panose="020B0604020202020204" pitchFamily="34" charset="0"/>
            </a:endParaRPr>
          </a:p>
        </p:txBody>
      </p:sp>
      <p:sp>
        <p:nvSpPr>
          <p:cNvPr id="60" name="TextBox 59"/>
          <p:cNvSpPr txBox="1"/>
          <p:nvPr/>
        </p:nvSpPr>
        <p:spPr>
          <a:xfrm>
            <a:off x="1921706" y="5949280"/>
            <a:ext cx="1329494" cy="523208"/>
          </a:xfrm>
          <a:prstGeom prst="rect">
            <a:avLst/>
          </a:prstGeom>
          <a:noFill/>
        </p:spPr>
        <p:txBody>
          <a:bodyPr wrap="square" lIns="91428" tIns="45714" rIns="91428" bIns="45714" rtlCol="0">
            <a:spAutoFit/>
          </a:bodyPr>
          <a:lstStyle/>
          <a:p>
            <a:pPr>
              <a:spcAft>
                <a:spcPts val="600"/>
              </a:spcAft>
              <a:buClr>
                <a:srgbClr val="990000"/>
              </a:buClr>
              <a:buSzPct val="75000"/>
              <a:buFont typeface="Wingdings" pitchFamily="2" charset="2"/>
              <a:buNone/>
            </a:pPr>
            <a:r>
              <a:rPr lang="en-US" altLang="zh-CN" sz="2800" smtClean="0">
                <a:solidFill>
                  <a:srgbClr val="00B050"/>
                </a:solidFill>
                <a:effectLst/>
                <a:latin typeface="Arial" panose="020B0604020202020204" pitchFamily="34" charset="0"/>
                <a:cs typeface="Arial" panose="020B0604020202020204" pitchFamily="34" charset="0"/>
              </a:rPr>
              <a:t>Now</a:t>
            </a:r>
            <a:endParaRPr lang="en-US" altLang="en-US" sz="2800" dirty="0" smtClean="0">
              <a:solidFill>
                <a:srgbClr val="00B050"/>
              </a:solidFill>
              <a:effectLst/>
              <a:latin typeface="Arial" panose="020B0604020202020204" pitchFamily="34" charset="0"/>
              <a:ea typeface="微软雅黑" pitchFamily="34" charset="-122"/>
              <a:cs typeface="Arial" panose="020B0604020202020204" pitchFamily="34" charset="0"/>
            </a:endParaRPr>
          </a:p>
        </p:txBody>
      </p:sp>
      <p:sp>
        <p:nvSpPr>
          <p:cNvPr id="61" name="圆角矩形 60"/>
          <p:cNvSpPr/>
          <p:nvPr/>
        </p:nvSpPr>
        <p:spPr bwMode="auto">
          <a:xfrm>
            <a:off x="1116516" y="1149628"/>
            <a:ext cx="2537339" cy="1476000"/>
          </a:xfrm>
          <a:prstGeom prst="roundRect">
            <a:avLst>
              <a:gd name="adj" fmla="val 0"/>
            </a:avLst>
          </a:prstGeom>
          <a:solidFill>
            <a:srgbClr val="FFFFFF">
              <a:alpha val="8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2" name="圆角矩形 61"/>
          <p:cNvSpPr/>
          <p:nvPr/>
        </p:nvSpPr>
        <p:spPr bwMode="auto">
          <a:xfrm>
            <a:off x="3681133" y="1149628"/>
            <a:ext cx="2537339" cy="1476000"/>
          </a:xfrm>
          <a:prstGeom prst="roundRect">
            <a:avLst>
              <a:gd name="adj" fmla="val 0"/>
            </a:avLst>
          </a:prstGeom>
          <a:solidFill>
            <a:srgbClr val="FFFFFF">
              <a:alpha val="69804"/>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3" name="圆角矩形 62"/>
          <p:cNvSpPr/>
          <p:nvPr/>
        </p:nvSpPr>
        <p:spPr bwMode="auto">
          <a:xfrm>
            <a:off x="6245750" y="1149628"/>
            <a:ext cx="2537339" cy="1476000"/>
          </a:xfrm>
          <a:prstGeom prst="roundRect">
            <a:avLst>
              <a:gd name="adj" fmla="val 0"/>
            </a:avLst>
          </a:prstGeom>
          <a:solidFill>
            <a:srgbClr val="FFFFFF">
              <a:alpha val="6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4" name="圆角矩形 63"/>
          <p:cNvSpPr/>
          <p:nvPr/>
        </p:nvSpPr>
        <p:spPr bwMode="auto">
          <a:xfrm>
            <a:off x="1116516" y="2733972"/>
            <a:ext cx="2537339" cy="1476000"/>
          </a:xfrm>
          <a:prstGeom prst="roundRect">
            <a:avLst>
              <a:gd name="adj" fmla="val 0"/>
            </a:avLst>
          </a:prstGeom>
          <a:solidFill>
            <a:srgbClr val="FFFFFF">
              <a:alpha val="8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5" name="圆角矩形 64"/>
          <p:cNvSpPr/>
          <p:nvPr/>
        </p:nvSpPr>
        <p:spPr bwMode="auto">
          <a:xfrm>
            <a:off x="3681133" y="2733972"/>
            <a:ext cx="2537339" cy="1476000"/>
          </a:xfrm>
          <a:prstGeom prst="roundRect">
            <a:avLst>
              <a:gd name="adj" fmla="val 0"/>
            </a:avLst>
          </a:prstGeom>
          <a:solidFill>
            <a:srgbClr val="FFFFFF">
              <a:alpha val="69804"/>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6" name="圆角矩形 65"/>
          <p:cNvSpPr/>
          <p:nvPr/>
        </p:nvSpPr>
        <p:spPr bwMode="auto">
          <a:xfrm>
            <a:off x="6245750" y="2733972"/>
            <a:ext cx="2537339" cy="1476000"/>
          </a:xfrm>
          <a:prstGeom prst="roundRect">
            <a:avLst>
              <a:gd name="adj" fmla="val 0"/>
            </a:avLst>
          </a:prstGeom>
          <a:solidFill>
            <a:srgbClr val="FFFFFF">
              <a:alpha val="6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7" name="圆角矩形 66"/>
          <p:cNvSpPr/>
          <p:nvPr/>
        </p:nvSpPr>
        <p:spPr bwMode="auto">
          <a:xfrm>
            <a:off x="1116516" y="4318148"/>
            <a:ext cx="2537339" cy="1476000"/>
          </a:xfrm>
          <a:prstGeom prst="roundRect">
            <a:avLst>
              <a:gd name="adj" fmla="val 0"/>
            </a:avLst>
          </a:prstGeom>
          <a:solidFill>
            <a:srgbClr val="FFFFFF">
              <a:alpha val="8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spcBef>
                <a:spcPts val="600"/>
              </a:spcBef>
            </a:pP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8" name="圆角矩形 67"/>
          <p:cNvSpPr/>
          <p:nvPr/>
        </p:nvSpPr>
        <p:spPr bwMode="auto">
          <a:xfrm>
            <a:off x="3681133" y="4318148"/>
            <a:ext cx="2537339" cy="1476000"/>
          </a:xfrm>
          <a:prstGeom prst="roundRect">
            <a:avLst>
              <a:gd name="adj" fmla="val 0"/>
            </a:avLst>
          </a:prstGeom>
          <a:solidFill>
            <a:srgbClr val="FFFFFF">
              <a:alpha val="69804"/>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69" name="圆角矩形 68"/>
          <p:cNvSpPr/>
          <p:nvPr/>
        </p:nvSpPr>
        <p:spPr bwMode="auto">
          <a:xfrm>
            <a:off x="6245750" y="4318148"/>
            <a:ext cx="2537339" cy="1476000"/>
          </a:xfrm>
          <a:prstGeom prst="roundRect">
            <a:avLst>
              <a:gd name="adj" fmla="val 0"/>
            </a:avLst>
          </a:prstGeom>
          <a:solidFill>
            <a:srgbClr val="FFFFFF">
              <a:alpha val="60000"/>
            </a:srgbClr>
          </a:solidFill>
          <a:ln>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1000" dirty="0" smtClean="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70" name="圆角矩形 69"/>
          <p:cNvSpPr/>
          <p:nvPr/>
        </p:nvSpPr>
        <p:spPr>
          <a:xfrm>
            <a:off x="1170508" y="4295835"/>
            <a:ext cx="2510625" cy="155849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Number of erratic displays during a live video stream</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2</a:t>
            </a: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VOD freeze duration on mobile phone</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/pad screens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10</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(within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1-minute</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VOD freeze duration on TV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screens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1%</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(within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45-minute</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1" name="圆角矩形 70"/>
          <p:cNvSpPr/>
          <p:nvPr/>
        </p:nvSpPr>
        <p:spPr>
          <a:xfrm>
            <a:off x="6299742" y="1355338"/>
            <a:ext cx="2304563" cy="107696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TV</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8k @ 240 fps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HDR</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12 bit</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2020</a:t>
            </a: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Mobile phone</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4k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120 fps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HDR</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12 bit</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BT.2020</a:t>
            </a:r>
            <a:endParaRPr lang="en-US" altLang="en-US"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圆角矩形 71"/>
          <p:cNvSpPr/>
          <p:nvPr/>
        </p:nvSpPr>
        <p:spPr>
          <a:xfrm>
            <a:off x="6299742" y="2731186"/>
            <a:ext cx="2437868" cy="148445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TV: </a:t>
            </a:r>
            <a:endParaRPr lang="en-US" altLang="zh-CN" sz="1000" b="0" dirty="0" smtClean="0">
              <a:solidFill>
                <a:schemeClr val="tx1">
                  <a:lumMod val="75000"/>
                  <a:lumOff val="25000"/>
                </a:schemeClr>
              </a:solidFill>
              <a:latin typeface="Arial" panose="020B0604020202020204" pitchFamily="34" charset="0"/>
              <a:cs typeface="Arial" panose="020B0604020202020204" pitchFamily="34" charset="0"/>
            </a:endParaRPr>
          </a:p>
          <a:p>
            <a:pPr marL="457200" lvl="2" indent="-228600">
              <a:spcBef>
                <a:spcPts val="600"/>
              </a:spcBef>
              <a:buClr>
                <a:srgbClr val="FFC000"/>
              </a:buClr>
              <a:buSzPct val="60000"/>
              <a:buFont typeface="Wingdings" pitchFamily="2" charset="2"/>
              <a:buChar char="ü"/>
            </a:pP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channel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switching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100 ms</a:t>
            </a:r>
          </a:p>
          <a:p>
            <a:pPr marL="457200" lvl="2" indent="-228600">
              <a:spcBef>
                <a:spcPts val="600"/>
              </a:spcBef>
              <a:buClr>
                <a:srgbClr val="FFC000"/>
              </a:buClr>
              <a:buSzPct val="60000"/>
              <a:buFont typeface="Wingdings" pitchFamily="2" charset="2"/>
              <a:buChar char="ü"/>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Initial VOD wait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100 ms</a:t>
            </a: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Mobile phone</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a:t>
            </a:r>
          </a:p>
          <a:p>
            <a:pPr marL="457200" lvl="2" indent="-228600">
              <a:spcBef>
                <a:spcPts val="600"/>
              </a:spcBef>
              <a:buClr>
                <a:srgbClr val="FFC000"/>
              </a:buClr>
              <a:buSzPct val="60000"/>
              <a:buFont typeface="Wingdings" pitchFamily="2" charset="2"/>
              <a:buChar char="ü"/>
            </a:pP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initial VOD wait time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100 ms</a:t>
            </a:r>
          </a:p>
        </p:txBody>
      </p:sp>
      <p:sp>
        <p:nvSpPr>
          <p:cNvPr id="73" name="圆角矩形 72"/>
          <p:cNvSpPr/>
          <p:nvPr/>
        </p:nvSpPr>
        <p:spPr>
          <a:xfrm>
            <a:off x="3708129" y="1355338"/>
            <a:ext cx="2510343" cy="107696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TV</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4k @ 120 fps</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HDR</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12 bit</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 BT.2020</a:t>
            </a:r>
          </a:p>
          <a:p>
            <a:pPr marL="177800" lvl="1" indent="-177800">
              <a:spcBef>
                <a:spcPts val="600"/>
              </a:spcBef>
              <a:buClr>
                <a:srgbClr val="FFC000"/>
              </a:buClr>
              <a:buSzPct val="60000"/>
              <a:buFont typeface="Wingdings" pitchFamily="2" charset="2"/>
              <a:buChar char="l"/>
            </a:pP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Mobile phone: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2k @ 120 fps</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HDR</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12 bit</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 BT.2020</a:t>
            </a:r>
            <a:endParaRPr lang="en-US" altLang="en-US" sz="1000" b="0"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74" name="圆角矩形 73"/>
          <p:cNvSpPr/>
          <p:nvPr/>
        </p:nvSpPr>
        <p:spPr>
          <a:xfrm>
            <a:off x="3708129" y="4281981"/>
            <a:ext cx="2537621" cy="155457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Number of erratic displays during live broadcast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1</a:t>
            </a: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VOD freeze duration on mobile phone</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/pad screens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5</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(within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1-minute</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zh-CN" sz="1000" b="0" spc="-10" dirty="0">
                <a:solidFill>
                  <a:schemeClr val="tx1">
                    <a:lumMod val="75000"/>
                    <a:lumOff val="25000"/>
                  </a:schemeClr>
                </a:solidFill>
                <a:latin typeface="Arial" panose="020B0604020202020204" pitchFamily="34" charset="0"/>
                <a:cs typeface="Arial" panose="020B0604020202020204" pitchFamily="34" charset="0"/>
              </a:rPr>
              <a:t>VOD freeze duration on TV </a:t>
            </a:r>
            <a:r>
              <a:rPr lang="en-US" altLang="en-US" sz="1000" b="0" spc="-10" dirty="0">
                <a:solidFill>
                  <a:schemeClr val="tx1">
                    <a:lumMod val="75000"/>
                    <a:lumOff val="25000"/>
                  </a:schemeClr>
                </a:solidFill>
                <a:latin typeface="Arial" panose="020B0604020202020204" pitchFamily="34" charset="0"/>
                <a:cs typeface="Arial" panose="020B0604020202020204" pitchFamily="34" charset="0"/>
              </a:rPr>
              <a:t>screens </a:t>
            </a:r>
            <a:r>
              <a:rPr lang="en-US" altLang="zh-CN" sz="1000" b="0" spc="-10" dirty="0">
                <a:solidFill>
                  <a:schemeClr val="tx1">
                    <a:lumMod val="75000"/>
                    <a:lumOff val="25000"/>
                  </a:schemeClr>
                </a:solidFill>
                <a:latin typeface="Arial" panose="020B0604020202020204" pitchFamily="34" charset="0"/>
                <a:cs typeface="Arial" panose="020B0604020202020204" pitchFamily="34" charset="0"/>
              </a:rPr>
              <a:t>&lt;= 0.1%</a:t>
            </a:r>
            <a:r>
              <a:rPr lang="en-US" altLang="en-US" sz="1000" b="0" spc="-1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spc="-10" dirty="0" smtClean="0">
                <a:solidFill>
                  <a:schemeClr val="tx1">
                    <a:lumMod val="75000"/>
                    <a:lumOff val="25000"/>
                  </a:schemeClr>
                </a:solidFill>
                <a:latin typeface="Arial" panose="020B0604020202020204" pitchFamily="34" charset="0"/>
                <a:cs typeface="Arial" panose="020B0604020202020204" pitchFamily="34" charset="0"/>
              </a:rPr>
              <a:t>(within </a:t>
            </a:r>
            <a:r>
              <a:rPr lang="en-US" altLang="en-US" sz="1000" b="0" spc="-1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spc="-10" dirty="0">
                <a:solidFill>
                  <a:schemeClr val="tx1">
                    <a:lumMod val="75000"/>
                    <a:lumOff val="25000"/>
                  </a:schemeClr>
                </a:solidFill>
                <a:latin typeface="Arial" panose="020B0604020202020204" pitchFamily="34" charset="0"/>
                <a:cs typeface="Arial" panose="020B0604020202020204" pitchFamily="34" charset="0"/>
              </a:rPr>
              <a:t>45-minute</a:t>
            </a:r>
            <a:r>
              <a:rPr lang="en-US" altLang="en-US" sz="1000" b="0" spc="-1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spc="-1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spc="-1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5" name="圆角矩形 74"/>
          <p:cNvSpPr/>
          <p:nvPr/>
        </p:nvSpPr>
        <p:spPr>
          <a:xfrm>
            <a:off x="3708129" y="2744386"/>
            <a:ext cx="2510343" cy="143787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TV</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a:t>
            </a:r>
          </a:p>
          <a:p>
            <a:pPr marL="457200" lvl="2" indent="-228600">
              <a:spcBef>
                <a:spcPts val="600"/>
              </a:spcBef>
              <a:buClr>
                <a:srgbClr val="FFC000"/>
              </a:buClr>
              <a:buSzPct val="60000"/>
              <a:buFont typeface="Wingdings" pitchFamily="2" charset="2"/>
              <a:buChar char="ü"/>
            </a:pP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channel switching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500 ms</a:t>
            </a:r>
          </a:p>
          <a:p>
            <a:pPr marL="457200" lvl="2" indent="-228600">
              <a:spcBef>
                <a:spcPts val="600"/>
              </a:spcBef>
              <a:buClr>
                <a:srgbClr val="FFC000"/>
              </a:buClr>
              <a:buSzPct val="60000"/>
              <a:buFont typeface="Wingdings" pitchFamily="2" charset="2"/>
              <a:buChar char="ü"/>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Initial VOD wait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1s</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Mobile phone:</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457200" lvl="2" indent="-228600">
              <a:spcBef>
                <a:spcPts val="600"/>
              </a:spcBef>
              <a:buClr>
                <a:srgbClr val="FFC000"/>
              </a:buClr>
              <a:buSzPct val="60000"/>
              <a:buFont typeface="Wingdings" pitchFamily="2" charset="2"/>
              <a:buChar char="ü"/>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Initial VOD wait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1s</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endParaRPr lang="en-US" altLang="en-US"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圆角矩形 75"/>
          <p:cNvSpPr/>
          <p:nvPr/>
        </p:nvSpPr>
        <p:spPr>
          <a:xfrm>
            <a:off x="1170508" y="1355338"/>
            <a:ext cx="2429382" cy="1076968"/>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TV</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1080p @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60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fps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8 bit</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BT.709</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Mobile phone</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720p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30 fps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8 bit</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ITU-R </a:t>
            </a:r>
            <a:r>
              <a:rPr lang="en-US" altLang="en-US" sz="1000" dirty="0" smtClean="0">
                <a:solidFill>
                  <a:schemeClr val="tx1">
                    <a:lumMod val="75000"/>
                    <a:lumOff val="25000"/>
                  </a:schemeClr>
                </a:solidFill>
                <a:latin typeface="Arial" panose="020B0604020202020204" pitchFamily="34" charset="0"/>
                <a:cs typeface="Arial" panose="020B0604020202020204" pitchFamily="34" charset="0"/>
              </a:rPr>
              <a:t>R</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ec</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BT.709</a:t>
            </a:r>
            <a:endParaRPr lang="en-US" altLang="en-US"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圆角矩形 76"/>
          <p:cNvSpPr/>
          <p:nvPr/>
        </p:nvSpPr>
        <p:spPr>
          <a:xfrm>
            <a:off x="1170508" y="2927240"/>
            <a:ext cx="2483347" cy="101130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TV</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endParaRPr lang="en-US" altLang="en-US" sz="1000" b="0" dirty="0" smtClean="0">
              <a:solidFill>
                <a:schemeClr val="tx1">
                  <a:lumMod val="75000"/>
                  <a:lumOff val="25000"/>
                </a:schemeClr>
              </a:solidFill>
              <a:latin typeface="Arial" panose="020B0604020202020204" pitchFamily="34" charset="0"/>
              <a:cs typeface="Arial" panose="020B0604020202020204" pitchFamily="34" charset="0"/>
            </a:endParaRPr>
          </a:p>
          <a:p>
            <a:pPr marL="457200" lvl="2" indent="-228600">
              <a:spcBef>
                <a:spcPts val="600"/>
              </a:spcBef>
              <a:buClr>
                <a:srgbClr val="FFC000"/>
              </a:buClr>
              <a:buSzPct val="60000"/>
              <a:buFont typeface="Wingdings" pitchFamily="2" charset="2"/>
              <a:buChar char="ü"/>
            </a:pP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channel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switching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1s</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457200" lvl="2" indent="-228600">
              <a:spcBef>
                <a:spcPts val="600"/>
              </a:spcBef>
              <a:buClr>
                <a:srgbClr val="FFC000"/>
              </a:buClr>
              <a:buSzPct val="60000"/>
              <a:buFont typeface="Wingdings" pitchFamily="2" charset="2"/>
              <a:buChar char="ü"/>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Initial VOD wait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2s</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Mobile phone: </a:t>
            </a:r>
            <a:endParaRPr lang="en-US" altLang="en-US" sz="1000" b="0" dirty="0" smtClean="0">
              <a:solidFill>
                <a:schemeClr val="tx1">
                  <a:lumMod val="75000"/>
                  <a:lumOff val="25000"/>
                </a:schemeClr>
              </a:solidFill>
              <a:latin typeface="Arial" panose="020B0604020202020204" pitchFamily="34" charset="0"/>
              <a:cs typeface="Arial" panose="020B0604020202020204" pitchFamily="34" charset="0"/>
            </a:endParaRPr>
          </a:p>
          <a:p>
            <a:pPr marL="457200" lvl="2" indent="-228600">
              <a:spcBef>
                <a:spcPts val="600"/>
              </a:spcBef>
              <a:buClr>
                <a:srgbClr val="FFC000"/>
              </a:buClr>
              <a:buSzPct val="60000"/>
              <a:buFont typeface="Wingdings" pitchFamily="2" charset="2"/>
              <a:buChar char="ü"/>
            </a:pP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initial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VOD wait time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3s</a:t>
            </a:r>
            <a:endParaRPr lang="en-US" altLang="en-US"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 name="圆角矩形 77"/>
          <p:cNvSpPr/>
          <p:nvPr/>
        </p:nvSpPr>
        <p:spPr>
          <a:xfrm>
            <a:off x="6133482" y="4318148"/>
            <a:ext cx="2779594" cy="14760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1911" tIns="60956" rIns="121911" bIns="60956" rtlCol="0" anchor="ctr"/>
          <a:lstStyle/>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Number of erratic displays during live broadcast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0</a:t>
            </a:r>
          </a:p>
          <a:p>
            <a:pPr marL="177800" lvl="1" indent="-177800">
              <a:spcBef>
                <a:spcPts val="600"/>
              </a:spcBef>
              <a:buClr>
                <a:srgbClr val="FFC000"/>
              </a:buClr>
              <a:buSzPct val="60000"/>
              <a:buFont typeface="Wingdings" pitchFamily="2" charset="2"/>
              <a:buChar char="l"/>
            </a:pPr>
            <a:r>
              <a:rPr lang="en-US" altLang="en-US" sz="1000" b="0" dirty="0">
                <a:solidFill>
                  <a:schemeClr val="tx1">
                    <a:lumMod val="75000"/>
                    <a:lumOff val="25000"/>
                  </a:schemeClr>
                </a:solidFill>
                <a:latin typeface="Arial" panose="020B0604020202020204" pitchFamily="34" charset="0"/>
                <a:cs typeface="Arial" panose="020B0604020202020204" pitchFamily="34" charset="0"/>
              </a:rPr>
              <a:t>VOD freeze duration on mobile phone</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/pad screens</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0</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(within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1-minute</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a:p>
            <a:pPr marL="177800" lvl="1" indent="-177800">
              <a:spcBef>
                <a:spcPts val="600"/>
              </a:spcBef>
              <a:buClr>
                <a:srgbClr val="FFC000"/>
              </a:buClr>
              <a:buSzPct val="60000"/>
              <a:buFont typeface="Wingdings" pitchFamily="2" charset="2"/>
              <a:buChar char="l"/>
            </a:pPr>
            <a:r>
              <a:rPr lang="en-US" altLang="zh-CN" sz="1000" b="0" dirty="0">
                <a:solidFill>
                  <a:schemeClr val="tx1">
                    <a:lumMod val="75000"/>
                    <a:lumOff val="25000"/>
                  </a:schemeClr>
                </a:solidFill>
                <a:latin typeface="Arial" panose="020B0604020202020204" pitchFamily="34" charset="0"/>
                <a:cs typeface="Arial" panose="020B0604020202020204" pitchFamily="34" charset="0"/>
              </a:rPr>
              <a:t>VOD freeze duration on TV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screens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&lt;= </a:t>
            </a:r>
            <a:r>
              <a:rPr lang="en-US" altLang="zh-CN" sz="1000" b="0" dirty="0" smtClean="0">
                <a:solidFill>
                  <a:schemeClr val="tx1">
                    <a:lumMod val="75000"/>
                    <a:lumOff val="25000"/>
                  </a:schemeClr>
                </a:solidFill>
                <a:latin typeface="Arial" panose="020B0604020202020204" pitchFamily="34" charset="0"/>
                <a:cs typeface="Arial" panose="020B0604020202020204" pitchFamily="34" charset="0"/>
              </a:rPr>
              <a:t>0%</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 (within </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the </a:t>
            </a:r>
            <a:r>
              <a:rPr lang="en-US" altLang="zh-CN" sz="1000" b="0" dirty="0">
                <a:solidFill>
                  <a:schemeClr val="tx1">
                    <a:lumMod val="75000"/>
                    <a:lumOff val="25000"/>
                  </a:schemeClr>
                </a:solidFill>
                <a:latin typeface="Arial" panose="020B0604020202020204" pitchFamily="34" charset="0"/>
                <a:cs typeface="Arial" panose="020B0604020202020204" pitchFamily="34" charset="0"/>
              </a:rPr>
              <a:t>45-minute</a:t>
            </a:r>
            <a:r>
              <a:rPr lang="en-US" altLang="en-US" sz="1000" b="0" dirty="0">
                <a:solidFill>
                  <a:schemeClr val="tx1">
                    <a:lumMod val="75000"/>
                    <a:lumOff val="25000"/>
                  </a:schemeClr>
                </a:solidFill>
                <a:latin typeface="Arial" panose="020B0604020202020204" pitchFamily="34" charset="0"/>
                <a:cs typeface="Arial" panose="020B0604020202020204" pitchFamily="34" charset="0"/>
              </a:rPr>
              <a:t> statistical </a:t>
            </a:r>
            <a:r>
              <a:rPr lang="en-US" altLang="en-US" sz="1000" b="0" dirty="0" smtClean="0">
                <a:solidFill>
                  <a:schemeClr val="tx1">
                    <a:lumMod val="75000"/>
                    <a:lumOff val="25000"/>
                  </a:schemeClr>
                </a:solidFill>
                <a:latin typeface="Arial" panose="020B0604020202020204" pitchFamily="34" charset="0"/>
                <a:cs typeface="Arial" panose="020B0604020202020204" pitchFamily="34" charset="0"/>
              </a:rPr>
              <a:t>period)</a:t>
            </a:r>
            <a:endParaRPr lang="en-US" altLang="zh-CN" sz="1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TextBox 29"/>
          <p:cNvSpPr txBox="1"/>
          <p:nvPr/>
        </p:nvSpPr>
        <p:spPr>
          <a:xfrm>
            <a:off x="202224" y="651963"/>
            <a:ext cx="9079335" cy="369332"/>
          </a:xfrm>
          <a:prstGeom prst="rect">
            <a:avLst/>
          </a:prstGeom>
          <a:noFill/>
        </p:spPr>
        <p:txBody>
          <a:bodyPr wrap="square" rtlCol="0">
            <a:spAutoFit/>
          </a:bodyPr>
          <a:lstStyle/>
          <a:p>
            <a:r>
              <a:rPr lang="en-US" altLang="zh-CN" dirty="0" smtClean="0"/>
              <a:t>The video industry technical can help the 3 top factors reach the following requirements.</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4408287" y="500215"/>
            <a:ext cx="4375084" cy="5337408"/>
          </a:xfrm>
          <a:prstGeom prst="roundRect">
            <a:avLst>
              <a:gd name="adj" fmla="val 3115"/>
            </a:avLst>
          </a:prstGeom>
          <a:solidFill>
            <a:schemeClr val="bg1"/>
          </a:solidFill>
          <a:ln>
            <a:solidFill>
              <a:srgbClr val="558ED5"/>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8" name="圆角矩形 17"/>
          <p:cNvSpPr/>
          <p:nvPr/>
        </p:nvSpPr>
        <p:spPr bwMode="auto">
          <a:xfrm>
            <a:off x="56004" y="500215"/>
            <a:ext cx="4211371" cy="5354074"/>
          </a:xfrm>
          <a:prstGeom prst="roundRect">
            <a:avLst>
              <a:gd name="adj" fmla="val 3115"/>
            </a:avLst>
          </a:prstGeom>
          <a:solidFill>
            <a:schemeClr val="bg1"/>
          </a:solidFill>
          <a:ln>
            <a:solidFill>
              <a:srgbClr val="558ED5"/>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72000" rIns="91440" bIns="360000" numCol="1" rtlCol="0" anchor="t" anchorCtr="0" compatLnSpc="1">
            <a:prstTxWarp prst="textNoShape">
              <a:avLst/>
            </a:prstTxWarp>
          </a:bodyPr>
          <a:lstStyle/>
          <a:p>
            <a:pPr algn="ctr"/>
            <a:endParaRPr lang="en-US" altLang="zh-CN" sz="2800" dirty="0" smtClean="0">
              <a:solidFill>
                <a:schemeClr val="bg1"/>
              </a:solidFill>
              <a:latin typeface="Arial" panose="020B0604020202020204" pitchFamily="34" charset="0"/>
              <a:ea typeface="微软雅黑" pitchFamily="34" charset="-122"/>
              <a:cs typeface="Arial" panose="020B0604020202020204" pitchFamily="34" charset="0"/>
            </a:endParaRPr>
          </a:p>
        </p:txBody>
      </p:sp>
      <p:sp>
        <p:nvSpPr>
          <p:cNvPr id="6" name="矩形 5"/>
          <p:cNvSpPr/>
          <p:nvPr/>
        </p:nvSpPr>
        <p:spPr>
          <a:xfrm>
            <a:off x="4267376" y="4929695"/>
            <a:ext cx="4515996" cy="738664"/>
          </a:xfrm>
          <a:prstGeom prst="rect">
            <a:avLst/>
          </a:prstGeom>
        </p:spPr>
        <p:txBody>
          <a:bodyPr wrap="square">
            <a:spAutoFit/>
          </a:bodyPr>
          <a:lstStyle/>
          <a:p>
            <a:pPr marL="342900" indent="-288000">
              <a:spcBef>
                <a:spcPts val="300"/>
              </a:spcBef>
              <a:buClr>
                <a:srgbClr val="558ED5"/>
              </a:buClr>
              <a:buSzPct val="60000"/>
              <a:buFont typeface="Wingdings" pitchFamily="2" charset="2"/>
              <a:buChar char="l"/>
            </a:pP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user interactions (such as pausing, seeking, user initiated quality change, user initiated play or user initiated end) are NOT considered at all</a:t>
            </a:r>
            <a:endParaRPr lang="en-US" altLang="en-US" sz="1400" b="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pic>
        <p:nvPicPr>
          <p:cNvPr id="1379332" name="Picture 4"/>
          <p:cNvPicPr>
            <a:picLocks noChangeArrowheads="1"/>
          </p:cNvPicPr>
          <p:nvPr/>
        </p:nvPicPr>
        <p:blipFill>
          <a:blip r:embed="rId3" cstate="print"/>
          <a:stretch>
            <a:fillRect/>
          </a:stretch>
        </p:blipFill>
        <p:spPr bwMode="auto">
          <a:xfrm>
            <a:off x="272391" y="2592339"/>
            <a:ext cx="3779016" cy="3024000"/>
          </a:xfrm>
          <a:prstGeom prst="rect">
            <a:avLst/>
          </a:prstGeom>
          <a:noFill/>
          <a:ln>
            <a:noFill/>
          </a:ln>
        </p:spPr>
      </p:pic>
      <p:pic>
        <p:nvPicPr>
          <p:cNvPr id="1379333" name="Picture 5"/>
          <p:cNvPicPr>
            <a:picLocks noChangeArrowheads="1"/>
          </p:cNvPicPr>
          <p:nvPr/>
        </p:nvPicPr>
        <p:blipFill>
          <a:blip r:embed="rId4" cstate="print"/>
          <a:srcRect/>
          <a:stretch>
            <a:fillRect/>
          </a:stretch>
        </p:blipFill>
        <p:spPr bwMode="auto">
          <a:xfrm>
            <a:off x="4618410" y="2014534"/>
            <a:ext cx="4022312" cy="2808000"/>
          </a:xfrm>
          <a:prstGeom prst="rect">
            <a:avLst/>
          </a:prstGeom>
          <a:noFill/>
          <a:ln w="9525">
            <a:noFill/>
            <a:miter lim="800000"/>
            <a:headEnd/>
            <a:tailEnd/>
          </a:ln>
        </p:spPr>
      </p:pic>
      <p:sp>
        <p:nvSpPr>
          <p:cNvPr id="11" name="标题 1"/>
          <p:cNvSpPr>
            <a:spLocks noGrp="1"/>
          </p:cNvSpPr>
          <p:nvPr>
            <p:ph type="title"/>
          </p:nvPr>
        </p:nvSpPr>
        <p:spPr>
          <a:xfrm>
            <a:off x="553772" y="-378069"/>
            <a:ext cx="8229600" cy="1143000"/>
          </a:xfrm>
        </p:spPr>
        <p:txBody>
          <a:bodyPr>
            <a:normAutofit/>
          </a:bodyPr>
          <a:lstStyle/>
          <a:p>
            <a:r>
              <a:rPr lang="en-US" altLang="zh-CN" sz="2800" dirty="0" smtClean="0">
                <a:sym typeface="???? Bold" charset="0"/>
              </a:rPr>
              <a:t>Current ITU-T </a:t>
            </a:r>
            <a:r>
              <a:rPr lang="en-US" altLang="en-US" sz="2800" dirty="0" smtClean="0">
                <a:sym typeface="???? Bold" charset="0"/>
              </a:rPr>
              <a:t>Video QoE Models</a:t>
            </a:r>
            <a:endParaRPr lang="en-US" altLang="en-US" sz="2800" dirty="0">
              <a:sym typeface="???? Bold" charset="0"/>
            </a:endParaRPr>
          </a:p>
        </p:txBody>
      </p:sp>
      <p:sp>
        <p:nvSpPr>
          <p:cNvPr id="12" name="TextBox 11"/>
          <p:cNvSpPr txBox="1"/>
          <p:nvPr/>
        </p:nvSpPr>
        <p:spPr>
          <a:xfrm>
            <a:off x="56005" y="1224187"/>
            <a:ext cx="4373346" cy="1538883"/>
          </a:xfrm>
          <a:prstGeom prst="rect">
            <a:avLst/>
          </a:prstGeom>
          <a:noFill/>
        </p:spPr>
        <p:txBody>
          <a:bodyPr wrap="square" rtlCol="0">
            <a:spAutoFit/>
          </a:bodyPr>
          <a:lstStyle/>
          <a:p>
            <a:pPr marL="288000" indent="-288000">
              <a:spcBef>
                <a:spcPts val="300"/>
              </a:spcBef>
              <a:buClr>
                <a:srgbClr val="558ED5"/>
              </a:buClr>
              <a:buSzPct val="60000"/>
              <a:buFont typeface="Wingdings" pitchFamily="2" charset="2"/>
              <a:buChar char="l"/>
            </a:pP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Measures the quality degradation </a:t>
            </a:r>
            <a:endParaRPr lang="en-US" altLang="zh-CN" sz="1400" b="0"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745200" lvl="2" indent="-288000">
              <a:spcBef>
                <a:spcPts val="300"/>
              </a:spcBef>
              <a:buClr>
                <a:srgbClr val="558ED5"/>
              </a:buClr>
              <a:buSzPct val="60000"/>
              <a:buFont typeface="Wingdings" pitchFamily="2" charset="2"/>
              <a:buChar char="l"/>
            </a:pP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due to compression</a:t>
            </a:r>
            <a:endParaRPr lang="en-US" altLang="zh-CN" sz="1400" b="0" i="1"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745200" lvl="2" indent="-288000">
              <a:spcBef>
                <a:spcPts val="300"/>
              </a:spcBef>
              <a:buClr>
                <a:srgbClr val="558ED5"/>
              </a:buClr>
              <a:buSzPct val="60000"/>
              <a:buFont typeface="Wingdings" pitchFamily="2" charset="2"/>
              <a:buChar char="l"/>
            </a:pP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due to packet-loss</a:t>
            </a:r>
            <a:endParaRPr lang="en-US" altLang="zh-CN" sz="1400" b="0" i="1"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745200" lvl="2" indent="-288000">
              <a:spcBef>
                <a:spcPts val="300"/>
              </a:spcBef>
              <a:buClr>
                <a:srgbClr val="558ED5"/>
              </a:buClr>
              <a:buSzPct val="60000"/>
              <a:buFont typeface="Wingdings" pitchFamily="2" charset="2"/>
              <a:buChar char="l"/>
            </a:pP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due to rebuffering</a:t>
            </a:r>
            <a:endParaRPr lang="en-US" altLang="zh-CN" sz="1400" b="0"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288000" indent="-288000">
              <a:spcBef>
                <a:spcPts val="300"/>
              </a:spcBef>
              <a:buClr>
                <a:srgbClr val="558ED5"/>
              </a:buClr>
              <a:buSzPct val="60000"/>
              <a:buFont typeface="Wingdings" pitchFamily="2" charset="2"/>
              <a:buChar char="l"/>
            </a:pP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Provides packet-level (</a:t>
            </a: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P.1201</a:t>
            </a: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a:t>
            </a: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a:t>
            </a: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bit stream-level (</a:t>
            </a: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P.1202</a:t>
            </a: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 assessment algorithm</a:t>
            </a:r>
          </a:p>
        </p:txBody>
      </p:sp>
      <p:sp>
        <p:nvSpPr>
          <p:cNvPr id="1379334" name="Rectangle 6"/>
          <p:cNvSpPr>
            <a:spLocks noChangeArrowheads="1"/>
          </p:cNvSpPr>
          <p:nvPr/>
        </p:nvSpPr>
        <p:spPr bwMode="auto">
          <a:xfrm>
            <a:off x="4429350" y="936156"/>
            <a:ext cx="435401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ClrTx/>
              <a:buNone/>
              <a:tabLst>
                <a:tab pos="504825" algn="l"/>
                <a:tab pos="755650" algn="l"/>
                <a:tab pos="1008063" algn="l"/>
                <a:tab pos="1260475" algn="l"/>
              </a:tabLst>
            </a:pPr>
            <a:r>
              <a:rPr lang="en-US" altLang="en-US" sz="1400" b="0" dirty="0" smtClean="0">
                <a:solidFill>
                  <a:srgbClr val="558ED5"/>
                </a:solidFill>
                <a:latin typeface="Arial" panose="020B0604020202020204" pitchFamily="34" charset="0"/>
                <a:cs typeface="Arial" panose="020B0604020202020204" pitchFamily="34" charset="0"/>
              </a:rPr>
              <a:t>(Rec. </a:t>
            </a:r>
            <a:r>
              <a:rPr lang="en-US" altLang="zh-CN" sz="1400" b="0" dirty="0" smtClean="0">
                <a:solidFill>
                  <a:srgbClr val="558ED5"/>
                </a:solidFill>
                <a:latin typeface="Arial" panose="020B0604020202020204" pitchFamily="34" charset="0"/>
                <a:cs typeface="Arial" panose="020B0604020202020204" pitchFamily="34" charset="0"/>
              </a:rPr>
              <a:t>P.1201 </a:t>
            </a:r>
            <a:r>
              <a:rPr kumimoji="0" lang="en-US" altLang="zh-CN" sz="1400" b="0" i="0" u="none" strike="noStrike" cap="none" normalizeH="0" baseline="0" dirty="0" smtClean="0">
                <a:ln>
                  <a:noFill/>
                </a:ln>
                <a:solidFill>
                  <a:srgbClr val="558ED5"/>
                </a:solidFill>
                <a:effectLst/>
                <a:latin typeface="Arial" panose="020B0604020202020204" pitchFamily="34" charset="0"/>
                <a:cs typeface="Arial" panose="020B0604020202020204" pitchFamily="34" charset="0"/>
              </a:rPr>
              <a:t>Appendix III</a:t>
            </a:r>
            <a:r>
              <a:rPr kumimoji="0" lang="en-US" altLang="en-US" sz="1400" b="0" i="0" u="none" strike="noStrike" cap="none" normalizeH="0" baseline="0" dirty="0" smtClean="0">
                <a:ln>
                  <a:noFill/>
                </a:ln>
                <a:solidFill>
                  <a:srgbClr val="558ED5"/>
                </a:solidFill>
                <a:effectLst/>
                <a:latin typeface="Arial" panose="020B0604020202020204" pitchFamily="34" charset="0"/>
                <a:cs typeface="Arial" panose="020B0604020202020204" pitchFamily="34" charset="0"/>
              </a:rPr>
              <a:t>)</a:t>
            </a:r>
            <a:endParaRPr kumimoji="0" lang="en-US" altLang="zh-CN" sz="1400" b="0" i="0" u="none" strike="noStrike" cap="none" normalizeH="0" baseline="0" dirty="0" smtClean="0">
              <a:ln>
                <a:noFill/>
              </a:ln>
              <a:solidFill>
                <a:srgbClr val="558ED5"/>
              </a:solidFill>
              <a:effectLst/>
              <a:latin typeface="Arial" panose="020B0604020202020204" pitchFamily="34" charset="0"/>
              <a:ea typeface="微软雅黑" pitchFamily="34" charset="-122"/>
              <a:cs typeface="Arial" panose="020B0604020202020204" pitchFamily="34" charset="0"/>
            </a:endParaRPr>
          </a:p>
        </p:txBody>
      </p:sp>
      <p:sp>
        <p:nvSpPr>
          <p:cNvPr id="14" name="矩形 13"/>
          <p:cNvSpPr/>
          <p:nvPr/>
        </p:nvSpPr>
        <p:spPr>
          <a:xfrm>
            <a:off x="4429351" y="504108"/>
            <a:ext cx="4354019" cy="461665"/>
          </a:xfrm>
          <a:prstGeom prst="rect">
            <a:avLst/>
          </a:prstGeom>
        </p:spPr>
        <p:txBody>
          <a:bodyPr wrap="square">
            <a:spAutoFit/>
          </a:bodyPr>
          <a:lstStyle/>
          <a:p>
            <a:pPr algn="ctr">
              <a:buNone/>
            </a:pPr>
            <a:r>
              <a:rPr lang="en-US" altLang="zh-CN" sz="2400" dirty="0" smtClean="0">
                <a:solidFill>
                  <a:srgbClr val="558ED5"/>
                </a:solidFill>
                <a:latin typeface="Arial" panose="020B0604020202020204" pitchFamily="34" charset="0"/>
                <a:cs typeface="Arial" panose="020B0604020202020204" pitchFamily="34" charset="0"/>
              </a:rPr>
              <a:t>HTTP Progressive Download </a:t>
            </a:r>
            <a:endParaRPr lang="en-US" altLang="en-US" sz="2400" dirty="0" smtClean="0">
              <a:solidFill>
                <a:srgbClr val="558ED5"/>
              </a:solidFill>
              <a:latin typeface="Arial" panose="020B0604020202020204" pitchFamily="34" charset="0"/>
              <a:ea typeface="微软雅黑" pitchFamily="34" charset="-122"/>
              <a:cs typeface="Arial" panose="020B0604020202020204" pitchFamily="34" charset="0"/>
            </a:endParaRPr>
          </a:p>
        </p:txBody>
      </p:sp>
      <p:sp>
        <p:nvSpPr>
          <p:cNvPr id="15" name="矩形 14"/>
          <p:cNvSpPr/>
          <p:nvPr/>
        </p:nvSpPr>
        <p:spPr>
          <a:xfrm>
            <a:off x="56004" y="508000"/>
            <a:ext cx="4211371" cy="461665"/>
          </a:xfrm>
          <a:prstGeom prst="rect">
            <a:avLst/>
          </a:prstGeom>
        </p:spPr>
        <p:txBody>
          <a:bodyPr wrap="square">
            <a:spAutoFit/>
          </a:bodyPr>
          <a:lstStyle/>
          <a:p>
            <a:pPr algn="ctr">
              <a:buNone/>
            </a:pPr>
            <a:r>
              <a:rPr lang="en-US" altLang="zh-CN" sz="2400" dirty="0" smtClean="0">
                <a:solidFill>
                  <a:srgbClr val="558ED5"/>
                </a:solidFill>
                <a:latin typeface="Arial" panose="020B0604020202020204" pitchFamily="34" charset="0"/>
                <a:cs typeface="Arial" panose="020B0604020202020204" pitchFamily="34" charset="0"/>
              </a:rPr>
              <a:t>IPTV/Mobile TV</a:t>
            </a:r>
            <a:r>
              <a:rPr lang="en-US" altLang="en-US" sz="2400" dirty="0" smtClean="0">
                <a:solidFill>
                  <a:srgbClr val="558ED5"/>
                </a:solidFill>
                <a:latin typeface="Arial" panose="020B0604020202020204" pitchFamily="34" charset="0"/>
                <a:cs typeface="Arial" panose="020B0604020202020204" pitchFamily="34" charset="0"/>
              </a:rPr>
              <a:t> Services</a:t>
            </a:r>
            <a:endParaRPr lang="en-US" altLang="en-US" sz="2400" dirty="0">
              <a:solidFill>
                <a:srgbClr val="558ED5"/>
              </a:solidFill>
              <a:latin typeface="Arial" panose="020B0604020202020204" pitchFamily="34" charset="0"/>
              <a:ea typeface="微软雅黑" pitchFamily="34" charset="-122"/>
              <a:cs typeface="Arial" panose="020B0604020202020204" pitchFamily="34" charset="0"/>
            </a:endParaRPr>
          </a:p>
        </p:txBody>
      </p:sp>
      <p:sp>
        <p:nvSpPr>
          <p:cNvPr id="16" name="TextBox 15"/>
          <p:cNvSpPr txBox="1"/>
          <p:nvPr/>
        </p:nvSpPr>
        <p:spPr>
          <a:xfrm>
            <a:off x="4267376" y="1224187"/>
            <a:ext cx="4673424" cy="777136"/>
          </a:xfrm>
          <a:prstGeom prst="rect">
            <a:avLst/>
          </a:prstGeom>
          <a:noFill/>
        </p:spPr>
        <p:txBody>
          <a:bodyPr wrap="square" rtlCol="0">
            <a:spAutoFit/>
          </a:bodyPr>
          <a:lstStyle/>
          <a:p>
            <a:pPr marL="342900" indent="-288000">
              <a:spcBef>
                <a:spcPts val="300"/>
              </a:spcBef>
              <a:buClr>
                <a:srgbClr val="558ED5"/>
              </a:buClr>
              <a:buSzPct val="60000"/>
              <a:buFont typeface="Wingdings" pitchFamily="2" charset="2"/>
              <a:buChar char="l"/>
            </a:pP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Formulated by adding the initial buffering time and video freeze impact to </a:t>
            </a:r>
            <a:r>
              <a:rPr lang="en-US" altLang="zh-CN" sz="1400" b="0" dirty="0" smtClean="0">
                <a:solidFill>
                  <a:schemeClr val="tx1">
                    <a:lumMod val="75000"/>
                    <a:lumOff val="25000"/>
                  </a:schemeClr>
                </a:solidFill>
                <a:latin typeface="Arial" panose="020B0604020202020204" pitchFamily="34" charset="0"/>
                <a:cs typeface="Arial" panose="020B0604020202020204" pitchFamily="34" charset="0"/>
              </a:rPr>
              <a:t>the P.1201</a:t>
            </a: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 standard</a:t>
            </a:r>
            <a:endParaRPr lang="en-US" altLang="zh-CN" sz="1400" b="0" dirty="0" smtClean="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342900" indent="-288000">
              <a:spcBef>
                <a:spcPts val="300"/>
              </a:spcBef>
              <a:buClr>
                <a:srgbClr val="558ED5"/>
              </a:buClr>
              <a:buSzPct val="60000"/>
              <a:buFont typeface="Wingdings" pitchFamily="2" charset="2"/>
              <a:buChar char="l"/>
            </a:pPr>
            <a:r>
              <a:rPr lang="en-US" altLang="en-US" sz="1400" b="0" dirty="0" smtClean="0">
                <a:solidFill>
                  <a:schemeClr val="tx1">
                    <a:lumMod val="75000"/>
                    <a:lumOff val="25000"/>
                  </a:schemeClr>
                </a:solidFill>
                <a:latin typeface="Arial" panose="020B0604020202020204" pitchFamily="34" charset="0"/>
                <a:cs typeface="Arial" panose="020B0604020202020204" pitchFamily="34" charset="0"/>
              </a:rPr>
              <a:t>Without consideration of user interactions</a:t>
            </a:r>
          </a:p>
        </p:txBody>
      </p:sp>
      <p:sp>
        <p:nvSpPr>
          <p:cNvPr id="17" name="Rectangle 6"/>
          <p:cNvSpPr>
            <a:spLocks noChangeArrowheads="1"/>
          </p:cNvSpPr>
          <p:nvPr/>
        </p:nvSpPr>
        <p:spPr bwMode="auto">
          <a:xfrm>
            <a:off x="56004" y="936156"/>
            <a:ext cx="421137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ClrTx/>
              <a:buNone/>
              <a:tabLst>
                <a:tab pos="504825" algn="l"/>
                <a:tab pos="755650" algn="l"/>
                <a:tab pos="1008063" algn="l"/>
                <a:tab pos="1260475" algn="l"/>
              </a:tabLst>
            </a:pPr>
            <a:r>
              <a:rPr lang="en-US" altLang="en-US" sz="1400" b="0" dirty="0" smtClean="0">
                <a:solidFill>
                  <a:srgbClr val="558ED5"/>
                </a:solidFill>
                <a:latin typeface="Arial" panose="020B0604020202020204" pitchFamily="34" charset="0"/>
                <a:cs typeface="Arial" panose="020B0604020202020204" pitchFamily="34" charset="0"/>
              </a:rPr>
              <a:t>(Rec. </a:t>
            </a:r>
            <a:r>
              <a:rPr lang="en-US" altLang="zh-CN" sz="1400" b="0" dirty="0" smtClean="0">
                <a:solidFill>
                  <a:srgbClr val="558ED5"/>
                </a:solidFill>
                <a:latin typeface="Arial" panose="020B0604020202020204" pitchFamily="34" charset="0"/>
                <a:cs typeface="Arial" panose="020B0604020202020204" pitchFamily="34" charset="0"/>
              </a:rPr>
              <a:t>P.1201/P.1202)</a:t>
            </a:r>
            <a:endParaRPr kumimoji="0" lang="en-US" altLang="zh-CN" sz="1400" b="0" i="0" u="none" strike="noStrike" cap="none" normalizeH="0" baseline="0" dirty="0" smtClean="0">
              <a:ln>
                <a:noFill/>
              </a:ln>
              <a:solidFill>
                <a:srgbClr val="558ED5"/>
              </a:solidFill>
              <a:effectLst/>
              <a:latin typeface="Arial" panose="020B0604020202020204" pitchFamily="34" charset="0"/>
              <a:ea typeface="微软雅黑"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Successful interoperability of </a:t>
            </a:r>
            <a:r>
              <a:rPr lang="en-US" dirty="0" err="1" smtClean="0"/>
              <a:t>ViLTE</a:t>
            </a:r>
            <a:r>
              <a:rPr lang="en-US" dirty="0" smtClean="0"/>
              <a:t> depends on ensuring end-user satisfaction with the resulting video quality (high QoE)</a:t>
            </a:r>
          </a:p>
          <a:p>
            <a:r>
              <a:rPr lang="en-US" dirty="0" smtClean="0"/>
              <a:t>Standardized objective models for predicting video QoE are becoming </a:t>
            </a:r>
            <a:r>
              <a:rPr lang="en-US" dirty="0" smtClean="0"/>
              <a:t>available in ITU-T, </a:t>
            </a:r>
            <a:r>
              <a:rPr lang="en-US" dirty="0" smtClean="0"/>
              <a:t>and will play an important rule in ensuring </a:t>
            </a:r>
            <a:r>
              <a:rPr lang="en-US" dirty="0" err="1" smtClean="0"/>
              <a:t>ViLTE</a:t>
            </a:r>
            <a:r>
              <a:rPr lang="en-US" dirty="0" smtClean="0"/>
              <a:t> </a:t>
            </a:r>
            <a:r>
              <a:rPr lang="en-US" dirty="0" smtClean="0"/>
              <a:t>interoperability</a:t>
            </a:r>
          </a:p>
          <a:p>
            <a:r>
              <a:rPr lang="en-US" dirty="0" smtClean="0"/>
              <a:t>Will complement audio QoE assessment models for ensuring VoLTE interoperability</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p:txBody>
          <a:bodyPr/>
          <a:lstStyle/>
          <a:p>
            <a:r>
              <a:rPr lang="en-US" altLang="en-US" dirty="0" smtClean="0"/>
              <a:t>Background</a:t>
            </a:r>
          </a:p>
          <a:p>
            <a:r>
              <a:rPr lang="en-US" altLang="en-US" dirty="0" smtClean="0"/>
              <a:t>Methodologies for assessing video </a:t>
            </a:r>
            <a:r>
              <a:rPr lang="en-US" altLang="en-US" dirty="0" err="1" smtClean="0"/>
              <a:t>QoE</a:t>
            </a:r>
            <a:endParaRPr lang="en-US" altLang="en-US" dirty="0" smtClean="0"/>
          </a:p>
          <a:p>
            <a:r>
              <a:rPr lang="en-US" altLang="en-US" dirty="0" smtClean="0"/>
              <a:t>Key requirements for an objective video </a:t>
            </a:r>
            <a:r>
              <a:rPr lang="en-US" altLang="en-US" dirty="0" err="1" smtClean="0"/>
              <a:t>QoE</a:t>
            </a:r>
            <a:r>
              <a:rPr lang="en-US" altLang="en-US" dirty="0" smtClean="0"/>
              <a:t> assessment tool</a:t>
            </a:r>
          </a:p>
          <a:p>
            <a:r>
              <a:rPr lang="en-US" altLang="en-US" dirty="0" smtClean="0"/>
              <a:t>Current ITU-T Standards</a:t>
            </a:r>
          </a:p>
          <a:p>
            <a:r>
              <a:rPr lang="en-US" altLang="en-US" dirty="0" smtClean="0"/>
              <a:t>Summary</a:t>
            </a:r>
          </a:p>
          <a:p>
            <a:endParaRPr lang="en-US" altLang="en-US" dirty="0" smtClean="0"/>
          </a:p>
          <a:p>
            <a:endParaRPr lang="en-US" altLang="en-US" dirty="0" smtClean="0"/>
          </a:p>
          <a:p>
            <a:endParaRPr lang="en-US" altLang="en-US" dirty="0"/>
          </a:p>
        </p:txBody>
      </p:sp>
    </p:spTree>
    <p:extLst>
      <p:ext uri="{BB962C8B-B14F-4D97-AF65-F5344CB8AC3E}">
        <p14:creationId xmlns:p14="http://schemas.microsoft.com/office/powerpoint/2010/main" xmlns="" val="423057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dirty="0" smtClean="0"/>
              <a:t>Today LTE is deployed by 360 operators in 124 countries. Out of them, 80 operators are investing in Voice over LTE (VoLTE) and 14 have already launched VoLTE services.</a:t>
            </a:r>
          </a:p>
          <a:p>
            <a:r>
              <a:rPr lang="en-US" altLang="en-US" dirty="0" smtClean="0"/>
              <a:t>But VoLTE also allows for video over LTE (ViLTE) with managed quality of service, since the network is managed by the operator allowing them to prioritize real-time communication over data and reserve resources for specific services.</a:t>
            </a:r>
          </a:p>
          <a:p>
            <a:r>
              <a:rPr lang="en-US" altLang="en-US" dirty="0" smtClean="0"/>
              <a:t>But how to ensure interoperability of ViLTE among different service providers?</a:t>
            </a:r>
            <a:endParaRPr lang="en-US" altLang="en-US" dirty="0"/>
          </a:p>
        </p:txBody>
      </p:sp>
    </p:spTree>
    <p:extLst>
      <p:ext uri="{BB962C8B-B14F-4D97-AF65-F5344CB8AC3E}">
        <p14:creationId xmlns:p14="http://schemas.microsoft.com/office/powerpoint/2010/main" xmlns="" val="423057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Interoperability as perceived by the end-user</a:t>
            </a:r>
            <a:endParaRPr lang="en-US" dirty="0"/>
          </a:p>
        </p:txBody>
      </p:sp>
      <p:sp>
        <p:nvSpPr>
          <p:cNvPr id="3" name="Content Placeholder 2"/>
          <p:cNvSpPr>
            <a:spLocks noGrp="1"/>
          </p:cNvSpPr>
          <p:nvPr>
            <p:ph idx="1"/>
          </p:nvPr>
        </p:nvSpPr>
        <p:spPr/>
        <p:txBody>
          <a:bodyPr/>
          <a:lstStyle/>
          <a:p>
            <a:r>
              <a:rPr lang="en-US" smtClean="0"/>
              <a:t>Important to consider interoperability from the viewpoint of the end-user</a:t>
            </a:r>
          </a:p>
          <a:p>
            <a:pPr lvl="1"/>
            <a:r>
              <a:rPr lang="en-US" smtClean="0"/>
              <a:t>They are the one who pays the bill</a:t>
            </a:r>
          </a:p>
          <a:p>
            <a:r>
              <a:rPr lang="en-US" smtClean="0"/>
              <a:t>The need to reliably establish and close a video session is clearly important, but so also is the video quality (QoE) during the session</a:t>
            </a:r>
          </a:p>
          <a:p>
            <a:endParaRPr lang="en-US"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Methodologies for assessing video QoE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principle, assessment of Quality of Experience (QoE) </a:t>
            </a:r>
            <a:r>
              <a:rPr lang="en-US" dirty="0" smtClean="0"/>
              <a:t>for video (as for audio) must </a:t>
            </a:r>
            <a:r>
              <a:rPr lang="en-US" dirty="0" smtClean="0"/>
              <a:t>be performed using subjective tests, with metrics such as the mean opinion score (MOS)</a:t>
            </a:r>
          </a:p>
          <a:p>
            <a:r>
              <a:rPr lang="en-US" dirty="0" smtClean="0"/>
              <a:t>However, it is also possible to estimate QoE based on objective measurements and associated quality estimation models</a:t>
            </a:r>
          </a:p>
          <a:p>
            <a:r>
              <a:rPr lang="en-US" dirty="0" smtClean="0"/>
              <a:t>Subjective testing needs more resources and effort, because it requires human subjects, and is not so convenient in a live-service setting</a:t>
            </a:r>
          </a:p>
          <a:p>
            <a:r>
              <a:rPr lang="en-US" dirty="0" smtClean="0"/>
              <a:t>Objective measurement and QoE calculation is generally much faster and more convenient, but the accuracy of the final evaluation depends on the accuracy of these models, and an understanding of the important human factors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右箭头 51"/>
          <p:cNvSpPr/>
          <p:nvPr/>
        </p:nvSpPr>
        <p:spPr bwMode="auto">
          <a:xfrm>
            <a:off x="815366" y="4376738"/>
            <a:ext cx="1560503" cy="1212850"/>
          </a:xfrm>
          <a:prstGeom prst="rightArrow">
            <a:avLst>
              <a:gd name="adj1" fmla="val 50000"/>
              <a:gd name="adj2" fmla="val 48266"/>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a:noFill/>
          </a:ln>
        </p:spPr>
        <p:txBody>
          <a:bodyPr lIns="35995" tIns="35995" rIns="35995" bIns="35995" anchor="ctr"/>
          <a:lstStyle/>
          <a:p>
            <a:pPr marL="182539" indent="-182539" algn="ctr">
              <a:lnSpc>
                <a:spcPct val="120000"/>
              </a:lnSpc>
              <a:buClr>
                <a:srgbClr val="C00000"/>
              </a:buClr>
              <a:buSzPct val="60000"/>
              <a:buNone/>
              <a:defRPr/>
            </a:pPr>
            <a:endParaRPr lang="zh-CN" altLang="en-US" sz="1600" b="0">
              <a:solidFill>
                <a:srgbClr val="000000"/>
              </a:solidFill>
              <a:latin typeface="Arial" pitchFamily="34" charset="0"/>
              <a:ea typeface="微软雅黑" pitchFamily="34" charset="-122"/>
              <a:cs typeface="Arial" pitchFamily="34" charset="0"/>
            </a:endParaRPr>
          </a:p>
        </p:txBody>
      </p:sp>
      <p:pic>
        <p:nvPicPr>
          <p:cNvPr id="646146" name="Picture 2" descr="http://img1.imgtn.bdimg.com/it/u=4106274026,1467649557&amp;fm=21&amp;gp=0.jpg"/>
          <p:cNvPicPr>
            <a:picLocks noChangeAspect="1" noChangeArrowheads="1"/>
          </p:cNvPicPr>
          <p:nvPr/>
        </p:nvPicPr>
        <p:blipFill>
          <a:blip r:embed="rId3" cstate="print"/>
          <a:srcRect/>
          <a:stretch>
            <a:fillRect/>
          </a:stretch>
        </p:blipFill>
        <p:spPr bwMode="auto">
          <a:xfrm>
            <a:off x="378561" y="5075599"/>
            <a:ext cx="1390138" cy="1355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0" name="右箭头 49"/>
          <p:cNvSpPr/>
          <p:nvPr/>
        </p:nvSpPr>
        <p:spPr bwMode="auto">
          <a:xfrm>
            <a:off x="815366" y="1568450"/>
            <a:ext cx="1560503" cy="1212850"/>
          </a:xfrm>
          <a:prstGeom prst="rightArrow">
            <a:avLst>
              <a:gd name="adj1" fmla="val 50000"/>
              <a:gd name="adj2" fmla="val 48266"/>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a:noFill/>
          </a:ln>
        </p:spPr>
        <p:txBody>
          <a:bodyPr lIns="35995" tIns="35995" rIns="35995" bIns="35995" anchor="ctr"/>
          <a:lstStyle/>
          <a:p>
            <a:pPr marL="182539" indent="-182539" algn="ctr">
              <a:lnSpc>
                <a:spcPct val="120000"/>
              </a:lnSpc>
              <a:buClr>
                <a:srgbClr val="C00000"/>
              </a:buClr>
              <a:buSzPct val="60000"/>
              <a:buFont typeface="Wingdings" pitchFamily="2" charset="2"/>
              <a:buChar char="n"/>
              <a:defRPr/>
            </a:pPr>
            <a:endParaRPr lang="zh-CN" altLang="en-US" sz="1600" b="0">
              <a:solidFill>
                <a:srgbClr val="000000"/>
              </a:solidFill>
              <a:latin typeface="Arial" pitchFamily="34" charset="0"/>
              <a:ea typeface="微软雅黑" pitchFamily="34" charset="-122"/>
              <a:cs typeface="Arial" pitchFamily="34" charset="0"/>
            </a:endParaRPr>
          </a:p>
        </p:txBody>
      </p:sp>
      <p:sp>
        <p:nvSpPr>
          <p:cNvPr id="51" name="右箭头 50"/>
          <p:cNvSpPr/>
          <p:nvPr/>
        </p:nvSpPr>
        <p:spPr bwMode="auto">
          <a:xfrm>
            <a:off x="804653" y="2973388"/>
            <a:ext cx="1561693" cy="1211262"/>
          </a:xfrm>
          <a:prstGeom prst="rightArrow">
            <a:avLst>
              <a:gd name="adj1" fmla="val 50000"/>
              <a:gd name="adj2" fmla="val 48266"/>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a:noFill/>
          </a:ln>
        </p:spPr>
        <p:txBody>
          <a:bodyPr lIns="35995" tIns="35995" rIns="35995" bIns="35995" anchor="ctr"/>
          <a:lstStyle/>
          <a:p>
            <a:pPr marL="182539" indent="-182539" algn="ctr">
              <a:lnSpc>
                <a:spcPct val="120000"/>
              </a:lnSpc>
              <a:buClr>
                <a:srgbClr val="C00000"/>
              </a:buClr>
              <a:buSzPct val="60000"/>
              <a:buFont typeface="Wingdings" pitchFamily="2" charset="2"/>
              <a:buChar char="n"/>
              <a:defRPr/>
            </a:pPr>
            <a:endParaRPr lang="zh-CN" altLang="en-US" sz="1600" b="0">
              <a:solidFill>
                <a:srgbClr val="000000"/>
              </a:solidFill>
              <a:latin typeface="Arial" pitchFamily="34" charset="0"/>
              <a:ea typeface="微软雅黑" pitchFamily="34" charset="-122"/>
              <a:cs typeface="Arial" pitchFamily="34" charset="0"/>
            </a:endParaRPr>
          </a:p>
        </p:txBody>
      </p:sp>
      <p:sp>
        <p:nvSpPr>
          <p:cNvPr id="36870" name="标题 1"/>
          <p:cNvSpPr>
            <a:spLocks noGrp="1"/>
          </p:cNvSpPr>
          <p:nvPr>
            <p:ph type="title"/>
          </p:nvPr>
        </p:nvSpPr>
        <p:spPr>
          <a:xfrm>
            <a:off x="804653" y="0"/>
            <a:ext cx="8229837" cy="980728"/>
          </a:xfrm>
        </p:spPr>
        <p:txBody>
          <a:bodyPr>
            <a:normAutofit/>
          </a:bodyPr>
          <a:lstStyle/>
          <a:p>
            <a:r>
              <a:rPr lang="en-US" altLang="zh-CN" sz="2800" dirty="0" smtClean="0">
                <a:solidFill>
                  <a:schemeClr val="tx2">
                    <a:lumMod val="60000"/>
                    <a:lumOff val="40000"/>
                  </a:schemeClr>
                </a:solidFill>
                <a:latin typeface="+mn-lt"/>
                <a:sym typeface="Arial" pitchFamily="34" charset="0"/>
              </a:rPr>
              <a:t>Evolution of </a:t>
            </a:r>
            <a:r>
              <a:rPr lang="zh-CN" altLang="zh-CN" sz="2800" dirty="0" smtClean="0">
                <a:solidFill>
                  <a:schemeClr val="tx2">
                    <a:lumMod val="60000"/>
                    <a:lumOff val="40000"/>
                  </a:schemeClr>
                </a:solidFill>
                <a:latin typeface="+mn-lt"/>
                <a:sym typeface="Arial" pitchFamily="34" charset="0"/>
              </a:rPr>
              <a:t>Video </a:t>
            </a:r>
            <a:r>
              <a:rPr lang="en-US" altLang="zh-CN" sz="2800" dirty="0" smtClean="0">
                <a:solidFill>
                  <a:schemeClr val="tx2">
                    <a:lumMod val="60000"/>
                    <a:lumOff val="40000"/>
                  </a:schemeClr>
                </a:solidFill>
                <a:latin typeface="+mn-lt"/>
                <a:sym typeface="Arial" pitchFamily="34" charset="0"/>
              </a:rPr>
              <a:t>Quality </a:t>
            </a:r>
            <a:r>
              <a:rPr lang="zh-CN" altLang="zh-CN" sz="2800" dirty="0" smtClean="0">
                <a:solidFill>
                  <a:schemeClr val="tx2">
                    <a:lumMod val="60000"/>
                    <a:lumOff val="40000"/>
                  </a:schemeClr>
                </a:solidFill>
                <a:latin typeface="+mn-lt"/>
                <a:sym typeface="Arial" pitchFamily="34" charset="0"/>
              </a:rPr>
              <a:t>Experience: Different Screens, Services, and Networks</a:t>
            </a:r>
          </a:p>
        </p:txBody>
      </p:sp>
      <p:sp>
        <p:nvSpPr>
          <p:cNvPr id="36871" name="椭圆 77"/>
          <p:cNvSpPr>
            <a:spLocks noChangeArrowheads="1"/>
          </p:cNvSpPr>
          <p:nvPr/>
        </p:nvSpPr>
        <p:spPr bwMode="auto">
          <a:xfrm>
            <a:off x="6752492" y="5175250"/>
            <a:ext cx="1946331" cy="1077913"/>
          </a:xfrm>
          <a:prstGeom prst="ellipse">
            <a:avLst/>
          </a:prstGeom>
          <a:solidFill>
            <a:srgbClr val="558ED5"/>
          </a:solidFill>
          <a:ln>
            <a:noFill/>
          </a:ln>
          <a:extLst>
            <a:ext uri="{91240B29-F687-4F45-9708-019B960494DF}">
              <a14:hiddenLine xmlns="" xmlns:a14="http://schemas.microsoft.com/office/drawing/2010/main" w="9525">
                <a:solidFill>
                  <a:srgbClr val="000000"/>
                </a:solidFill>
                <a:round/>
                <a:headEnd/>
                <a:tailEnd/>
              </a14:hiddenLine>
            </a:ext>
          </a:extLst>
        </p:spPr>
        <p:txBody>
          <a:bodyPr lIns="36000" tIns="36000" rIns="36000" bIns="36000"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b="0" dirty="0">
                <a:solidFill>
                  <a:srgbClr val="FFFFFF"/>
                </a:solidFill>
                <a:ea typeface="微软雅黑" pitchFamily="34" charset="-122"/>
                <a:cs typeface="Arial" pitchFamily="34" charset="0"/>
                <a:sym typeface="Arial" pitchFamily="34" charset="0"/>
              </a:rPr>
              <a:t>Interactive and immersed experience</a:t>
            </a:r>
          </a:p>
        </p:txBody>
      </p:sp>
      <p:sp>
        <p:nvSpPr>
          <p:cNvPr id="76" name="椭圆 75"/>
          <p:cNvSpPr/>
          <p:nvPr/>
        </p:nvSpPr>
        <p:spPr bwMode="auto">
          <a:xfrm>
            <a:off x="2069959" y="5254625"/>
            <a:ext cx="1979494" cy="998538"/>
          </a:xfrm>
          <a:prstGeom prst="ellipse">
            <a:avLst/>
          </a:prstGeom>
          <a:solidFill>
            <a:srgbClr val="3EC3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0" hangingPunct="0">
              <a:buSzPct val="100000"/>
              <a:buFont typeface="Arial" pitchFamily="34" charset="0"/>
              <a:buNone/>
              <a:defRPr/>
            </a:pPr>
            <a:r>
              <a:rPr lang="zh-CN" altLang="zh-CN" sz="1600" dirty="0">
                <a:solidFill>
                  <a:srgbClr val="FFFFFF"/>
                </a:solidFill>
                <a:latin typeface="Arial" pitchFamily="34" charset="0"/>
                <a:ea typeface="微软雅黑" pitchFamily="34" charset="-122"/>
                <a:cs typeface="Arial" pitchFamily="34" charset="0"/>
                <a:sym typeface="Arial" pitchFamily="34" charset="0"/>
              </a:rPr>
              <a:t>Meeting basic requirements</a:t>
            </a:r>
          </a:p>
        </p:txBody>
      </p:sp>
      <p:sp>
        <p:nvSpPr>
          <p:cNvPr id="40969" name="矩形 62"/>
          <p:cNvSpPr>
            <a:spLocks noChangeArrowheads="1"/>
          </p:cNvSpPr>
          <p:nvPr/>
        </p:nvSpPr>
        <p:spPr bwMode="auto">
          <a:xfrm>
            <a:off x="6975610" y="4586289"/>
            <a:ext cx="2111240" cy="498475"/>
          </a:xfrm>
          <a:prstGeom prst="rect">
            <a:avLst/>
          </a:prstGeom>
          <a:noFill/>
          <a:ln>
            <a:noFill/>
          </a:ln>
          <a:extLst/>
        </p:spPr>
        <p:txBody>
          <a:bodyPr wrap="none" lIns="91428" tIns="45714" rIns="91428" bIns="45714"/>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lnSpc>
                <a:spcPct val="150000"/>
              </a:lnSpc>
              <a:buSzPct val="100000"/>
              <a:buFont typeface="Arial" pitchFamily="34" charset="0"/>
              <a:buNone/>
              <a:defRPr/>
            </a:pPr>
            <a:r>
              <a:rPr lang="zh-CN" altLang="zh-CN" sz="1000" dirty="0" smtClean="0">
                <a:solidFill>
                  <a:srgbClr val="404040"/>
                </a:solidFill>
                <a:ea typeface="微软雅黑" pitchFamily="34" charset="-122"/>
                <a:cs typeface="Arial" pitchFamily="34" charset="0"/>
                <a:sym typeface="Wingdings" pitchFamily="2" charset="2"/>
              </a:rPr>
              <a:t>Static 3DDynamic 3D </a:t>
            </a:r>
            <a:r>
              <a:rPr lang="en-US" altLang="zh-CN" sz="1000" dirty="0" smtClean="0">
                <a:solidFill>
                  <a:srgbClr val="404040"/>
                </a:solidFill>
                <a:ea typeface="微软雅黑" pitchFamily="34" charset="-122"/>
                <a:cs typeface="Arial" pitchFamily="34" charset="0"/>
                <a:sym typeface="Wingdings" pitchFamily="2" charset="2"/>
              </a:rPr>
              <a:t>(</a:t>
            </a:r>
            <a:r>
              <a:rPr lang="zh-CN" altLang="zh-CN" sz="1000" dirty="0" smtClean="0">
                <a:solidFill>
                  <a:srgbClr val="404040"/>
                </a:solidFill>
                <a:ea typeface="微软雅黑" pitchFamily="34" charset="-122"/>
                <a:cs typeface="Arial" pitchFamily="34" charset="0"/>
                <a:sym typeface="Arial" pitchFamily="34" charset="0"/>
              </a:rPr>
              <a:t>holographic</a:t>
            </a:r>
            <a:r>
              <a:rPr lang="en-US" altLang="zh-CN" sz="1000" dirty="0" smtClean="0">
                <a:solidFill>
                  <a:srgbClr val="404040"/>
                </a:solidFill>
                <a:ea typeface="微软雅黑" pitchFamily="34" charset="-122"/>
                <a:cs typeface="Arial" pitchFamily="34" charset="0"/>
                <a:sym typeface="Arial" pitchFamily="34" charset="0"/>
              </a:rPr>
              <a:t>)</a:t>
            </a:r>
            <a:endParaRPr lang="zh-CN" altLang="zh-CN" sz="1000" dirty="0" smtClean="0">
              <a:solidFill>
                <a:srgbClr val="404040"/>
              </a:solidFill>
              <a:ea typeface="微软雅黑" pitchFamily="34" charset="-122"/>
              <a:cs typeface="Arial" pitchFamily="34" charset="0"/>
              <a:sym typeface="Arial" pitchFamily="34" charset="0"/>
            </a:endParaRPr>
          </a:p>
        </p:txBody>
      </p:sp>
      <p:sp>
        <p:nvSpPr>
          <p:cNvPr id="36874" name="右箭头 71"/>
          <p:cNvSpPr>
            <a:spLocks noChangeArrowheads="1"/>
          </p:cNvSpPr>
          <p:nvPr/>
        </p:nvSpPr>
        <p:spPr bwMode="auto">
          <a:xfrm>
            <a:off x="6904964" y="2629356"/>
            <a:ext cx="2181886" cy="731837"/>
          </a:xfrm>
          <a:prstGeom prst="rightArrow">
            <a:avLst>
              <a:gd name="adj1" fmla="val 50000"/>
              <a:gd name="adj2" fmla="val 50042"/>
            </a:avLst>
          </a:prstGeom>
          <a:solidFill>
            <a:srgbClr val="558ED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5995" tIns="35995" rIns="35995" bIns="35995" anchor="ctr"/>
          <a:lstStyle>
            <a:lvl1pPr marL="180975" indent="-180975"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lnSpc>
                <a:spcPct val="120000"/>
              </a:lnSpc>
              <a:buClr>
                <a:srgbClr val="C00000"/>
              </a:buClr>
              <a:buSzPct val="60000"/>
              <a:buFont typeface="Wingdings" pitchFamily="2" charset="2"/>
              <a:buChar char="n"/>
            </a:pPr>
            <a:endParaRPr lang="zh-CN" altLang="en-US" sz="1600" b="0">
              <a:solidFill>
                <a:srgbClr val="000000"/>
              </a:solidFill>
              <a:ea typeface="微软雅黑" pitchFamily="34" charset="-122"/>
              <a:cs typeface="Arial" pitchFamily="34" charset="0"/>
            </a:endParaRPr>
          </a:p>
        </p:txBody>
      </p:sp>
      <p:sp>
        <p:nvSpPr>
          <p:cNvPr id="14" name="矩形 13"/>
          <p:cNvSpPr/>
          <p:nvPr/>
        </p:nvSpPr>
        <p:spPr>
          <a:xfrm>
            <a:off x="2069958" y="2819401"/>
            <a:ext cx="2089002" cy="373063"/>
          </a:xfrm>
          <a:prstGeom prst="rect">
            <a:avLst/>
          </a:prstGeom>
          <a:solidFill>
            <a:srgbClr val="3EC39B"/>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lnSpc>
                <a:spcPct val="120000"/>
              </a:lnSpc>
              <a:buClr>
                <a:srgbClr val="CC9900"/>
              </a:buClr>
              <a:buSzPct val="60000"/>
              <a:buFont typeface="Wingdings" pitchFamily="2" charset="2"/>
              <a:buChar char="n"/>
              <a:defRPr/>
            </a:pPr>
            <a:endParaRPr lang="zh-CN" altLang="en-US" sz="2800" dirty="0">
              <a:solidFill>
                <a:srgbClr val="FFFFFF"/>
              </a:solidFill>
              <a:latin typeface="Arial" pitchFamily="34" charset="0"/>
              <a:ea typeface="微软雅黑" pitchFamily="34" charset="-122"/>
              <a:cs typeface="Arial" pitchFamily="34" charset="0"/>
            </a:endParaRPr>
          </a:p>
        </p:txBody>
      </p:sp>
      <p:sp>
        <p:nvSpPr>
          <p:cNvPr id="36876" name="文本框 9"/>
          <p:cNvSpPr txBox="1">
            <a:spLocks noChangeArrowheads="1"/>
          </p:cNvSpPr>
          <p:nvPr/>
        </p:nvSpPr>
        <p:spPr bwMode="auto">
          <a:xfrm>
            <a:off x="2236318" y="2819401"/>
            <a:ext cx="1927742" cy="400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spcAft>
                <a:spcPts val="600"/>
              </a:spcAft>
              <a:buSzPct val="100000"/>
              <a:buFont typeface="Arial" pitchFamily="34" charset="0"/>
              <a:buNone/>
            </a:pPr>
            <a:r>
              <a:rPr lang="zh-CN" altLang="zh-CN" sz="2000" b="0" dirty="0">
                <a:solidFill>
                  <a:srgbClr val="FFFFFF"/>
                </a:solidFill>
                <a:ea typeface="微软雅黑" pitchFamily="34" charset="-122"/>
                <a:cs typeface="Arial" pitchFamily="34" charset="0"/>
                <a:sym typeface="Arial" pitchFamily="34" charset="0"/>
              </a:rPr>
              <a:t>1970s–1980s</a:t>
            </a:r>
          </a:p>
        </p:txBody>
      </p:sp>
      <p:sp>
        <p:nvSpPr>
          <p:cNvPr id="17" name="矩形 16"/>
          <p:cNvSpPr/>
          <p:nvPr/>
        </p:nvSpPr>
        <p:spPr>
          <a:xfrm>
            <a:off x="4158962" y="2819401"/>
            <a:ext cx="2746002" cy="371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marL="182539" indent="-182539" algn="ctr">
              <a:lnSpc>
                <a:spcPct val="120000"/>
              </a:lnSpc>
              <a:buClr>
                <a:srgbClr val="CC9900"/>
              </a:buClr>
              <a:buSzPct val="60000"/>
              <a:buFont typeface="Wingdings" pitchFamily="2" charset="2"/>
              <a:buChar char="n"/>
              <a:defRPr/>
            </a:pPr>
            <a:endParaRPr lang="zh-CN" altLang="en-US" sz="2800" dirty="0">
              <a:solidFill>
                <a:srgbClr val="FFFFFF"/>
              </a:solidFill>
              <a:latin typeface="Arial" pitchFamily="34" charset="0"/>
              <a:ea typeface="微软雅黑" pitchFamily="34" charset="-122"/>
              <a:cs typeface="Arial" pitchFamily="34" charset="0"/>
            </a:endParaRPr>
          </a:p>
        </p:txBody>
      </p:sp>
      <p:sp>
        <p:nvSpPr>
          <p:cNvPr id="36878" name="文本框 17"/>
          <p:cNvSpPr txBox="1">
            <a:spLocks noChangeArrowheads="1"/>
          </p:cNvSpPr>
          <p:nvPr/>
        </p:nvSpPr>
        <p:spPr bwMode="auto">
          <a:xfrm>
            <a:off x="4663544" y="2790779"/>
            <a:ext cx="1922234" cy="400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spcAft>
                <a:spcPts val="600"/>
              </a:spcAft>
              <a:buSzPct val="100000"/>
              <a:buFont typeface="Arial" pitchFamily="34" charset="0"/>
              <a:buNone/>
            </a:pPr>
            <a:r>
              <a:rPr lang="zh-CN" altLang="zh-CN" sz="2000" b="0" dirty="0">
                <a:solidFill>
                  <a:srgbClr val="FFFFFF"/>
                </a:solidFill>
                <a:ea typeface="微软雅黑" pitchFamily="34" charset="-122"/>
                <a:cs typeface="Arial" pitchFamily="34" charset="0"/>
                <a:sym typeface="Arial" pitchFamily="34" charset="0"/>
              </a:rPr>
              <a:t>1990s-2010s</a:t>
            </a:r>
          </a:p>
        </p:txBody>
      </p:sp>
      <p:sp>
        <p:nvSpPr>
          <p:cNvPr id="36879" name="文本框 23"/>
          <p:cNvSpPr txBox="1">
            <a:spLocks noChangeArrowheads="1"/>
          </p:cNvSpPr>
          <p:nvPr/>
        </p:nvSpPr>
        <p:spPr bwMode="auto">
          <a:xfrm>
            <a:off x="7145029" y="2773339"/>
            <a:ext cx="1193886" cy="400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spcAft>
                <a:spcPts val="600"/>
              </a:spcAft>
              <a:buSzPct val="100000"/>
              <a:buFont typeface="Arial" pitchFamily="34" charset="0"/>
              <a:buNone/>
            </a:pPr>
            <a:r>
              <a:rPr lang="zh-CN" altLang="zh-CN" sz="2000" b="0" dirty="0">
                <a:solidFill>
                  <a:srgbClr val="FFFFFF"/>
                </a:solidFill>
                <a:ea typeface="微软雅黑" pitchFamily="34" charset="-122"/>
                <a:cs typeface="Arial" pitchFamily="34" charset="0"/>
                <a:sym typeface="Arial" pitchFamily="34" charset="0"/>
              </a:rPr>
              <a:t>2020s</a:t>
            </a:r>
          </a:p>
        </p:txBody>
      </p:sp>
      <p:pic>
        <p:nvPicPr>
          <p:cNvPr id="26" name="图片 25"/>
          <p:cNvPicPr>
            <a:picLocks noChangeAspect="1"/>
          </p:cNvPicPr>
          <p:nvPr/>
        </p:nvPicPr>
        <p:blipFill>
          <a:blip r:embed="rId4" cstate="print">
            <a:lum bright="-24000" contrast="22000"/>
          </a:blip>
          <a:stretch>
            <a:fillRect/>
          </a:stretch>
        </p:blipFill>
        <p:spPr>
          <a:xfrm>
            <a:off x="2955589" y="1765609"/>
            <a:ext cx="315005" cy="845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图片 27"/>
          <p:cNvPicPr>
            <a:picLocks noChangeAspect="1"/>
          </p:cNvPicPr>
          <p:nvPr/>
        </p:nvPicPr>
        <p:blipFill>
          <a:blip r:embed="rId5" cstate="print"/>
          <a:stretch>
            <a:fillRect/>
          </a:stretch>
        </p:blipFill>
        <p:spPr>
          <a:xfrm>
            <a:off x="4031003" y="1713572"/>
            <a:ext cx="320221" cy="89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图片 28"/>
          <p:cNvPicPr>
            <a:picLocks noChangeAspect="1"/>
          </p:cNvPicPr>
          <p:nvPr/>
        </p:nvPicPr>
        <p:blipFill>
          <a:blip r:embed="rId6" cstate="print"/>
          <a:stretch>
            <a:fillRect/>
          </a:stretch>
        </p:blipFill>
        <p:spPr>
          <a:xfrm>
            <a:off x="4894996" y="1576378"/>
            <a:ext cx="374026" cy="1034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图片 30"/>
          <p:cNvPicPr>
            <a:picLocks noChangeAspect="1"/>
          </p:cNvPicPr>
          <p:nvPr/>
        </p:nvPicPr>
        <p:blipFill>
          <a:blip r:embed="rId7" cstate="print"/>
          <a:stretch>
            <a:fillRect/>
          </a:stretch>
        </p:blipFill>
        <p:spPr>
          <a:xfrm>
            <a:off x="2366346" y="3468034"/>
            <a:ext cx="582910" cy="497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图片 32"/>
          <p:cNvPicPr>
            <a:picLocks noChangeAspect="1"/>
          </p:cNvPicPr>
          <p:nvPr/>
        </p:nvPicPr>
        <p:blipFill>
          <a:blip r:embed="rId8" cstate="print"/>
          <a:stretch>
            <a:fillRect/>
          </a:stretch>
        </p:blipFill>
        <p:spPr>
          <a:xfrm>
            <a:off x="3327822" y="3361193"/>
            <a:ext cx="703776" cy="711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81" name="矩形 63"/>
          <p:cNvSpPr>
            <a:spLocks noChangeArrowheads="1"/>
          </p:cNvSpPr>
          <p:nvPr/>
        </p:nvSpPr>
        <p:spPr bwMode="auto">
          <a:xfrm>
            <a:off x="1684893" y="4576765"/>
            <a:ext cx="1627792" cy="364268"/>
          </a:xfrm>
          <a:prstGeom prst="rect">
            <a:avLst/>
          </a:prstGeom>
          <a:noFill/>
          <a:ln>
            <a:noFill/>
          </a:ln>
          <a:extLst/>
        </p:spPr>
        <p:txBody>
          <a:bodyPr lIns="91428" tIns="45714" rIns="91428" bIns="45714"/>
          <a:lstStyle>
            <a:lvl1pPr marL="180975" indent="-180975"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lnSpc>
                <a:spcPct val="150000"/>
              </a:lnSpc>
              <a:buSzPct val="100000"/>
              <a:buFont typeface="Arial" pitchFamily="34" charset="0"/>
              <a:buNone/>
              <a:defRPr/>
            </a:pPr>
            <a:r>
              <a:rPr lang="zh-CN" altLang="zh-CN" sz="1000" dirty="0" smtClean="0">
                <a:solidFill>
                  <a:srgbClr val="404040"/>
                </a:solidFill>
                <a:ea typeface="微软雅黑" pitchFamily="34" charset="-122"/>
                <a:cs typeface="Arial" pitchFamily="34" charset="0"/>
                <a:sym typeface="Arial" pitchFamily="34" charset="0"/>
              </a:rPr>
              <a:t>Black&amp;white</a:t>
            </a:r>
            <a:r>
              <a:rPr lang="zh-CN" altLang="zh-CN" sz="1000" dirty="0" smtClean="0">
                <a:solidFill>
                  <a:srgbClr val="404040"/>
                </a:solidFill>
                <a:ea typeface="微软雅黑" pitchFamily="34" charset="-122"/>
                <a:cs typeface="Arial" pitchFamily="34" charset="0"/>
                <a:sym typeface="Wingdings" pitchFamily="2" charset="2"/>
              </a:rPr>
              <a:t></a:t>
            </a:r>
            <a:r>
              <a:rPr lang="zh-CN" altLang="zh-CN" sz="1000" dirty="0" smtClean="0">
                <a:solidFill>
                  <a:srgbClr val="404040"/>
                </a:solidFill>
                <a:ea typeface="微软雅黑" pitchFamily="34" charset="-122"/>
                <a:cs typeface="Arial" pitchFamily="34" charset="0"/>
                <a:sym typeface="Arial" pitchFamily="34" charset="0"/>
              </a:rPr>
              <a:t>Colorful</a:t>
            </a:r>
          </a:p>
        </p:txBody>
      </p:sp>
      <p:sp>
        <p:nvSpPr>
          <p:cNvPr id="40982" name="矩形 66"/>
          <p:cNvSpPr>
            <a:spLocks noChangeArrowheads="1"/>
          </p:cNvSpPr>
          <p:nvPr/>
        </p:nvSpPr>
        <p:spPr bwMode="auto">
          <a:xfrm>
            <a:off x="4242703" y="4586289"/>
            <a:ext cx="1304585" cy="364270"/>
          </a:xfrm>
          <a:prstGeom prst="rect">
            <a:avLst/>
          </a:prstGeom>
          <a:noFill/>
          <a:ln>
            <a:noFill/>
          </a:ln>
          <a:extLst/>
        </p:spPr>
        <p:txBody>
          <a:bodyPr wrap="none" lIns="91428" tIns="45714" rIns="91428" bIns="45714"/>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lnSpc>
                <a:spcPct val="150000"/>
              </a:lnSpc>
              <a:buSzPct val="100000"/>
              <a:buFont typeface="Arial" pitchFamily="34" charset="0"/>
              <a:buNone/>
              <a:defRPr/>
            </a:pPr>
            <a:r>
              <a:rPr lang="zh-CN" altLang="zh-CN" sz="1000" dirty="0" smtClean="0">
                <a:solidFill>
                  <a:srgbClr val="404040"/>
                </a:solidFill>
                <a:ea typeface="微软雅黑" pitchFamily="34" charset="-122"/>
                <a:cs typeface="Arial" pitchFamily="34" charset="0"/>
                <a:sym typeface="Arial" pitchFamily="34" charset="0"/>
              </a:rPr>
              <a:t>VC</a:t>
            </a:r>
            <a:r>
              <a:rPr lang="en-US" altLang="zh-CN" sz="1000" dirty="0" smtClean="0">
                <a:solidFill>
                  <a:srgbClr val="404040"/>
                </a:solidFill>
                <a:ea typeface="微软雅黑" pitchFamily="34" charset="-122"/>
                <a:cs typeface="Arial" pitchFamily="34" charset="0"/>
                <a:sym typeface="Arial" pitchFamily="34" charset="0"/>
              </a:rPr>
              <a:t>R</a:t>
            </a:r>
            <a:r>
              <a:rPr lang="zh-CN" altLang="en-US" sz="1000" dirty="0" smtClean="0">
                <a:solidFill>
                  <a:srgbClr val="404040"/>
                </a:solidFill>
                <a:ea typeface="微软雅黑" pitchFamily="34" charset="-122"/>
                <a:cs typeface="Arial" pitchFamily="34" charset="0"/>
                <a:sym typeface="Arial" pitchFamily="34" charset="0"/>
              </a:rPr>
              <a:t> </a:t>
            </a:r>
            <a:r>
              <a:rPr lang="zh-CN" altLang="zh-CN" sz="1000" dirty="0" smtClean="0">
                <a:solidFill>
                  <a:srgbClr val="404040"/>
                </a:solidFill>
                <a:ea typeface="微软雅黑" pitchFamily="34" charset="-122"/>
                <a:cs typeface="Arial" pitchFamily="34" charset="0"/>
                <a:sym typeface="Wingdings" pitchFamily="2" charset="2"/>
              </a:rPr>
              <a:t></a:t>
            </a:r>
            <a:r>
              <a:rPr lang="zh-CN" altLang="en-US" sz="1000" dirty="0" smtClean="0">
                <a:solidFill>
                  <a:srgbClr val="404040"/>
                </a:solidFill>
                <a:ea typeface="微软雅黑" pitchFamily="34" charset="-122"/>
                <a:cs typeface="Arial" pitchFamily="34" charset="0"/>
                <a:sym typeface="Wingdings" pitchFamily="2" charset="2"/>
              </a:rPr>
              <a:t> </a:t>
            </a:r>
            <a:r>
              <a:rPr lang="zh-CN" altLang="zh-CN" sz="1000" dirty="0" smtClean="0">
                <a:solidFill>
                  <a:srgbClr val="404040"/>
                </a:solidFill>
                <a:ea typeface="微软雅黑" pitchFamily="34" charset="-122"/>
                <a:cs typeface="Arial" pitchFamily="34" charset="0"/>
                <a:sym typeface="Wingdings" pitchFamily="2" charset="2"/>
              </a:rPr>
              <a:t>8K</a:t>
            </a:r>
          </a:p>
        </p:txBody>
      </p:sp>
      <p:pic>
        <p:nvPicPr>
          <p:cNvPr id="69" name="图片 68"/>
          <p:cNvPicPr>
            <a:picLocks noChangeAspect="1"/>
          </p:cNvPicPr>
          <p:nvPr/>
        </p:nvPicPr>
        <p:blipFill>
          <a:blip r:embed="rId9" cstate="print"/>
          <a:stretch>
            <a:fillRect/>
          </a:stretch>
        </p:blipFill>
        <p:spPr>
          <a:xfrm>
            <a:off x="4400710" y="3468034"/>
            <a:ext cx="988572" cy="90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729" name="Picture 1"/>
          <p:cNvPicPr>
            <a:picLocks noChangeAspect="1" noChangeArrowheads="1"/>
          </p:cNvPicPr>
          <p:nvPr/>
        </p:nvPicPr>
        <p:blipFill>
          <a:blip r:embed="rId10" cstate="print"/>
          <a:srcRect/>
          <a:stretch>
            <a:fillRect/>
          </a:stretch>
        </p:blipFill>
        <p:spPr bwMode="auto">
          <a:xfrm>
            <a:off x="5480004" y="1425086"/>
            <a:ext cx="408557" cy="1186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730" name="Picture 2"/>
          <p:cNvPicPr>
            <a:picLocks noChangeArrowheads="1"/>
          </p:cNvPicPr>
          <p:nvPr/>
        </p:nvPicPr>
        <p:blipFill>
          <a:blip r:embed="rId11" cstate="print"/>
          <a:srcRect/>
          <a:stretch>
            <a:fillRect/>
          </a:stretch>
        </p:blipFill>
        <p:spPr bwMode="auto">
          <a:xfrm>
            <a:off x="5624661" y="3324225"/>
            <a:ext cx="1237381" cy="1115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737" name="Picture 9"/>
          <p:cNvPicPr>
            <a:picLocks noChangeArrowheads="1"/>
          </p:cNvPicPr>
          <p:nvPr/>
        </p:nvPicPr>
        <p:blipFill>
          <a:blip r:embed="rId12" cstate="print"/>
          <a:srcRect r="19969"/>
          <a:stretch>
            <a:fillRect/>
          </a:stretch>
        </p:blipFill>
        <p:spPr bwMode="auto">
          <a:xfrm>
            <a:off x="7310228" y="3361193"/>
            <a:ext cx="1237381" cy="1114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739" name="Picture 11"/>
          <p:cNvPicPr>
            <a:picLocks noChangeAspect="1" noChangeArrowheads="1"/>
          </p:cNvPicPr>
          <p:nvPr/>
        </p:nvPicPr>
        <p:blipFill>
          <a:blip r:embed="rId13" cstate="print"/>
          <a:srcRect/>
          <a:stretch>
            <a:fillRect/>
          </a:stretch>
        </p:blipFill>
        <p:spPr bwMode="auto">
          <a:xfrm>
            <a:off x="7145029" y="1326920"/>
            <a:ext cx="783890" cy="1263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88" name="矩形 24"/>
          <p:cNvSpPr>
            <a:spLocks noChangeArrowheads="1"/>
          </p:cNvSpPr>
          <p:nvPr/>
        </p:nvSpPr>
        <p:spPr bwMode="auto">
          <a:xfrm>
            <a:off x="3200189" y="4576763"/>
            <a:ext cx="1151035" cy="498475"/>
          </a:xfrm>
          <a:prstGeom prst="rect">
            <a:avLst/>
          </a:prstGeom>
          <a:noFill/>
          <a:ln>
            <a:noFill/>
          </a:ln>
          <a:extLst/>
        </p:spPr>
        <p:txBody>
          <a:bodyPr wrap="none" lIns="91428" tIns="45714" rIns="91428" bIns="45714"/>
          <a:lstStyle>
            <a:lvl1pPr marL="180975" indent="-180975"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lnSpc>
                <a:spcPct val="150000"/>
              </a:lnSpc>
              <a:buSzPct val="100000"/>
              <a:buFont typeface="Arial" pitchFamily="34" charset="0"/>
              <a:buNone/>
              <a:defRPr/>
            </a:pPr>
            <a:r>
              <a:rPr lang="zh-CN" altLang="zh-CN" sz="1000" dirty="0" smtClean="0">
                <a:solidFill>
                  <a:srgbClr val="404040"/>
                </a:solidFill>
                <a:ea typeface="微软雅黑" pitchFamily="34" charset="-122"/>
                <a:cs typeface="Arial" pitchFamily="34" charset="0"/>
                <a:sym typeface="Wingdings" pitchFamily="2" charset="2"/>
              </a:rPr>
              <a:t>AnalogDigital</a:t>
            </a:r>
          </a:p>
        </p:txBody>
      </p:sp>
      <p:sp>
        <p:nvSpPr>
          <p:cNvPr id="40989" name="矩形 26"/>
          <p:cNvSpPr>
            <a:spLocks noChangeArrowheads="1"/>
          </p:cNvSpPr>
          <p:nvPr/>
        </p:nvSpPr>
        <p:spPr bwMode="auto">
          <a:xfrm>
            <a:off x="5432598" y="4576763"/>
            <a:ext cx="1440281" cy="598487"/>
          </a:xfrm>
          <a:prstGeom prst="rect">
            <a:avLst/>
          </a:prstGeom>
          <a:noFill/>
          <a:ln>
            <a:noFill/>
          </a:ln>
          <a:extLst/>
        </p:spPr>
        <p:txBody>
          <a:bodyPr wrap="none" lIns="91428" tIns="45714" rIns="91428" bIns="45714"/>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lnSpc>
                <a:spcPct val="150000"/>
              </a:lnSpc>
              <a:buSzPct val="100000"/>
              <a:buFont typeface="Arial" pitchFamily="34" charset="0"/>
              <a:buNone/>
              <a:defRPr/>
            </a:pPr>
            <a:r>
              <a:rPr lang="zh-CN" altLang="zh-CN" sz="1000" dirty="0" smtClean="0">
                <a:solidFill>
                  <a:srgbClr val="404040"/>
                </a:solidFill>
                <a:ea typeface="微软雅黑" pitchFamily="34" charset="-122"/>
                <a:cs typeface="Arial" pitchFamily="34" charset="0"/>
                <a:sym typeface="Wingdings" pitchFamily="2" charset="2"/>
              </a:rPr>
              <a:t>Plane  Stereoscopic</a:t>
            </a:r>
          </a:p>
        </p:txBody>
      </p:sp>
      <p:pic>
        <p:nvPicPr>
          <p:cNvPr id="138244" name="Picture 4" descr="http://img4.imgtn.bdimg.com/it/u=1868356296,189832348&amp;fm=21&amp;gp=0.jpg"/>
          <p:cNvPicPr>
            <a:picLocks noChangeAspect="1" noChangeArrowheads="1"/>
          </p:cNvPicPr>
          <p:nvPr/>
        </p:nvPicPr>
        <p:blipFill>
          <a:blip r:embed="rId14" cstate="print"/>
          <a:srcRect l="29478" t="5193" r="24079" b="8964"/>
          <a:stretch>
            <a:fillRect/>
          </a:stretch>
        </p:blipFill>
        <p:spPr bwMode="auto">
          <a:xfrm>
            <a:off x="6027287" y="1347676"/>
            <a:ext cx="615462" cy="1263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椭圆 34"/>
          <p:cNvSpPr/>
          <p:nvPr/>
        </p:nvSpPr>
        <p:spPr bwMode="auto">
          <a:xfrm>
            <a:off x="4272041" y="5084764"/>
            <a:ext cx="2371108" cy="13985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lstStyle/>
          <a:p>
            <a:pPr algn="ctr" eaLnBrk="0" hangingPunct="0">
              <a:buSzPct val="100000"/>
              <a:buFont typeface="Arial" pitchFamily="34" charset="0"/>
              <a:buNone/>
              <a:defRPr/>
            </a:pPr>
            <a:r>
              <a:rPr lang="zh-CN" altLang="zh-CN" sz="1600" dirty="0">
                <a:solidFill>
                  <a:srgbClr val="FFFFFF"/>
                </a:solidFill>
                <a:latin typeface="Arial" pitchFamily="34" charset="0"/>
                <a:ea typeface="微软雅黑" pitchFamily="34" charset="-122"/>
                <a:cs typeface="Arial" pitchFamily="34" charset="0"/>
                <a:sym typeface="Arial" pitchFamily="34" charset="0"/>
              </a:rPr>
              <a:t>Multi-Screen Experience to </a:t>
            </a:r>
            <a:r>
              <a:rPr lang="zh-CN" altLang="zh-CN" sz="1600" dirty="0" smtClean="0">
                <a:solidFill>
                  <a:srgbClr val="FFFFFF"/>
                </a:solidFill>
                <a:latin typeface="Arial" pitchFamily="34" charset="0"/>
                <a:ea typeface="微软雅黑" pitchFamily="34" charset="-122"/>
                <a:cs typeface="Arial" pitchFamily="34" charset="0"/>
                <a:sym typeface="Arial" pitchFamily="34" charset="0"/>
              </a:rPr>
              <a:t>Eye</a:t>
            </a:r>
            <a:r>
              <a:rPr lang="en-US" altLang="zh-CN" sz="1600" dirty="0" smtClean="0">
                <a:solidFill>
                  <a:srgbClr val="FFFFFF"/>
                </a:solidFill>
                <a:latin typeface="Arial" pitchFamily="34" charset="0"/>
                <a:ea typeface="微软雅黑" pitchFamily="34" charset="-122"/>
                <a:cs typeface="Arial" pitchFamily="34" charset="0"/>
                <a:sym typeface="Arial" pitchFamily="34" charset="0"/>
              </a:rPr>
              <a:t>’s </a:t>
            </a:r>
            <a:r>
              <a:rPr lang="zh-CN" altLang="zh-CN" sz="1600" dirty="0" smtClean="0">
                <a:solidFill>
                  <a:srgbClr val="FFFFFF"/>
                </a:solidFill>
                <a:latin typeface="Arial" pitchFamily="34" charset="0"/>
                <a:ea typeface="微软雅黑" pitchFamily="34" charset="-122"/>
                <a:cs typeface="Arial" pitchFamily="34" charset="0"/>
                <a:sym typeface="Arial" pitchFamily="34" charset="0"/>
              </a:rPr>
              <a:t>Extreme</a:t>
            </a:r>
            <a:endParaRPr lang="zh-CN" altLang="zh-CN" sz="1600" dirty="0">
              <a:solidFill>
                <a:srgbClr val="FFFFFF"/>
              </a:solidFill>
              <a:latin typeface="Arial" pitchFamily="34" charset="0"/>
              <a:ea typeface="微软雅黑" pitchFamily="34" charset="-122"/>
              <a:cs typeface="Arial" pitchFamily="34" charset="0"/>
              <a:sym typeface="Arial" pitchFamily="34" charset="0"/>
            </a:endParaRPr>
          </a:p>
        </p:txBody>
      </p:sp>
      <p:sp>
        <p:nvSpPr>
          <p:cNvPr id="36896" name="TextBox 35"/>
          <p:cNvSpPr txBox="1">
            <a:spLocks noChangeArrowheads="1"/>
          </p:cNvSpPr>
          <p:nvPr/>
        </p:nvSpPr>
        <p:spPr bwMode="auto">
          <a:xfrm>
            <a:off x="4572388" y="6000642"/>
            <a:ext cx="1815231"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en-US" altLang="zh-CN" sz="1100" dirty="0" smtClean="0">
                <a:solidFill>
                  <a:srgbClr val="FFFFFF"/>
                </a:solidFill>
                <a:ea typeface="微软雅黑" pitchFamily="34" charset="-122"/>
                <a:cs typeface="Arial" pitchFamily="34" charset="0"/>
                <a:sym typeface="Arial" pitchFamily="34" charset="0"/>
              </a:rPr>
              <a:t>(</a:t>
            </a:r>
            <a:r>
              <a:rPr lang="zh-CN" altLang="zh-CN" sz="1100" dirty="0" smtClean="0">
                <a:solidFill>
                  <a:srgbClr val="FFFFFF"/>
                </a:solidFill>
                <a:ea typeface="微软雅黑" pitchFamily="34" charset="-122"/>
                <a:cs typeface="Arial" pitchFamily="34" charset="0"/>
                <a:sym typeface="Arial" pitchFamily="34" charset="0"/>
              </a:rPr>
              <a:t>Scope </a:t>
            </a:r>
            <a:r>
              <a:rPr lang="zh-CN" altLang="zh-CN" sz="1100" dirty="0">
                <a:solidFill>
                  <a:srgbClr val="FFFFFF"/>
                </a:solidFill>
                <a:ea typeface="微软雅黑" pitchFamily="34" charset="-122"/>
                <a:cs typeface="Arial" pitchFamily="34" charset="0"/>
                <a:sym typeface="Arial" pitchFamily="34" charset="0"/>
              </a:rPr>
              <a:t>of the current experience </a:t>
            </a:r>
            <a:r>
              <a:rPr lang="zh-CN" altLang="zh-CN" sz="1100" dirty="0" smtClean="0">
                <a:solidFill>
                  <a:srgbClr val="FFFFFF"/>
                </a:solidFill>
                <a:ea typeface="微软雅黑" pitchFamily="34" charset="-122"/>
                <a:cs typeface="Arial" pitchFamily="34" charset="0"/>
                <a:sym typeface="Arial" pitchFamily="34" charset="0"/>
              </a:rPr>
              <a:t>standard</a:t>
            </a:r>
            <a:r>
              <a:rPr lang="en-US" altLang="zh-CN" sz="1100" dirty="0" smtClean="0">
                <a:solidFill>
                  <a:srgbClr val="FFFFFF"/>
                </a:solidFill>
                <a:ea typeface="微软雅黑" pitchFamily="34" charset="-122"/>
                <a:cs typeface="Arial" pitchFamily="34" charset="0"/>
                <a:sym typeface="Arial" pitchFamily="34" charset="0"/>
              </a:rPr>
              <a:t>s)</a:t>
            </a:r>
            <a:endParaRPr lang="zh-CN" altLang="zh-CN" sz="1100" dirty="0">
              <a:solidFill>
                <a:srgbClr val="FFFFFF"/>
              </a:solidFill>
              <a:ea typeface="微软雅黑" pitchFamily="34" charset="-122"/>
              <a:cs typeface="Arial" pitchFamily="34" charset="0"/>
              <a:sym typeface="Arial" pitchFamily="34" charset="0"/>
            </a:endParaRPr>
          </a:p>
        </p:txBody>
      </p:sp>
      <p:pic>
        <p:nvPicPr>
          <p:cNvPr id="501762" name="Picture 2" descr="African American sprinter crossing the finish line and breaking the tap. Horizontally framed shot Click rate 484 Download 251">
            <a:hlinkClick r:id="rId15"/>
          </p:cNvPr>
          <p:cNvPicPr>
            <a:picLocks noChangeAspect="1" noChangeArrowheads="1"/>
          </p:cNvPicPr>
          <p:nvPr/>
        </p:nvPicPr>
        <p:blipFill>
          <a:blip r:embed="rId16" cstate="print"/>
          <a:srcRect/>
          <a:stretch>
            <a:fillRect/>
          </a:stretch>
        </p:blipFill>
        <p:spPr bwMode="auto">
          <a:xfrm>
            <a:off x="378561" y="980728"/>
            <a:ext cx="1389270" cy="12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 name="矩形 40"/>
          <p:cNvSpPr/>
          <p:nvPr/>
        </p:nvSpPr>
        <p:spPr>
          <a:xfrm>
            <a:off x="377174" y="1153605"/>
            <a:ext cx="553998" cy="940271"/>
          </a:xfrm>
          <a:prstGeom prst="rect">
            <a:avLst/>
          </a:prstGeom>
          <a:noFill/>
        </p:spPr>
        <p:txBody>
          <a:bodyPr vert="vert270">
            <a:spAutoFit/>
          </a:bodyPr>
          <a:lstStyle/>
          <a:p>
            <a:pPr algn="ctr" fontAlgn="auto">
              <a:spcBef>
                <a:spcPts val="0"/>
              </a:spcBef>
              <a:spcAft>
                <a:spcPts val="0"/>
              </a:spcAft>
              <a:buNone/>
              <a:defRPr/>
            </a:pPr>
            <a:r>
              <a:rPr lang="en-US" altLang="zh-CN"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rPr>
              <a:t>Live</a:t>
            </a:r>
            <a:endParaRPr lang="zh-CN" altLang="en-US"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endParaRPr>
          </a:p>
        </p:txBody>
      </p:sp>
      <p:pic>
        <p:nvPicPr>
          <p:cNvPr id="42" name="Picture 4" descr="http://t11.baidu.com/it/u=522814090,139812474&amp;fm=21&amp;gp=0.jpg"/>
          <p:cNvPicPr>
            <a:picLocks noChangeArrowheads="1"/>
          </p:cNvPicPr>
          <p:nvPr/>
        </p:nvPicPr>
        <p:blipFill>
          <a:blip r:embed="rId17" cstate="print"/>
          <a:srcRect/>
          <a:stretch>
            <a:fillRect/>
          </a:stretch>
        </p:blipFill>
        <p:spPr bwMode="auto">
          <a:xfrm>
            <a:off x="378561" y="3717032"/>
            <a:ext cx="1390138" cy="12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矩形 42"/>
          <p:cNvSpPr/>
          <p:nvPr/>
        </p:nvSpPr>
        <p:spPr>
          <a:xfrm>
            <a:off x="377174" y="3717032"/>
            <a:ext cx="553998" cy="1214324"/>
          </a:xfrm>
          <a:prstGeom prst="rect">
            <a:avLst/>
          </a:prstGeom>
          <a:noFill/>
        </p:spPr>
        <p:txBody>
          <a:bodyPr vert="vert270">
            <a:spAutoFit/>
          </a:bodyPr>
          <a:lstStyle/>
          <a:p>
            <a:pPr algn="ctr" fontAlgn="auto">
              <a:spcBef>
                <a:spcPts val="0"/>
              </a:spcBef>
              <a:spcAft>
                <a:spcPts val="0"/>
              </a:spcAft>
              <a:buNone/>
              <a:defRPr/>
            </a:pPr>
            <a:r>
              <a:rPr lang="de-DE" altLang="zh-CN"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rPr>
              <a:t>TV call</a:t>
            </a:r>
            <a:endParaRPr lang="zh-CN" altLang="en-US"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endParaRPr>
          </a:p>
        </p:txBody>
      </p:sp>
      <p:sp>
        <p:nvSpPr>
          <p:cNvPr id="46" name="矩形 45"/>
          <p:cNvSpPr/>
          <p:nvPr/>
        </p:nvSpPr>
        <p:spPr>
          <a:xfrm>
            <a:off x="360628" y="5075599"/>
            <a:ext cx="923330" cy="1306796"/>
          </a:xfrm>
          <a:prstGeom prst="rect">
            <a:avLst/>
          </a:prstGeom>
          <a:noFill/>
        </p:spPr>
        <p:txBody>
          <a:bodyPr vert="vert270">
            <a:spAutoFit/>
          </a:bodyPr>
          <a:lstStyle/>
          <a:p>
            <a:pPr algn="ctr" fontAlgn="auto">
              <a:spcBef>
                <a:spcPts val="0"/>
              </a:spcBef>
              <a:spcAft>
                <a:spcPts val="0"/>
              </a:spcAft>
              <a:buNone/>
              <a:defRPr/>
            </a:pPr>
            <a:r>
              <a:rPr lang="en-US" altLang="zh-CN"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rPr>
              <a:t>surveillance</a:t>
            </a:r>
            <a:endParaRPr lang="zh-CN" altLang="en-US"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endParaRPr>
          </a:p>
        </p:txBody>
      </p:sp>
      <p:pic>
        <p:nvPicPr>
          <p:cNvPr id="44" name="Picture 4" descr="http://img1.imgtn.bdimg.com/it/u=1217801447,1432116548&amp;fm=23&amp;gp=0.jpg"/>
          <p:cNvPicPr>
            <a:picLocks noChangeArrowheads="1"/>
          </p:cNvPicPr>
          <p:nvPr/>
        </p:nvPicPr>
        <p:blipFill>
          <a:blip r:embed="rId18" cstate="print">
            <a:lum contrast="30000"/>
          </a:blip>
          <a:srcRect/>
          <a:stretch>
            <a:fillRect/>
          </a:stretch>
        </p:blipFill>
        <p:spPr bwMode="auto">
          <a:xfrm>
            <a:off x="377692" y="2349016"/>
            <a:ext cx="1390138" cy="12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矩形 39"/>
          <p:cNvSpPr/>
          <p:nvPr/>
        </p:nvSpPr>
        <p:spPr>
          <a:xfrm>
            <a:off x="360628" y="2349017"/>
            <a:ext cx="553998" cy="1223999"/>
          </a:xfrm>
          <a:prstGeom prst="rect">
            <a:avLst/>
          </a:prstGeom>
          <a:noFill/>
        </p:spPr>
        <p:txBody>
          <a:bodyPr vert="vert270">
            <a:spAutoFit/>
          </a:bodyPr>
          <a:lstStyle/>
          <a:p>
            <a:pPr algn="ctr" fontAlgn="auto">
              <a:spcBef>
                <a:spcPts val="0"/>
              </a:spcBef>
              <a:spcAft>
                <a:spcPts val="0"/>
              </a:spcAft>
              <a:buNone/>
              <a:defRPr/>
            </a:pPr>
            <a:r>
              <a:rPr lang="en-US" altLang="zh-CN"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rPr>
              <a:t>VoD</a:t>
            </a:r>
            <a:endParaRPr lang="zh-CN" altLang="en-US" sz="2400" kern="0" dirty="0">
              <a:solidFill>
                <a:srgbClr val="FFFFFF"/>
              </a:solidFill>
              <a:effectLst>
                <a:glow rad="228600">
                  <a:srgbClr val="000000">
                    <a:satMod val="175000"/>
                    <a:alpha val="40000"/>
                  </a:srgbClr>
                </a:glow>
              </a:effectLst>
              <a:latin typeface="Arial" pitchFamily="34" charset="0"/>
              <a:ea typeface="微软雅黑" pitchFamily="34" charset="-122"/>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98861" y="118515"/>
            <a:ext cx="8229600" cy="611247"/>
          </a:xfrm>
        </p:spPr>
        <p:txBody>
          <a:bodyPr>
            <a:noAutofit/>
          </a:bodyPr>
          <a:lstStyle/>
          <a:p>
            <a:r>
              <a:rPr lang="en-US" altLang="zh-CN" sz="2800" dirty="0" smtClean="0">
                <a:sym typeface="???? Bold"/>
              </a:rPr>
              <a:t>Requirements for objective video QoE assessment</a:t>
            </a:r>
            <a:r>
              <a:rPr lang="zh-CN" sz="2800" dirty="0" smtClean="0">
                <a:sym typeface="???? Bold"/>
              </a:rPr>
              <a:t/>
            </a:r>
            <a:br>
              <a:rPr lang="zh-CN" sz="2800" dirty="0" smtClean="0">
                <a:sym typeface="???? Bold"/>
              </a:rPr>
            </a:br>
            <a:endParaRPr lang="zh-CN" sz="2800" dirty="0" smtClean="0">
              <a:sym typeface="???? Bold"/>
            </a:endParaRPr>
          </a:p>
        </p:txBody>
      </p:sp>
      <p:sp>
        <p:nvSpPr>
          <p:cNvPr id="18" name="Yellow"/>
          <p:cNvSpPr/>
          <p:nvPr/>
        </p:nvSpPr>
        <p:spPr bwMode="auto">
          <a:xfrm>
            <a:off x="4613661" y="1081088"/>
            <a:ext cx="1673583" cy="1079500"/>
          </a:xfrm>
          <a:prstGeom prst="roundRect">
            <a:avLst>
              <a:gd name="adj" fmla="val 4936"/>
            </a:avLst>
          </a:prstGeom>
          <a:solidFill>
            <a:srgbClr val="558ED5"/>
          </a:solidFill>
          <a:ln w="9525" cap="flat" cmpd="sng" algn="ctr">
            <a:noFill/>
            <a:prstDash val="solid"/>
            <a:headEnd type="none" w="med" len="med"/>
            <a:tailEnd type="none" w="med" len="med"/>
          </a:ln>
          <a:effectLst/>
        </p:spPr>
        <p:txBody>
          <a:bodyPr lIns="68583" tIns="34292" rIns="68583" bIns="34292" anchor="ctr"/>
          <a:lstStyle/>
          <a:p>
            <a:pPr algn="ctr" defTabSz="675439">
              <a:buFont typeface="Wingdings" pitchFamily="2" charset="2"/>
              <a:buNone/>
              <a:defRPr/>
            </a:pPr>
            <a:endParaRPr lang="en-US" sz="2000" b="0" kern="0" dirty="0">
              <a:solidFill>
                <a:srgbClr val="FFFFFF">
                  <a:alpha val="99000"/>
                </a:srgbClr>
              </a:solidFill>
              <a:ea typeface="微软雅黑" pitchFamily="34" charset="-122"/>
              <a:cs typeface="Arial" panose="020B0604020202020204" pitchFamily="34" charset="0"/>
            </a:endParaRPr>
          </a:p>
        </p:txBody>
      </p:sp>
      <p:sp>
        <p:nvSpPr>
          <p:cNvPr id="37892" name="Light Blue"/>
          <p:cNvSpPr>
            <a:spLocks noChangeArrowheads="1"/>
          </p:cNvSpPr>
          <p:nvPr/>
        </p:nvSpPr>
        <p:spPr bwMode="auto">
          <a:xfrm>
            <a:off x="1103423" y="1081088"/>
            <a:ext cx="1673583" cy="1079500"/>
          </a:xfrm>
          <a:prstGeom prst="roundRect">
            <a:avLst>
              <a:gd name="adj" fmla="val 5324"/>
            </a:avLst>
          </a:prstGeom>
          <a:solidFill>
            <a:srgbClr val="558ED5"/>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7893" name="Red"/>
          <p:cNvSpPr>
            <a:spLocks noChangeArrowheads="1"/>
          </p:cNvSpPr>
          <p:nvPr/>
        </p:nvSpPr>
        <p:spPr bwMode="auto">
          <a:xfrm>
            <a:off x="2859137" y="1081088"/>
            <a:ext cx="1673583" cy="1079500"/>
          </a:xfrm>
          <a:prstGeom prst="roundRect">
            <a:avLst>
              <a:gd name="adj" fmla="val 5042"/>
            </a:avLst>
          </a:prstGeom>
          <a:solidFill>
            <a:srgbClr val="558ED5"/>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2" name="矩形 31"/>
          <p:cNvSpPr/>
          <p:nvPr/>
        </p:nvSpPr>
        <p:spPr>
          <a:xfrm>
            <a:off x="354532" y="980729"/>
            <a:ext cx="800219" cy="1367805"/>
          </a:xfrm>
          <a:prstGeom prst="rect">
            <a:avLst/>
          </a:prstGeom>
          <a:noFill/>
        </p:spPr>
        <p:txBody>
          <a:bodyPr vert="vert270">
            <a:spAutoFit/>
          </a:bodyPr>
          <a:lstStyle/>
          <a:p>
            <a:pPr algn="ctr" fontAlgn="auto">
              <a:spcBef>
                <a:spcPts val="0"/>
              </a:spcBef>
              <a:spcAft>
                <a:spcPts val="0"/>
              </a:spcAft>
              <a:defRPr/>
            </a:pPr>
            <a:r>
              <a:rPr lang="en-US" altLang="zh-CN" sz="2000" kern="0" dirty="0">
                <a:solidFill>
                  <a:srgbClr val="FFFFFF"/>
                </a:solidFill>
                <a:effectLst>
                  <a:glow rad="228600">
                    <a:srgbClr val="0070C0">
                      <a:alpha val="40000"/>
                    </a:srgbClr>
                  </a:glow>
                </a:effectLst>
                <a:ea typeface="微软雅黑" pitchFamily="34" charset="-122"/>
                <a:cs typeface="Arial" panose="020B0604020202020204" pitchFamily="34" charset="0"/>
              </a:rPr>
              <a:t>Research method</a:t>
            </a:r>
            <a:endParaRPr lang="zh-CN" altLang="en-US" sz="2000" kern="0" dirty="0">
              <a:solidFill>
                <a:srgbClr val="FFFFFF"/>
              </a:solidFill>
              <a:effectLst>
                <a:glow rad="228600">
                  <a:srgbClr val="0070C0">
                    <a:alpha val="40000"/>
                  </a:srgbClr>
                </a:glow>
              </a:effectLst>
              <a:ea typeface="微软雅黑" pitchFamily="34" charset="-122"/>
              <a:cs typeface="Arial" panose="020B0604020202020204" pitchFamily="34" charset="0"/>
            </a:endParaRPr>
          </a:p>
        </p:txBody>
      </p:sp>
      <p:sp>
        <p:nvSpPr>
          <p:cNvPr id="37895" name="矩形 45"/>
          <p:cNvSpPr>
            <a:spLocks noChangeArrowheads="1"/>
          </p:cNvSpPr>
          <p:nvPr/>
        </p:nvSpPr>
        <p:spPr bwMode="auto">
          <a:xfrm>
            <a:off x="1103423" y="1624014"/>
            <a:ext cx="16735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800" dirty="0">
                <a:solidFill>
                  <a:srgbClr val="FFFFFF"/>
                </a:solidFill>
                <a:ea typeface="微软雅黑" pitchFamily="34" charset="-122"/>
                <a:cs typeface="Arial" pitchFamily="34" charset="0"/>
                <a:sym typeface="Arial" pitchFamily="34" charset="0"/>
              </a:rPr>
              <a:t>Subscriber survey</a:t>
            </a:r>
          </a:p>
          <a:p>
            <a:pPr algn="ctr">
              <a:buSzPct val="100000"/>
              <a:buFont typeface="Arial" pitchFamily="34" charset="0"/>
              <a:buNone/>
            </a:pPr>
            <a:r>
              <a:rPr lang="zh-CN" altLang="zh-CN" sz="800" dirty="0">
                <a:solidFill>
                  <a:srgbClr val="FFFFFF"/>
                </a:solidFill>
                <a:ea typeface="微软雅黑" pitchFamily="34" charset="-122"/>
                <a:cs typeface="Arial" pitchFamily="34" charset="0"/>
                <a:sym typeface="Arial" pitchFamily="34" charset="0"/>
              </a:rPr>
              <a:t>Determine top factors and their weights.</a:t>
            </a:r>
          </a:p>
        </p:txBody>
      </p:sp>
      <p:sp>
        <p:nvSpPr>
          <p:cNvPr id="37896" name="矩形 46"/>
          <p:cNvSpPr>
            <a:spLocks noChangeArrowheads="1"/>
          </p:cNvSpPr>
          <p:nvPr/>
        </p:nvSpPr>
        <p:spPr bwMode="auto">
          <a:xfrm>
            <a:off x="2862708" y="1624014"/>
            <a:ext cx="16700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en-US" altLang="zh-CN" sz="800" dirty="0" smtClean="0">
                <a:solidFill>
                  <a:srgbClr val="FFFFFF"/>
                </a:solidFill>
                <a:ea typeface="微软雅黑" pitchFamily="34" charset="-122"/>
                <a:cs typeface="Arial" pitchFamily="34" charset="0"/>
                <a:sym typeface="Arial" pitchFamily="34" charset="0"/>
              </a:rPr>
              <a:t>Human</a:t>
            </a:r>
            <a:r>
              <a:rPr lang="zh-CN" altLang="zh-CN" sz="800" dirty="0" smtClean="0">
                <a:solidFill>
                  <a:srgbClr val="FFFFFF"/>
                </a:solidFill>
                <a:ea typeface="微软雅黑" pitchFamily="34" charset="-122"/>
                <a:cs typeface="Arial" pitchFamily="34" charset="0"/>
                <a:sym typeface="Arial" pitchFamily="34" charset="0"/>
              </a:rPr>
              <a:t> factor</a:t>
            </a:r>
            <a:r>
              <a:rPr lang="en-US" altLang="zh-CN" sz="800" dirty="0" smtClean="0">
                <a:solidFill>
                  <a:srgbClr val="FFFFFF"/>
                </a:solidFill>
                <a:ea typeface="微软雅黑" pitchFamily="34" charset="-122"/>
                <a:cs typeface="Arial" pitchFamily="34" charset="0"/>
                <a:sym typeface="Arial" pitchFamily="34" charset="0"/>
              </a:rPr>
              <a:t> </a:t>
            </a:r>
            <a:r>
              <a:rPr lang="zh-CN" altLang="zh-CN" sz="800" dirty="0" smtClean="0">
                <a:solidFill>
                  <a:srgbClr val="FFFFFF"/>
                </a:solidFill>
                <a:ea typeface="微软雅黑" pitchFamily="34" charset="-122"/>
                <a:cs typeface="Arial" pitchFamily="34" charset="0"/>
                <a:sym typeface="Arial" pitchFamily="34" charset="0"/>
              </a:rPr>
              <a:t>engineering experiment</a:t>
            </a:r>
            <a:r>
              <a:rPr lang="en-US" altLang="zh-CN" sz="800" dirty="0" smtClean="0">
                <a:solidFill>
                  <a:srgbClr val="FFFFFF"/>
                </a:solidFill>
                <a:ea typeface="微软雅黑" pitchFamily="34" charset="-122"/>
                <a:cs typeface="Arial" pitchFamily="34" charset="0"/>
                <a:sym typeface="Arial" pitchFamily="34" charset="0"/>
              </a:rPr>
              <a:t>s</a:t>
            </a:r>
            <a:endParaRPr lang="zh-CN" altLang="zh-CN" sz="800" dirty="0">
              <a:solidFill>
                <a:srgbClr val="FFFFFF"/>
              </a:solidFill>
              <a:ea typeface="微软雅黑" pitchFamily="34" charset="-122"/>
              <a:cs typeface="Arial" pitchFamily="34" charset="0"/>
              <a:sym typeface="Arial" pitchFamily="34" charset="0"/>
            </a:endParaRPr>
          </a:p>
          <a:p>
            <a:pPr algn="ctr">
              <a:buSzPct val="100000"/>
              <a:buFont typeface="Arial" pitchFamily="34" charset="0"/>
              <a:buNone/>
            </a:pPr>
            <a:r>
              <a:rPr lang="zh-CN" altLang="zh-CN" sz="800" dirty="0">
                <a:solidFill>
                  <a:srgbClr val="FFFFFF"/>
                </a:solidFill>
                <a:ea typeface="微软雅黑" pitchFamily="34" charset="-122"/>
                <a:cs typeface="Arial" pitchFamily="34" charset="0"/>
                <a:sym typeface="Arial" pitchFamily="34" charset="0"/>
              </a:rPr>
              <a:t>Measure subjective perception.</a:t>
            </a:r>
          </a:p>
        </p:txBody>
      </p:sp>
      <p:sp>
        <p:nvSpPr>
          <p:cNvPr id="37897" name="矩形 47"/>
          <p:cNvSpPr>
            <a:spLocks noChangeArrowheads="1"/>
          </p:cNvSpPr>
          <p:nvPr/>
        </p:nvSpPr>
        <p:spPr bwMode="auto">
          <a:xfrm>
            <a:off x="4613661" y="1609725"/>
            <a:ext cx="1673583" cy="486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ct val="20000"/>
              </a:spcBef>
              <a:buSzPct val="100000"/>
              <a:buFont typeface="Arial" pitchFamily="34" charset="0"/>
              <a:buNone/>
            </a:pPr>
            <a:r>
              <a:rPr lang="zh-CN" altLang="zh-CN" sz="800" dirty="0" smtClean="0">
                <a:solidFill>
                  <a:srgbClr val="FFFFFF"/>
                </a:solidFill>
                <a:ea typeface="微软雅黑" pitchFamily="34" charset="-122"/>
                <a:cs typeface="Arial" pitchFamily="34" charset="0"/>
                <a:sym typeface="Arial" pitchFamily="34" charset="0"/>
              </a:rPr>
              <a:t>ITU</a:t>
            </a:r>
            <a:r>
              <a:rPr lang="en-US" altLang="zh-CN" sz="800" dirty="0" smtClean="0">
                <a:solidFill>
                  <a:srgbClr val="FFFFFF"/>
                </a:solidFill>
                <a:ea typeface="微软雅黑" pitchFamily="34" charset="-122"/>
                <a:cs typeface="Arial" pitchFamily="34" charset="0"/>
                <a:sym typeface="Arial" pitchFamily="34" charset="0"/>
              </a:rPr>
              <a:t>-T Recommendations</a:t>
            </a:r>
            <a:endParaRPr lang="zh-CN" altLang="zh-CN" sz="800" dirty="0">
              <a:solidFill>
                <a:srgbClr val="FFFFFF"/>
              </a:solidFill>
              <a:ea typeface="微软雅黑" pitchFamily="34" charset="-122"/>
              <a:cs typeface="Arial" pitchFamily="34" charset="0"/>
              <a:sym typeface="Arial" pitchFamily="34" charset="0"/>
            </a:endParaRPr>
          </a:p>
          <a:p>
            <a:pPr algn="ctr">
              <a:spcBef>
                <a:spcPct val="20000"/>
              </a:spcBef>
              <a:buSzPct val="100000"/>
              <a:buFont typeface="Arial" pitchFamily="34" charset="0"/>
              <a:buNone/>
            </a:pPr>
            <a:r>
              <a:rPr lang="zh-CN" altLang="zh-CN" sz="800" dirty="0">
                <a:solidFill>
                  <a:srgbClr val="FFFFFF"/>
                </a:solidFill>
                <a:ea typeface="微软雅黑" pitchFamily="34" charset="-122"/>
                <a:cs typeface="Arial" pitchFamily="34" charset="0"/>
                <a:sym typeface="Arial" pitchFamily="34" charset="0"/>
              </a:rPr>
              <a:t>Determine the calculation method and </a:t>
            </a:r>
            <a:r>
              <a:rPr lang="zh-CN" altLang="zh-CN" sz="800" dirty="0" smtClean="0">
                <a:solidFill>
                  <a:srgbClr val="FFFFFF"/>
                </a:solidFill>
                <a:ea typeface="微软雅黑" pitchFamily="34" charset="-122"/>
                <a:cs typeface="Arial" pitchFamily="34" charset="0"/>
                <a:sym typeface="Arial" pitchFamily="34" charset="0"/>
              </a:rPr>
              <a:t>formula</a:t>
            </a:r>
            <a:r>
              <a:rPr lang="en-US" altLang="zh-CN" sz="800" dirty="0" smtClean="0">
                <a:solidFill>
                  <a:srgbClr val="FFFFFF"/>
                </a:solidFill>
                <a:ea typeface="微软雅黑" pitchFamily="34" charset="-122"/>
                <a:cs typeface="Arial" pitchFamily="34" charset="0"/>
                <a:sym typeface="Arial" pitchFamily="34" charset="0"/>
              </a:rPr>
              <a:t>e</a:t>
            </a:r>
            <a:endParaRPr lang="zh-CN" altLang="zh-CN" sz="800" dirty="0">
              <a:solidFill>
                <a:srgbClr val="FFFFFF"/>
              </a:solidFill>
              <a:ea typeface="微软雅黑" pitchFamily="34" charset="-122"/>
              <a:cs typeface="Arial" pitchFamily="34" charset="0"/>
              <a:sym typeface="Arial" pitchFamily="34" charset="0"/>
            </a:endParaRPr>
          </a:p>
        </p:txBody>
      </p:sp>
      <p:grpSp>
        <p:nvGrpSpPr>
          <p:cNvPr id="2" name="组合 53"/>
          <p:cNvGrpSpPr>
            <a:grpSpLocks/>
          </p:cNvGrpSpPr>
          <p:nvPr/>
        </p:nvGrpSpPr>
        <p:grpSpPr bwMode="auto">
          <a:xfrm>
            <a:off x="3437630" y="1160463"/>
            <a:ext cx="216637" cy="468312"/>
            <a:chOff x="6201464" y="4445688"/>
            <a:chExt cx="803379" cy="999536"/>
          </a:xfrm>
        </p:grpSpPr>
        <p:sp>
          <p:nvSpPr>
            <p:cNvPr id="37969" name="Oval 15"/>
            <p:cNvSpPr>
              <a:spLocks noChangeAspect="1" noChangeArrowheads="1"/>
            </p:cNvSpPr>
            <p:nvPr/>
          </p:nvSpPr>
          <p:spPr bwMode="auto">
            <a:xfrm flipH="1">
              <a:off x="6449172" y="4445688"/>
              <a:ext cx="304615" cy="196912"/>
            </a:xfrm>
            <a:prstGeom prst="ellipse">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lIns="0" tIns="0" rIns="0" bIns="0"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2500">
                <a:solidFill>
                  <a:srgbClr val="FFFFFF"/>
                </a:solidFill>
                <a:ea typeface="微软雅黑" pitchFamily="34" charset="-122"/>
                <a:cs typeface="Arial" pitchFamily="34" charset="0"/>
              </a:endParaRPr>
            </a:p>
          </p:txBody>
        </p:sp>
        <p:grpSp>
          <p:nvGrpSpPr>
            <p:cNvPr id="4" name="Group 16"/>
            <p:cNvGrpSpPr>
              <a:grpSpLocks noChangeAspect="1"/>
            </p:cNvGrpSpPr>
            <p:nvPr/>
          </p:nvGrpSpPr>
          <p:grpSpPr bwMode="auto">
            <a:xfrm>
              <a:off x="6201464" y="4667938"/>
              <a:ext cx="803379" cy="777286"/>
              <a:chOff x="5088" y="2064"/>
              <a:chExt cx="250" cy="550"/>
            </a:xfrm>
            <a:solidFill>
              <a:schemeClr val="bg1"/>
            </a:solidFill>
          </p:grpSpPr>
          <p:sp>
            <p:nvSpPr>
              <p:cNvPr id="52" name="Freeform 17"/>
              <p:cNvSpPr>
                <a:spLocks noChangeAspect="1"/>
              </p:cNvSpPr>
              <p:nvPr/>
            </p:nvSpPr>
            <p:spPr bwMode="auto">
              <a:xfrm>
                <a:off x="5146" y="2064"/>
                <a:ext cx="192" cy="550"/>
              </a:xfrm>
              <a:custGeom>
                <a:avLst/>
                <a:gdLst/>
                <a:ahLst/>
                <a:cxnLst>
                  <a:cxn ang="0">
                    <a:pos x="115" y="0"/>
                  </a:cxn>
                  <a:cxn ang="0">
                    <a:pos x="192" y="76"/>
                  </a:cxn>
                  <a:cxn ang="0">
                    <a:pos x="192" y="221"/>
                  </a:cxn>
                  <a:cxn ang="0">
                    <a:pos x="154" y="221"/>
                  </a:cxn>
                  <a:cxn ang="0">
                    <a:pos x="154" y="96"/>
                  </a:cxn>
                  <a:cxn ang="0">
                    <a:pos x="134" y="96"/>
                  </a:cxn>
                  <a:cxn ang="0">
                    <a:pos x="134" y="498"/>
                  </a:cxn>
                  <a:cxn ang="0">
                    <a:pos x="77" y="498"/>
                  </a:cxn>
                  <a:cxn ang="0">
                    <a:pos x="77" y="268"/>
                  </a:cxn>
                  <a:cxn ang="0">
                    <a:pos x="58" y="268"/>
                  </a:cxn>
                  <a:cxn ang="0">
                    <a:pos x="58" y="498"/>
                  </a:cxn>
                  <a:cxn ang="0">
                    <a:pos x="0" y="498"/>
                  </a:cxn>
                  <a:cxn ang="0">
                    <a:pos x="0" y="96"/>
                  </a:cxn>
                  <a:cxn ang="0">
                    <a:pos x="38" y="0"/>
                  </a:cxn>
                  <a:cxn ang="0">
                    <a:pos x="115" y="0"/>
                  </a:cxn>
                </a:cxnLst>
                <a:rect l="0" t="0" r="r" b="b"/>
                <a:pathLst>
                  <a:path w="192" h="550">
                    <a:moveTo>
                      <a:pt x="115" y="0"/>
                    </a:moveTo>
                    <a:cubicBezTo>
                      <a:pt x="159" y="0"/>
                      <a:pt x="192" y="34"/>
                      <a:pt x="192" y="76"/>
                    </a:cubicBezTo>
                    <a:cubicBezTo>
                      <a:pt x="192" y="76"/>
                      <a:pt x="192" y="154"/>
                      <a:pt x="192" y="221"/>
                    </a:cubicBezTo>
                    <a:cubicBezTo>
                      <a:pt x="192" y="247"/>
                      <a:pt x="154" y="247"/>
                      <a:pt x="154" y="221"/>
                    </a:cubicBezTo>
                    <a:cubicBezTo>
                      <a:pt x="154" y="164"/>
                      <a:pt x="154" y="96"/>
                      <a:pt x="154" y="96"/>
                    </a:cubicBezTo>
                    <a:cubicBezTo>
                      <a:pt x="154" y="69"/>
                      <a:pt x="134" y="68"/>
                      <a:pt x="134" y="96"/>
                    </a:cubicBezTo>
                    <a:cubicBezTo>
                      <a:pt x="134" y="297"/>
                      <a:pt x="134" y="498"/>
                      <a:pt x="134" y="498"/>
                    </a:cubicBezTo>
                    <a:cubicBezTo>
                      <a:pt x="134" y="550"/>
                      <a:pt x="77" y="550"/>
                      <a:pt x="77" y="498"/>
                    </a:cubicBezTo>
                    <a:cubicBezTo>
                      <a:pt x="77" y="498"/>
                      <a:pt x="77" y="383"/>
                      <a:pt x="77" y="268"/>
                    </a:cubicBezTo>
                    <a:cubicBezTo>
                      <a:pt x="77" y="242"/>
                      <a:pt x="58" y="243"/>
                      <a:pt x="58" y="268"/>
                    </a:cubicBezTo>
                    <a:cubicBezTo>
                      <a:pt x="58" y="383"/>
                      <a:pt x="58" y="498"/>
                      <a:pt x="58" y="498"/>
                    </a:cubicBezTo>
                    <a:cubicBezTo>
                      <a:pt x="58" y="550"/>
                      <a:pt x="0" y="550"/>
                      <a:pt x="0" y="498"/>
                    </a:cubicBezTo>
                    <a:cubicBezTo>
                      <a:pt x="0" y="498"/>
                      <a:pt x="0" y="297"/>
                      <a:pt x="0" y="96"/>
                    </a:cubicBezTo>
                    <a:cubicBezTo>
                      <a:pt x="6" y="13"/>
                      <a:pt x="19" y="16"/>
                      <a:pt x="38" y="0"/>
                    </a:cubicBezTo>
                    <a:cubicBezTo>
                      <a:pt x="86" y="0"/>
                      <a:pt x="115" y="0"/>
                      <a:pt x="115" y="0"/>
                    </a:cubicBezTo>
                    <a:close/>
                  </a:path>
                </a:pathLst>
              </a:custGeom>
              <a:grpFill/>
              <a:ln w="9525" cap="flat" cmpd="sng">
                <a:noFill/>
                <a:prstDash val="solid"/>
                <a:round/>
                <a:headEnd type="none" w="med" len="med"/>
                <a:tailEnd type="none" w="med" len="med"/>
              </a:ln>
              <a:effectLst/>
            </p:spPr>
            <p:txBody>
              <a:bodyPr wrap="none" lIns="0" tIns="0" rIns="0" bIns="0" anchor="ctr"/>
              <a:lstStyle/>
              <a:p>
                <a:pPr>
                  <a:buClr>
                    <a:srgbClr val="CC9900"/>
                  </a:buClr>
                  <a:buFont typeface="Wingdings" pitchFamily="2" charset="2"/>
                  <a:buChar char="n"/>
                  <a:defRPr/>
                </a:pPr>
                <a:endParaRPr lang="zh-CN" altLang="en-US" sz="2500" dirty="0">
                  <a:solidFill>
                    <a:srgbClr val="FFFFFF"/>
                  </a:solidFill>
                  <a:ea typeface="微软雅黑" pitchFamily="34" charset="-122"/>
                  <a:cs typeface="Arial" panose="020B0604020202020204" pitchFamily="34" charset="0"/>
                </a:endParaRPr>
              </a:p>
            </p:txBody>
          </p:sp>
          <p:sp>
            <p:nvSpPr>
              <p:cNvPr id="53" name="Freeform 18"/>
              <p:cNvSpPr>
                <a:spLocks noChangeAspect="1"/>
              </p:cNvSpPr>
              <p:nvPr/>
            </p:nvSpPr>
            <p:spPr bwMode="auto">
              <a:xfrm>
                <a:off x="5088" y="2064"/>
                <a:ext cx="192" cy="550"/>
              </a:xfrm>
              <a:custGeom>
                <a:avLst/>
                <a:gdLst/>
                <a:ahLst/>
                <a:cxnLst>
                  <a:cxn ang="0">
                    <a:pos x="77" y="0"/>
                  </a:cxn>
                  <a:cxn ang="0">
                    <a:pos x="0" y="76"/>
                  </a:cxn>
                  <a:cxn ang="0">
                    <a:pos x="0" y="221"/>
                  </a:cxn>
                  <a:cxn ang="0">
                    <a:pos x="38" y="221"/>
                  </a:cxn>
                  <a:cxn ang="0">
                    <a:pos x="38" y="96"/>
                  </a:cxn>
                  <a:cxn ang="0">
                    <a:pos x="58" y="96"/>
                  </a:cxn>
                  <a:cxn ang="0">
                    <a:pos x="58" y="498"/>
                  </a:cxn>
                  <a:cxn ang="0">
                    <a:pos x="115" y="498"/>
                  </a:cxn>
                  <a:cxn ang="0">
                    <a:pos x="115" y="268"/>
                  </a:cxn>
                  <a:cxn ang="0">
                    <a:pos x="134" y="268"/>
                  </a:cxn>
                  <a:cxn ang="0">
                    <a:pos x="134" y="498"/>
                  </a:cxn>
                  <a:cxn ang="0">
                    <a:pos x="192" y="498"/>
                  </a:cxn>
                  <a:cxn ang="0">
                    <a:pos x="192" y="96"/>
                  </a:cxn>
                  <a:cxn ang="0">
                    <a:pos x="154" y="0"/>
                  </a:cxn>
                  <a:cxn ang="0">
                    <a:pos x="77" y="0"/>
                  </a:cxn>
                </a:cxnLst>
                <a:rect l="0" t="0" r="r" b="b"/>
                <a:pathLst>
                  <a:path w="192" h="550">
                    <a:moveTo>
                      <a:pt x="77" y="0"/>
                    </a:moveTo>
                    <a:cubicBezTo>
                      <a:pt x="33" y="0"/>
                      <a:pt x="0" y="34"/>
                      <a:pt x="0" y="76"/>
                    </a:cubicBezTo>
                    <a:cubicBezTo>
                      <a:pt x="0" y="76"/>
                      <a:pt x="0" y="154"/>
                      <a:pt x="0" y="221"/>
                    </a:cubicBezTo>
                    <a:cubicBezTo>
                      <a:pt x="0" y="247"/>
                      <a:pt x="38" y="247"/>
                      <a:pt x="38" y="221"/>
                    </a:cubicBezTo>
                    <a:cubicBezTo>
                      <a:pt x="38" y="164"/>
                      <a:pt x="38" y="96"/>
                      <a:pt x="38" y="96"/>
                    </a:cubicBezTo>
                    <a:cubicBezTo>
                      <a:pt x="38" y="69"/>
                      <a:pt x="58" y="68"/>
                      <a:pt x="58" y="96"/>
                    </a:cubicBezTo>
                    <a:cubicBezTo>
                      <a:pt x="58" y="297"/>
                      <a:pt x="58" y="498"/>
                      <a:pt x="58" y="498"/>
                    </a:cubicBezTo>
                    <a:cubicBezTo>
                      <a:pt x="58" y="550"/>
                      <a:pt x="115" y="550"/>
                      <a:pt x="115" y="498"/>
                    </a:cubicBezTo>
                    <a:cubicBezTo>
                      <a:pt x="115" y="498"/>
                      <a:pt x="115" y="383"/>
                      <a:pt x="115" y="268"/>
                    </a:cubicBezTo>
                    <a:cubicBezTo>
                      <a:pt x="115" y="242"/>
                      <a:pt x="134" y="243"/>
                      <a:pt x="134" y="268"/>
                    </a:cubicBezTo>
                    <a:cubicBezTo>
                      <a:pt x="134" y="383"/>
                      <a:pt x="134" y="498"/>
                      <a:pt x="134" y="498"/>
                    </a:cubicBezTo>
                    <a:cubicBezTo>
                      <a:pt x="134" y="550"/>
                      <a:pt x="192" y="550"/>
                      <a:pt x="192" y="498"/>
                    </a:cubicBezTo>
                    <a:cubicBezTo>
                      <a:pt x="192" y="498"/>
                      <a:pt x="192" y="297"/>
                      <a:pt x="192" y="96"/>
                    </a:cubicBezTo>
                    <a:cubicBezTo>
                      <a:pt x="186" y="13"/>
                      <a:pt x="173" y="16"/>
                      <a:pt x="154" y="0"/>
                    </a:cubicBezTo>
                    <a:cubicBezTo>
                      <a:pt x="106" y="0"/>
                      <a:pt x="77" y="0"/>
                      <a:pt x="77" y="0"/>
                    </a:cubicBezTo>
                    <a:close/>
                  </a:path>
                </a:pathLst>
              </a:custGeom>
              <a:grpFill/>
              <a:ln w="9525" cap="flat" cmpd="sng">
                <a:noFill/>
                <a:prstDash val="solid"/>
                <a:round/>
                <a:headEnd type="none" w="med" len="med"/>
                <a:tailEnd type="none" w="med" len="med"/>
              </a:ln>
              <a:effectLst/>
            </p:spPr>
            <p:txBody>
              <a:bodyPr wrap="none" lIns="0" tIns="0" rIns="0" bIns="0" anchor="ctr"/>
              <a:lstStyle/>
              <a:p>
                <a:pPr>
                  <a:buClr>
                    <a:srgbClr val="CC9900"/>
                  </a:buClr>
                  <a:buFont typeface="Wingdings" pitchFamily="2" charset="2"/>
                  <a:buChar char="n"/>
                  <a:defRPr/>
                </a:pPr>
                <a:endParaRPr lang="zh-CN" altLang="en-US" sz="2500" dirty="0">
                  <a:solidFill>
                    <a:srgbClr val="FFFFFF"/>
                  </a:solidFill>
                  <a:ea typeface="微软雅黑" pitchFamily="34" charset="-122"/>
                  <a:cs typeface="Arial" panose="020B0604020202020204" pitchFamily="34" charset="0"/>
                </a:endParaRPr>
              </a:p>
            </p:txBody>
          </p:sp>
        </p:grpSp>
      </p:grpSp>
      <p:pic>
        <p:nvPicPr>
          <p:cNvPr id="37899" name="Picture 22" descr="android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81645" y="1196975"/>
            <a:ext cx="323766"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0" name="Picture 8" descr="heart 2"/>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65967" y="981075"/>
            <a:ext cx="485649"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1" name="Picture 4" descr="text file 3"/>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4047" y="1160463"/>
            <a:ext cx="378520"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矩形 39"/>
          <p:cNvSpPr/>
          <p:nvPr/>
        </p:nvSpPr>
        <p:spPr>
          <a:xfrm>
            <a:off x="354532" y="2564905"/>
            <a:ext cx="800219" cy="1452935"/>
          </a:xfrm>
          <a:prstGeom prst="rect">
            <a:avLst/>
          </a:prstGeom>
          <a:noFill/>
        </p:spPr>
        <p:txBody>
          <a:bodyPr vert="vert270">
            <a:spAutoFit/>
          </a:bodyPr>
          <a:lstStyle/>
          <a:p>
            <a:pPr algn="ctr" fontAlgn="auto">
              <a:spcBef>
                <a:spcPts val="0"/>
              </a:spcBef>
              <a:spcAft>
                <a:spcPts val="0"/>
              </a:spcAft>
              <a:defRPr/>
            </a:pPr>
            <a:r>
              <a:rPr lang="en-US" altLang="zh-CN" sz="2000" kern="0" dirty="0" smtClean="0">
                <a:solidFill>
                  <a:srgbClr val="FFFFFF"/>
                </a:solidFill>
                <a:effectLst>
                  <a:glow rad="228600">
                    <a:srgbClr val="00B0F0">
                      <a:alpha val="40000"/>
                    </a:srgbClr>
                  </a:glow>
                </a:effectLst>
                <a:ea typeface="微软雅黑" pitchFamily="34" charset="-122"/>
                <a:cs typeface="Arial" panose="020B0604020202020204" pitchFamily="34" charset="0"/>
              </a:rPr>
              <a:t>Performance Metrics</a:t>
            </a:r>
            <a:endParaRPr lang="zh-CN" altLang="en-US" sz="2000" kern="0" dirty="0">
              <a:solidFill>
                <a:srgbClr val="FFFFFF"/>
              </a:solidFill>
              <a:effectLst>
                <a:glow rad="228600">
                  <a:srgbClr val="00B0F0">
                    <a:alpha val="40000"/>
                  </a:srgbClr>
                </a:glow>
              </a:effectLst>
              <a:ea typeface="微软雅黑" pitchFamily="34" charset="-122"/>
              <a:cs typeface="Arial" panose="020B0604020202020204" pitchFamily="34" charset="0"/>
            </a:endParaRPr>
          </a:p>
        </p:txBody>
      </p:sp>
      <p:sp>
        <p:nvSpPr>
          <p:cNvPr id="37903" name="Light Blue"/>
          <p:cNvSpPr>
            <a:spLocks noChangeArrowheads="1"/>
          </p:cNvSpPr>
          <p:nvPr/>
        </p:nvSpPr>
        <p:spPr bwMode="auto">
          <a:xfrm>
            <a:off x="1103422" y="3249613"/>
            <a:ext cx="2537752" cy="984250"/>
          </a:xfrm>
          <a:prstGeom prst="roundRect">
            <a:avLst>
              <a:gd name="adj" fmla="val 5324"/>
            </a:avLst>
          </a:prstGeom>
          <a:solidFill>
            <a:srgbClr val="00B0F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7904" name="Light Blue"/>
          <p:cNvSpPr>
            <a:spLocks noChangeArrowheads="1"/>
          </p:cNvSpPr>
          <p:nvPr/>
        </p:nvSpPr>
        <p:spPr bwMode="auto">
          <a:xfrm>
            <a:off x="3749492" y="3249613"/>
            <a:ext cx="2537752" cy="984250"/>
          </a:xfrm>
          <a:prstGeom prst="roundRect">
            <a:avLst>
              <a:gd name="adj" fmla="val 5324"/>
            </a:avLst>
          </a:prstGeom>
          <a:solidFill>
            <a:srgbClr val="00B0F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7905" name="Light Blue"/>
          <p:cNvSpPr>
            <a:spLocks noChangeArrowheads="1"/>
          </p:cNvSpPr>
          <p:nvPr/>
        </p:nvSpPr>
        <p:spPr bwMode="auto">
          <a:xfrm>
            <a:off x="1103422" y="2212975"/>
            <a:ext cx="2537752" cy="984250"/>
          </a:xfrm>
          <a:prstGeom prst="roundRect">
            <a:avLst>
              <a:gd name="adj" fmla="val 5324"/>
            </a:avLst>
          </a:prstGeom>
          <a:solidFill>
            <a:srgbClr val="00B0F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7906" name="Light Blue"/>
          <p:cNvSpPr>
            <a:spLocks noChangeArrowheads="1"/>
          </p:cNvSpPr>
          <p:nvPr/>
        </p:nvSpPr>
        <p:spPr bwMode="auto">
          <a:xfrm>
            <a:off x="3749492" y="2212975"/>
            <a:ext cx="2537752" cy="984250"/>
          </a:xfrm>
          <a:prstGeom prst="roundRect">
            <a:avLst>
              <a:gd name="adj" fmla="val 5324"/>
            </a:avLst>
          </a:prstGeom>
          <a:solidFill>
            <a:srgbClr val="00B0F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pic>
        <p:nvPicPr>
          <p:cNvPr id="37907" name="Picture 3" descr="C:\Users\Jonahs\Dropbox\Projects SCOTT\MEET Windows Azure\source\Background\tile-icon-bigdata.png"/>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78398" y="2420939"/>
            <a:ext cx="485649" cy="61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8" name="Picture 18" descr="3d view"/>
          <p:cNvPicPr>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24469" y="2420938"/>
            <a:ext cx="485649"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9" name="Picture 4" descr="C:\Users\Jonahs\Dropbox\Projects SCOTT\MEET Windows Azure\source\Background\tile-icon-cache.png"/>
          <p:cNvPicPr>
            <a:picLocks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305776" y="3465513"/>
            <a:ext cx="404707"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10" name="Freeform 73"/>
          <p:cNvSpPr>
            <a:spLocks noEditPoints="1"/>
          </p:cNvSpPr>
          <p:nvPr/>
        </p:nvSpPr>
        <p:spPr bwMode="black">
          <a:xfrm>
            <a:off x="3924469" y="3392489"/>
            <a:ext cx="513025" cy="612775"/>
          </a:xfrm>
          <a:custGeom>
            <a:avLst/>
            <a:gdLst>
              <a:gd name="T0" fmla="*/ 2147483647 w 2278"/>
              <a:gd name="T1" fmla="*/ 2147483647 h 2201"/>
              <a:gd name="T2" fmla="*/ 2147483647 w 2278"/>
              <a:gd name="T3" fmla="*/ 2147483647 h 2201"/>
              <a:gd name="T4" fmla="*/ 2147483647 w 2278"/>
              <a:gd name="T5" fmla="*/ 2147483647 h 2201"/>
              <a:gd name="T6" fmla="*/ 2147483647 w 2278"/>
              <a:gd name="T7" fmla="*/ 0 h 2201"/>
              <a:gd name="T8" fmla="*/ 2147483647 w 2278"/>
              <a:gd name="T9" fmla="*/ 2147483647 h 2201"/>
              <a:gd name="T10" fmla="*/ 2147483647 w 2278"/>
              <a:gd name="T11" fmla="*/ 2147483647 h 2201"/>
              <a:gd name="T12" fmla="*/ 2147483647 w 2278"/>
              <a:gd name="T13" fmla="*/ 2147483647 h 2201"/>
              <a:gd name="T14" fmla="*/ 0 w 2278"/>
              <a:gd name="T15" fmla="*/ 2147483647 h 2201"/>
              <a:gd name="T16" fmla="*/ 2147483647 w 2278"/>
              <a:gd name="T17" fmla="*/ 2147483647 h 2201"/>
              <a:gd name="T18" fmla="*/ 2147483647 w 2278"/>
              <a:gd name="T19" fmla="*/ 2147483647 h 2201"/>
              <a:gd name="T20" fmla="*/ 2147483647 w 2278"/>
              <a:gd name="T21" fmla="*/ 2147483647 h 2201"/>
              <a:gd name="T22" fmla="*/ 2147483647 w 2278"/>
              <a:gd name="T23" fmla="*/ 2147483647 h 2201"/>
              <a:gd name="T24" fmla="*/ 2147483647 w 2278"/>
              <a:gd name="T25" fmla="*/ 2147483647 h 2201"/>
              <a:gd name="T26" fmla="*/ 2147483647 w 2278"/>
              <a:gd name="T27" fmla="*/ 2147483647 h 2201"/>
              <a:gd name="T28" fmla="*/ 2147483647 w 2278"/>
              <a:gd name="T29" fmla="*/ 2147483647 h 2201"/>
              <a:gd name="T30" fmla="*/ 2147483647 w 2278"/>
              <a:gd name="T31" fmla="*/ 2147483647 h 2201"/>
              <a:gd name="T32" fmla="*/ 2147483647 w 2278"/>
              <a:gd name="T33" fmla="*/ 2147483647 h 2201"/>
              <a:gd name="T34" fmla="*/ 2147483647 w 2278"/>
              <a:gd name="T35" fmla="*/ 2147483647 h 2201"/>
              <a:gd name="T36" fmla="*/ 2147483647 w 2278"/>
              <a:gd name="T37" fmla="*/ 2147483647 h 2201"/>
              <a:gd name="T38" fmla="*/ 2147483647 w 2278"/>
              <a:gd name="T39" fmla="*/ 2147483647 h 2201"/>
              <a:gd name="T40" fmla="*/ 2147483647 w 2278"/>
              <a:gd name="T41" fmla="*/ 2147483647 h 2201"/>
              <a:gd name="T42" fmla="*/ 2147483647 w 2278"/>
              <a:gd name="T43" fmla="*/ 2147483647 h 2201"/>
              <a:gd name="T44" fmla="*/ 2147483647 w 2278"/>
              <a:gd name="T45" fmla="*/ 2147483647 h 2201"/>
              <a:gd name="T46" fmla="*/ 2147483647 w 2278"/>
              <a:gd name="T47" fmla="*/ 2147483647 h 2201"/>
              <a:gd name="T48" fmla="*/ 2147483647 w 2278"/>
              <a:gd name="T49" fmla="*/ 2147483647 h 2201"/>
              <a:gd name="T50" fmla="*/ 2147483647 w 2278"/>
              <a:gd name="T51" fmla="*/ 2147483647 h 2201"/>
              <a:gd name="T52" fmla="*/ 2147483647 w 2278"/>
              <a:gd name="T53" fmla="*/ 2147483647 h 2201"/>
              <a:gd name="T54" fmla="*/ 2147483647 w 2278"/>
              <a:gd name="T55" fmla="*/ 2147483647 h 2201"/>
              <a:gd name="T56" fmla="*/ 2147483647 w 2278"/>
              <a:gd name="T57" fmla="*/ 2147483647 h 2201"/>
              <a:gd name="T58" fmla="*/ 2147483647 w 2278"/>
              <a:gd name="T59" fmla="*/ 2147483647 h 2201"/>
              <a:gd name="T60" fmla="*/ 2147483647 w 2278"/>
              <a:gd name="T61" fmla="*/ 2147483647 h 2201"/>
              <a:gd name="T62" fmla="*/ 2147483647 w 2278"/>
              <a:gd name="T63" fmla="*/ 2147483647 h 2201"/>
              <a:gd name="T64" fmla="*/ 2147483647 w 2278"/>
              <a:gd name="T65" fmla="*/ 2147483647 h 2201"/>
              <a:gd name="T66" fmla="*/ 2147483647 w 2278"/>
              <a:gd name="T67" fmla="*/ 2147483647 h 2201"/>
              <a:gd name="T68" fmla="*/ 2147483647 w 2278"/>
              <a:gd name="T69" fmla="*/ 2147483647 h 2201"/>
              <a:gd name="T70" fmla="*/ 2147483647 w 2278"/>
              <a:gd name="T71" fmla="*/ 2147483647 h 2201"/>
              <a:gd name="T72" fmla="*/ 2147483647 w 2278"/>
              <a:gd name="T73" fmla="*/ 2147483647 h 2201"/>
              <a:gd name="T74" fmla="*/ 2147483647 w 2278"/>
              <a:gd name="T75" fmla="*/ 2147483647 h 2201"/>
              <a:gd name="T76" fmla="*/ 2147483647 w 2278"/>
              <a:gd name="T77" fmla="*/ 2147483647 h 2201"/>
              <a:gd name="T78" fmla="*/ 2147483647 w 2278"/>
              <a:gd name="T79" fmla="*/ 2147483647 h 2201"/>
              <a:gd name="T80" fmla="*/ 2147483647 w 2278"/>
              <a:gd name="T81" fmla="*/ 2147483647 h 2201"/>
              <a:gd name="T82" fmla="*/ 2147483647 w 2278"/>
              <a:gd name="T83" fmla="*/ 2147483647 h 2201"/>
              <a:gd name="T84" fmla="*/ 2147483647 w 2278"/>
              <a:gd name="T85" fmla="*/ 2147483647 h 2201"/>
              <a:gd name="T86" fmla="*/ 2147483647 w 2278"/>
              <a:gd name="T87" fmla="*/ 2147483647 h 2201"/>
              <a:gd name="T88" fmla="*/ 2147483647 w 2278"/>
              <a:gd name="T89" fmla="*/ 2147483647 h 2201"/>
              <a:gd name="T90" fmla="*/ 2147483647 w 2278"/>
              <a:gd name="T91" fmla="*/ 2147483647 h 2201"/>
              <a:gd name="T92" fmla="*/ 2147483647 w 2278"/>
              <a:gd name="T93" fmla="*/ 2147483647 h 2201"/>
              <a:gd name="T94" fmla="*/ 2147483647 w 2278"/>
              <a:gd name="T95" fmla="*/ 2147483647 h 2201"/>
              <a:gd name="T96" fmla="*/ 2147483647 w 2278"/>
              <a:gd name="T97" fmla="*/ 2147483647 h 2201"/>
              <a:gd name="T98" fmla="*/ 2147483647 w 2278"/>
              <a:gd name="T99" fmla="*/ 2147483647 h 2201"/>
              <a:gd name="T100" fmla="*/ 2147483647 w 2278"/>
              <a:gd name="T101" fmla="*/ 2147483647 h 2201"/>
              <a:gd name="T102" fmla="*/ 2147483647 w 2278"/>
              <a:gd name="T103" fmla="*/ 2147483647 h 2201"/>
              <a:gd name="T104" fmla="*/ 2147483647 w 2278"/>
              <a:gd name="T105" fmla="*/ 2147483647 h 2201"/>
              <a:gd name="T106" fmla="*/ 2147483647 w 2278"/>
              <a:gd name="T107" fmla="*/ 2147483647 h 2201"/>
              <a:gd name="T108" fmla="*/ 2147483647 w 2278"/>
              <a:gd name="T109" fmla="*/ 2147483647 h 2201"/>
              <a:gd name="T110" fmla="*/ 2147483647 w 2278"/>
              <a:gd name="T111" fmla="*/ 2147483647 h 2201"/>
              <a:gd name="T112" fmla="*/ 2147483647 w 2278"/>
              <a:gd name="T113" fmla="*/ 2147483647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61612" tIns="30807" rIns="61612" bIns="30807"/>
          <a:lstStyle/>
          <a:p>
            <a:endParaRPr lang="zh-CN" altLang="en-US"/>
          </a:p>
        </p:txBody>
      </p:sp>
      <p:sp>
        <p:nvSpPr>
          <p:cNvPr id="37911" name="矩形 61"/>
          <p:cNvSpPr>
            <a:spLocks noChangeArrowheads="1"/>
          </p:cNvSpPr>
          <p:nvPr/>
        </p:nvSpPr>
        <p:spPr bwMode="auto">
          <a:xfrm>
            <a:off x="2143758" y="2349501"/>
            <a:ext cx="151050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Experience modeling</a:t>
            </a:r>
          </a:p>
        </p:txBody>
      </p:sp>
      <p:sp>
        <p:nvSpPr>
          <p:cNvPr id="37912" name="矩形 62"/>
          <p:cNvSpPr>
            <a:spLocks noChangeArrowheads="1"/>
          </p:cNvSpPr>
          <p:nvPr/>
        </p:nvSpPr>
        <p:spPr bwMode="auto">
          <a:xfrm>
            <a:off x="4826728" y="2349501"/>
            <a:ext cx="146051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Measurement indicators</a:t>
            </a:r>
          </a:p>
        </p:txBody>
      </p:sp>
      <p:sp>
        <p:nvSpPr>
          <p:cNvPr id="37913" name="矩形 63"/>
          <p:cNvSpPr>
            <a:spLocks noChangeArrowheads="1"/>
          </p:cNvSpPr>
          <p:nvPr/>
        </p:nvSpPr>
        <p:spPr bwMode="auto">
          <a:xfrm>
            <a:off x="2250886" y="3429001"/>
            <a:ext cx="143075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Network requirements</a:t>
            </a:r>
          </a:p>
        </p:txBody>
      </p:sp>
      <p:sp>
        <p:nvSpPr>
          <p:cNvPr id="37914" name="矩形 64"/>
          <p:cNvSpPr>
            <a:spLocks noChangeArrowheads="1"/>
          </p:cNvSpPr>
          <p:nvPr/>
        </p:nvSpPr>
        <p:spPr bwMode="auto">
          <a:xfrm>
            <a:off x="4680319" y="3429001"/>
            <a:ext cx="165929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a:solidFill>
                  <a:srgbClr val="FFFFFF"/>
                </a:solidFill>
                <a:ea typeface="微软雅黑" pitchFamily="34" charset="-122"/>
                <a:cs typeface="Arial" pitchFamily="34" charset="0"/>
                <a:sym typeface="Arial" pitchFamily="34" charset="0"/>
              </a:rPr>
              <a:t>Network architecture</a:t>
            </a:r>
          </a:p>
        </p:txBody>
      </p:sp>
      <p:sp>
        <p:nvSpPr>
          <p:cNvPr id="37915" name="矩形 65"/>
          <p:cNvSpPr>
            <a:spLocks noChangeArrowheads="1"/>
          </p:cNvSpPr>
          <p:nvPr/>
        </p:nvSpPr>
        <p:spPr bwMode="auto">
          <a:xfrm>
            <a:off x="1718816" y="2208213"/>
            <a:ext cx="640389"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6000">
                <a:solidFill>
                  <a:srgbClr val="FFFFFF"/>
                </a:solidFill>
                <a:ea typeface="微软雅黑" pitchFamily="34" charset="-122"/>
                <a:cs typeface="Arial" pitchFamily="34" charset="0"/>
                <a:sym typeface="Arial" pitchFamily="34" charset="0"/>
              </a:rPr>
              <a:t>1</a:t>
            </a:r>
          </a:p>
        </p:txBody>
      </p:sp>
      <p:sp>
        <p:nvSpPr>
          <p:cNvPr id="37916" name="矩形 66"/>
          <p:cNvSpPr>
            <a:spLocks noChangeArrowheads="1"/>
          </p:cNvSpPr>
          <p:nvPr/>
        </p:nvSpPr>
        <p:spPr bwMode="auto">
          <a:xfrm>
            <a:off x="4483917" y="2208213"/>
            <a:ext cx="35709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6000">
                <a:solidFill>
                  <a:srgbClr val="FFFFFF"/>
                </a:solidFill>
                <a:ea typeface="微软雅黑" pitchFamily="34" charset="-122"/>
                <a:cs typeface="Arial" pitchFamily="34" charset="0"/>
                <a:sym typeface="Arial" pitchFamily="34" charset="0"/>
              </a:rPr>
              <a:t>2</a:t>
            </a:r>
          </a:p>
        </p:txBody>
      </p:sp>
      <p:sp>
        <p:nvSpPr>
          <p:cNvPr id="37917" name="矩形 67"/>
          <p:cNvSpPr>
            <a:spLocks noChangeArrowheads="1"/>
          </p:cNvSpPr>
          <p:nvPr/>
        </p:nvSpPr>
        <p:spPr bwMode="auto">
          <a:xfrm>
            <a:off x="1710483" y="3284538"/>
            <a:ext cx="68800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6000">
                <a:solidFill>
                  <a:srgbClr val="FFFFFF"/>
                </a:solidFill>
                <a:ea typeface="微软雅黑" pitchFamily="34" charset="-122"/>
                <a:cs typeface="Arial" pitchFamily="34" charset="0"/>
                <a:sym typeface="Arial" pitchFamily="34" charset="0"/>
              </a:rPr>
              <a:t>3</a:t>
            </a:r>
          </a:p>
        </p:txBody>
      </p:sp>
      <p:sp>
        <p:nvSpPr>
          <p:cNvPr id="37918" name="矩形 73"/>
          <p:cNvSpPr>
            <a:spLocks noChangeArrowheads="1"/>
          </p:cNvSpPr>
          <p:nvPr/>
        </p:nvSpPr>
        <p:spPr bwMode="auto">
          <a:xfrm>
            <a:off x="4301799" y="3284538"/>
            <a:ext cx="68681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6000">
                <a:solidFill>
                  <a:srgbClr val="FFFFFF"/>
                </a:solidFill>
                <a:ea typeface="微软雅黑" pitchFamily="34" charset="-122"/>
                <a:cs typeface="Arial" pitchFamily="34" charset="0"/>
                <a:sym typeface="Arial" pitchFamily="34" charset="0"/>
              </a:rPr>
              <a:t>4</a:t>
            </a:r>
          </a:p>
        </p:txBody>
      </p:sp>
      <p:sp>
        <p:nvSpPr>
          <p:cNvPr id="37919" name="Light Blue"/>
          <p:cNvSpPr>
            <a:spLocks noChangeArrowheads="1"/>
          </p:cNvSpPr>
          <p:nvPr/>
        </p:nvSpPr>
        <p:spPr bwMode="auto">
          <a:xfrm>
            <a:off x="6455079" y="1089025"/>
            <a:ext cx="1861653" cy="4643438"/>
          </a:xfrm>
          <a:prstGeom prst="roundRect">
            <a:avLst>
              <a:gd name="adj" fmla="val 2870"/>
            </a:avLst>
          </a:prstGeom>
          <a:solidFill>
            <a:srgbClr val="3EC09B"/>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en-US" altLang="zh-CN" sz="1700" b="0" dirty="0">
              <a:solidFill>
                <a:srgbClr val="FFFFFF"/>
              </a:solidFill>
              <a:cs typeface="Arial" pitchFamily="34" charset="0"/>
            </a:endParaRPr>
          </a:p>
        </p:txBody>
      </p:sp>
      <p:sp>
        <p:nvSpPr>
          <p:cNvPr id="37920" name="燕尾形 82"/>
          <p:cNvSpPr>
            <a:spLocks noChangeArrowheads="1"/>
          </p:cNvSpPr>
          <p:nvPr/>
        </p:nvSpPr>
        <p:spPr bwMode="auto">
          <a:xfrm rot="5400000">
            <a:off x="6767375" y="1082271"/>
            <a:ext cx="1238250" cy="1467658"/>
          </a:xfrm>
          <a:prstGeom prst="chevron">
            <a:avLst>
              <a:gd name="adj" fmla="val 32361"/>
            </a:avLst>
          </a:prstGeom>
          <a:solidFill>
            <a:srgbClr val="FFFFFF">
              <a:alpha val="30196"/>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600">
              <a:solidFill>
                <a:srgbClr val="000000"/>
              </a:solidFill>
              <a:cs typeface="Arial" pitchFamily="34" charset="0"/>
            </a:endParaRPr>
          </a:p>
        </p:txBody>
      </p:sp>
      <p:sp>
        <p:nvSpPr>
          <p:cNvPr id="37921" name="燕尾形 84"/>
          <p:cNvSpPr>
            <a:spLocks noChangeArrowheads="1"/>
          </p:cNvSpPr>
          <p:nvPr/>
        </p:nvSpPr>
        <p:spPr bwMode="auto">
          <a:xfrm rot="5400000">
            <a:off x="6766582" y="2129228"/>
            <a:ext cx="1239837" cy="1467658"/>
          </a:xfrm>
          <a:prstGeom prst="chevron">
            <a:avLst>
              <a:gd name="adj" fmla="val 32361"/>
            </a:avLst>
          </a:prstGeom>
          <a:solidFill>
            <a:srgbClr val="FFFFFF">
              <a:alpha val="30196"/>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600">
              <a:solidFill>
                <a:srgbClr val="000000"/>
              </a:solidFill>
              <a:cs typeface="Arial" pitchFamily="34" charset="0"/>
            </a:endParaRPr>
          </a:p>
        </p:txBody>
      </p:sp>
      <p:sp>
        <p:nvSpPr>
          <p:cNvPr id="37922" name="燕尾形 85"/>
          <p:cNvSpPr>
            <a:spLocks noChangeArrowheads="1"/>
          </p:cNvSpPr>
          <p:nvPr/>
        </p:nvSpPr>
        <p:spPr bwMode="auto">
          <a:xfrm rot="5400000">
            <a:off x="6767375" y="3176184"/>
            <a:ext cx="1238250" cy="1467658"/>
          </a:xfrm>
          <a:prstGeom prst="chevron">
            <a:avLst>
              <a:gd name="adj" fmla="val 32361"/>
            </a:avLst>
          </a:prstGeom>
          <a:solidFill>
            <a:srgbClr val="FFFFFF">
              <a:alpha val="30196"/>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600">
              <a:solidFill>
                <a:srgbClr val="000000"/>
              </a:solidFill>
              <a:cs typeface="Arial" pitchFamily="34" charset="0"/>
            </a:endParaRPr>
          </a:p>
        </p:txBody>
      </p:sp>
      <p:sp>
        <p:nvSpPr>
          <p:cNvPr id="37923" name="燕尾形 86"/>
          <p:cNvSpPr>
            <a:spLocks noChangeArrowheads="1"/>
          </p:cNvSpPr>
          <p:nvPr/>
        </p:nvSpPr>
        <p:spPr bwMode="auto">
          <a:xfrm rot="5400000">
            <a:off x="6767375" y="4223934"/>
            <a:ext cx="1238250" cy="1467658"/>
          </a:xfrm>
          <a:prstGeom prst="chevron">
            <a:avLst>
              <a:gd name="adj" fmla="val 32361"/>
            </a:avLst>
          </a:prstGeom>
          <a:solidFill>
            <a:srgbClr val="FFFFFF">
              <a:alpha val="30196"/>
            </a:srgb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600">
              <a:solidFill>
                <a:srgbClr val="000000"/>
              </a:solidFill>
              <a:cs typeface="Arial" pitchFamily="34" charset="0"/>
            </a:endParaRPr>
          </a:p>
        </p:txBody>
      </p:sp>
      <p:sp>
        <p:nvSpPr>
          <p:cNvPr id="37925" name="矩形 79"/>
          <p:cNvSpPr>
            <a:spLocks noChangeArrowheads="1"/>
          </p:cNvSpPr>
          <p:nvPr/>
        </p:nvSpPr>
        <p:spPr bwMode="auto">
          <a:xfrm>
            <a:off x="6655051" y="3614739"/>
            <a:ext cx="154145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Network assessment</a:t>
            </a:r>
          </a:p>
        </p:txBody>
      </p:sp>
      <p:sp>
        <p:nvSpPr>
          <p:cNvPr id="37926" name="矩形 80"/>
          <p:cNvSpPr>
            <a:spLocks noChangeArrowheads="1"/>
          </p:cNvSpPr>
          <p:nvPr/>
        </p:nvSpPr>
        <p:spPr bwMode="auto">
          <a:xfrm>
            <a:off x="6783606" y="4660901"/>
            <a:ext cx="120816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Planning guidance</a:t>
            </a:r>
          </a:p>
        </p:txBody>
      </p:sp>
      <p:sp>
        <p:nvSpPr>
          <p:cNvPr id="37927" name="矩形 81"/>
          <p:cNvSpPr>
            <a:spLocks noChangeArrowheads="1"/>
          </p:cNvSpPr>
          <p:nvPr/>
        </p:nvSpPr>
        <p:spPr bwMode="auto">
          <a:xfrm>
            <a:off x="6652671" y="2530476"/>
            <a:ext cx="146765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Experience assessment</a:t>
            </a:r>
          </a:p>
        </p:txBody>
      </p:sp>
      <p:sp>
        <p:nvSpPr>
          <p:cNvPr id="37928" name="右箭头 44"/>
          <p:cNvSpPr>
            <a:spLocks noChangeArrowheads="1"/>
          </p:cNvSpPr>
          <p:nvPr/>
        </p:nvSpPr>
        <p:spPr bwMode="auto">
          <a:xfrm>
            <a:off x="472555" y="5568950"/>
            <a:ext cx="8415527" cy="852488"/>
          </a:xfrm>
          <a:prstGeom prst="rightArrow">
            <a:avLst>
              <a:gd name="adj1" fmla="val 50000"/>
              <a:gd name="adj2" fmla="val 49981"/>
            </a:avLst>
          </a:prstGeom>
          <a:solidFill>
            <a:srgbClr val="FFC000"/>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lIns="68583" tIns="34292" rIns="68583" bIns="34292" anchor="ctr"/>
          <a:lstStyle>
            <a:lvl1pPr defTabSz="674688" eaLnBrk="0" hangingPunct="0">
              <a:defRPr b="1">
                <a:solidFill>
                  <a:schemeClr val="tx1"/>
                </a:solidFill>
                <a:latin typeface="Arial" pitchFamily="34" charset="0"/>
                <a:ea typeface="宋体" pitchFamily="2" charset="-122"/>
              </a:defRPr>
            </a:lvl1pPr>
            <a:lvl2pPr marL="742950" indent="-285750" defTabSz="674688" eaLnBrk="0" hangingPunct="0">
              <a:defRPr b="1">
                <a:solidFill>
                  <a:schemeClr val="tx1"/>
                </a:solidFill>
                <a:latin typeface="Arial" pitchFamily="34" charset="0"/>
                <a:ea typeface="宋体" pitchFamily="2" charset="-122"/>
              </a:defRPr>
            </a:lvl2pPr>
            <a:lvl3pPr marL="1143000" indent="-228600" defTabSz="674688" eaLnBrk="0" hangingPunct="0">
              <a:defRPr b="1">
                <a:solidFill>
                  <a:schemeClr val="tx1"/>
                </a:solidFill>
                <a:latin typeface="Arial" pitchFamily="34" charset="0"/>
                <a:ea typeface="宋体" pitchFamily="2" charset="-122"/>
              </a:defRPr>
            </a:lvl3pPr>
            <a:lvl4pPr marL="1600200" indent="-228600" defTabSz="674688" eaLnBrk="0" hangingPunct="0">
              <a:defRPr b="1">
                <a:solidFill>
                  <a:schemeClr val="tx1"/>
                </a:solidFill>
                <a:latin typeface="Arial" pitchFamily="34" charset="0"/>
                <a:ea typeface="宋体" pitchFamily="2" charset="-122"/>
              </a:defRPr>
            </a:lvl4pPr>
            <a:lvl5pPr marL="2057400" indent="-228600" defTabSz="674688" eaLnBrk="0" hangingPunct="0">
              <a:defRPr b="1">
                <a:solidFill>
                  <a:schemeClr val="tx1"/>
                </a:solidFill>
                <a:latin typeface="Arial" pitchFamily="34" charset="0"/>
                <a:ea typeface="宋体" pitchFamily="2" charset="-122"/>
              </a:defRPr>
            </a:lvl5pPr>
            <a:lvl6pPr marL="2514600" indent="-228600" defTabSz="674688"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674688"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674688"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674688"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buFont typeface="Wingdings" pitchFamily="2" charset="2"/>
              <a:buNone/>
            </a:pPr>
            <a:endParaRPr lang="zh-CN" altLang="en-US" sz="1700" b="0">
              <a:solidFill>
                <a:srgbClr val="FFFFFF"/>
              </a:solidFill>
              <a:cs typeface="Arial" pitchFamily="34" charset="0"/>
            </a:endParaRPr>
          </a:p>
        </p:txBody>
      </p:sp>
      <p:sp>
        <p:nvSpPr>
          <p:cNvPr id="37929" name="TextBox 69"/>
          <p:cNvSpPr txBox="1">
            <a:spLocks noChangeArrowheads="1"/>
          </p:cNvSpPr>
          <p:nvPr/>
        </p:nvSpPr>
        <p:spPr bwMode="auto">
          <a:xfrm>
            <a:off x="2667981" y="5732464"/>
            <a:ext cx="36716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pPr>
            <a:r>
              <a:rPr lang="en-US" altLang="zh-CN" sz="2400" dirty="0" smtClean="0">
                <a:solidFill>
                  <a:srgbClr val="FFFFFF"/>
                </a:solidFill>
                <a:ea typeface="微软雅黑" pitchFamily="34" charset="-122"/>
                <a:cs typeface="Arial" pitchFamily="34" charset="0"/>
                <a:sym typeface="Arial" pitchFamily="34" charset="0"/>
              </a:rPr>
              <a:t>Continuous evolution</a:t>
            </a:r>
            <a:endParaRPr lang="zh-CN" altLang="zh-CN" sz="2400" dirty="0">
              <a:solidFill>
                <a:srgbClr val="FFFFFF"/>
              </a:solidFill>
              <a:ea typeface="微软雅黑" pitchFamily="34" charset="-122"/>
              <a:cs typeface="Arial" pitchFamily="34" charset="0"/>
              <a:sym typeface="Arial" pitchFamily="34" charset="0"/>
            </a:endParaRPr>
          </a:p>
        </p:txBody>
      </p:sp>
      <p:sp>
        <p:nvSpPr>
          <p:cNvPr id="72" name="圆角矩形 71"/>
          <p:cNvSpPr/>
          <p:nvPr/>
        </p:nvSpPr>
        <p:spPr bwMode="auto">
          <a:xfrm>
            <a:off x="1103423" y="4286251"/>
            <a:ext cx="5195725" cy="1439863"/>
          </a:xfrm>
          <a:prstGeom prst="roundRect">
            <a:avLst>
              <a:gd name="adj" fmla="val 5810"/>
            </a:avLst>
          </a:prstGeom>
          <a:solidFill>
            <a:srgbClr val="00B05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76" name="TextBox 75"/>
          <p:cNvSpPr txBox="1"/>
          <p:nvPr/>
        </p:nvSpPr>
        <p:spPr>
          <a:xfrm>
            <a:off x="381973" y="4286251"/>
            <a:ext cx="800219" cy="1446213"/>
          </a:xfrm>
          <a:prstGeom prst="rect">
            <a:avLst/>
          </a:prstGeom>
          <a:noFill/>
        </p:spPr>
        <p:txBody>
          <a:bodyPr vert="vert270">
            <a:spAutoFit/>
          </a:bodyPr>
          <a:lstStyle/>
          <a:p>
            <a:pPr algn="ctr" fontAlgn="auto">
              <a:spcBef>
                <a:spcPts val="0"/>
              </a:spcBef>
              <a:spcAft>
                <a:spcPts val="0"/>
              </a:spcAft>
              <a:buFont typeface="Wingdings" pitchFamily="2" charset="2"/>
              <a:buNone/>
              <a:defRPr/>
            </a:pPr>
            <a:r>
              <a:rPr lang="en-US" altLang="zh-CN" sz="2000" kern="0" dirty="0">
                <a:solidFill>
                  <a:srgbClr val="FFFFFF"/>
                </a:solidFill>
                <a:effectLst>
                  <a:glow rad="228600">
                    <a:srgbClr val="00B050">
                      <a:alpha val="40000"/>
                    </a:srgbClr>
                  </a:glow>
                </a:effectLst>
                <a:ea typeface="微软雅黑" pitchFamily="34" charset="-122"/>
                <a:cs typeface="Arial" panose="020B0604020202020204" pitchFamily="34" charset="0"/>
              </a:rPr>
              <a:t>Application scenario</a:t>
            </a:r>
            <a:endParaRPr lang="zh-CN" altLang="en-US" sz="2000" kern="0" dirty="0">
              <a:solidFill>
                <a:srgbClr val="FFFFFF"/>
              </a:solidFill>
              <a:effectLst>
                <a:glow rad="228600">
                  <a:srgbClr val="00B050">
                    <a:alpha val="40000"/>
                  </a:srgbClr>
                </a:glow>
              </a:effectLst>
              <a:ea typeface="微软雅黑" pitchFamily="34" charset="-122"/>
              <a:cs typeface="Arial" panose="020B0604020202020204" pitchFamily="34" charset="0"/>
            </a:endParaRPr>
          </a:p>
        </p:txBody>
      </p:sp>
      <p:sp>
        <p:nvSpPr>
          <p:cNvPr id="77" name="圆角矩形 76"/>
          <p:cNvSpPr/>
          <p:nvPr/>
        </p:nvSpPr>
        <p:spPr bwMode="auto">
          <a:xfrm>
            <a:off x="1209360" y="5264150"/>
            <a:ext cx="2374679"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78" name="圆角矩形 77"/>
          <p:cNvSpPr/>
          <p:nvPr/>
        </p:nvSpPr>
        <p:spPr bwMode="auto">
          <a:xfrm>
            <a:off x="3806628" y="5264150"/>
            <a:ext cx="2374679"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grpSp>
        <p:nvGrpSpPr>
          <p:cNvPr id="5" name="组合 19"/>
          <p:cNvGrpSpPr/>
          <p:nvPr/>
        </p:nvGrpSpPr>
        <p:grpSpPr>
          <a:xfrm>
            <a:off x="3880566" y="5313862"/>
            <a:ext cx="240477" cy="271446"/>
            <a:chOff x="-4743450" y="6276975"/>
            <a:chExt cx="1830388" cy="1525588"/>
          </a:xfrm>
          <a:solidFill>
            <a:srgbClr val="00B0F0"/>
          </a:solidFill>
        </p:grpSpPr>
        <p:sp>
          <p:nvSpPr>
            <p:cNvPr id="125" name="Freeform 55"/>
            <p:cNvSpPr>
              <a:spLocks noEditPoints="1"/>
            </p:cNvSpPr>
            <p:nvPr/>
          </p:nvSpPr>
          <p:spPr bwMode="auto">
            <a:xfrm>
              <a:off x="-4235450" y="6472238"/>
              <a:ext cx="844550" cy="1330325"/>
            </a:xfrm>
            <a:custGeom>
              <a:avLst/>
              <a:gdLst>
                <a:gd name="T0" fmla="*/ 223 w 225"/>
                <a:gd name="T1" fmla="*/ 344 h 354"/>
                <a:gd name="T2" fmla="*/ 137 w 225"/>
                <a:gd name="T3" fmla="*/ 108 h 354"/>
                <a:gd name="T4" fmla="*/ 142 w 225"/>
                <a:gd name="T5" fmla="*/ 89 h 354"/>
                <a:gd name="T6" fmla="*/ 163 w 225"/>
                <a:gd name="T7" fmla="*/ 50 h 354"/>
                <a:gd name="T8" fmla="*/ 113 w 225"/>
                <a:gd name="T9" fmla="*/ 0 h 354"/>
                <a:gd name="T10" fmla="*/ 62 w 225"/>
                <a:gd name="T11" fmla="*/ 50 h 354"/>
                <a:gd name="T12" fmla="*/ 83 w 225"/>
                <a:gd name="T13" fmla="*/ 89 h 354"/>
                <a:gd name="T14" fmla="*/ 88 w 225"/>
                <a:gd name="T15" fmla="*/ 108 h 354"/>
                <a:gd name="T16" fmla="*/ 2 w 225"/>
                <a:gd name="T17" fmla="*/ 344 h 354"/>
                <a:gd name="T18" fmla="*/ 9 w 225"/>
                <a:gd name="T19" fmla="*/ 351 h 354"/>
                <a:gd name="T20" fmla="*/ 113 w 225"/>
                <a:gd name="T21" fmla="*/ 325 h 354"/>
                <a:gd name="T22" fmla="*/ 216 w 225"/>
                <a:gd name="T23" fmla="*/ 351 h 354"/>
                <a:gd name="T24" fmla="*/ 223 w 225"/>
                <a:gd name="T25" fmla="*/ 344 h 354"/>
                <a:gd name="T26" fmla="*/ 113 w 225"/>
                <a:gd name="T27" fmla="*/ 145 h 354"/>
                <a:gd name="T28" fmla="*/ 137 w 225"/>
                <a:gd name="T29" fmla="*/ 169 h 354"/>
                <a:gd name="T30" fmla="*/ 113 w 225"/>
                <a:gd name="T31" fmla="*/ 193 h 354"/>
                <a:gd name="T32" fmla="*/ 88 w 225"/>
                <a:gd name="T33" fmla="*/ 169 h 354"/>
                <a:gd name="T34" fmla="*/ 113 w 225"/>
                <a:gd name="T35" fmla="*/ 145 h 354"/>
                <a:gd name="T36" fmla="*/ 113 w 225"/>
                <a:gd name="T37" fmla="*/ 285 h 354"/>
                <a:gd name="T38" fmla="*/ 76 w 225"/>
                <a:gd name="T39" fmla="*/ 248 h 354"/>
                <a:gd name="T40" fmla="*/ 113 w 225"/>
                <a:gd name="T41" fmla="*/ 211 h 354"/>
                <a:gd name="T42" fmla="*/ 149 w 225"/>
                <a:gd name="T43" fmla="*/ 248 h 354"/>
                <a:gd name="T44" fmla="*/ 113 w 225"/>
                <a:gd name="T45" fmla="*/ 2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354">
                  <a:moveTo>
                    <a:pt x="223" y="344"/>
                  </a:moveTo>
                  <a:cubicBezTo>
                    <a:pt x="137" y="108"/>
                    <a:pt x="137" y="108"/>
                    <a:pt x="137" y="108"/>
                  </a:cubicBezTo>
                  <a:cubicBezTo>
                    <a:pt x="135" y="101"/>
                    <a:pt x="137" y="93"/>
                    <a:pt x="142" y="89"/>
                  </a:cubicBezTo>
                  <a:cubicBezTo>
                    <a:pt x="142" y="89"/>
                    <a:pt x="163" y="71"/>
                    <a:pt x="163" y="50"/>
                  </a:cubicBezTo>
                  <a:cubicBezTo>
                    <a:pt x="163" y="22"/>
                    <a:pt x="140" y="0"/>
                    <a:pt x="113" y="0"/>
                  </a:cubicBezTo>
                  <a:cubicBezTo>
                    <a:pt x="85" y="0"/>
                    <a:pt x="62" y="22"/>
                    <a:pt x="62" y="50"/>
                  </a:cubicBezTo>
                  <a:cubicBezTo>
                    <a:pt x="62" y="71"/>
                    <a:pt x="83" y="89"/>
                    <a:pt x="83" y="89"/>
                  </a:cubicBezTo>
                  <a:cubicBezTo>
                    <a:pt x="88" y="93"/>
                    <a:pt x="90" y="101"/>
                    <a:pt x="88" y="108"/>
                  </a:cubicBezTo>
                  <a:cubicBezTo>
                    <a:pt x="2" y="344"/>
                    <a:pt x="2" y="344"/>
                    <a:pt x="2" y="344"/>
                  </a:cubicBezTo>
                  <a:cubicBezTo>
                    <a:pt x="0" y="351"/>
                    <a:pt x="3" y="354"/>
                    <a:pt x="9" y="351"/>
                  </a:cubicBezTo>
                  <a:cubicBezTo>
                    <a:pt x="9" y="351"/>
                    <a:pt x="72" y="325"/>
                    <a:pt x="113" y="325"/>
                  </a:cubicBezTo>
                  <a:cubicBezTo>
                    <a:pt x="153" y="325"/>
                    <a:pt x="216" y="351"/>
                    <a:pt x="216" y="351"/>
                  </a:cubicBezTo>
                  <a:cubicBezTo>
                    <a:pt x="222" y="354"/>
                    <a:pt x="225" y="351"/>
                    <a:pt x="223" y="344"/>
                  </a:cubicBezTo>
                  <a:close/>
                  <a:moveTo>
                    <a:pt x="113" y="145"/>
                  </a:moveTo>
                  <a:cubicBezTo>
                    <a:pt x="126" y="145"/>
                    <a:pt x="137" y="156"/>
                    <a:pt x="137" y="169"/>
                  </a:cubicBezTo>
                  <a:cubicBezTo>
                    <a:pt x="137" y="183"/>
                    <a:pt x="126" y="193"/>
                    <a:pt x="113" y="193"/>
                  </a:cubicBezTo>
                  <a:cubicBezTo>
                    <a:pt x="99" y="193"/>
                    <a:pt x="88" y="183"/>
                    <a:pt x="88" y="169"/>
                  </a:cubicBezTo>
                  <a:cubicBezTo>
                    <a:pt x="88" y="156"/>
                    <a:pt x="99" y="145"/>
                    <a:pt x="113" y="145"/>
                  </a:cubicBezTo>
                  <a:close/>
                  <a:moveTo>
                    <a:pt x="113" y="285"/>
                  </a:moveTo>
                  <a:cubicBezTo>
                    <a:pt x="92" y="285"/>
                    <a:pt x="76" y="268"/>
                    <a:pt x="76" y="248"/>
                  </a:cubicBezTo>
                  <a:cubicBezTo>
                    <a:pt x="76" y="227"/>
                    <a:pt x="92" y="211"/>
                    <a:pt x="113" y="211"/>
                  </a:cubicBezTo>
                  <a:cubicBezTo>
                    <a:pt x="133" y="211"/>
                    <a:pt x="149" y="227"/>
                    <a:pt x="149" y="248"/>
                  </a:cubicBezTo>
                  <a:cubicBezTo>
                    <a:pt x="149" y="268"/>
                    <a:pt x="133" y="285"/>
                    <a:pt x="113" y="285"/>
                  </a:cubicBezTo>
                  <a:close/>
                </a:path>
              </a:pathLst>
            </a:custGeom>
            <a:grpFill/>
            <a:ln>
              <a:noFill/>
            </a:ln>
            <a:extLst/>
          </p:spPr>
          <p:txBody>
            <a:bodyPr/>
            <a:lstStyle/>
            <a:p>
              <a:pPr>
                <a:buClr>
                  <a:srgbClr val="CC9900"/>
                </a:buClr>
                <a:buFont typeface="Wingdings" pitchFamily="2" charset="2"/>
                <a:buChar char="n"/>
                <a:defRPr/>
              </a:pPr>
              <a:endParaRPr lang="zh-CN" altLang="en-US" sz="1400" dirty="0">
                <a:ea typeface="微软雅黑" pitchFamily="34" charset="-122"/>
                <a:cs typeface="Arial" panose="020B0604020202020204" pitchFamily="34" charset="0"/>
              </a:endParaRPr>
            </a:p>
          </p:txBody>
        </p:sp>
        <p:sp>
          <p:nvSpPr>
            <p:cNvPr id="126" name="Freeform 56"/>
            <p:cNvSpPr>
              <a:spLocks/>
            </p:cNvSpPr>
            <p:nvPr/>
          </p:nvSpPr>
          <p:spPr bwMode="auto">
            <a:xfrm>
              <a:off x="-4743450" y="6276975"/>
              <a:ext cx="217488" cy="731837"/>
            </a:xfrm>
            <a:custGeom>
              <a:avLst/>
              <a:gdLst>
                <a:gd name="T0" fmla="*/ 36 w 58"/>
                <a:gd name="T1" fmla="*/ 3 h 195"/>
                <a:gd name="T2" fmla="*/ 0 w 58"/>
                <a:gd name="T3" fmla="*/ 92 h 195"/>
                <a:gd name="T4" fmla="*/ 42 w 58"/>
                <a:gd name="T5" fmla="*/ 192 h 195"/>
                <a:gd name="T6" fmla="*/ 54 w 58"/>
                <a:gd name="T7" fmla="*/ 192 h 195"/>
                <a:gd name="T8" fmla="*/ 54 w 58"/>
                <a:gd name="T9" fmla="*/ 180 h 195"/>
                <a:gd name="T10" fmla="*/ 17 w 58"/>
                <a:gd name="T11" fmla="*/ 92 h 195"/>
                <a:gd name="T12" fmla="*/ 48 w 58"/>
                <a:gd name="T13" fmla="*/ 15 h 195"/>
                <a:gd name="T14" fmla="*/ 48 w 58"/>
                <a:gd name="T15" fmla="*/ 3 h 195"/>
                <a:gd name="T16" fmla="*/ 36 w 58"/>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95">
                  <a:moveTo>
                    <a:pt x="36" y="3"/>
                  </a:moveTo>
                  <a:cubicBezTo>
                    <a:pt x="12" y="27"/>
                    <a:pt x="0" y="59"/>
                    <a:pt x="0" y="92"/>
                  </a:cubicBezTo>
                  <a:cubicBezTo>
                    <a:pt x="0" y="127"/>
                    <a:pt x="14" y="164"/>
                    <a:pt x="42" y="192"/>
                  </a:cubicBezTo>
                  <a:cubicBezTo>
                    <a:pt x="46" y="195"/>
                    <a:pt x="51" y="195"/>
                    <a:pt x="54" y="192"/>
                  </a:cubicBezTo>
                  <a:cubicBezTo>
                    <a:pt x="58" y="189"/>
                    <a:pt x="58" y="183"/>
                    <a:pt x="54" y="180"/>
                  </a:cubicBezTo>
                  <a:cubicBezTo>
                    <a:pt x="29" y="155"/>
                    <a:pt x="17" y="123"/>
                    <a:pt x="17" y="92"/>
                  </a:cubicBezTo>
                  <a:cubicBezTo>
                    <a:pt x="17" y="63"/>
                    <a:pt x="27" y="36"/>
                    <a:pt x="48" y="15"/>
                  </a:cubicBezTo>
                  <a:cubicBezTo>
                    <a:pt x="51" y="11"/>
                    <a:pt x="51" y="6"/>
                    <a:pt x="48" y="3"/>
                  </a:cubicBezTo>
                  <a:cubicBezTo>
                    <a:pt x="45" y="0"/>
                    <a:pt x="40" y="0"/>
                    <a:pt x="36" y="3"/>
                  </a:cubicBezTo>
                  <a:close/>
                </a:path>
              </a:pathLst>
            </a:custGeom>
            <a:grpFill/>
            <a:ln>
              <a:noFill/>
            </a:ln>
            <a:extLst/>
          </p:spPr>
          <p:txBody>
            <a:bodyPr/>
            <a:lstStyle/>
            <a:p>
              <a:pPr>
                <a:buClr>
                  <a:srgbClr val="CC9900"/>
                </a:buClr>
                <a:buFont typeface="Wingdings" pitchFamily="2" charset="2"/>
                <a:buChar char="n"/>
                <a:defRPr/>
              </a:pPr>
              <a:endParaRPr lang="zh-CN" altLang="en-US" sz="1400">
                <a:ea typeface="微软雅黑" pitchFamily="34" charset="-122"/>
                <a:cs typeface="Arial" panose="020B0604020202020204" pitchFamily="34" charset="0"/>
              </a:endParaRPr>
            </a:p>
          </p:txBody>
        </p:sp>
        <p:sp>
          <p:nvSpPr>
            <p:cNvPr id="127" name="Freeform 57"/>
            <p:cNvSpPr>
              <a:spLocks/>
            </p:cNvSpPr>
            <p:nvPr/>
          </p:nvSpPr>
          <p:spPr bwMode="auto">
            <a:xfrm>
              <a:off x="-4556125" y="6329363"/>
              <a:ext cx="192088" cy="623887"/>
            </a:xfrm>
            <a:custGeom>
              <a:avLst/>
              <a:gdLst>
                <a:gd name="T0" fmla="*/ 31 w 51"/>
                <a:gd name="T1" fmla="*/ 4 h 166"/>
                <a:gd name="T2" fmla="*/ 0 w 51"/>
                <a:gd name="T3" fmla="*/ 79 h 166"/>
                <a:gd name="T4" fmla="*/ 36 w 51"/>
                <a:gd name="T5" fmla="*/ 163 h 166"/>
                <a:gd name="T6" fmla="*/ 48 w 51"/>
                <a:gd name="T7" fmla="*/ 163 h 166"/>
                <a:gd name="T8" fmla="*/ 48 w 51"/>
                <a:gd name="T9" fmla="*/ 151 h 166"/>
                <a:gd name="T10" fmla="*/ 17 w 51"/>
                <a:gd name="T11" fmla="*/ 79 h 166"/>
                <a:gd name="T12" fmla="*/ 43 w 51"/>
                <a:gd name="T13" fmla="*/ 15 h 166"/>
                <a:gd name="T14" fmla="*/ 43 w 51"/>
                <a:gd name="T15" fmla="*/ 4 h 166"/>
                <a:gd name="T16" fmla="*/ 31 w 51"/>
                <a:gd name="T17"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6">
                  <a:moveTo>
                    <a:pt x="31" y="4"/>
                  </a:moveTo>
                  <a:cubicBezTo>
                    <a:pt x="10" y="24"/>
                    <a:pt x="0" y="51"/>
                    <a:pt x="0" y="79"/>
                  </a:cubicBezTo>
                  <a:cubicBezTo>
                    <a:pt x="0" y="109"/>
                    <a:pt x="12" y="139"/>
                    <a:pt x="36" y="163"/>
                  </a:cubicBezTo>
                  <a:cubicBezTo>
                    <a:pt x="39" y="166"/>
                    <a:pt x="45" y="166"/>
                    <a:pt x="48" y="163"/>
                  </a:cubicBezTo>
                  <a:cubicBezTo>
                    <a:pt x="51" y="160"/>
                    <a:pt x="51" y="154"/>
                    <a:pt x="48" y="151"/>
                  </a:cubicBezTo>
                  <a:cubicBezTo>
                    <a:pt x="27" y="131"/>
                    <a:pt x="17" y="104"/>
                    <a:pt x="17" y="79"/>
                  </a:cubicBezTo>
                  <a:cubicBezTo>
                    <a:pt x="17" y="55"/>
                    <a:pt x="26" y="33"/>
                    <a:pt x="43" y="15"/>
                  </a:cubicBezTo>
                  <a:cubicBezTo>
                    <a:pt x="46" y="12"/>
                    <a:pt x="46" y="7"/>
                    <a:pt x="43" y="4"/>
                  </a:cubicBezTo>
                  <a:cubicBezTo>
                    <a:pt x="39" y="0"/>
                    <a:pt x="34" y="0"/>
                    <a:pt x="31" y="4"/>
                  </a:cubicBezTo>
                  <a:close/>
                </a:path>
              </a:pathLst>
            </a:custGeom>
            <a:grpFill/>
            <a:ln>
              <a:noFill/>
            </a:ln>
            <a:extLst/>
          </p:spPr>
          <p:txBody>
            <a:bodyPr/>
            <a:lstStyle/>
            <a:p>
              <a:pPr>
                <a:buClr>
                  <a:srgbClr val="CC9900"/>
                </a:buClr>
                <a:buFont typeface="Wingdings" pitchFamily="2" charset="2"/>
                <a:buChar char="n"/>
                <a:defRPr/>
              </a:pPr>
              <a:endParaRPr lang="zh-CN" altLang="en-US" sz="1400">
                <a:ea typeface="微软雅黑" pitchFamily="34" charset="-122"/>
                <a:cs typeface="Arial" panose="020B0604020202020204" pitchFamily="34" charset="0"/>
              </a:endParaRPr>
            </a:p>
          </p:txBody>
        </p:sp>
        <p:sp>
          <p:nvSpPr>
            <p:cNvPr id="128" name="Freeform 58"/>
            <p:cNvSpPr>
              <a:spLocks/>
            </p:cNvSpPr>
            <p:nvPr/>
          </p:nvSpPr>
          <p:spPr bwMode="auto">
            <a:xfrm>
              <a:off x="-4368800" y="6384925"/>
              <a:ext cx="169863" cy="511175"/>
            </a:xfrm>
            <a:custGeom>
              <a:avLst/>
              <a:gdLst>
                <a:gd name="T0" fmla="*/ 25 w 45"/>
                <a:gd name="T1" fmla="*/ 3 h 136"/>
                <a:gd name="T2" fmla="*/ 0 w 45"/>
                <a:gd name="T3" fmla="*/ 65 h 136"/>
                <a:gd name="T4" fmla="*/ 29 w 45"/>
                <a:gd name="T5" fmla="*/ 133 h 136"/>
                <a:gd name="T6" fmla="*/ 41 w 45"/>
                <a:gd name="T7" fmla="*/ 133 h 136"/>
                <a:gd name="T8" fmla="*/ 41 w 45"/>
                <a:gd name="T9" fmla="*/ 121 h 136"/>
                <a:gd name="T10" fmla="*/ 17 w 45"/>
                <a:gd name="T11" fmla="*/ 65 h 136"/>
                <a:gd name="T12" fmla="*/ 37 w 45"/>
                <a:gd name="T13" fmla="*/ 15 h 136"/>
                <a:gd name="T14" fmla="*/ 37 w 45"/>
                <a:gd name="T15" fmla="*/ 3 h 136"/>
                <a:gd name="T16" fmla="*/ 25 w 45"/>
                <a:gd name="T1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6">
                  <a:moveTo>
                    <a:pt x="25" y="3"/>
                  </a:moveTo>
                  <a:cubicBezTo>
                    <a:pt x="9" y="20"/>
                    <a:pt x="0" y="42"/>
                    <a:pt x="0" y="65"/>
                  </a:cubicBezTo>
                  <a:cubicBezTo>
                    <a:pt x="0" y="89"/>
                    <a:pt x="10" y="114"/>
                    <a:pt x="29" y="133"/>
                  </a:cubicBezTo>
                  <a:cubicBezTo>
                    <a:pt x="33" y="136"/>
                    <a:pt x="38" y="136"/>
                    <a:pt x="41" y="133"/>
                  </a:cubicBezTo>
                  <a:cubicBezTo>
                    <a:pt x="45" y="130"/>
                    <a:pt x="45" y="125"/>
                    <a:pt x="41" y="121"/>
                  </a:cubicBezTo>
                  <a:cubicBezTo>
                    <a:pt x="25" y="105"/>
                    <a:pt x="17" y="85"/>
                    <a:pt x="17" y="65"/>
                  </a:cubicBezTo>
                  <a:cubicBezTo>
                    <a:pt x="17" y="46"/>
                    <a:pt x="24" y="29"/>
                    <a:pt x="37" y="15"/>
                  </a:cubicBezTo>
                  <a:cubicBezTo>
                    <a:pt x="40" y="12"/>
                    <a:pt x="40" y="7"/>
                    <a:pt x="37" y="3"/>
                  </a:cubicBezTo>
                  <a:cubicBezTo>
                    <a:pt x="34" y="0"/>
                    <a:pt x="29" y="0"/>
                    <a:pt x="25" y="3"/>
                  </a:cubicBezTo>
                  <a:close/>
                </a:path>
              </a:pathLst>
            </a:custGeom>
            <a:grpFill/>
            <a:ln>
              <a:noFill/>
            </a:ln>
            <a:extLst/>
          </p:spPr>
          <p:txBody>
            <a:bodyPr/>
            <a:lstStyle/>
            <a:p>
              <a:pPr>
                <a:buClr>
                  <a:srgbClr val="CC9900"/>
                </a:buClr>
                <a:buFont typeface="Wingdings" pitchFamily="2" charset="2"/>
                <a:buChar char="n"/>
                <a:defRPr/>
              </a:pPr>
              <a:endParaRPr lang="zh-CN" altLang="en-US" sz="1400" dirty="0">
                <a:ea typeface="微软雅黑" pitchFamily="34" charset="-122"/>
                <a:cs typeface="Arial" panose="020B0604020202020204" pitchFamily="34" charset="0"/>
              </a:endParaRPr>
            </a:p>
          </p:txBody>
        </p:sp>
        <p:sp>
          <p:nvSpPr>
            <p:cNvPr id="129" name="Freeform 59"/>
            <p:cNvSpPr>
              <a:spLocks/>
            </p:cNvSpPr>
            <p:nvPr/>
          </p:nvSpPr>
          <p:spPr bwMode="auto">
            <a:xfrm>
              <a:off x="-3130550" y="6276975"/>
              <a:ext cx="217488" cy="731837"/>
            </a:xfrm>
            <a:custGeom>
              <a:avLst/>
              <a:gdLst>
                <a:gd name="T0" fmla="*/ 22 w 58"/>
                <a:gd name="T1" fmla="*/ 3 h 195"/>
                <a:gd name="T2" fmla="*/ 58 w 58"/>
                <a:gd name="T3" fmla="*/ 92 h 195"/>
                <a:gd name="T4" fmla="*/ 15 w 58"/>
                <a:gd name="T5" fmla="*/ 192 h 195"/>
                <a:gd name="T6" fmla="*/ 4 w 58"/>
                <a:gd name="T7" fmla="*/ 192 h 195"/>
                <a:gd name="T8" fmla="*/ 4 w 58"/>
                <a:gd name="T9" fmla="*/ 180 h 195"/>
                <a:gd name="T10" fmla="*/ 41 w 58"/>
                <a:gd name="T11" fmla="*/ 92 h 195"/>
                <a:gd name="T12" fmla="*/ 10 w 58"/>
                <a:gd name="T13" fmla="*/ 15 h 195"/>
                <a:gd name="T14" fmla="*/ 10 w 58"/>
                <a:gd name="T15" fmla="*/ 3 h 195"/>
                <a:gd name="T16" fmla="*/ 22 w 58"/>
                <a:gd name="T1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95">
                  <a:moveTo>
                    <a:pt x="22" y="3"/>
                  </a:moveTo>
                  <a:cubicBezTo>
                    <a:pt x="46" y="27"/>
                    <a:pt x="58" y="59"/>
                    <a:pt x="58" y="92"/>
                  </a:cubicBezTo>
                  <a:cubicBezTo>
                    <a:pt x="58" y="127"/>
                    <a:pt x="44" y="164"/>
                    <a:pt x="15" y="192"/>
                  </a:cubicBezTo>
                  <a:cubicBezTo>
                    <a:pt x="12" y="195"/>
                    <a:pt x="7" y="195"/>
                    <a:pt x="4" y="192"/>
                  </a:cubicBezTo>
                  <a:cubicBezTo>
                    <a:pt x="0" y="189"/>
                    <a:pt x="0" y="183"/>
                    <a:pt x="4" y="180"/>
                  </a:cubicBezTo>
                  <a:cubicBezTo>
                    <a:pt x="29" y="155"/>
                    <a:pt x="41" y="123"/>
                    <a:pt x="41" y="92"/>
                  </a:cubicBezTo>
                  <a:cubicBezTo>
                    <a:pt x="41" y="63"/>
                    <a:pt x="31" y="36"/>
                    <a:pt x="10" y="15"/>
                  </a:cubicBezTo>
                  <a:cubicBezTo>
                    <a:pt x="6" y="11"/>
                    <a:pt x="6" y="6"/>
                    <a:pt x="10" y="3"/>
                  </a:cubicBezTo>
                  <a:cubicBezTo>
                    <a:pt x="13" y="0"/>
                    <a:pt x="18" y="0"/>
                    <a:pt x="22" y="3"/>
                  </a:cubicBezTo>
                  <a:close/>
                </a:path>
              </a:pathLst>
            </a:custGeom>
            <a:grpFill/>
            <a:ln>
              <a:noFill/>
            </a:ln>
            <a:extLst/>
          </p:spPr>
          <p:txBody>
            <a:bodyPr/>
            <a:lstStyle/>
            <a:p>
              <a:pPr>
                <a:buClr>
                  <a:srgbClr val="CC9900"/>
                </a:buClr>
                <a:buFont typeface="Wingdings" pitchFamily="2" charset="2"/>
                <a:buChar char="n"/>
                <a:defRPr/>
              </a:pPr>
              <a:endParaRPr lang="zh-CN" altLang="en-US" sz="1400">
                <a:ea typeface="微软雅黑" pitchFamily="34" charset="-122"/>
                <a:cs typeface="Arial" panose="020B0604020202020204" pitchFamily="34" charset="0"/>
              </a:endParaRPr>
            </a:p>
          </p:txBody>
        </p:sp>
        <p:sp>
          <p:nvSpPr>
            <p:cNvPr id="130" name="Freeform 60"/>
            <p:cNvSpPr>
              <a:spLocks/>
            </p:cNvSpPr>
            <p:nvPr/>
          </p:nvSpPr>
          <p:spPr bwMode="auto">
            <a:xfrm>
              <a:off x="-3292475" y="6329363"/>
              <a:ext cx="192088" cy="623887"/>
            </a:xfrm>
            <a:custGeom>
              <a:avLst/>
              <a:gdLst>
                <a:gd name="T0" fmla="*/ 20 w 51"/>
                <a:gd name="T1" fmla="*/ 4 h 166"/>
                <a:gd name="T2" fmla="*/ 51 w 51"/>
                <a:gd name="T3" fmla="*/ 79 h 166"/>
                <a:gd name="T4" fmla="*/ 15 w 51"/>
                <a:gd name="T5" fmla="*/ 163 h 166"/>
                <a:gd name="T6" fmla="*/ 3 w 51"/>
                <a:gd name="T7" fmla="*/ 163 h 166"/>
                <a:gd name="T8" fmla="*/ 3 w 51"/>
                <a:gd name="T9" fmla="*/ 151 h 166"/>
                <a:gd name="T10" fmla="*/ 34 w 51"/>
                <a:gd name="T11" fmla="*/ 79 h 166"/>
                <a:gd name="T12" fmla="*/ 8 w 51"/>
                <a:gd name="T13" fmla="*/ 15 h 166"/>
                <a:gd name="T14" fmla="*/ 8 w 51"/>
                <a:gd name="T15" fmla="*/ 4 h 166"/>
                <a:gd name="T16" fmla="*/ 20 w 51"/>
                <a:gd name="T17" fmla="*/ 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6">
                  <a:moveTo>
                    <a:pt x="20" y="4"/>
                  </a:moveTo>
                  <a:cubicBezTo>
                    <a:pt x="40" y="24"/>
                    <a:pt x="51" y="51"/>
                    <a:pt x="51" y="79"/>
                  </a:cubicBezTo>
                  <a:cubicBezTo>
                    <a:pt x="51" y="109"/>
                    <a:pt x="39" y="139"/>
                    <a:pt x="15" y="163"/>
                  </a:cubicBezTo>
                  <a:cubicBezTo>
                    <a:pt x="12" y="166"/>
                    <a:pt x="6" y="166"/>
                    <a:pt x="3" y="163"/>
                  </a:cubicBezTo>
                  <a:cubicBezTo>
                    <a:pt x="0" y="160"/>
                    <a:pt x="0" y="154"/>
                    <a:pt x="3" y="151"/>
                  </a:cubicBezTo>
                  <a:cubicBezTo>
                    <a:pt x="24" y="131"/>
                    <a:pt x="34" y="104"/>
                    <a:pt x="34" y="79"/>
                  </a:cubicBezTo>
                  <a:cubicBezTo>
                    <a:pt x="34" y="55"/>
                    <a:pt x="25" y="33"/>
                    <a:pt x="8" y="15"/>
                  </a:cubicBezTo>
                  <a:cubicBezTo>
                    <a:pt x="5" y="12"/>
                    <a:pt x="5" y="7"/>
                    <a:pt x="8" y="4"/>
                  </a:cubicBezTo>
                  <a:cubicBezTo>
                    <a:pt x="11" y="0"/>
                    <a:pt x="17" y="0"/>
                    <a:pt x="20" y="4"/>
                  </a:cubicBezTo>
                  <a:close/>
                </a:path>
              </a:pathLst>
            </a:custGeom>
            <a:grpFill/>
            <a:ln>
              <a:noFill/>
            </a:ln>
            <a:extLst/>
          </p:spPr>
          <p:txBody>
            <a:bodyPr/>
            <a:lstStyle/>
            <a:p>
              <a:pPr>
                <a:buClr>
                  <a:srgbClr val="CC9900"/>
                </a:buClr>
                <a:buFont typeface="Wingdings" pitchFamily="2" charset="2"/>
                <a:buChar char="n"/>
                <a:defRPr/>
              </a:pPr>
              <a:endParaRPr lang="zh-CN" altLang="en-US" sz="1400">
                <a:ea typeface="微软雅黑" pitchFamily="34" charset="-122"/>
                <a:cs typeface="Arial" panose="020B0604020202020204" pitchFamily="34" charset="0"/>
              </a:endParaRPr>
            </a:p>
          </p:txBody>
        </p:sp>
        <p:sp>
          <p:nvSpPr>
            <p:cNvPr id="131" name="Freeform 61"/>
            <p:cNvSpPr>
              <a:spLocks/>
            </p:cNvSpPr>
            <p:nvPr/>
          </p:nvSpPr>
          <p:spPr bwMode="auto">
            <a:xfrm>
              <a:off x="-3457575" y="6384925"/>
              <a:ext cx="165100" cy="511175"/>
            </a:xfrm>
            <a:custGeom>
              <a:avLst/>
              <a:gdLst>
                <a:gd name="T0" fmla="*/ 20 w 44"/>
                <a:gd name="T1" fmla="*/ 3 h 136"/>
                <a:gd name="T2" fmla="*/ 44 w 44"/>
                <a:gd name="T3" fmla="*/ 65 h 136"/>
                <a:gd name="T4" fmla="*/ 15 w 44"/>
                <a:gd name="T5" fmla="*/ 133 h 136"/>
                <a:gd name="T6" fmla="*/ 4 w 44"/>
                <a:gd name="T7" fmla="*/ 133 h 136"/>
                <a:gd name="T8" fmla="*/ 4 w 44"/>
                <a:gd name="T9" fmla="*/ 121 h 136"/>
                <a:gd name="T10" fmla="*/ 28 w 44"/>
                <a:gd name="T11" fmla="*/ 65 h 136"/>
                <a:gd name="T12" fmla="*/ 8 w 44"/>
                <a:gd name="T13" fmla="*/ 15 h 136"/>
                <a:gd name="T14" fmla="*/ 8 w 44"/>
                <a:gd name="T15" fmla="*/ 3 h 136"/>
                <a:gd name="T16" fmla="*/ 20 w 44"/>
                <a:gd name="T17"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36">
                  <a:moveTo>
                    <a:pt x="20" y="3"/>
                  </a:moveTo>
                  <a:cubicBezTo>
                    <a:pt x="36" y="20"/>
                    <a:pt x="44" y="42"/>
                    <a:pt x="44" y="65"/>
                  </a:cubicBezTo>
                  <a:cubicBezTo>
                    <a:pt x="44" y="89"/>
                    <a:pt x="35" y="114"/>
                    <a:pt x="15" y="133"/>
                  </a:cubicBezTo>
                  <a:cubicBezTo>
                    <a:pt x="12" y="136"/>
                    <a:pt x="7" y="136"/>
                    <a:pt x="4" y="133"/>
                  </a:cubicBezTo>
                  <a:cubicBezTo>
                    <a:pt x="0" y="130"/>
                    <a:pt x="0" y="125"/>
                    <a:pt x="4" y="121"/>
                  </a:cubicBezTo>
                  <a:cubicBezTo>
                    <a:pt x="20" y="105"/>
                    <a:pt x="28" y="85"/>
                    <a:pt x="28" y="65"/>
                  </a:cubicBezTo>
                  <a:cubicBezTo>
                    <a:pt x="28" y="46"/>
                    <a:pt x="21" y="29"/>
                    <a:pt x="8" y="15"/>
                  </a:cubicBezTo>
                  <a:cubicBezTo>
                    <a:pt x="4" y="12"/>
                    <a:pt x="4" y="7"/>
                    <a:pt x="8" y="3"/>
                  </a:cubicBezTo>
                  <a:cubicBezTo>
                    <a:pt x="11" y="0"/>
                    <a:pt x="16" y="0"/>
                    <a:pt x="20" y="3"/>
                  </a:cubicBezTo>
                  <a:close/>
                </a:path>
              </a:pathLst>
            </a:custGeom>
            <a:grpFill/>
            <a:ln>
              <a:noFill/>
            </a:ln>
            <a:extLst/>
          </p:spPr>
          <p:txBody>
            <a:bodyPr/>
            <a:lstStyle/>
            <a:p>
              <a:pPr>
                <a:buClr>
                  <a:srgbClr val="CC9900"/>
                </a:buClr>
                <a:buFont typeface="Wingdings" pitchFamily="2" charset="2"/>
                <a:buChar char="n"/>
                <a:defRPr/>
              </a:pPr>
              <a:endParaRPr lang="zh-CN" altLang="en-US" sz="1400">
                <a:ea typeface="微软雅黑" pitchFamily="34" charset="-122"/>
                <a:cs typeface="Arial" panose="020B0604020202020204" pitchFamily="34" charset="0"/>
              </a:endParaRPr>
            </a:p>
          </p:txBody>
        </p:sp>
      </p:grpSp>
      <p:sp>
        <p:nvSpPr>
          <p:cNvPr id="37935" name="矩形 87"/>
          <p:cNvSpPr>
            <a:spLocks noChangeArrowheads="1"/>
          </p:cNvSpPr>
          <p:nvPr/>
        </p:nvSpPr>
        <p:spPr bwMode="auto">
          <a:xfrm>
            <a:off x="4318175" y="5278439"/>
            <a:ext cx="1388484"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Mobile network</a:t>
            </a:r>
          </a:p>
        </p:txBody>
      </p:sp>
      <p:sp>
        <p:nvSpPr>
          <p:cNvPr id="37936" name="矩形 88"/>
          <p:cNvSpPr>
            <a:spLocks noChangeArrowheads="1"/>
          </p:cNvSpPr>
          <p:nvPr/>
        </p:nvSpPr>
        <p:spPr bwMode="auto">
          <a:xfrm>
            <a:off x="1745556" y="5278439"/>
            <a:ext cx="1298717"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Fixed network</a:t>
            </a:r>
          </a:p>
        </p:txBody>
      </p:sp>
      <p:pic>
        <p:nvPicPr>
          <p:cNvPr id="37937" name="Picture 12" descr="voip gateway"/>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28391" y="5313363"/>
            <a:ext cx="220209"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圆角矩形 91"/>
          <p:cNvSpPr/>
          <p:nvPr/>
        </p:nvSpPr>
        <p:spPr bwMode="auto">
          <a:xfrm>
            <a:off x="1209360" y="4394200"/>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93" name="圆角矩形 92"/>
          <p:cNvSpPr/>
          <p:nvPr/>
        </p:nvSpPr>
        <p:spPr bwMode="auto">
          <a:xfrm>
            <a:off x="2505614" y="4394200"/>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112" name="圆角矩形 111"/>
          <p:cNvSpPr/>
          <p:nvPr/>
        </p:nvSpPr>
        <p:spPr bwMode="auto">
          <a:xfrm>
            <a:off x="1209360" y="4829175"/>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113" name="圆角矩形 112"/>
          <p:cNvSpPr/>
          <p:nvPr/>
        </p:nvSpPr>
        <p:spPr bwMode="auto">
          <a:xfrm>
            <a:off x="2507994" y="4829175"/>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114" name="圆角矩形 113"/>
          <p:cNvSpPr/>
          <p:nvPr/>
        </p:nvSpPr>
        <p:spPr bwMode="auto">
          <a:xfrm>
            <a:off x="3806628" y="4829175"/>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pic>
        <p:nvPicPr>
          <p:cNvPr id="37943" name="Picture 4" descr="phone 42"/>
          <p:cNvPicPr>
            <a:picLocks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309347" y="4870450"/>
            <a:ext cx="216637"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组合 456"/>
          <p:cNvGrpSpPr>
            <a:grpSpLocks/>
          </p:cNvGrpSpPr>
          <p:nvPr/>
        </p:nvGrpSpPr>
        <p:grpSpPr bwMode="auto">
          <a:xfrm>
            <a:off x="2628216" y="4870450"/>
            <a:ext cx="189260" cy="287338"/>
            <a:chOff x="517011" y="3356992"/>
            <a:chExt cx="360000" cy="468000"/>
          </a:xfrm>
        </p:grpSpPr>
        <p:sp>
          <p:nvSpPr>
            <p:cNvPr id="122" name="圆角矩形 121"/>
            <p:cNvSpPr/>
            <p:nvPr/>
          </p:nvSpPr>
          <p:spPr bwMode="auto">
            <a:xfrm>
              <a:off x="517011" y="3356992"/>
              <a:ext cx="360000" cy="468000"/>
            </a:xfrm>
            <a:prstGeom prst="roundRect">
              <a:avLst>
                <a:gd name="adj" fmla="val 5773"/>
              </a:avLst>
            </a:prstGeom>
            <a:solidFill>
              <a:srgbClr val="00B0F0"/>
            </a:solidFill>
            <a:ln>
              <a:noFill/>
            </a:ln>
            <a:extLst/>
          </p:spPr>
          <p:style>
            <a:lnRef idx="2">
              <a:schemeClr val="accent1"/>
            </a:lnRef>
            <a:fillRef idx="1">
              <a:schemeClr val="lt1"/>
            </a:fillRef>
            <a:effectRef idx="0">
              <a:schemeClr val="accent1"/>
            </a:effectRef>
            <a:fontRef idx="minor">
              <a:schemeClr val="dk1"/>
            </a:fontRef>
          </p:style>
          <p:txBody>
            <a:bodyPr lIns="91414" tIns="45707" rIns="91414" bIns="45707"/>
            <a:lstStyle/>
            <a:p>
              <a:pPr algn="ctr">
                <a:spcBef>
                  <a:spcPts val="200"/>
                </a:spcBef>
                <a:buClr>
                  <a:srgbClr val="CC9900"/>
                </a:buClr>
                <a:buFont typeface="Wingdings" pitchFamily="2" charset="2"/>
                <a:buChar char="n"/>
                <a:defRPr/>
              </a:pPr>
              <a:endParaRPr lang="en-US" altLang="zh-CN" sz="1200"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3" name="矩形 122"/>
            <p:cNvSpPr/>
            <p:nvPr/>
          </p:nvSpPr>
          <p:spPr bwMode="auto">
            <a:xfrm>
              <a:off x="553237" y="3393191"/>
              <a:ext cx="287547" cy="395602"/>
            </a:xfrm>
            <a:prstGeom prst="rect">
              <a:avLst/>
            </a:prstGeom>
            <a:solidFill>
              <a:schemeClr val="bg1">
                <a:lumMod val="95000"/>
              </a:schemeClr>
            </a:solidFill>
            <a:ln>
              <a:noFill/>
            </a:ln>
            <a:effectLst/>
            <a:extLst/>
          </p:spPr>
          <p:txBody>
            <a:bodyPr/>
            <a:lstStyle/>
            <a:p>
              <a:pPr>
                <a:buClr>
                  <a:srgbClr val="CC9900"/>
                </a:buClr>
                <a:buFont typeface="Wingdings" pitchFamily="2" charset="2"/>
                <a:buChar char="n"/>
                <a:defRPr/>
              </a:pPr>
              <a:endParaRPr lang="zh-CN" altLang="en-US" sz="1400" b="0">
                <a:ea typeface="宋体" charset="-122"/>
                <a:cs typeface="Arial" panose="020B0604020202020204" pitchFamily="34" charset="0"/>
              </a:endParaRPr>
            </a:p>
          </p:txBody>
        </p:sp>
        <p:sp>
          <p:nvSpPr>
            <p:cNvPr id="37968" name="椭圆 123"/>
            <p:cNvSpPr>
              <a:spLocks noChangeArrowheads="1"/>
            </p:cNvSpPr>
            <p:nvPr/>
          </p:nvSpPr>
          <p:spPr bwMode="auto">
            <a:xfrm>
              <a:off x="693387" y="3369600"/>
              <a:ext cx="10800" cy="1080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b="0">
                <a:cs typeface="Arial" pitchFamily="34" charset="0"/>
              </a:endParaRPr>
            </a:p>
          </p:txBody>
        </p:sp>
      </p:grpSp>
      <p:sp>
        <p:nvSpPr>
          <p:cNvPr id="37945" name="矩形 116"/>
          <p:cNvSpPr>
            <a:spLocks noChangeArrowheads="1"/>
          </p:cNvSpPr>
          <p:nvPr/>
        </p:nvSpPr>
        <p:spPr bwMode="auto">
          <a:xfrm>
            <a:off x="1426536" y="4846639"/>
            <a:ext cx="702399"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Phone</a:t>
            </a:r>
          </a:p>
        </p:txBody>
      </p:sp>
      <p:sp>
        <p:nvSpPr>
          <p:cNvPr id="37946" name="矩形 117"/>
          <p:cNvSpPr>
            <a:spLocks noChangeArrowheads="1"/>
          </p:cNvSpPr>
          <p:nvPr/>
        </p:nvSpPr>
        <p:spPr bwMode="auto">
          <a:xfrm>
            <a:off x="2838840" y="4846639"/>
            <a:ext cx="503627"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Pad</a:t>
            </a:r>
          </a:p>
        </p:txBody>
      </p:sp>
      <p:sp>
        <p:nvSpPr>
          <p:cNvPr id="37947" name="矩形 118"/>
          <p:cNvSpPr>
            <a:spLocks noChangeArrowheads="1"/>
          </p:cNvSpPr>
          <p:nvPr/>
        </p:nvSpPr>
        <p:spPr bwMode="auto">
          <a:xfrm>
            <a:off x="4174026" y="4818064"/>
            <a:ext cx="413859"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404040"/>
                </a:solidFill>
                <a:ea typeface="微软雅黑" pitchFamily="34" charset="-122"/>
                <a:cs typeface="Arial" pitchFamily="34" charset="0"/>
                <a:sym typeface="Arial" pitchFamily="34" charset="0"/>
              </a:rPr>
              <a:t>TV</a:t>
            </a:r>
          </a:p>
        </p:txBody>
      </p:sp>
      <p:pic>
        <p:nvPicPr>
          <p:cNvPr id="37948" name="Picture 14" descr="monitor"/>
          <p:cNvPicPr>
            <a:picLocks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873285" y="4897438"/>
            <a:ext cx="229731"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 name="圆角矩形 120"/>
          <p:cNvSpPr/>
          <p:nvPr/>
        </p:nvSpPr>
        <p:spPr bwMode="auto">
          <a:xfrm>
            <a:off x="5105262" y="4829175"/>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7950" name="矩形 94"/>
          <p:cNvSpPr>
            <a:spLocks noChangeArrowheads="1"/>
          </p:cNvSpPr>
          <p:nvPr/>
        </p:nvSpPr>
        <p:spPr bwMode="auto">
          <a:xfrm>
            <a:off x="1498790" y="4414839"/>
            <a:ext cx="534084"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BTV</a:t>
            </a:r>
          </a:p>
        </p:txBody>
      </p:sp>
      <p:sp>
        <p:nvSpPr>
          <p:cNvPr id="37951" name="矩形 95"/>
          <p:cNvSpPr>
            <a:spLocks noChangeArrowheads="1"/>
          </p:cNvSpPr>
          <p:nvPr/>
        </p:nvSpPr>
        <p:spPr bwMode="auto">
          <a:xfrm>
            <a:off x="2838667" y="4414839"/>
            <a:ext cx="524210"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dirty="0">
                <a:solidFill>
                  <a:srgbClr val="404040"/>
                </a:solidFill>
                <a:ea typeface="微软雅黑" pitchFamily="34" charset="-122"/>
                <a:cs typeface="Arial" pitchFamily="34" charset="0"/>
                <a:sym typeface="Arial" pitchFamily="34" charset="0"/>
              </a:rPr>
              <a:t>VoD</a:t>
            </a:r>
          </a:p>
        </p:txBody>
      </p:sp>
      <p:pic>
        <p:nvPicPr>
          <p:cNvPr id="37952" name="Picture 16" descr="start"/>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628216" y="4433889"/>
            <a:ext cx="234492"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53" name="Picture 18" descr="switch"/>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331963" y="4457701"/>
            <a:ext cx="18926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 name="圆角矩形 98"/>
          <p:cNvSpPr/>
          <p:nvPr/>
        </p:nvSpPr>
        <p:spPr bwMode="auto">
          <a:xfrm>
            <a:off x="5105262" y="4394200"/>
            <a:ext cx="1077235"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2051" name="矩形 99"/>
          <p:cNvSpPr>
            <a:spLocks noChangeArrowheads="1"/>
          </p:cNvSpPr>
          <p:nvPr/>
        </p:nvSpPr>
        <p:spPr bwMode="auto">
          <a:xfrm>
            <a:off x="5450453" y="4365626"/>
            <a:ext cx="741566" cy="338534"/>
          </a:xfrm>
          <a:prstGeom prst="rect">
            <a:avLst/>
          </a:prstGeom>
          <a:noFill/>
          <a:ln>
            <a:noFill/>
          </a:ln>
          <a:extLst/>
        </p:spPr>
        <p:txBody>
          <a:bodyPr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defRPr/>
            </a:pPr>
            <a:r>
              <a:rPr lang="zh-CN" altLang="zh-CN" sz="800" b="0" dirty="0" smtClean="0">
                <a:solidFill>
                  <a:srgbClr val="404040"/>
                </a:solidFill>
                <a:ea typeface="微软雅黑" pitchFamily="34" charset="-122"/>
                <a:cs typeface="Arial" panose="020B0604020202020204" pitchFamily="34" charset="0"/>
                <a:sym typeface="Arial" pitchFamily="34" charset="0"/>
              </a:rPr>
              <a:t>Security surveillance</a:t>
            </a:r>
          </a:p>
        </p:txBody>
      </p:sp>
      <p:grpSp>
        <p:nvGrpSpPr>
          <p:cNvPr id="7" name="组合 333"/>
          <p:cNvGrpSpPr/>
          <p:nvPr/>
        </p:nvGrpSpPr>
        <p:grpSpPr>
          <a:xfrm>
            <a:off x="5200212" y="4838780"/>
            <a:ext cx="163781" cy="237787"/>
            <a:chOff x="-6559550" y="2457450"/>
            <a:chExt cx="1612900" cy="2171701"/>
          </a:xfrm>
          <a:solidFill>
            <a:srgbClr val="00B0F0"/>
          </a:solidFill>
        </p:grpSpPr>
        <p:sp>
          <p:nvSpPr>
            <p:cNvPr id="110" name="Freeform 17"/>
            <p:cNvSpPr>
              <a:spLocks noEditPoints="1"/>
            </p:cNvSpPr>
            <p:nvPr/>
          </p:nvSpPr>
          <p:spPr bwMode="auto">
            <a:xfrm>
              <a:off x="-6559550" y="2457450"/>
              <a:ext cx="1612900" cy="1611313"/>
            </a:xfrm>
            <a:custGeom>
              <a:avLst/>
              <a:gdLst/>
              <a:ahLst/>
              <a:cxnLst>
                <a:cxn ang="0">
                  <a:pos x="5423" y="5270"/>
                </a:cxn>
                <a:cxn ang="0">
                  <a:pos x="5837" y="5481"/>
                </a:cxn>
                <a:cxn ang="0">
                  <a:pos x="6155" y="5814"/>
                </a:cxn>
                <a:cxn ang="0">
                  <a:pos x="6347" y="6240"/>
                </a:cxn>
                <a:cxn ang="0">
                  <a:pos x="6384" y="6723"/>
                </a:cxn>
                <a:cxn ang="0">
                  <a:pos x="6255" y="7178"/>
                </a:cxn>
                <a:cxn ang="0">
                  <a:pos x="5987" y="7554"/>
                </a:cxn>
                <a:cxn ang="0">
                  <a:pos x="5610" y="7822"/>
                </a:cxn>
                <a:cxn ang="0">
                  <a:pos x="5155" y="7952"/>
                </a:cxn>
                <a:cxn ang="0">
                  <a:pos x="4671" y="7915"/>
                </a:cxn>
                <a:cxn ang="0">
                  <a:pos x="4245" y="7723"/>
                </a:cxn>
                <a:cxn ang="0">
                  <a:pos x="3912" y="7405"/>
                </a:cxn>
                <a:cxn ang="0">
                  <a:pos x="3700" y="6991"/>
                </a:cxn>
                <a:cxn ang="0">
                  <a:pos x="3640" y="6512"/>
                </a:cxn>
                <a:cxn ang="0">
                  <a:pos x="3746" y="6048"/>
                </a:cxn>
                <a:cxn ang="0">
                  <a:pos x="3996" y="5658"/>
                </a:cxn>
                <a:cxn ang="0">
                  <a:pos x="4359" y="5374"/>
                </a:cxn>
                <a:cxn ang="0">
                  <a:pos x="4805" y="5223"/>
                </a:cxn>
                <a:cxn ang="0">
                  <a:pos x="7023" y="71"/>
                </a:cxn>
                <a:cxn ang="0">
                  <a:pos x="8998" y="737"/>
                </a:cxn>
                <a:cxn ang="0">
                  <a:pos x="10605" y="2000"/>
                </a:cxn>
                <a:cxn ang="0">
                  <a:pos x="11712" y="3724"/>
                </a:cxn>
                <a:cxn ang="0">
                  <a:pos x="12184" y="5779"/>
                </a:cxn>
                <a:cxn ang="0">
                  <a:pos x="11917" y="7900"/>
                </a:cxn>
                <a:cxn ang="0">
                  <a:pos x="10978" y="9733"/>
                </a:cxn>
                <a:cxn ang="0">
                  <a:pos x="9500" y="11140"/>
                </a:cxn>
                <a:cxn ang="0">
                  <a:pos x="7616" y="11991"/>
                </a:cxn>
                <a:cxn ang="0">
                  <a:pos x="5474" y="12152"/>
                </a:cxn>
                <a:cxn ang="0">
                  <a:pos x="3457" y="11581"/>
                </a:cxn>
                <a:cxn ang="0">
                  <a:pos x="1789" y="10395"/>
                </a:cxn>
                <a:cxn ang="0">
                  <a:pos x="603" y="8728"/>
                </a:cxn>
                <a:cxn ang="0">
                  <a:pos x="32" y="6713"/>
                </a:cxn>
                <a:cxn ang="0">
                  <a:pos x="192" y="4572"/>
                </a:cxn>
                <a:cxn ang="0">
                  <a:pos x="1043" y="2690"/>
                </a:cxn>
                <a:cxn ang="0">
                  <a:pos x="2453" y="1213"/>
                </a:cxn>
                <a:cxn ang="0">
                  <a:pos x="4286" y="275"/>
                </a:cxn>
                <a:cxn ang="0">
                  <a:pos x="5014" y="3439"/>
                </a:cxn>
                <a:cxn ang="0">
                  <a:pos x="6094" y="3630"/>
                </a:cxn>
                <a:cxn ang="0">
                  <a:pos x="7013" y="4158"/>
                </a:cxn>
                <a:cxn ang="0">
                  <a:pos x="7704" y="4955"/>
                </a:cxn>
                <a:cxn ang="0">
                  <a:pos x="8097" y="5951"/>
                </a:cxn>
                <a:cxn ang="0">
                  <a:pos x="8124" y="7061"/>
                </a:cxn>
                <a:cxn ang="0">
                  <a:pos x="7780" y="8080"/>
                </a:cxn>
                <a:cxn ang="0">
                  <a:pos x="7128" y="8909"/>
                </a:cxn>
                <a:cxn ang="0">
                  <a:pos x="6237" y="9479"/>
                </a:cxn>
                <a:cxn ang="0">
                  <a:pos x="5176" y="9722"/>
                </a:cxn>
                <a:cxn ang="0">
                  <a:pos x="4080" y="9585"/>
                </a:cxn>
                <a:cxn ang="0">
                  <a:pos x="3133" y="9101"/>
                </a:cxn>
                <a:cxn ang="0">
                  <a:pos x="2407" y="8338"/>
                </a:cxn>
                <a:cxn ang="0">
                  <a:pos x="1967" y="7367"/>
                </a:cxn>
                <a:cxn ang="0">
                  <a:pos x="1884" y="6263"/>
                </a:cxn>
                <a:cxn ang="0">
                  <a:pos x="2179" y="5222"/>
                </a:cxn>
                <a:cxn ang="0">
                  <a:pos x="2792" y="4362"/>
                </a:cxn>
                <a:cxn ang="0">
                  <a:pos x="3652" y="3750"/>
                </a:cxn>
                <a:cxn ang="0">
                  <a:pos x="4693" y="3456"/>
                </a:cxn>
              </a:cxnLst>
              <a:rect l="0" t="0" r="r" b="b"/>
              <a:pathLst>
                <a:path w="12192" h="12184">
                  <a:moveTo>
                    <a:pt x="5014" y="5207"/>
                  </a:moveTo>
                  <a:lnTo>
                    <a:pt x="5085" y="5209"/>
                  </a:lnTo>
                  <a:lnTo>
                    <a:pt x="5155" y="5214"/>
                  </a:lnTo>
                  <a:lnTo>
                    <a:pt x="5224" y="5223"/>
                  </a:lnTo>
                  <a:lnTo>
                    <a:pt x="5292" y="5236"/>
                  </a:lnTo>
                  <a:lnTo>
                    <a:pt x="5357" y="5251"/>
                  </a:lnTo>
                  <a:lnTo>
                    <a:pt x="5423" y="5270"/>
                  </a:lnTo>
                  <a:lnTo>
                    <a:pt x="5487" y="5291"/>
                  </a:lnTo>
                  <a:lnTo>
                    <a:pt x="5549" y="5316"/>
                  </a:lnTo>
                  <a:lnTo>
                    <a:pt x="5610" y="5343"/>
                  </a:lnTo>
                  <a:lnTo>
                    <a:pt x="5669" y="5374"/>
                  </a:lnTo>
                  <a:lnTo>
                    <a:pt x="5727" y="5407"/>
                  </a:lnTo>
                  <a:lnTo>
                    <a:pt x="5783" y="5443"/>
                  </a:lnTo>
                  <a:lnTo>
                    <a:pt x="5837" y="5481"/>
                  </a:lnTo>
                  <a:lnTo>
                    <a:pt x="5889" y="5522"/>
                  </a:lnTo>
                  <a:lnTo>
                    <a:pt x="5939" y="5565"/>
                  </a:lnTo>
                  <a:lnTo>
                    <a:pt x="5987" y="5611"/>
                  </a:lnTo>
                  <a:lnTo>
                    <a:pt x="6033" y="5658"/>
                  </a:lnTo>
                  <a:lnTo>
                    <a:pt x="6076" y="5709"/>
                  </a:lnTo>
                  <a:lnTo>
                    <a:pt x="6117" y="5761"/>
                  </a:lnTo>
                  <a:lnTo>
                    <a:pt x="6155" y="5814"/>
                  </a:lnTo>
                  <a:lnTo>
                    <a:pt x="6191" y="5871"/>
                  </a:lnTo>
                  <a:lnTo>
                    <a:pt x="6225" y="5928"/>
                  </a:lnTo>
                  <a:lnTo>
                    <a:pt x="6255" y="5988"/>
                  </a:lnTo>
                  <a:lnTo>
                    <a:pt x="6282" y="6048"/>
                  </a:lnTo>
                  <a:lnTo>
                    <a:pt x="6307" y="6111"/>
                  </a:lnTo>
                  <a:lnTo>
                    <a:pt x="6329" y="6174"/>
                  </a:lnTo>
                  <a:lnTo>
                    <a:pt x="6347" y="6240"/>
                  </a:lnTo>
                  <a:lnTo>
                    <a:pt x="6362" y="6306"/>
                  </a:lnTo>
                  <a:lnTo>
                    <a:pt x="6375" y="6374"/>
                  </a:lnTo>
                  <a:lnTo>
                    <a:pt x="6384" y="6442"/>
                  </a:lnTo>
                  <a:lnTo>
                    <a:pt x="6389" y="6512"/>
                  </a:lnTo>
                  <a:lnTo>
                    <a:pt x="6391" y="6583"/>
                  </a:lnTo>
                  <a:lnTo>
                    <a:pt x="6389" y="6654"/>
                  </a:lnTo>
                  <a:lnTo>
                    <a:pt x="6384" y="6723"/>
                  </a:lnTo>
                  <a:lnTo>
                    <a:pt x="6375" y="6792"/>
                  </a:lnTo>
                  <a:lnTo>
                    <a:pt x="6362" y="6860"/>
                  </a:lnTo>
                  <a:lnTo>
                    <a:pt x="6347" y="6926"/>
                  </a:lnTo>
                  <a:lnTo>
                    <a:pt x="6329" y="6991"/>
                  </a:lnTo>
                  <a:lnTo>
                    <a:pt x="6307" y="7055"/>
                  </a:lnTo>
                  <a:lnTo>
                    <a:pt x="6282" y="7117"/>
                  </a:lnTo>
                  <a:lnTo>
                    <a:pt x="6255" y="7178"/>
                  </a:lnTo>
                  <a:lnTo>
                    <a:pt x="6225" y="7237"/>
                  </a:lnTo>
                  <a:lnTo>
                    <a:pt x="6191" y="7295"/>
                  </a:lnTo>
                  <a:lnTo>
                    <a:pt x="6155" y="7351"/>
                  </a:lnTo>
                  <a:lnTo>
                    <a:pt x="6117" y="7405"/>
                  </a:lnTo>
                  <a:lnTo>
                    <a:pt x="6076" y="7457"/>
                  </a:lnTo>
                  <a:lnTo>
                    <a:pt x="6033" y="7507"/>
                  </a:lnTo>
                  <a:lnTo>
                    <a:pt x="5987" y="7554"/>
                  </a:lnTo>
                  <a:lnTo>
                    <a:pt x="5939" y="7601"/>
                  </a:lnTo>
                  <a:lnTo>
                    <a:pt x="5889" y="7644"/>
                  </a:lnTo>
                  <a:lnTo>
                    <a:pt x="5837" y="7685"/>
                  </a:lnTo>
                  <a:lnTo>
                    <a:pt x="5783" y="7723"/>
                  </a:lnTo>
                  <a:lnTo>
                    <a:pt x="5727" y="7759"/>
                  </a:lnTo>
                  <a:lnTo>
                    <a:pt x="5669" y="7792"/>
                  </a:lnTo>
                  <a:lnTo>
                    <a:pt x="5610" y="7822"/>
                  </a:lnTo>
                  <a:lnTo>
                    <a:pt x="5549" y="7850"/>
                  </a:lnTo>
                  <a:lnTo>
                    <a:pt x="5487" y="7875"/>
                  </a:lnTo>
                  <a:lnTo>
                    <a:pt x="5423" y="7896"/>
                  </a:lnTo>
                  <a:lnTo>
                    <a:pt x="5357" y="7915"/>
                  </a:lnTo>
                  <a:lnTo>
                    <a:pt x="5292" y="7930"/>
                  </a:lnTo>
                  <a:lnTo>
                    <a:pt x="5224" y="7942"/>
                  </a:lnTo>
                  <a:lnTo>
                    <a:pt x="5155" y="7952"/>
                  </a:lnTo>
                  <a:lnTo>
                    <a:pt x="5085" y="7957"/>
                  </a:lnTo>
                  <a:lnTo>
                    <a:pt x="5014" y="7959"/>
                  </a:lnTo>
                  <a:lnTo>
                    <a:pt x="4944" y="7957"/>
                  </a:lnTo>
                  <a:lnTo>
                    <a:pt x="4874" y="7952"/>
                  </a:lnTo>
                  <a:lnTo>
                    <a:pt x="4805" y="7942"/>
                  </a:lnTo>
                  <a:lnTo>
                    <a:pt x="4737" y="7930"/>
                  </a:lnTo>
                  <a:lnTo>
                    <a:pt x="4671" y="7915"/>
                  </a:lnTo>
                  <a:lnTo>
                    <a:pt x="4606" y="7896"/>
                  </a:lnTo>
                  <a:lnTo>
                    <a:pt x="4542" y="7875"/>
                  </a:lnTo>
                  <a:lnTo>
                    <a:pt x="4479" y="7850"/>
                  </a:lnTo>
                  <a:lnTo>
                    <a:pt x="4419" y="7822"/>
                  </a:lnTo>
                  <a:lnTo>
                    <a:pt x="4359" y="7792"/>
                  </a:lnTo>
                  <a:lnTo>
                    <a:pt x="4302" y="7759"/>
                  </a:lnTo>
                  <a:lnTo>
                    <a:pt x="4245" y="7723"/>
                  </a:lnTo>
                  <a:lnTo>
                    <a:pt x="4192" y="7685"/>
                  </a:lnTo>
                  <a:lnTo>
                    <a:pt x="4140" y="7644"/>
                  </a:lnTo>
                  <a:lnTo>
                    <a:pt x="4089" y="7601"/>
                  </a:lnTo>
                  <a:lnTo>
                    <a:pt x="4042" y="7554"/>
                  </a:lnTo>
                  <a:lnTo>
                    <a:pt x="3996" y="7507"/>
                  </a:lnTo>
                  <a:lnTo>
                    <a:pt x="3953" y="7457"/>
                  </a:lnTo>
                  <a:lnTo>
                    <a:pt x="3912" y="7405"/>
                  </a:lnTo>
                  <a:lnTo>
                    <a:pt x="3874" y="7351"/>
                  </a:lnTo>
                  <a:lnTo>
                    <a:pt x="3838" y="7295"/>
                  </a:lnTo>
                  <a:lnTo>
                    <a:pt x="3805" y="7237"/>
                  </a:lnTo>
                  <a:lnTo>
                    <a:pt x="3774" y="7178"/>
                  </a:lnTo>
                  <a:lnTo>
                    <a:pt x="3746" y="7117"/>
                  </a:lnTo>
                  <a:lnTo>
                    <a:pt x="3722" y="7055"/>
                  </a:lnTo>
                  <a:lnTo>
                    <a:pt x="3700" y="6991"/>
                  </a:lnTo>
                  <a:lnTo>
                    <a:pt x="3682" y="6926"/>
                  </a:lnTo>
                  <a:lnTo>
                    <a:pt x="3666" y="6860"/>
                  </a:lnTo>
                  <a:lnTo>
                    <a:pt x="3654" y="6792"/>
                  </a:lnTo>
                  <a:lnTo>
                    <a:pt x="3645" y="6723"/>
                  </a:lnTo>
                  <a:lnTo>
                    <a:pt x="3640" y="6654"/>
                  </a:lnTo>
                  <a:lnTo>
                    <a:pt x="3638" y="6583"/>
                  </a:lnTo>
                  <a:lnTo>
                    <a:pt x="3640" y="6512"/>
                  </a:lnTo>
                  <a:lnTo>
                    <a:pt x="3645" y="6442"/>
                  </a:lnTo>
                  <a:lnTo>
                    <a:pt x="3654" y="6374"/>
                  </a:lnTo>
                  <a:lnTo>
                    <a:pt x="3666" y="6306"/>
                  </a:lnTo>
                  <a:lnTo>
                    <a:pt x="3682" y="6240"/>
                  </a:lnTo>
                  <a:lnTo>
                    <a:pt x="3700" y="6174"/>
                  </a:lnTo>
                  <a:lnTo>
                    <a:pt x="3722" y="6111"/>
                  </a:lnTo>
                  <a:lnTo>
                    <a:pt x="3746" y="6048"/>
                  </a:lnTo>
                  <a:lnTo>
                    <a:pt x="3774" y="5988"/>
                  </a:lnTo>
                  <a:lnTo>
                    <a:pt x="3805" y="5928"/>
                  </a:lnTo>
                  <a:lnTo>
                    <a:pt x="3838" y="5871"/>
                  </a:lnTo>
                  <a:lnTo>
                    <a:pt x="3874" y="5814"/>
                  </a:lnTo>
                  <a:lnTo>
                    <a:pt x="3912" y="5761"/>
                  </a:lnTo>
                  <a:lnTo>
                    <a:pt x="3953" y="5709"/>
                  </a:lnTo>
                  <a:lnTo>
                    <a:pt x="3996" y="5658"/>
                  </a:lnTo>
                  <a:lnTo>
                    <a:pt x="4042" y="5611"/>
                  </a:lnTo>
                  <a:lnTo>
                    <a:pt x="4089" y="5565"/>
                  </a:lnTo>
                  <a:lnTo>
                    <a:pt x="4140" y="5522"/>
                  </a:lnTo>
                  <a:lnTo>
                    <a:pt x="4192" y="5481"/>
                  </a:lnTo>
                  <a:lnTo>
                    <a:pt x="4245" y="5443"/>
                  </a:lnTo>
                  <a:lnTo>
                    <a:pt x="4302" y="5407"/>
                  </a:lnTo>
                  <a:lnTo>
                    <a:pt x="4359" y="5374"/>
                  </a:lnTo>
                  <a:lnTo>
                    <a:pt x="4419" y="5343"/>
                  </a:lnTo>
                  <a:lnTo>
                    <a:pt x="4479" y="5316"/>
                  </a:lnTo>
                  <a:lnTo>
                    <a:pt x="4542" y="5291"/>
                  </a:lnTo>
                  <a:lnTo>
                    <a:pt x="4606" y="5270"/>
                  </a:lnTo>
                  <a:lnTo>
                    <a:pt x="4671" y="5251"/>
                  </a:lnTo>
                  <a:lnTo>
                    <a:pt x="4737" y="5236"/>
                  </a:lnTo>
                  <a:lnTo>
                    <a:pt x="4805" y="5223"/>
                  </a:lnTo>
                  <a:lnTo>
                    <a:pt x="4874" y="5214"/>
                  </a:lnTo>
                  <a:lnTo>
                    <a:pt x="4944" y="5209"/>
                  </a:lnTo>
                  <a:lnTo>
                    <a:pt x="5014" y="5207"/>
                  </a:lnTo>
                  <a:close/>
                  <a:moveTo>
                    <a:pt x="6097" y="0"/>
                  </a:moveTo>
                  <a:lnTo>
                    <a:pt x="6409" y="8"/>
                  </a:lnTo>
                  <a:lnTo>
                    <a:pt x="6718" y="32"/>
                  </a:lnTo>
                  <a:lnTo>
                    <a:pt x="7023" y="71"/>
                  </a:lnTo>
                  <a:lnTo>
                    <a:pt x="7322" y="124"/>
                  </a:lnTo>
                  <a:lnTo>
                    <a:pt x="7616" y="193"/>
                  </a:lnTo>
                  <a:lnTo>
                    <a:pt x="7906" y="275"/>
                  </a:lnTo>
                  <a:lnTo>
                    <a:pt x="8188" y="370"/>
                  </a:lnTo>
                  <a:lnTo>
                    <a:pt x="8465" y="480"/>
                  </a:lnTo>
                  <a:lnTo>
                    <a:pt x="8735" y="602"/>
                  </a:lnTo>
                  <a:lnTo>
                    <a:pt x="8998" y="737"/>
                  </a:lnTo>
                  <a:lnTo>
                    <a:pt x="9253" y="884"/>
                  </a:lnTo>
                  <a:lnTo>
                    <a:pt x="9500" y="1042"/>
                  </a:lnTo>
                  <a:lnTo>
                    <a:pt x="9739" y="1213"/>
                  </a:lnTo>
                  <a:lnTo>
                    <a:pt x="9970" y="1394"/>
                  </a:lnTo>
                  <a:lnTo>
                    <a:pt x="10191" y="1586"/>
                  </a:lnTo>
                  <a:lnTo>
                    <a:pt x="10403" y="1787"/>
                  </a:lnTo>
                  <a:lnTo>
                    <a:pt x="10605" y="2000"/>
                  </a:lnTo>
                  <a:lnTo>
                    <a:pt x="10797" y="2220"/>
                  </a:lnTo>
                  <a:lnTo>
                    <a:pt x="10978" y="2451"/>
                  </a:lnTo>
                  <a:lnTo>
                    <a:pt x="11149" y="2690"/>
                  </a:lnTo>
                  <a:lnTo>
                    <a:pt x="11307" y="2937"/>
                  </a:lnTo>
                  <a:lnTo>
                    <a:pt x="11455" y="3192"/>
                  </a:lnTo>
                  <a:lnTo>
                    <a:pt x="11589" y="3455"/>
                  </a:lnTo>
                  <a:lnTo>
                    <a:pt x="11712" y="3724"/>
                  </a:lnTo>
                  <a:lnTo>
                    <a:pt x="11821" y="4000"/>
                  </a:lnTo>
                  <a:lnTo>
                    <a:pt x="11917" y="4284"/>
                  </a:lnTo>
                  <a:lnTo>
                    <a:pt x="11999" y="4572"/>
                  </a:lnTo>
                  <a:lnTo>
                    <a:pt x="12068" y="4866"/>
                  </a:lnTo>
                  <a:lnTo>
                    <a:pt x="12121" y="5166"/>
                  </a:lnTo>
                  <a:lnTo>
                    <a:pt x="12160" y="5471"/>
                  </a:lnTo>
                  <a:lnTo>
                    <a:pt x="12184" y="5779"/>
                  </a:lnTo>
                  <a:lnTo>
                    <a:pt x="12192" y="6091"/>
                  </a:lnTo>
                  <a:lnTo>
                    <a:pt x="12184" y="6404"/>
                  </a:lnTo>
                  <a:lnTo>
                    <a:pt x="12160" y="6713"/>
                  </a:lnTo>
                  <a:lnTo>
                    <a:pt x="12121" y="7017"/>
                  </a:lnTo>
                  <a:lnTo>
                    <a:pt x="12068" y="7316"/>
                  </a:lnTo>
                  <a:lnTo>
                    <a:pt x="11999" y="7611"/>
                  </a:lnTo>
                  <a:lnTo>
                    <a:pt x="11917" y="7900"/>
                  </a:lnTo>
                  <a:lnTo>
                    <a:pt x="11821" y="8182"/>
                  </a:lnTo>
                  <a:lnTo>
                    <a:pt x="11712" y="8459"/>
                  </a:lnTo>
                  <a:lnTo>
                    <a:pt x="11589" y="8728"/>
                  </a:lnTo>
                  <a:lnTo>
                    <a:pt x="11455" y="8991"/>
                  </a:lnTo>
                  <a:lnTo>
                    <a:pt x="11307" y="9246"/>
                  </a:lnTo>
                  <a:lnTo>
                    <a:pt x="11149" y="9494"/>
                  </a:lnTo>
                  <a:lnTo>
                    <a:pt x="10978" y="9733"/>
                  </a:lnTo>
                  <a:lnTo>
                    <a:pt x="10797" y="9962"/>
                  </a:lnTo>
                  <a:lnTo>
                    <a:pt x="10605" y="10184"/>
                  </a:lnTo>
                  <a:lnTo>
                    <a:pt x="10403" y="10395"/>
                  </a:lnTo>
                  <a:lnTo>
                    <a:pt x="10191" y="10598"/>
                  </a:lnTo>
                  <a:lnTo>
                    <a:pt x="9970" y="10789"/>
                  </a:lnTo>
                  <a:lnTo>
                    <a:pt x="9739" y="10970"/>
                  </a:lnTo>
                  <a:lnTo>
                    <a:pt x="9500" y="11140"/>
                  </a:lnTo>
                  <a:lnTo>
                    <a:pt x="9253" y="11299"/>
                  </a:lnTo>
                  <a:lnTo>
                    <a:pt x="8998" y="11446"/>
                  </a:lnTo>
                  <a:lnTo>
                    <a:pt x="8735" y="11581"/>
                  </a:lnTo>
                  <a:lnTo>
                    <a:pt x="8465" y="11704"/>
                  </a:lnTo>
                  <a:lnTo>
                    <a:pt x="8188" y="11812"/>
                  </a:lnTo>
                  <a:lnTo>
                    <a:pt x="7906" y="11909"/>
                  </a:lnTo>
                  <a:lnTo>
                    <a:pt x="7616" y="11991"/>
                  </a:lnTo>
                  <a:lnTo>
                    <a:pt x="7322" y="12060"/>
                  </a:lnTo>
                  <a:lnTo>
                    <a:pt x="7023" y="12113"/>
                  </a:lnTo>
                  <a:lnTo>
                    <a:pt x="6718" y="12152"/>
                  </a:lnTo>
                  <a:lnTo>
                    <a:pt x="6409" y="12176"/>
                  </a:lnTo>
                  <a:lnTo>
                    <a:pt x="6097" y="12184"/>
                  </a:lnTo>
                  <a:lnTo>
                    <a:pt x="5783" y="12176"/>
                  </a:lnTo>
                  <a:lnTo>
                    <a:pt x="5474" y="12152"/>
                  </a:lnTo>
                  <a:lnTo>
                    <a:pt x="5169" y="12113"/>
                  </a:lnTo>
                  <a:lnTo>
                    <a:pt x="4870" y="12060"/>
                  </a:lnTo>
                  <a:lnTo>
                    <a:pt x="4576" y="11991"/>
                  </a:lnTo>
                  <a:lnTo>
                    <a:pt x="4286" y="11909"/>
                  </a:lnTo>
                  <a:lnTo>
                    <a:pt x="4004" y="11812"/>
                  </a:lnTo>
                  <a:lnTo>
                    <a:pt x="3727" y="11704"/>
                  </a:lnTo>
                  <a:lnTo>
                    <a:pt x="3457" y="11581"/>
                  </a:lnTo>
                  <a:lnTo>
                    <a:pt x="3194" y="11446"/>
                  </a:lnTo>
                  <a:lnTo>
                    <a:pt x="2939" y="11299"/>
                  </a:lnTo>
                  <a:lnTo>
                    <a:pt x="2692" y="11140"/>
                  </a:lnTo>
                  <a:lnTo>
                    <a:pt x="2453" y="10970"/>
                  </a:lnTo>
                  <a:lnTo>
                    <a:pt x="2222" y="10789"/>
                  </a:lnTo>
                  <a:lnTo>
                    <a:pt x="2001" y="10598"/>
                  </a:lnTo>
                  <a:lnTo>
                    <a:pt x="1789" y="10395"/>
                  </a:lnTo>
                  <a:lnTo>
                    <a:pt x="1587" y="10184"/>
                  </a:lnTo>
                  <a:lnTo>
                    <a:pt x="1395" y="9962"/>
                  </a:lnTo>
                  <a:lnTo>
                    <a:pt x="1214" y="9733"/>
                  </a:lnTo>
                  <a:lnTo>
                    <a:pt x="1043" y="9494"/>
                  </a:lnTo>
                  <a:lnTo>
                    <a:pt x="885" y="9246"/>
                  </a:lnTo>
                  <a:lnTo>
                    <a:pt x="737" y="8991"/>
                  </a:lnTo>
                  <a:lnTo>
                    <a:pt x="603" y="8728"/>
                  </a:lnTo>
                  <a:lnTo>
                    <a:pt x="480" y="8459"/>
                  </a:lnTo>
                  <a:lnTo>
                    <a:pt x="371" y="8182"/>
                  </a:lnTo>
                  <a:lnTo>
                    <a:pt x="275" y="7900"/>
                  </a:lnTo>
                  <a:lnTo>
                    <a:pt x="192" y="7611"/>
                  </a:lnTo>
                  <a:lnTo>
                    <a:pt x="124" y="7316"/>
                  </a:lnTo>
                  <a:lnTo>
                    <a:pt x="71" y="7017"/>
                  </a:lnTo>
                  <a:lnTo>
                    <a:pt x="32" y="6713"/>
                  </a:lnTo>
                  <a:lnTo>
                    <a:pt x="8" y="6404"/>
                  </a:lnTo>
                  <a:lnTo>
                    <a:pt x="0" y="6091"/>
                  </a:lnTo>
                  <a:lnTo>
                    <a:pt x="8" y="5779"/>
                  </a:lnTo>
                  <a:lnTo>
                    <a:pt x="32" y="5471"/>
                  </a:lnTo>
                  <a:lnTo>
                    <a:pt x="71" y="5166"/>
                  </a:lnTo>
                  <a:lnTo>
                    <a:pt x="124" y="4866"/>
                  </a:lnTo>
                  <a:lnTo>
                    <a:pt x="192" y="4572"/>
                  </a:lnTo>
                  <a:lnTo>
                    <a:pt x="275" y="4284"/>
                  </a:lnTo>
                  <a:lnTo>
                    <a:pt x="371" y="4000"/>
                  </a:lnTo>
                  <a:lnTo>
                    <a:pt x="480" y="3724"/>
                  </a:lnTo>
                  <a:lnTo>
                    <a:pt x="603" y="3455"/>
                  </a:lnTo>
                  <a:lnTo>
                    <a:pt x="737" y="3192"/>
                  </a:lnTo>
                  <a:lnTo>
                    <a:pt x="885" y="2937"/>
                  </a:lnTo>
                  <a:lnTo>
                    <a:pt x="1043" y="2690"/>
                  </a:lnTo>
                  <a:lnTo>
                    <a:pt x="1214" y="2451"/>
                  </a:lnTo>
                  <a:lnTo>
                    <a:pt x="1395" y="2220"/>
                  </a:lnTo>
                  <a:lnTo>
                    <a:pt x="1587" y="2000"/>
                  </a:lnTo>
                  <a:lnTo>
                    <a:pt x="1789" y="1787"/>
                  </a:lnTo>
                  <a:lnTo>
                    <a:pt x="2001" y="1586"/>
                  </a:lnTo>
                  <a:lnTo>
                    <a:pt x="2222" y="1394"/>
                  </a:lnTo>
                  <a:lnTo>
                    <a:pt x="2453" y="1213"/>
                  </a:lnTo>
                  <a:lnTo>
                    <a:pt x="2692" y="1042"/>
                  </a:lnTo>
                  <a:lnTo>
                    <a:pt x="2939" y="884"/>
                  </a:lnTo>
                  <a:lnTo>
                    <a:pt x="3194" y="737"/>
                  </a:lnTo>
                  <a:lnTo>
                    <a:pt x="3457" y="602"/>
                  </a:lnTo>
                  <a:lnTo>
                    <a:pt x="3727" y="480"/>
                  </a:lnTo>
                  <a:lnTo>
                    <a:pt x="4004" y="370"/>
                  </a:lnTo>
                  <a:lnTo>
                    <a:pt x="4286" y="275"/>
                  </a:lnTo>
                  <a:lnTo>
                    <a:pt x="4576" y="193"/>
                  </a:lnTo>
                  <a:lnTo>
                    <a:pt x="4870" y="124"/>
                  </a:lnTo>
                  <a:lnTo>
                    <a:pt x="5169" y="71"/>
                  </a:lnTo>
                  <a:lnTo>
                    <a:pt x="5474" y="32"/>
                  </a:lnTo>
                  <a:lnTo>
                    <a:pt x="5783" y="8"/>
                  </a:lnTo>
                  <a:lnTo>
                    <a:pt x="6097" y="0"/>
                  </a:lnTo>
                  <a:close/>
                  <a:moveTo>
                    <a:pt x="5014" y="3439"/>
                  </a:moveTo>
                  <a:lnTo>
                    <a:pt x="5176" y="3443"/>
                  </a:lnTo>
                  <a:lnTo>
                    <a:pt x="5336" y="3456"/>
                  </a:lnTo>
                  <a:lnTo>
                    <a:pt x="5493" y="3475"/>
                  </a:lnTo>
                  <a:lnTo>
                    <a:pt x="5647" y="3503"/>
                  </a:lnTo>
                  <a:lnTo>
                    <a:pt x="5799" y="3538"/>
                  </a:lnTo>
                  <a:lnTo>
                    <a:pt x="5949" y="3581"/>
                  </a:lnTo>
                  <a:lnTo>
                    <a:pt x="6094" y="3630"/>
                  </a:lnTo>
                  <a:lnTo>
                    <a:pt x="6237" y="3686"/>
                  </a:lnTo>
                  <a:lnTo>
                    <a:pt x="6377" y="3750"/>
                  </a:lnTo>
                  <a:lnTo>
                    <a:pt x="6512" y="3819"/>
                  </a:lnTo>
                  <a:lnTo>
                    <a:pt x="6644" y="3895"/>
                  </a:lnTo>
                  <a:lnTo>
                    <a:pt x="6771" y="3977"/>
                  </a:lnTo>
                  <a:lnTo>
                    <a:pt x="6895" y="4065"/>
                  </a:lnTo>
                  <a:lnTo>
                    <a:pt x="7013" y="4158"/>
                  </a:lnTo>
                  <a:lnTo>
                    <a:pt x="7128" y="4257"/>
                  </a:lnTo>
                  <a:lnTo>
                    <a:pt x="7237" y="4362"/>
                  </a:lnTo>
                  <a:lnTo>
                    <a:pt x="7342" y="4470"/>
                  </a:lnTo>
                  <a:lnTo>
                    <a:pt x="7440" y="4585"/>
                  </a:lnTo>
                  <a:lnTo>
                    <a:pt x="7534" y="4704"/>
                  </a:lnTo>
                  <a:lnTo>
                    <a:pt x="7622" y="4827"/>
                  </a:lnTo>
                  <a:lnTo>
                    <a:pt x="7704" y="4955"/>
                  </a:lnTo>
                  <a:lnTo>
                    <a:pt x="7780" y="5086"/>
                  </a:lnTo>
                  <a:lnTo>
                    <a:pt x="7850" y="5222"/>
                  </a:lnTo>
                  <a:lnTo>
                    <a:pt x="7913" y="5361"/>
                  </a:lnTo>
                  <a:lnTo>
                    <a:pt x="7969" y="5503"/>
                  </a:lnTo>
                  <a:lnTo>
                    <a:pt x="8018" y="5650"/>
                  </a:lnTo>
                  <a:lnTo>
                    <a:pt x="8062" y="5799"/>
                  </a:lnTo>
                  <a:lnTo>
                    <a:pt x="8097" y="5951"/>
                  </a:lnTo>
                  <a:lnTo>
                    <a:pt x="8124" y="6105"/>
                  </a:lnTo>
                  <a:lnTo>
                    <a:pt x="8145" y="6263"/>
                  </a:lnTo>
                  <a:lnTo>
                    <a:pt x="8157" y="6422"/>
                  </a:lnTo>
                  <a:lnTo>
                    <a:pt x="8161" y="6583"/>
                  </a:lnTo>
                  <a:lnTo>
                    <a:pt x="8157" y="6744"/>
                  </a:lnTo>
                  <a:lnTo>
                    <a:pt x="8145" y="6904"/>
                  </a:lnTo>
                  <a:lnTo>
                    <a:pt x="8124" y="7061"/>
                  </a:lnTo>
                  <a:lnTo>
                    <a:pt x="8097" y="7215"/>
                  </a:lnTo>
                  <a:lnTo>
                    <a:pt x="8062" y="7367"/>
                  </a:lnTo>
                  <a:lnTo>
                    <a:pt x="8018" y="7516"/>
                  </a:lnTo>
                  <a:lnTo>
                    <a:pt x="7969" y="7662"/>
                  </a:lnTo>
                  <a:lnTo>
                    <a:pt x="7913" y="7805"/>
                  </a:lnTo>
                  <a:lnTo>
                    <a:pt x="7850" y="7944"/>
                  </a:lnTo>
                  <a:lnTo>
                    <a:pt x="7780" y="8080"/>
                  </a:lnTo>
                  <a:lnTo>
                    <a:pt x="7704" y="8211"/>
                  </a:lnTo>
                  <a:lnTo>
                    <a:pt x="7622" y="8338"/>
                  </a:lnTo>
                  <a:lnTo>
                    <a:pt x="7534" y="8462"/>
                  </a:lnTo>
                  <a:lnTo>
                    <a:pt x="7440" y="8580"/>
                  </a:lnTo>
                  <a:lnTo>
                    <a:pt x="7342" y="8695"/>
                  </a:lnTo>
                  <a:lnTo>
                    <a:pt x="7237" y="8804"/>
                  </a:lnTo>
                  <a:lnTo>
                    <a:pt x="7128" y="8909"/>
                  </a:lnTo>
                  <a:lnTo>
                    <a:pt x="7013" y="9007"/>
                  </a:lnTo>
                  <a:lnTo>
                    <a:pt x="6895" y="9101"/>
                  </a:lnTo>
                  <a:lnTo>
                    <a:pt x="6771" y="9189"/>
                  </a:lnTo>
                  <a:lnTo>
                    <a:pt x="6644" y="9271"/>
                  </a:lnTo>
                  <a:lnTo>
                    <a:pt x="6512" y="9347"/>
                  </a:lnTo>
                  <a:lnTo>
                    <a:pt x="6377" y="9417"/>
                  </a:lnTo>
                  <a:lnTo>
                    <a:pt x="6237" y="9479"/>
                  </a:lnTo>
                  <a:lnTo>
                    <a:pt x="6094" y="9536"/>
                  </a:lnTo>
                  <a:lnTo>
                    <a:pt x="5949" y="9585"/>
                  </a:lnTo>
                  <a:lnTo>
                    <a:pt x="5799" y="9628"/>
                  </a:lnTo>
                  <a:lnTo>
                    <a:pt x="5647" y="9663"/>
                  </a:lnTo>
                  <a:lnTo>
                    <a:pt x="5493" y="9691"/>
                  </a:lnTo>
                  <a:lnTo>
                    <a:pt x="5336" y="9711"/>
                  </a:lnTo>
                  <a:lnTo>
                    <a:pt x="5176" y="9722"/>
                  </a:lnTo>
                  <a:lnTo>
                    <a:pt x="5014" y="9726"/>
                  </a:lnTo>
                  <a:lnTo>
                    <a:pt x="4853" y="9722"/>
                  </a:lnTo>
                  <a:lnTo>
                    <a:pt x="4693" y="9711"/>
                  </a:lnTo>
                  <a:lnTo>
                    <a:pt x="4536" y="9691"/>
                  </a:lnTo>
                  <a:lnTo>
                    <a:pt x="4382" y="9663"/>
                  </a:lnTo>
                  <a:lnTo>
                    <a:pt x="4230" y="9628"/>
                  </a:lnTo>
                  <a:lnTo>
                    <a:pt x="4080" y="9585"/>
                  </a:lnTo>
                  <a:lnTo>
                    <a:pt x="3934" y="9536"/>
                  </a:lnTo>
                  <a:lnTo>
                    <a:pt x="3792" y="9479"/>
                  </a:lnTo>
                  <a:lnTo>
                    <a:pt x="3652" y="9417"/>
                  </a:lnTo>
                  <a:lnTo>
                    <a:pt x="3516" y="9347"/>
                  </a:lnTo>
                  <a:lnTo>
                    <a:pt x="3385" y="9271"/>
                  </a:lnTo>
                  <a:lnTo>
                    <a:pt x="3258" y="9189"/>
                  </a:lnTo>
                  <a:lnTo>
                    <a:pt x="3133" y="9101"/>
                  </a:lnTo>
                  <a:lnTo>
                    <a:pt x="3015" y="9007"/>
                  </a:lnTo>
                  <a:lnTo>
                    <a:pt x="2900" y="8909"/>
                  </a:lnTo>
                  <a:lnTo>
                    <a:pt x="2792" y="8804"/>
                  </a:lnTo>
                  <a:lnTo>
                    <a:pt x="2687" y="8695"/>
                  </a:lnTo>
                  <a:lnTo>
                    <a:pt x="2588" y="8580"/>
                  </a:lnTo>
                  <a:lnTo>
                    <a:pt x="2495" y="8462"/>
                  </a:lnTo>
                  <a:lnTo>
                    <a:pt x="2407" y="8338"/>
                  </a:lnTo>
                  <a:lnTo>
                    <a:pt x="2324" y="8211"/>
                  </a:lnTo>
                  <a:lnTo>
                    <a:pt x="2248" y="8080"/>
                  </a:lnTo>
                  <a:lnTo>
                    <a:pt x="2179" y="7944"/>
                  </a:lnTo>
                  <a:lnTo>
                    <a:pt x="2116" y="7805"/>
                  </a:lnTo>
                  <a:lnTo>
                    <a:pt x="2060" y="7662"/>
                  </a:lnTo>
                  <a:lnTo>
                    <a:pt x="2010" y="7516"/>
                  </a:lnTo>
                  <a:lnTo>
                    <a:pt x="1967" y="7367"/>
                  </a:lnTo>
                  <a:lnTo>
                    <a:pt x="1932" y="7215"/>
                  </a:lnTo>
                  <a:lnTo>
                    <a:pt x="1905" y="7061"/>
                  </a:lnTo>
                  <a:lnTo>
                    <a:pt x="1884" y="6904"/>
                  </a:lnTo>
                  <a:lnTo>
                    <a:pt x="1873" y="6744"/>
                  </a:lnTo>
                  <a:lnTo>
                    <a:pt x="1869" y="6583"/>
                  </a:lnTo>
                  <a:lnTo>
                    <a:pt x="1873" y="6422"/>
                  </a:lnTo>
                  <a:lnTo>
                    <a:pt x="1884" y="6263"/>
                  </a:lnTo>
                  <a:lnTo>
                    <a:pt x="1905" y="6105"/>
                  </a:lnTo>
                  <a:lnTo>
                    <a:pt x="1932" y="5951"/>
                  </a:lnTo>
                  <a:lnTo>
                    <a:pt x="1967" y="5799"/>
                  </a:lnTo>
                  <a:lnTo>
                    <a:pt x="2010" y="5650"/>
                  </a:lnTo>
                  <a:lnTo>
                    <a:pt x="2060" y="5503"/>
                  </a:lnTo>
                  <a:lnTo>
                    <a:pt x="2116" y="5361"/>
                  </a:lnTo>
                  <a:lnTo>
                    <a:pt x="2179" y="5222"/>
                  </a:lnTo>
                  <a:lnTo>
                    <a:pt x="2248" y="5086"/>
                  </a:lnTo>
                  <a:lnTo>
                    <a:pt x="2324" y="4955"/>
                  </a:lnTo>
                  <a:lnTo>
                    <a:pt x="2407" y="4827"/>
                  </a:lnTo>
                  <a:lnTo>
                    <a:pt x="2495" y="4704"/>
                  </a:lnTo>
                  <a:lnTo>
                    <a:pt x="2588" y="4585"/>
                  </a:lnTo>
                  <a:lnTo>
                    <a:pt x="2687" y="4470"/>
                  </a:lnTo>
                  <a:lnTo>
                    <a:pt x="2792" y="4362"/>
                  </a:lnTo>
                  <a:lnTo>
                    <a:pt x="2900" y="4257"/>
                  </a:lnTo>
                  <a:lnTo>
                    <a:pt x="3015" y="4158"/>
                  </a:lnTo>
                  <a:lnTo>
                    <a:pt x="3133" y="4065"/>
                  </a:lnTo>
                  <a:lnTo>
                    <a:pt x="3258" y="3977"/>
                  </a:lnTo>
                  <a:lnTo>
                    <a:pt x="3385" y="3895"/>
                  </a:lnTo>
                  <a:lnTo>
                    <a:pt x="3516" y="3819"/>
                  </a:lnTo>
                  <a:lnTo>
                    <a:pt x="3652" y="3750"/>
                  </a:lnTo>
                  <a:lnTo>
                    <a:pt x="3792" y="3686"/>
                  </a:lnTo>
                  <a:lnTo>
                    <a:pt x="3934" y="3630"/>
                  </a:lnTo>
                  <a:lnTo>
                    <a:pt x="4080" y="3581"/>
                  </a:lnTo>
                  <a:lnTo>
                    <a:pt x="4230" y="3538"/>
                  </a:lnTo>
                  <a:lnTo>
                    <a:pt x="4382" y="3503"/>
                  </a:lnTo>
                  <a:lnTo>
                    <a:pt x="4536" y="3475"/>
                  </a:lnTo>
                  <a:lnTo>
                    <a:pt x="4693" y="3456"/>
                  </a:lnTo>
                  <a:lnTo>
                    <a:pt x="4853" y="3443"/>
                  </a:lnTo>
                  <a:lnTo>
                    <a:pt x="5014" y="3439"/>
                  </a:lnTo>
                  <a:close/>
                </a:path>
              </a:pathLst>
            </a:custGeom>
            <a:grpFill/>
            <a:ln w="9525">
              <a:solidFill>
                <a:srgbClr val="00B0F0"/>
              </a:solidFill>
              <a:round/>
              <a:headEnd/>
              <a:tailEnd/>
            </a:ln>
          </p:spPr>
          <p:txBody>
            <a:bodyPr/>
            <a:lstStyle/>
            <a:p>
              <a:pPr>
                <a:defRPr/>
              </a:pPr>
              <a:endParaRPr lang="zh-CN" altLang="en-US" sz="1400" b="0">
                <a:solidFill>
                  <a:srgbClr val="000000"/>
                </a:solidFill>
                <a:ea typeface="微软雅黑" pitchFamily="34" charset="-122"/>
                <a:cs typeface="Arial" panose="020B0604020202020204" pitchFamily="34" charset="0"/>
              </a:endParaRPr>
            </a:p>
          </p:txBody>
        </p:sp>
        <p:sp>
          <p:nvSpPr>
            <p:cNvPr id="111" name="Freeform 18"/>
            <p:cNvSpPr>
              <a:spLocks noEditPoints="1"/>
            </p:cNvSpPr>
            <p:nvPr/>
          </p:nvSpPr>
          <p:spPr bwMode="auto">
            <a:xfrm>
              <a:off x="-6246813" y="4160838"/>
              <a:ext cx="987425" cy="468313"/>
            </a:xfrm>
            <a:custGeom>
              <a:avLst/>
              <a:gdLst/>
              <a:ahLst/>
              <a:cxnLst>
                <a:cxn ang="0">
                  <a:pos x="4376" y="1769"/>
                </a:cxn>
                <a:cxn ang="0">
                  <a:pos x="638" y="2271"/>
                </a:cxn>
                <a:cxn ang="0">
                  <a:pos x="6901" y="2275"/>
                </a:cxn>
                <a:cxn ang="0">
                  <a:pos x="6994" y="2291"/>
                </a:cxn>
                <a:cxn ang="0">
                  <a:pos x="7084" y="2321"/>
                </a:cxn>
                <a:cxn ang="0">
                  <a:pos x="7166" y="2364"/>
                </a:cxn>
                <a:cxn ang="0">
                  <a:pos x="7241" y="2417"/>
                </a:cxn>
                <a:cxn ang="0">
                  <a:pos x="7307" y="2480"/>
                </a:cxn>
                <a:cxn ang="0">
                  <a:pos x="7364" y="2553"/>
                </a:cxn>
                <a:cxn ang="0">
                  <a:pos x="7410" y="2633"/>
                </a:cxn>
                <a:cxn ang="0">
                  <a:pos x="7445" y="2719"/>
                </a:cxn>
                <a:cxn ang="0">
                  <a:pos x="7465" y="2811"/>
                </a:cxn>
                <a:cxn ang="0">
                  <a:pos x="7474" y="2908"/>
                </a:cxn>
                <a:cxn ang="0">
                  <a:pos x="7465" y="3004"/>
                </a:cxn>
                <a:cxn ang="0">
                  <a:pos x="7445" y="3097"/>
                </a:cxn>
                <a:cxn ang="0">
                  <a:pos x="7410" y="3184"/>
                </a:cxn>
                <a:cxn ang="0">
                  <a:pos x="7364" y="3264"/>
                </a:cxn>
                <a:cxn ang="0">
                  <a:pos x="7307" y="3336"/>
                </a:cxn>
                <a:cxn ang="0">
                  <a:pos x="7241" y="3399"/>
                </a:cxn>
                <a:cxn ang="0">
                  <a:pos x="7166" y="3453"/>
                </a:cxn>
                <a:cxn ang="0">
                  <a:pos x="7084" y="3495"/>
                </a:cxn>
                <a:cxn ang="0">
                  <a:pos x="6994" y="3524"/>
                </a:cxn>
                <a:cxn ang="0">
                  <a:pos x="6901" y="3542"/>
                </a:cxn>
                <a:cxn ang="0">
                  <a:pos x="638" y="3545"/>
                </a:cxn>
                <a:cxn ang="0">
                  <a:pos x="541" y="3538"/>
                </a:cxn>
                <a:cxn ang="0">
                  <a:pos x="449" y="3516"/>
                </a:cxn>
                <a:cxn ang="0">
                  <a:pos x="363" y="3482"/>
                </a:cxn>
                <a:cxn ang="0">
                  <a:pos x="283" y="3436"/>
                </a:cxn>
                <a:cxn ang="0">
                  <a:pos x="210" y="3379"/>
                </a:cxn>
                <a:cxn ang="0">
                  <a:pos x="147" y="3313"/>
                </a:cxn>
                <a:cxn ang="0">
                  <a:pos x="94" y="3238"/>
                </a:cxn>
                <a:cxn ang="0">
                  <a:pos x="51" y="3155"/>
                </a:cxn>
                <a:cxn ang="0">
                  <a:pos x="21" y="3067"/>
                </a:cxn>
                <a:cxn ang="0">
                  <a:pos x="4" y="2972"/>
                </a:cxn>
                <a:cxn ang="0">
                  <a:pos x="1" y="2875"/>
                </a:cxn>
                <a:cxn ang="0">
                  <a:pos x="14" y="2780"/>
                </a:cxn>
                <a:cxn ang="0">
                  <a:pos x="39" y="2689"/>
                </a:cxn>
                <a:cxn ang="0">
                  <a:pos x="78" y="2605"/>
                </a:cxn>
                <a:cxn ang="0">
                  <a:pos x="128" y="2527"/>
                </a:cxn>
                <a:cxn ang="0">
                  <a:pos x="188" y="2458"/>
                </a:cxn>
                <a:cxn ang="0">
                  <a:pos x="257" y="2398"/>
                </a:cxn>
                <a:cxn ang="0">
                  <a:pos x="335" y="2349"/>
                </a:cxn>
                <a:cxn ang="0">
                  <a:pos x="419" y="2310"/>
                </a:cxn>
                <a:cxn ang="0">
                  <a:pos x="511" y="2284"/>
                </a:cxn>
                <a:cxn ang="0">
                  <a:pos x="605" y="2272"/>
                </a:cxn>
              </a:cxnLst>
              <a:rect l="0" t="0" r="r" b="b"/>
              <a:pathLst>
                <a:path w="7474" h="3545">
                  <a:moveTo>
                    <a:pt x="3098" y="0"/>
                  </a:moveTo>
                  <a:lnTo>
                    <a:pt x="4376" y="0"/>
                  </a:lnTo>
                  <a:lnTo>
                    <a:pt x="4376" y="1769"/>
                  </a:lnTo>
                  <a:lnTo>
                    <a:pt x="3098" y="1769"/>
                  </a:lnTo>
                  <a:lnTo>
                    <a:pt x="3098" y="0"/>
                  </a:lnTo>
                  <a:close/>
                  <a:moveTo>
                    <a:pt x="638" y="2271"/>
                  </a:moveTo>
                  <a:lnTo>
                    <a:pt x="6836" y="2271"/>
                  </a:lnTo>
                  <a:lnTo>
                    <a:pt x="6869" y="2272"/>
                  </a:lnTo>
                  <a:lnTo>
                    <a:pt x="6901" y="2275"/>
                  </a:lnTo>
                  <a:lnTo>
                    <a:pt x="6933" y="2279"/>
                  </a:lnTo>
                  <a:lnTo>
                    <a:pt x="6963" y="2284"/>
                  </a:lnTo>
                  <a:lnTo>
                    <a:pt x="6994" y="2291"/>
                  </a:lnTo>
                  <a:lnTo>
                    <a:pt x="7025" y="2299"/>
                  </a:lnTo>
                  <a:lnTo>
                    <a:pt x="7055" y="2310"/>
                  </a:lnTo>
                  <a:lnTo>
                    <a:pt x="7084" y="2321"/>
                  </a:lnTo>
                  <a:lnTo>
                    <a:pt x="7111" y="2334"/>
                  </a:lnTo>
                  <a:lnTo>
                    <a:pt x="7139" y="2349"/>
                  </a:lnTo>
                  <a:lnTo>
                    <a:pt x="7166" y="2364"/>
                  </a:lnTo>
                  <a:lnTo>
                    <a:pt x="7191" y="2380"/>
                  </a:lnTo>
                  <a:lnTo>
                    <a:pt x="7217" y="2398"/>
                  </a:lnTo>
                  <a:lnTo>
                    <a:pt x="7241" y="2417"/>
                  </a:lnTo>
                  <a:lnTo>
                    <a:pt x="7264" y="2437"/>
                  </a:lnTo>
                  <a:lnTo>
                    <a:pt x="7286" y="2458"/>
                  </a:lnTo>
                  <a:lnTo>
                    <a:pt x="7307" y="2480"/>
                  </a:lnTo>
                  <a:lnTo>
                    <a:pt x="7327" y="2504"/>
                  </a:lnTo>
                  <a:lnTo>
                    <a:pt x="7346" y="2527"/>
                  </a:lnTo>
                  <a:lnTo>
                    <a:pt x="7364" y="2553"/>
                  </a:lnTo>
                  <a:lnTo>
                    <a:pt x="7380" y="2579"/>
                  </a:lnTo>
                  <a:lnTo>
                    <a:pt x="7396" y="2605"/>
                  </a:lnTo>
                  <a:lnTo>
                    <a:pt x="7410" y="2633"/>
                  </a:lnTo>
                  <a:lnTo>
                    <a:pt x="7423" y="2661"/>
                  </a:lnTo>
                  <a:lnTo>
                    <a:pt x="7435" y="2689"/>
                  </a:lnTo>
                  <a:lnTo>
                    <a:pt x="7445" y="2719"/>
                  </a:lnTo>
                  <a:lnTo>
                    <a:pt x="7453" y="2750"/>
                  </a:lnTo>
                  <a:lnTo>
                    <a:pt x="7460" y="2780"/>
                  </a:lnTo>
                  <a:lnTo>
                    <a:pt x="7465" y="2811"/>
                  </a:lnTo>
                  <a:lnTo>
                    <a:pt x="7470" y="2843"/>
                  </a:lnTo>
                  <a:lnTo>
                    <a:pt x="7473" y="2875"/>
                  </a:lnTo>
                  <a:lnTo>
                    <a:pt x="7474" y="2908"/>
                  </a:lnTo>
                  <a:lnTo>
                    <a:pt x="7473" y="2941"/>
                  </a:lnTo>
                  <a:lnTo>
                    <a:pt x="7470" y="2972"/>
                  </a:lnTo>
                  <a:lnTo>
                    <a:pt x="7465" y="3004"/>
                  </a:lnTo>
                  <a:lnTo>
                    <a:pt x="7460" y="3036"/>
                  </a:lnTo>
                  <a:lnTo>
                    <a:pt x="7453" y="3067"/>
                  </a:lnTo>
                  <a:lnTo>
                    <a:pt x="7445" y="3097"/>
                  </a:lnTo>
                  <a:lnTo>
                    <a:pt x="7435" y="3126"/>
                  </a:lnTo>
                  <a:lnTo>
                    <a:pt x="7423" y="3155"/>
                  </a:lnTo>
                  <a:lnTo>
                    <a:pt x="7410" y="3184"/>
                  </a:lnTo>
                  <a:lnTo>
                    <a:pt x="7396" y="3212"/>
                  </a:lnTo>
                  <a:lnTo>
                    <a:pt x="7380" y="3238"/>
                  </a:lnTo>
                  <a:lnTo>
                    <a:pt x="7364" y="3264"/>
                  </a:lnTo>
                  <a:lnTo>
                    <a:pt x="7346" y="3289"/>
                  </a:lnTo>
                  <a:lnTo>
                    <a:pt x="7327" y="3313"/>
                  </a:lnTo>
                  <a:lnTo>
                    <a:pt x="7307" y="3336"/>
                  </a:lnTo>
                  <a:lnTo>
                    <a:pt x="7286" y="3358"/>
                  </a:lnTo>
                  <a:lnTo>
                    <a:pt x="7264" y="3379"/>
                  </a:lnTo>
                  <a:lnTo>
                    <a:pt x="7241" y="3399"/>
                  </a:lnTo>
                  <a:lnTo>
                    <a:pt x="7217" y="3418"/>
                  </a:lnTo>
                  <a:lnTo>
                    <a:pt x="7191" y="3436"/>
                  </a:lnTo>
                  <a:lnTo>
                    <a:pt x="7166" y="3453"/>
                  </a:lnTo>
                  <a:lnTo>
                    <a:pt x="7139" y="3468"/>
                  </a:lnTo>
                  <a:lnTo>
                    <a:pt x="7111" y="3482"/>
                  </a:lnTo>
                  <a:lnTo>
                    <a:pt x="7084" y="3495"/>
                  </a:lnTo>
                  <a:lnTo>
                    <a:pt x="7055" y="3506"/>
                  </a:lnTo>
                  <a:lnTo>
                    <a:pt x="7025" y="3516"/>
                  </a:lnTo>
                  <a:lnTo>
                    <a:pt x="6994" y="3524"/>
                  </a:lnTo>
                  <a:lnTo>
                    <a:pt x="6963" y="3532"/>
                  </a:lnTo>
                  <a:lnTo>
                    <a:pt x="6933" y="3538"/>
                  </a:lnTo>
                  <a:lnTo>
                    <a:pt x="6901" y="3542"/>
                  </a:lnTo>
                  <a:lnTo>
                    <a:pt x="6869" y="3544"/>
                  </a:lnTo>
                  <a:lnTo>
                    <a:pt x="6836" y="3545"/>
                  </a:lnTo>
                  <a:lnTo>
                    <a:pt x="638" y="3545"/>
                  </a:lnTo>
                  <a:lnTo>
                    <a:pt x="605" y="3544"/>
                  </a:lnTo>
                  <a:lnTo>
                    <a:pt x="573" y="3542"/>
                  </a:lnTo>
                  <a:lnTo>
                    <a:pt x="541" y="3538"/>
                  </a:lnTo>
                  <a:lnTo>
                    <a:pt x="511" y="3532"/>
                  </a:lnTo>
                  <a:lnTo>
                    <a:pt x="480" y="3524"/>
                  </a:lnTo>
                  <a:lnTo>
                    <a:pt x="449" y="3516"/>
                  </a:lnTo>
                  <a:lnTo>
                    <a:pt x="419" y="3506"/>
                  </a:lnTo>
                  <a:lnTo>
                    <a:pt x="390" y="3495"/>
                  </a:lnTo>
                  <a:lnTo>
                    <a:pt x="363" y="3482"/>
                  </a:lnTo>
                  <a:lnTo>
                    <a:pt x="335" y="3468"/>
                  </a:lnTo>
                  <a:lnTo>
                    <a:pt x="308" y="3453"/>
                  </a:lnTo>
                  <a:lnTo>
                    <a:pt x="283" y="3436"/>
                  </a:lnTo>
                  <a:lnTo>
                    <a:pt x="257" y="3418"/>
                  </a:lnTo>
                  <a:lnTo>
                    <a:pt x="233" y="3399"/>
                  </a:lnTo>
                  <a:lnTo>
                    <a:pt x="210" y="3379"/>
                  </a:lnTo>
                  <a:lnTo>
                    <a:pt x="188" y="3358"/>
                  </a:lnTo>
                  <a:lnTo>
                    <a:pt x="167" y="3336"/>
                  </a:lnTo>
                  <a:lnTo>
                    <a:pt x="147" y="3313"/>
                  </a:lnTo>
                  <a:lnTo>
                    <a:pt x="128" y="3289"/>
                  </a:lnTo>
                  <a:lnTo>
                    <a:pt x="110" y="3264"/>
                  </a:lnTo>
                  <a:lnTo>
                    <a:pt x="94" y="3238"/>
                  </a:lnTo>
                  <a:lnTo>
                    <a:pt x="78" y="3212"/>
                  </a:lnTo>
                  <a:lnTo>
                    <a:pt x="64" y="3184"/>
                  </a:lnTo>
                  <a:lnTo>
                    <a:pt x="51" y="3155"/>
                  </a:lnTo>
                  <a:lnTo>
                    <a:pt x="39" y="3126"/>
                  </a:lnTo>
                  <a:lnTo>
                    <a:pt x="29" y="3097"/>
                  </a:lnTo>
                  <a:lnTo>
                    <a:pt x="21" y="3067"/>
                  </a:lnTo>
                  <a:lnTo>
                    <a:pt x="14" y="3036"/>
                  </a:lnTo>
                  <a:lnTo>
                    <a:pt x="9" y="3004"/>
                  </a:lnTo>
                  <a:lnTo>
                    <a:pt x="4" y="2972"/>
                  </a:lnTo>
                  <a:lnTo>
                    <a:pt x="1" y="2941"/>
                  </a:lnTo>
                  <a:lnTo>
                    <a:pt x="0" y="2908"/>
                  </a:lnTo>
                  <a:lnTo>
                    <a:pt x="1" y="2875"/>
                  </a:lnTo>
                  <a:lnTo>
                    <a:pt x="4" y="2843"/>
                  </a:lnTo>
                  <a:lnTo>
                    <a:pt x="9" y="2811"/>
                  </a:lnTo>
                  <a:lnTo>
                    <a:pt x="14" y="2780"/>
                  </a:lnTo>
                  <a:lnTo>
                    <a:pt x="21" y="2750"/>
                  </a:lnTo>
                  <a:lnTo>
                    <a:pt x="29" y="2719"/>
                  </a:lnTo>
                  <a:lnTo>
                    <a:pt x="39" y="2689"/>
                  </a:lnTo>
                  <a:lnTo>
                    <a:pt x="51" y="2661"/>
                  </a:lnTo>
                  <a:lnTo>
                    <a:pt x="64" y="2633"/>
                  </a:lnTo>
                  <a:lnTo>
                    <a:pt x="78" y="2605"/>
                  </a:lnTo>
                  <a:lnTo>
                    <a:pt x="94" y="2579"/>
                  </a:lnTo>
                  <a:lnTo>
                    <a:pt x="110" y="2553"/>
                  </a:lnTo>
                  <a:lnTo>
                    <a:pt x="128" y="2527"/>
                  </a:lnTo>
                  <a:lnTo>
                    <a:pt x="147" y="2504"/>
                  </a:lnTo>
                  <a:lnTo>
                    <a:pt x="167" y="2480"/>
                  </a:lnTo>
                  <a:lnTo>
                    <a:pt x="188" y="2458"/>
                  </a:lnTo>
                  <a:lnTo>
                    <a:pt x="210" y="2437"/>
                  </a:lnTo>
                  <a:lnTo>
                    <a:pt x="233" y="2417"/>
                  </a:lnTo>
                  <a:lnTo>
                    <a:pt x="257" y="2398"/>
                  </a:lnTo>
                  <a:lnTo>
                    <a:pt x="283" y="2380"/>
                  </a:lnTo>
                  <a:lnTo>
                    <a:pt x="308" y="2364"/>
                  </a:lnTo>
                  <a:lnTo>
                    <a:pt x="335" y="2349"/>
                  </a:lnTo>
                  <a:lnTo>
                    <a:pt x="363" y="2334"/>
                  </a:lnTo>
                  <a:lnTo>
                    <a:pt x="390" y="2321"/>
                  </a:lnTo>
                  <a:lnTo>
                    <a:pt x="419" y="2310"/>
                  </a:lnTo>
                  <a:lnTo>
                    <a:pt x="449" y="2299"/>
                  </a:lnTo>
                  <a:lnTo>
                    <a:pt x="480" y="2291"/>
                  </a:lnTo>
                  <a:lnTo>
                    <a:pt x="511" y="2284"/>
                  </a:lnTo>
                  <a:lnTo>
                    <a:pt x="541" y="2279"/>
                  </a:lnTo>
                  <a:lnTo>
                    <a:pt x="573" y="2275"/>
                  </a:lnTo>
                  <a:lnTo>
                    <a:pt x="605" y="2272"/>
                  </a:lnTo>
                  <a:lnTo>
                    <a:pt x="638" y="2271"/>
                  </a:lnTo>
                  <a:close/>
                </a:path>
              </a:pathLst>
            </a:custGeom>
            <a:grpFill/>
            <a:ln w="9525">
              <a:solidFill>
                <a:srgbClr val="00B0F0"/>
              </a:solidFill>
              <a:round/>
              <a:headEnd/>
              <a:tailEnd/>
            </a:ln>
          </p:spPr>
          <p:txBody>
            <a:bodyPr/>
            <a:lstStyle/>
            <a:p>
              <a:pPr>
                <a:defRPr/>
              </a:pPr>
              <a:endParaRPr lang="zh-CN" altLang="en-US" sz="1400" b="0">
                <a:solidFill>
                  <a:srgbClr val="000000"/>
                </a:solidFill>
                <a:ea typeface="微软雅黑" pitchFamily="34" charset="-122"/>
                <a:cs typeface="Arial" panose="020B0604020202020204" pitchFamily="34" charset="0"/>
              </a:endParaRPr>
            </a:p>
          </p:txBody>
        </p:sp>
      </p:grpSp>
      <p:sp>
        <p:nvSpPr>
          <p:cNvPr id="37957" name="矩形 101"/>
          <p:cNvSpPr>
            <a:spLocks noChangeArrowheads="1"/>
          </p:cNvSpPr>
          <p:nvPr/>
        </p:nvSpPr>
        <p:spPr bwMode="auto">
          <a:xfrm>
            <a:off x="5315500" y="4826000"/>
            <a:ext cx="821021" cy="307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pPr>
            <a:r>
              <a:rPr lang="zh-CN" altLang="zh-CN" sz="1400" b="0">
                <a:solidFill>
                  <a:srgbClr val="404040"/>
                </a:solidFill>
                <a:ea typeface="微软雅黑" pitchFamily="34" charset="-122"/>
                <a:cs typeface="Arial" pitchFamily="34" charset="0"/>
                <a:sym typeface="Arial" pitchFamily="34" charset="0"/>
              </a:rPr>
              <a:t>Camera</a:t>
            </a:r>
          </a:p>
        </p:txBody>
      </p:sp>
      <p:grpSp>
        <p:nvGrpSpPr>
          <p:cNvPr id="8" name="组合 106"/>
          <p:cNvGrpSpPr>
            <a:grpSpLocks/>
          </p:cNvGrpSpPr>
          <p:nvPr/>
        </p:nvGrpSpPr>
        <p:grpSpPr bwMode="auto">
          <a:xfrm>
            <a:off x="5148113" y="4502150"/>
            <a:ext cx="270201" cy="179388"/>
            <a:chOff x="8366139" y="3807389"/>
            <a:chExt cx="802878" cy="451414"/>
          </a:xfrm>
        </p:grpSpPr>
        <p:sp>
          <p:nvSpPr>
            <p:cNvPr id="37963" name="圆角矩形 106"/>
            <p:cNvSpPr>
              <a:spLocks noChangeArrowheads="1"/>
            </p:cNvSpPr>
            <p:nvPr/>
          </p:nvSpPr>
          <p:spPr bwMode="auto">
            <a:xfrm>
              <a:off x="8366139" y="3807389"/>
              <a:ext cx="802878" cy="184714"/>
            </a:xfrm>
            <a:prstGeom prst="roundRect">
              <a:avLst>
                <a:gd name="adj" fmla="val 16667"/>
              </a:avLst>
            </a:pr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a:cs typeface="Arial" pitchFamily="34" charset="0"/>
              </a:endParaRPr>
            </a:p>
          </p:txBody>
        </p:sp>
        <p:sp>
          <p:nvSpPr>
            <p:cNvPr id="37964" name="任意多边形 107"/>
            <p:cNvSpPr>
              <a:spLocks noChangeArrowheads="1"/>
            </p:cNvSpPr>
            <p:nvPr/>
          </p:nvSpPr>
          <p:spPr bwMode="auto">
            <a:xfrm>
              <a:off x="8479149" y="3982578"/>
              <a:ext cx="552450" cy="276225"/>
            </a:xfrm>
            <a:custGeom>
              <a:avLst/>
              <a:gdLst>
                <a:gd name="T0" fmla="*/ 0 w 552450"/>
                <a:gd name="T1" fmla="*/ 9525 h 276225"/>
                <a:gd name="T2" fmla="*/ 85725 w 552450"/>
                <a:gd name="T3" fmla="*/ 276225 h 276225"/>
                <a:gd name="T4" fmla="*/ 438150 w 552450"/>
                <a:gd name="T5" fmla="*/ 276225 h 276225"/>
                <a:gd name="T6" fmla="*/ 552450 w 552450"/>
                <a:gd name="T7" fmla="*/ 0 h 276225"/>
                <a:gd name="T8" fmla="*/ 0 60000 65536"/>
                <a:gd name="T9" fmla="*/ 0 60000 65536"/>
                <a:gd name="T10" fmla="*/ 0 60000 65536"/>
                <a:gd name="T11" fmla="*/ 0 60000 65536"/>
                <a:gd name="T12" fmla="*/ 0 w 552450"/>
                <a:gd name="T13" fmla="*/ 0 h 276225"/>
                <a:gd name="T14" fmla="*/ 552450 w 552450"/>
                <a:gd name="T15" fmla="*/ 276225 h 276225"/>
              </a:gdLst>
              <a:ahLst/>
              <a:cxnLst>
                <a:cxn ang="T8">
                  <a:pos x="T0" y="T1"/>
                </a:cxn>
                <a:cxn ang="T9">
                  <a:pos x="T2" y="T3"/>
                </a:cxn>
                <a:cxn ang="T10">
                  <a:pos x="T4" y="T5"/>
                </a:cxn>
                <a:cxn ang="T11">
                  <a:pos x="T6" y="T7"/>
                </a:cxn>
              </a:cxnLst>
              <a:rect l="T12" t="T13" r="T14" b="T15"/>
              <a:pathLst>
                <a:path w="552450" h="276225">
                  <a:moveTo>
                    <a:pt x="0" y="9525"/>
                  </a:moveTo>
                  <a:lnTo>
                    <a:pt x="85725" y="276225"/>
                  </a:lnTo>
                  <a:lnTo>
                    <a:pt x="438150" y="276225"/>
                  </a:lnTo>
                  <a:lnTo>
                    <a:pt x="552450" y="0"/>
                  </a:lnTo>
                </a:path>
              </a:pathLst>
            </a:cu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zh-CN" altLang="en-US"/>
            </a:p>
          </p:txBody>
        </p:sp>
        <p:sp>
          <p:nvSpPr>
            <p:cNvPr id="37965" name="椭圆 108"/>
            <p:cNvSpPr>
              <a:spLocks noChangeArrowheads="1"/>
            </p:cNvSpPr>
            <p:nvPr/>
          </p:nvSpPr>
          <p:spPr bwMode="auto">
            <a:xfrm>
              <a:off x="8654171" y="4024001"/>
              <a:ext cx="186928" cy="188665"/>
            </a:xfrm>
            <a:prstGeom prst="ellipse">
              <a:avLst/>
            </a:prstGeom>
            <a:noFill/>
            <a:ln w="25400" algn="ctr">
              <a:solidFill>
                <a:srgbClr val="00B0F0"/>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a:cs typeface="Arial" pitchFamily="34" charset="0"/>
              </a:endParaRPr>
            </a:p>
          </p:txBody>
        </p:sp>
      </p:grpSp>
      <p:sp>
        <p:nvSpPr>
          <p:cNvPr id="104" name="圆角矩形 103"/>
          <p:cNvSpPr/>
          <p:nvPr/>
        </p:nvSpPr>
        <p:spPr bwMode="auto">
          <a:xfrm>
            <a:off x="3803057" y="4394200"/>
            <a:ext cx="1081996" cy="369888"/>
          </a:xfrm>
          <a:prstGeom prst="roundRect">
            <a:avLst>
              <a:gd name="adj" fmla="val 9601"/>
            </a:avLst>
          </a:prstGeom>
          <a:solidFill>
            <a:srgbClr val="FFFFFF">
              <a:alpha val="8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0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2056" name="矩形 104"/>
          <p:cNvSpPr>
            <a:spLocks noChangeArrowheads="1"/>
          </p:cNvSpPr>
          <p:nvPr/>
        </p:nvSpPr>
        <p:spPr bwMode="auto">
          <a:xfrm>
            <a:off x="4050642" y="4365626"/>
            <a:ext cx="903449" cy="338534"/>
          </a:xfrm>
          <a:prstGeom prst="rect">
            <a:avLst/>
          </a:prstGeom>
          <a:noFill/>
          <a:ln>
            <a:noFill/>
          </a:ln>
          <a:extLst/>
        </p:spPr>
        <p:txBody>
          <a:bodyPr lIns="91422" tIns="45710" rIns="91422" bIns="45710">
            <a:spAutoFit/>
          </a:bodyPr>
          <a:lstStyle>
            <a:lvl1pPr marL="342900" indent="-342900" eaLnBrk="0" hangingPunct="0">
              <a:defRPr b="1">
                <a:solidFill>
                  <a:schemeClr val="tx1"/>
                </a:solidFill>
                <a:latin typeface="Arial" pitchFamily="34" charset="0"/>
                <a:ea typeface="宋体" pitchFamily="2" charset="-122"/>
              </a:defRPr>
            </a:lvl1pPr>
            <a:lvl2pPr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marL="0" lvl="1" algn="ctr">
              <a:buSzPct val="100000"/>
              <a:buFont typeface="Arial" pitchFamily="34" charset="0"/>
              <a:buNone/>
              <a:defRPr/>
            </a:pPr>
            <a:r>
              <a:rPr lang="zh-CN" altLang="zh-CN" sz="800" b="0" dirty="0" smtClean="0">
                <a:solidFill>
                  <a:srgbClr val="404040"/>
                </a:solidFill>
                <a:ea typeface="微软雅黑" pitchFamily="34" charset="-122"/>
                <a:cs typeface="Arial" panose="020B0604020202020204" pitchFamily="34" charset="0"/>
                <a:sym typeface="Arial" pitchFamily="34" charset="0"/>
              </a:rPr>
              <a:t>Video communication</a:t>
            </a:r>
          </a:p>
        </p:txBody>
      </p:sp>
      <p:pic>
        <p:nvPicPr>
          <p:cNvPr id="37961" name="Picture 6" descr="video call"/>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847098" y="4394200"/>
            <a:ext cx="271392"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 name="矩形 78"/>
          <p:cNvSpPr>
            <a:spLocks noChangeArrowheads="1"/>
          </p:cNvSpPr>
          <p:nvPr/>
        </p:nvSpPr>
        <p:spPr bwMode="auto">
          <a:xfrm>
            <a:off x="6585197" y="1543050"/>
            <a:ext cx="16113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54000" rIns="5400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None/>
            </a:pPr>
            <a:r>
              <a:rPr lang="en-US" altLang="zh-CN" sz="1600" dirty="0">
                <a:solidFill>
                  <a:srgbClr val="FFFFFF"/>
                </a:solidFill>
                <a:ea typeface="微软雅黑" pitchFamily="34" charset="-122"/>
                <a:cs typeface="Arial" pitchFamily="34" charset="0"/>
                <a:sym typeface="Arial" pitchFamily="34" charset="0"/>
              </a:rPr>
              <a:t>Quantified</a:t>
            </a:r>
            <a:r>
              <a:rPr lang="zh-CN" altLang="zh-CN" sz="1600" dirty="0">
                <a:solidFill>
                  <a:srgbClr val="FFFFFF"/>
                </a:solidFill>
                <a:ea typeface="微软雅黑" pitchFamily="34" charset="-122"/>
                <a:cs typeface="Arial" pitchFamily="34" charset="0"/>
                <a:sym typeface="Arial" pitchFamily="34" charset="0"/>
              </a:rPr>
              <a:t> collection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p:nvPr/>
        </p:nvSpPr>
        <p:spPr bwMode="auto">
          <a:xfrm>
            <a:off x="2815096" y="858839"/>
            <a:ext cx="5956336" cy="5084762"/>
          </a:xfrm>
          <a:prstGeom prst="roundRect">
            <a:avLst>
              <a:gd name="adj" fmla="val 2661"/>
            </a:avLst>
          </a:prstGeom>
          <a:solidFill>
            <a:srgbClr val="00B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buClr>
                <a:srgbClr val="CC9900"/>
              </a:buClr>
              <a:buFont typeface="Wingdings" pitchFamily="2" charset="2"/>
              <a:buChar char="n"/>
              <a:defRPr/>
            </a:pPr>
            <a:endParaRPr lang="zh-CN" altLang="en-US">
              <a:solidFill>
                <a:schemeClr val="tx1"/>
              </a:solidFill>
              <a:latin typeface="Arial" panose="020B0604020202020204" pitchFamily="34" charset="0"/>
              <a:ea typeface="SimSun" pitchFamily="2" charset="-122"/>
              <a:cs typeface="Arial" panose="020B0604020202020204" pitchFamily="34" charset="0"/>
            </a:endParaRPr>
          </a:p>
        </p:txBody>
      </p:sp>
      <p:graphicFrame>
        <p:nvGraphicFramePr>
          <p:cNvPr id="40963" name="图表 21"/>
          <p:cNvGraphicFramePr>
            <a:graphicFrameLocks/>
          </p:cNvGraphicFramePr>
          <p:nvPr>
            <p:extLst>
              <p:ext uri="{D42A27DB-BD31-4B8C-83A1-F6EECF244321}">
                <p14:modId xmlns="" xmlns:p14="http://schemas.microsoft.com/office/powerpoint/2010/main" val="1487790512"/>
              </p:ext>
            </p:extLst>
          </p:nvPr>
        </p:nvGraphicFramePr>
        <p:xfrm>
          <a:off x="3060700" y="2090738"/>
          <a:ext cx="5819775" cy="3255962"/>
        </p:xfrm>
        <a:graphic>
          <a:graphicData uri="http://schemas.openxmlformats.org/presentationml/2006/ole">
            <p:oleObj spid="_x0000_s1026" name="Worksheet" r:id="rId3" imgW="7607304" imgH="3187620" progId="Excel.Sheet.8">
              <p:embed/>
            </p:oleObj>
          </a:graphicData>
        </a:graphic>
      </p:graphicFrame>
      <p:sp>
        <p:nvSpPr>
          <p:cNvPr id="2" name="标题 1"/>
          <p:cNvSpPr>
            <a:spLocks noGrp="1"/>
          </p:cNvSpPr>
          <p:nvPr>
            <p:ph type="title"/>
          </p:nvPr>
        </p:nvSpPr>
        <p:spPr>
          <a:xfrm>
            <a:off x="457200" y="20763"/>
            <a:ext cx="8229600" cy="838076"/>
          </a:xfrm>
        </p:spPr>
        <p:txBody>
          <a:bodyPr>
            <a:normAutofit fontScale="90000"/>
          </a:bodyPr>
          <a:lstStyle/>
          <a:p>
            <a:r>
              <a:rPr lang="en-US" sz="2800" dirty="0" smtClean="0"/>
              <a:t>Subscriber Survey, Highlighting Top 3 Factors That Affect User Experience</a:t>
            </a:r>
            <a:endParaRPr lang="en-US" altLang="zh-CN" sz="2800" dirty="0"/>
          </a:p>
        </p:txBody>
      </p:sp>
      <p:sp>
        <p:nvSpPr>
          <p:cNvPr id="29" name="圆角矩形 28"/>
          <p:cNvSpPr/>
          <p:nvPr/>
        </p:nvSpPr>
        <p:spPr bwMode="auto">
          <a:xfrm>
            <a:off x="403517" y="858839"/>
            <a:ext cx="2241368" cy="5100637"/>
          </a:xfrm>
          <a:prstGeom prst="roundRect">
            <a:avLst>
              <a:gd name="adj" fmla="val 5810"/>
            </a:avLst>
          </a:prstGeom>
          <a:solidFill>
            <a:srgbClr val="3EC39B"/>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0966" name="矩形 42"/>
          <p:cNvSpPr>
            <a:spLocks noChangeArrowheads="1"/>
          </p:cNvSpPr>
          <p:nvPr/>
        </p:nvSpPr>
        <p:spPr bwMode="auto">
          <a:xfrm>
            <a:off x="403517" y="991971"/>
            <a:ext cx="223303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Subscriber survey</a:t>
            </a:r>
          </a:p>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Determine top factors and their weights.</a:t>
            </a:r>
          </a:p>
        </p:txBody>
      </p:sp>
      <p:sp>
        <p:nvSpPr>
          <p:cNvPr id="40967" name="矩形 44"/>
          <p:cNvSpPr>
            <a:spLocks noChangeArrowheads="1"/>
          </p:cNvSpPr>
          <p:nvPr/>
        </p:nvSpPr>
        <p:spPr bwMode="auto">
          <a:xfrm>
            <a:off x="392805" y="4138613"/>
            <a:ext cx="2061626" cy="907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8775" indent="-358775"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spcBef>
                <a:spcPts val="600"/>
              </a:spcBef>
              <a:buClr>
                <a:srgbClr val="FFFFFF"/>
              </a:buClr>
              <a:buSzPct val="60000"/>
              <a:buFont typeface="Wingdings" pitchFamily="2" charset="2"/>
              <a:buChar char="l"/>
            </a:pPr>
            <a:r>
              <a:rPr lang="zh-CN" altLang="zh-CN" sz="1600" dirty="0">
                <a:solidFill>
                  <a:srgbClr val="FFFFFF"/>
                </a:solidFill>
                <a:ea typeface="微软雅黑" pitchFamily="34" charset="-122"/>
                <a:cs typeface="Arial" pitchFamily="34" charset="0"/>
                <a:sym typeface="Arial" pitchFamily="34" charset="0"/>
              </a:rPr>
              <a:t>Focus group interview</a:t>
            </a:r>
          </a:p>
          <a:p>
            <a:pPr>
              <a:spcBef>
                <a:spcPts val="600"/>
              </a:spcBef>
              <a:buClr>
                <a:srgbClr val="FFFFFF"/>
              </a:buClr>
              <a:buSzPct val="60000"/>
              <a:buFont typeface="Wingdings" pitchFamily="2" charset="2"/>
              <a:buChar char="l"/>
            </a:pPr>
            <a:r>
              <a:rPr lang="zh-CN" altLang="zh-CN" sz="1600" dirty="0">
                <a:solidFill>
                  <a:srgbClr val="FFFFFF"/>
                </a:solidFill>
                <a:ea typeface="微软雅黑" pitchFamily="34" charset="-122"/>
                <a:cs typeface="Arial" pitchFamily="34" charset="0"/>
                <a:sym typeface="Arial" pitchFamily="34" charset="0"/>
              </a:rPr>
              <a:t>Questionnaire</a:t>
            </a:r>
          </a:p>
        </p:txBody>
      </p:sp>
      <p:sp>
        <p:nvSpPr>
          <p:cNvPr id="40968" name="矩形 45"/>
          <p:cNvSpPr>
            <a:spLocks noChangeArrowheads="1"/>
          </p:cNvSpPr>
          <p:nvPr/>
        </p:nvSpPr>
        <p:spPr bwMode="auto">
          <a:xfrm>
            <a:off x="392805" y="5369719"/>
            <a:ext cx="235673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8775" indent="-358775"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3000+ survey samples</a:t>
            </a:r>
          </a:p>
        </p:txBody>
      </p:sp>
      <p:sp>
        <p:nvSpPr>
          <p:cNvPr id="40969" name="矩形 92"/>
          <p:cNvSpPr>
            <a:spLocks noChangeArrowheads="1"/>
          </p:cNvSpPr>
          <p:nvPr/>
        </p:nvSpPr>
        <p:spPr bwMode="auto">
          <a:xfrm>
            <a:off x="2996022" y="991971"/>
            <a:ext cx="573374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1600" dirty="0">
                <a:solidFill>
                  <a:srgbClr val="FFFFFF"/>
                </a:solidFill>
                <a:ea typeface="微软雅黑" pitchFamily="34" charset="-122"/>
                <a:cs typeface="Arial" pitchFamily="34" charset="0"/>
                <a:sym typeface="Arial" pitchFamily="34" charset="0"/>
              </a:rPr>
              <a:t>Top </a:t>
            </a:r>
            <a:r>
              <a:rPr lang="en-US" altLang="zh-CN" sz="1600" dirty="0" smtClean="0">
                <a:solidFill>
                  <a:srgbClr val="FFFFFF"/>
                </a:solidFill>
                <a:ea typeface="微软雅黑" pitchFamily="34" charset="-122"/>
                <a:cs typeface="Arial" pitchFamily="34" charset="0"/>
                <a:sym typeface="Arial" pitchFamily="34" charset="0"/>
              </a:rPr>
              <a:t>3 </a:t>
            </a:r>
            <a:r>
              <a:rPr lang="zh-CN" altLang="zh-CN" sz="1600" dirty="0" smtClean="0">
                <a:solidFill>
                  <a:srgbClr val="FFFFFF"/>
                </a:solidFill>
                <a:ea typeface="微软雅黑" pitchFamily="34" charset="-122"/>
                <a:cs typeface="Arial" pitchFamily="34" charset="0"/>
                <a:sym typeface="Arial" pitchFamily="34" charset="0"/>
              </a:rPr>
              <a:t>factors </a:t>
            </a:r>
            <a:r>
              <a:rPr lang="zh-CN" altLang="zh-CN" sz="1600" dirty="0">
                <a:solidFill>
                  <a:srgbClr val="FFFFFF"/>
                </a:solidFill>
                <a:ea typeface="微软雅黑" pitchFamily="34" charset="-122"/>
                <a:cs typeface="Arial" pitchFamily="34" charset="0"/>
                <a:sym typeface="Arial" pitchFamily="34" charset="0"/>
              </a:rPr>
              <a:t>that affect user experience: video source quality, video loading speed, and video view experience</a:t>
            </a:r>
          </a:p>
        </p:txBody>
      </p:sp>
      <p:sp>
        <p:nvSpPr>
          <p:cNvPr id="40970" name="文本占位符 2"/>
          <p:cNvSpPr txBox="1">
            <a:spLocks/>
          </p:cNvSpPr>
          <p:nvPr/>
        </p:nvSpPr>
        <p:spPr bwMode="auto">
          <a:xfrm>
            <a:off x="2749540" y="5149851"/>
            <a:ext cx="6196052"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2" tIns="45666" rIns="91342" bIns="45666"/>
          <a:lstStyle>
            <a:lvl1pPr marL="287338" indent="-28733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nSpc>
                <a:spcPct val="140000"/>
              </a:lnSpc>
              <a:buClr>
                <a:srgbClr val="FFFFFF"/>
              </a:buClr>
              <a:buSzPct val="60000"/>
              <a:buFont typeface="Wingdings" pitchFamily="2" charset="2"/>
              <a:buChar char="l"/>
            </a:pPr>
            <a:r>
              <a:rPr lang="zh-CN" altLang="zh-CN" sz="1000" dirty="0">
                <a:solidFill>
                  <a:srgbClr val="FFFFFF"/>
                </a:solidFill>
                <a:ea typeface="微软雅黑" pitchFamily="34" charset="-122"/>
                <a:cs typeface="Arial" pitchFamily="34" charset="0"/>
                <a:sym typeface="Arial" pitchFamily="34" charset="0"/>
              </a:rPr>
              <a:t>Video quality = Content quality </a:t>
            </a:r>
            <a:r>
              <a:rPr lang="en-US" altLang="zh-CN" sz="1000" dirty="0" smtClean="0">
                <a:solidFill>
                  <a:srgbClr val="FFFFFF"/>
                </a:solidFill>
                <a:ea typeface="微软雅黑" pitchFamily="34" charset="-122"/>
                <a:cs typeface="Arial" pitchFamily="34" charset="0"/>
                <a:sym typeface="Arial" pitchFamily="34" charset="0"/>
              </a:rPr>
              <a:t>(</a:t>
            </a:r>
            <a:r>
              <a:rPr lang="zh-CN" altLang="zh-CN" sz="1000" dirty="0" smtClean="0">
                <a:solidFill>
                  <a:srgbClr val="FFFFFF"/>
                </a:solidFill>
                <a:ea typeface="微软雅黑" pitchFamily="34" charset="-122"/>
                <a:cs typeface="Arial" pitchFamily="34" charset="0"/>
                <a:sym typeface="Arial" pitchFamily="34" charset="0"/>
              </a:rPr>
              <a:t>ultra </a:t>
            </a:r>
            <a:r>
              <a:rPr lang="zh-CN" altLang="zh-CN" sz="1000" dirty="0">
                <a:solidFill>
                  <a:srgbClr val="FFFFFF"/>
                </a:solidFill>
                <a:ea typeface="微软雅黑" pitchFamily="34" charset="-122"/>
                <a:cs typeface="Arial" pitchFamily="34" charset="0"/>
                <a:sym typeface="Arial" pitchFamily="34" charset="0"/>
              </a:rPr>
              <a:t>HD, HD, and </a:t>
            </a:r>
            <a:r>
              <a:rPr lang="zh-CN" altLang="zh-CN" sz="1000" dirty="0" smtClean="0">
                <a:solidFill>
                  <a:srgbClr val="FFFFFF"/>
                </a:solidFill>
                <a:ea typeface="微软雅黑" pitchFamily="34" charset="-122"/>
                <a:cs typeface="Arial" pitchFamily="34" charset="0"/>
                <a:sym typeface="Arial" pitchFamily="34" charset="0"/>
              </a:rPr>
              <a:t>SD</a:t>
            </a:r>
            <a:r>
              <a:rPr lang="en-US" altLang="zh-CN" sz="1000" dirty="0" smtClean="0">
                <a:solidFill>
                  <a:srgbClr val="FFFFFF"/>
                </a:solidFill>
                <a:ea typeface="微软雅黑" pitchFamily="34" charset="-122"/>
                <a:cs typeface="Arial" pitchFamily="34" charset="0"/>
                <a:sym typeface="Arial" pitchFamily="34" charset="0"/>
              </a:rPr>
              <a:t>)</a:t>
            </a:r>
            <a:endParaRPr lang="zh-CN" altLang="zh-CN" sz="1000" dirty="0">
              <a:solidFill>
                <a:srgbClr val="FFFFFF"/>
              </a:solidFill>
              <a:ea typeface="微软雅黑" pitchFamily="34" charset="-122"/>
              <a:cs typeface="Arial" pitchFamily="34" charset="0"/>
              <a:sym typeface="Arial" pitchFamily="34" charset="0"/>
            </a:endParaRPr>
          </a:p>
          <a:p>
            <a:pPr>
              <a:lnSpc>
                <a:spcPct val="140000"/>
              </a:lnSpc>
              <a:buClr>
                <a:srgbClr val="FFFFFF"/>
              </a:buClr>
              <a:buSzPct val="60000"/>
              <a:buFont typeface="Wingdings" pitchFamily="2" charset="2"/>
              <a:buChar char="l"/>
            </a:pPr>
            <a:r>
              <a:rPr lang="zh-CN" altLang="zh-CN" sz="1000" dirty="0">
                <a:solidFill>
                  <a:srgbClr val="FFFFFF"/>
                </a:solidFill>
                <a:ea typeface="微软雅黑" pitchFamily="34" charset="-122"/>
                <a:cs typeface="Arial" pitchFamily="34" charset="0"/>
                <a:sym typeface="Arial" pitchFamily="34" charset="0"/>
              </a:rPr>
              <a:t>Initial loading = Content loading duration </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a:t>
            </a:r>
            <a:r>
              <a:rPr lang="zh-CN"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initial </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channel zapping</a:t>
            </a:r>
            <a:r>
              <a:rPr lang="zh-CN"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 </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or</a:t>
            </a:r>
            <a:r>
              <a:rPr lang="zh-CN"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 </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VOD loading</a:t>
            </a:r>
            <a:r>
              <a:rPr lang="zh-CN"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 response</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 </a:t>
            </a:r>
            <a:r>
              <a:rPr lang="zh-CN"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time</a:t>
            </a:r>
            <a:r>
              <a:rPr lang="en-US" altLang="zh-CN" sz="1000" dirty="0" smtClean="0">
                <a:solidFill>
                  <a:srgbClr val="FFC000"/>
                </a:solidFill>
                <a:latin typeface="Arial Unicode MS" pitchFamily="34" charset="-122"/>
                <a:ea typeface="Arial Unicode MS" pitchFamily="34" charset="-122"/>
                <a:cs typeface="Arial Unicode MS" pitchFamily="34" charset="-122"/>
                <a:sym typeface="Arial" pitchFamily="34" charset="0"/>
              </a:rPr>
              <a:t>)</a:t>
            </a:r>
            <a:endParaRPr lang="zh-CN" altLang="zh-CN" sz="1000" dirty="0">
              <a:solidFill>
                <a:srgbClr val="FFC000"/>
              </a:solidFill>
              <a:latin typeface="Arial Unicode MS" pitchFamily="34" charset="-122"/>
              <a:ea typeface="Arial Unicode MS" pitchFamily="34" charset="-122"/>
              <a:cs typeface="Arial Unicode MS" pitchFamily="34" charset="-122"/>
              <a:sym typeface="Arial" pitchFamily="34" charset="0"/>
            </a:endParaRPr>
          </a:p>
          <a:p>
            <a:pPr>
              <a:lnSpc>
                <a:spcPct val="140000"/>
              </a:lnSpc>
              <a:buClr>
                <a:srgbClr val="FFFFFF"/>
              </a:buClr>
              <a:buSzPct val="60000"/>
              <a:buFont typeface="Wingdings" pitchFamily="2" charset="2"/>
              <a:buChar char="l"/>
            </a:pPr>
            <a:r>
              <a:rPr lang="zh-CN" altLang="zh-CN" sz="1000" dirty="0">
                <a:solidFill>
                  <a:srgbClr val="FFFFFF"/>
                </a:solidFill>
                <a:ea typeface="微软雅黑" pitchFamily="34" charset="-122"/>
                <a:cs typeface="Arial" pitchFamily="34" charset="0"/>
                <a:sym typeface="Arial" pitchFamily="34" charset="0"/>
              </a:rPr>
              <a:t>View experience = Broadcasted video quality </a:t>
            </a:r>
            <a:r>
              <a:rPr lang="en-US" altLang="zh-CN" sz="1000" dirty="0" smtClean="0">
                <a:solidFill>
                  <a:srgbClr val="FFFFFF"/>
                </a:solidFill>
                <a:ea typeface="微软雅黑" pitchFamily="34" charset="-122"/>
                <a:cs typeface="Arial" pitchFamily="34" charset="0"/>
                <a:sym typeface="Arial" pitchFamily="34" charset="0"/>
              </a:rPr>
              <a:t>(</a:t>
            </a:r>
            <a:r>
              <a:rPr lang="zh-CN" altLang="zh-CN" sz="1000" dirty="0" smtClean="0">
                <a:solidFill>
                  <a:srgbClr val="FFFFFF"/>
                </a:solidFill>
                <a:ea typeface="微软雅黑" pitchFamily="34" charset="-122"/>
                <a:cs typeface="Arial" pitchFamily="34" charset="0"/>
                <a:sym typeface="Arial" pitchFamily="34" charset="0"/>
              </a:rPr>
              <a:t>frame </a:t>
            </a:r>
            <a:r>
              <a:rPr lang="zh-CN" altLang="zh-CN" sz="1000" dirty="0">
                <a:solidFill>
                  <a:srgbClr val="FFFFFF"/>
                </a:solidFill>
                <a:ea typeface="微软雅黑" pitchFamily="34" charset="-122"/>
                <a:cs typeface="Arial" pitchFamily="34" charset="0"/>
                <a:sym typeface="Arial" pitchFamily="34" charset="0"/>
              </a:rPr>
              <a:t>freezing or </a:t>
            </a:r>
            <a:r>
              <a:rPr lang="zh-CN" altLang="zh-CN" sz="1000" dirty="0" smtClean="0">
                <a:solidFill>
                  <a:srgbClr val="FFFFFF"/>
                </a:solidFill>
                <a:ea typeface="微软雅黑" pitchFamily="34" charset="-122"/>
                <a:cs typeface="Arial" pitchFamily="34" charset="0"/>
                <a:sym typeface="Arial" pitchFamily="34" charset="0"/>
              </a:rPr>
              <a:t>blocking</a:t>
            </a:r>
            <a:r>
              <a:rPr lang="en-US" altLang="zh-CN" sz="1000" dirty="0" smtClean="0">
                <a:solidFill>
                  <a:srgbClr val="FFFFFF"/>
                </a:solidFill>
                <a:ea typeface="微软雅黑" pitchFamily="34" charset="-122"/>
                <a:cs typeface="Arial" pitchFamily="34" charset="0"/>
                <a:sym typeface="Arial" pitchFamily="34" charset="0"/>
              </a:rPr>
              <a:t>)</a:t>
            </a:r>
            <a:endParaRPr lang="zh-CN" altLang="zh-CN" sz="1000" dirty="0">
              <a:solidFill>
                <a:srgbClr val="FFFFFF"/>
              </a:solidFill>
              <a:ea typeface="微软雅黑" pitchFamily="34" charset="-122"/>
              <a:cs typeface="Arial" pitchFamily="34" charset="0"/>
              <a:sym typeface="Arial" pitchFamily="34" charset="0"/>
            </a:endParaRPr>
          </a:p>
        </p:txBody>
      </p:sp>
      <p:sp>
        <p:nvSpPr>
          <p:cNvPr id="40971" name="TextBox 23"/>
          <p:cNvSpPr txBox="1">
            <a:spLocks noChangeArrowheads="1"/>
          </p:cNvSpPr>
          <p:nvPr/>
        </p:nvSpPr>
        <p:spPr bwMode="auto">
          <a:xfrm>
            <a:off x="6569349" y="5959476"/>
            <a:ext cx="216042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r">
              <a:buSzPct val="100000"/>
              <a:buFont typeface="Arial" pitchFamily="34" charset="0"/>
              <a:buNone/>
            </a:pPr>
            <a:r>
              <a:rPr lang="zh-CN" altLang="zh-CN" sz="1200" b="0">
                <a:solidFill>
                  <a:srgbClr val="FFFFFF"/>
                </a:solidFill>
                <a:ea typeface="微软雅黑" pitchFamily="34" charset="-122"/>
                <a:cs typeface="Arial" pitchFamily="34" charset="0"/>
                <a:sym typeface="Arial" pitchFamily="34" charset="0"/>
              </a:rPr>
              <a:t>Source: Huawei, UCD center, 2015</a:t>
            </a:r>
          </a:p>
        </p:txBody>
      </p:sp>
      <p:sp>
        <p:nvSpPr>
          <p:cNvPr id="40972" name="TextBox 25"/>
          <p:cNvSpPr txBox="1">
            <a:spLocks noChangeArrowheads="1"/>
          </p:cNvSpPr>
          <p:nvPr/>
        </p:nvSpPr>
        <p:spPr bwMode="auto">
          <a:xfrm>
            <a:off x="2815096" y="1801814"/>
            <a:ext cx="8820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800" dirty="0">
                <a:solidFill>
                  <a:srgbClr val="FFFFFF"/>
                </a:solidFill>
                <a:ea typeface="微软雅黑" pitchFamily="34" charset="-122"/>
                <a:cs typeface="Arial" pitchFamily="34" charset="0"/>
                <a:sym typeface="Arial" pitchFamily="34" charset="0"/>
              </a:rPr>
              <a:t>Weight importance</a:t>
            </a:r>
          </a:p>
        </p:txBody>
      </p:sp>
      <p:sp>
        <p:nvSpPr>
          <p:cNvPr id="40973" name="TextBox 11"/>
          <p:cNvSpPr txBox="1">
            <a:spLocks noChangeArrowheads="1"/>
          </p:cNvSpPr>
          <p:nvPr/>
        </p:nvSpPr>
        <p:spPr bwMode="auto">
          <a:xfrm>
            <a:off x="3697117" y="1906588"/>
            <a:ext cx="28722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800" b="0" dirty="0">
                <a:solidFill>
                  <a:srgbClr val="FFFFFF"/>
                </a:solidFill>
                <a:ea typeface="微软雅黑" pitchFamily="34" charset="-122"/>
                <a:cs typeface="Arial" pitchFamily="34" charset="0"/>
                <a:sym typeface="Arial" pitchFamily="34" charset="0"/>
              </a:rPr>
              <a:t>Note: A larger weight value indicates greater importance.</a:t>
            </a:r>
          </a:p>
        </p:txBody>
      </p:sp>
      <p:sp>
        <p:nvSpPr>
          <p:cNvPr id="31" name="矩形 30"/>
          <p:cNvSpPr/>
          <p:nvPr/>
        </p:nvSpPr>
        <p:spPr>
          <a:xfrm>
            <a:off x="7568023" y="2708275"/>
            <a:ext cx="135696" cy="10795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CC9900"/>
              </a:buClr>
              <a:buFont typeface="Wingdings" pitchFamily="2" charset="2"/>
              <a:buNone/>
              <a:defRPr/>
            </a:pPr>
            <a:endParaRPr lang="zh-CN" altLang="en-US" sz="2400" b="0">
              <a:solidFill>
                <a:schemeClr val="bg1"/>
              </a:solidFill>
              <a:latin typeface="Arial" panose="020B0604020202020204" pitchFamily="34" charset="0"/>
              <a:ea typeface="微软雅黑" pitchFamily="34" charset="-122"/>
              <a:cs typeface="Arial" panose="020B0604020202020204" pitchFamily="34" charset="0"/>
            </a:endParaRPr>
          </a:p>
        </p:txBody>
      </p:sp>
      <p:sp>
        <p:nvSpPr>
          <p:cNvPr id="32" name="矩形 31"/>
          <p:cNvSpPr/>
          <p:nvPr/>
        </p:nvSpPr>
        <p:spPr>
          <a:xfrm>
            <a:off x="7568023" y="2276475"/>
            <a:ext cx="135696" cy="107950"/>
          </a:xfrm>
          <a:prstGeom prst="rect">
            <a:avLst/>
          </a:prstGeom>
          <a:solidFill>
            <a:srgbClr val="3EC0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CC9900"/>
              </a:buClr>
              <a:buFont typeface="Wingdings" pitchFamily="2" charset="2"/>
              <a:buNone/>
              <a:defRPr/>
            </a:pPr>
            <a:endParaRPr lang="zh-CN" altLang="en-US" sz="2400" b="0">
              <a:solidFill>
                <a:schemeClr val="bg1"/>
              </a:solidFill>
              <a:latin typeface="Arial" panose="020B0604020202020204" pitchFamily="34" charset="0"/>
              <a:ea typeface="微软雅黑" pitchFamily="34" charset="-122"/>
              <a:cs typeface="Arial" panose="020B0604020202020204" pitchFamily="34" charset="0"/>
            </a:endParaRPr>
          </a:p>
        </p:txBody>
      </p:sp>
      <p:sp>
        <p:nvSpPr>
          <p:cNvPr id="33" name="矩形 32"/>
          <p:cNvSpPr/>
          <p:nvPr/>
        </p:nvSpPr>
        <p:spPr>
          <a:xfrm>
            <a:off x="7568023" y="2492375"/>
            <a:ext cx="135696" cy="107950"/>
          </a:xfrm>
          <a:prstGeom prst="rect">
            <a:avLst/>
          </a:prstGeom>
          <a:solidFill>
            <a:srgbClr val="558E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CC9900"/>
              </a:buClr>
              <a:buFont typeface="Wingdings" pitchFamily="2" charset="2"/>
              <a:buNone/>
              <a:defRPr/>
            </a:pPr>
            <a:endParaRPr lang="zh-CN" altLang="en-US" sz="2400" b="0">
              <a:solidFill>
                <a:schemeClr val="bg1"/>
              </a:solidFill>
              <a:latin typeface="Arial" panose="020B0604020202020204" pitchFamily="34" charset="0"/>
              <a:ea typeface="微软雅黑" pitchFamily="34" charset="-122"/>
              <a:cs typeface="Arial" panose="020B0604020202020204" pitchFamily="34" charset="0"/>
            </a:endParaRPr>
          </a:p>
        </p:txBody>
      </p:sp>
      <p:sp>
        <p:nvSpPr>
          <p:cNvPr id="40977" name="TextBox 33"/>
          <p:cNvSpPr txBox="1">
            <a:spLocks noChangeArrowheads="1"/>
          </p:cNvSpPr>
          <p:nvPr/>
        </p:nvSpPr>
        <p:spPr bwMode="auto">
          <a:xfrm>
            <a:off x="7703719" y="2209801"/>
            <a:ext cx="113318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1000" b="0">
                <a:solidFill>
                  <a:srgbClr val="FFFFFF"/>
                </a:solidFill>
                <a:ea typeface="微软雅黑" pitchFamily="34" charset="-122"/>
                <a:cs typeface="Arial" pitchFamily="34" charset="0"/>
                <a:sym typeface="Arial" pitchFamily="34" charset="0"/>
              </a:rPr>
              <a:t>Interaction</a:t>
            </a:r>
          </a:p>
        </p:txBody>
      </p:sp>
      <p:sp>
        <p:nvSpPr>
          <p:cNvPr id="40978" name="TextBox 34"/>
          <p:cNvSpPr txBox="1">
            <a:spLocks noChangeArrowheads="1"/>
          </p:cNvSpPr>
          <p:nvPr/>
        </p:nvSpPr>
        <p:spPr bwMode="auto">
          <a:xfrm>
            <a:off x="7703719" y="2651126"/>
            <a:ext cx="113318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1000" b="0">
                <a:solidFill>
                  <a:srgbClr val="FFFFFF"/>
                </a:solidFill>
                <a:ea typeface="微软雅黑" pitchFamily="34" charset="-122"/>
                <a:cs typeface="Arial" pitchFamily="34" charset="0"/>
                <a:sym typeface="Arial" pitchFamily="34" charset="0"/>
              </a:rPr>
              <a:t>Contents</a:t>
            </a:r>
          </a:p>
        </p:txBody>
      </p:sp>
      <p:sp>
        <p:nvSpPr>
          <p:cNvPr id="40979" name="TextBox 35"/>
          <p:cNvSpPr txBox="1">
            <a:spLocks noChangeArrowheads="1"/>
          </p:cNvSpPr>
          <p:nvPr/>
        </p:nvSpPr>
        <p:spPr bwMode="auto">
          <a:xfrm>
            <a:off x="7703719" y="2425701"/>
            <a:ext cx="113318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buSzPct val="100000"/>
              <a:buFont typeface="Arial" pitchFamily="34" charset="0"/>
              <a:buNone/>
            </a:pPr>
            <a:r>
              <a:rPr lang="zh-CN" altLang="zh-CN" sz="1000" b="0">
                <a:solidFill>
                  <a:srgbClr val="FFFFFF"/>
                </a:solidFill>
                <a:ea typeface="微软雅黑" pitchFamily="34" charset="-122"/>
                <a:cs typeface="Arial" pitchFamily="34" charset="0"/>
                <a:sym typeface="Arial" pitchFamily="34" charset="0"/>
              </a:rPr>
              <a:t>Performance</a:t>
            </a:r>
          </a:p>
        </p:txBody>
      </p:sp>
      <p:pic>
        <p:nvPicPr>
          <p:cNvPr id="1467394" name="Picture 2" descr="Close-up of business person hands with document writing at lecture Click rate 1 Download 0">
            <a:hlinkClick r:id="rId4"/>
          </p:cNvPr>
          <p:cNvPicPr>
            <a:picLocks noChangeAspect="1" noChangeArrowheads="1"/>
          </p:cNvPicPr>
          <p:nvPr/>
        </p:nvPicPr>
        <p:blipFill>
          <a:blip r:embed="rId5" cstate="print"/>
          <a:srcRect/>
          <a:stretch>
            <a:fillRect/>
          </a:stretch>
        </p:blipFill>
        <p:spPr bwMode="auto">
          <a:xfrm>
            <a:off x="574829" y="2069189"/>
            <a:ext cx="1879602"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bwMode="auto">
          <a:xfrm>
            <a:off x="510646" y="4076701"/>
            <a:ext cx="8219125" cy="2232025"/>
          </a:xfrm>
          <a:prstGeom prst="roundRect">
            <a:avLst>
              <a:gd name="adj" fmla="val 5810"/>
            </a:avLst>
          </a:pr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5" name="圆角矩形 44"/>
          <p:cNvSpPr/>
          <p:nvPr/>
        </p:nvSpPr>
        <p:spPr bwMode="auto">
          <a:xfrm>
            <a:off x="510646" y="1196975"/>
            <a:ext cx="8219125" cy="2719388"/>
          </a:xfrm>
          <a:prstGeom prst="roundRect">
            <a:avLst>
              <a:gd name="adj" fmla="val 5810"/>
            </a:avLst>
          </a:prstGeom>
          <a:solidFill>
            <a:schemeClr val="bg1">
              <a:lumMod val="8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algn="ctr">
              <a:buClr>
                <a:srgbClr val="CC9900"/>
              </a:buClr>
              <a:buFont typeface="Wingdings" pitchFamily="2" charset="2"/>
              <a:buChar char="n"/>
              <a:defRPr/>
            </a:pPr>
            <a:endParaRPr lang="en-US" altLang="zh-CN" sz="280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43012" name="五边形 43"/>
          <p:cNvSpPr>
            <a:spLocks noChangeArrowheads="1"/>
          </p:cNvSpPr>
          <p:nvPr/>
        </p:nvSpPr>
        <p:spPr bwMode="auto">
          <a:xfrm>
            <a:off x="1315298" y="1341438"/>
            <a:ext cx="7035952" cy="684212"/>
          </a:xfrm>
          <a:prstGeom prst="homePlate">
            <a:avLst>
              <a:gd name="adj" fmla="val 49969"/>
            </a:avLst>
          </a:prstGeom>
          <a:solidFill>
            <a:srgbClr val="00B05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a:cs typeface="Arial" pitchFamily="34" charset="0"/>
            </a:endParaRPr>
          </a:p>
        </p:txBody>
      </p:sp>
      <p:sp>
        <p:nvSpPr>
          <p:cNvPr id="2" name="标题 1"/>
          <p:cNvSpPr>
            <a:spLocks noGrp="1"/>
          </p:cNvSpPr>
          <p:nvPr>
            <p:ph type="title"/>
          </p:nvPr>
        </p:nvSpPr>
        <p:spPr>
          <a:xfrm>
            <a:off x="510646" y="0"/>
            <a:ext cx="8229600" cy="626003"/>
          </a:xfrm>
        </p:spPr>
        <p:txBody>
          <a:bodyPr>
            <a:normAutofit/>
          </a:bodyPr>
          <a:lstStyle/>
          <a:p>
            <a:r>
              <a:rPr lang="en-US" sz="2800" dirty="0" smtClean="0"/>
              <a:t>Video QoE </a:t>
            </a:r>
            <a:r>
              <a:rPr lang="en-US" sz="2800" dirty="0" err="1" smtClean="0"/>
              <a:t>Modelling</a:t>
            </a:r>
            <a:endParaRPr lang="en-US" altLang="zh-CN" sz="2800" dirty="0"/>
          </a:p>
        </p:txBody>
      </p:sp>
      <p:sp>
        <p:nvSpPr>
          <p:cNvPr id="43014" name="自选图形 15"/>
          <p:cNvSpPr>
            <a:spLocks noChangeArrowheads="1"/>
          </p:cNvSpPr>
          <p:nvPr/>
        </p:nvSpPr>
        <p:spPr bwMode="auto">
          <a:xfrm>
            <a:off x="3661409" y="3249613"/>
            <a:ext cx="2134235" cy="2946400"/>
          </a:xfrm>
          <a:prstGeom prst="roundRect">
            <a:avLst>
              <a:gd name="adj" fmla="val 2931"/>
            </a:avLst>
          </a:prstGeom>
          <a:solidFill>
            <a:srgbClr val="00B0F0"/>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144000" anchor="ctr"/>
          <a:lstStyle>
            <a:lvl1pPr marL="182563" indent="-182563"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spcBef>
                <a:spcPts val="600"/>
              </a:spcBef>
              <a:buClr>
                <a:srgbClr val="404040"/>
              </a:buClr>
              <a:buSzPct val="70000"/>
              <a:buFont typeface="Wingdings" pitchFamily="2" charset="2"/>
              <a:buChar char="l"/>
            </a:pPr>
            <a:endParaRPr lang="en-US" altLang="zh-CN" sz="1200" b="0" dirty="0">
              <a:solidFill>
                <a:srgbClr val="000000"/>
              </a:solidFill>
              <a:ea typeface="微软雅黑" pitchFamily="34" charset="-122"/>
              <a:cs typeface="Arial" pitchFamily="34" charset="0"/>
            </a:endParaRPr>
          </a:p>
        </p:txBody>
      </p:sp>
      <p:sp>
        <p:nvSpPr>
          <p:cNvPr id="43015" name="Text Box 31"/>
          <p:cNvSpPr txBox="1">
            <a:spLocks noChangeArrowheads="1"/>
          </p:cNvSpPr>
          <p:nvPr/>
        </p:nvSpPr>
        <p:spPr bwMode="auto">
          <a:xfrm>
            <a:off x="3661409" y="3357564"/>
            <a:ext cx="2134235"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2000">
                <a:solidFill>
                  <a:srgbClr val="FFFFFF"/>
                </a:solidFill>
                <a:ea typeface="微软雅黑" pitchFamily="34" charset="-122"/>
                <a:cs typeface="Arial" pitchFamily="34" charset="0"/>
                <a:sym typeface="Arial" pitchFamily="34" charset="0"/>
              </a:rPr>
              <a:t>Interactive experience</a:t>
            </a:r>
          </a:p>
        </p:txBody>
      </p:sp>
      <p:sp>
        <p:nvSpPr>
          <p:cNvPr id="43016" name="自选图形 15"/>
          <p:cNvSpPr>
            <a:spLocks noChangeArrowheads="1"/>
          </p:cNvSpPr>
          <p:nvPr/>
        </p:nvSpPr>
        <p:spPr bwMode="auto">
          <a:xfrm>
            <a:off x="5975382" y="3249613"/>
            <a:ext cx="2135425" cy="2990850"/>
          </a:xfrm>
          <a:prstGeom prst="roundRect">
            <a:avLst>
              <a:gd name="adj" fmla="val 2704"/>
            </a:avLst>
          </a:prstGeom>
          <a:solidFill>
            <a:srgbClr val="558ED5"/>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144000" anchor="ctr"/>
          <a:lstStyle>
            <a:lvl1pPr marL="182563" indent="-182563"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spcBef>
                <a:spcPts val="600"/>
              </a:spcBef>
              <a:buClr>
                <a:srgbClr val="404040"/>
              </a:buClr>
              <a:buSzPct val="70000"/>
              <a:buFont typeface="Wingdings" pitchFamily="2" charset="2"/>
              <a:buChar char="l"/>
            </a:pPr>
            <a:endParaRPr lang="en-US" altLang="zh-CN" sz="1200" b="0" dirty="0">
              <a:solidFill>
                <a:srgbClr val="000000"/>
              </a:solidFill>
              <a:ea typeface="微软雅黑" pitchFamily="34" charset="-122"/>
              <a:cs typeface="Arial" pitchFamily="34" charset="0"/>
            </a:endParaRPr>
          </a:p>
        </p:txBody>
      </p:sp>
      <p:sp>
        <p:nvSpPr>
          <p:cNvPr id="8" name="Rounded Rectangle 95"/>
          <p:cNvSpPr/>
          <p:nvPr>
            <p:custDataLst>
              <p:tags r:id="rId1"/>
            </p:custDataLst>
          </p:nvPr>
        </p:nvSpPr>
        <p:spPr bwMode="auto">
          <a:xfrm>
            <a:off x="5975382" y="4489450"/>
            <a:ext cx="2135425" cy="812800"/>
          </a:xfrm>
          <a:prstGeom prst="rect">
            <a:avLst/>
          </a:prstGeom>
          <a:solidFill>
            <a:schemeClr val="bg1">
              <a:alpha val="9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36000" tIns="36000" rIns="36000" bIns="36000">
            <a:spAutoFit/>
          </a:bodyPr>
          <a:lstStyle/>
          <a:p>
            <a:pPr algn="ctr" defTabSz="877888" eaLnBrk="0" hangingPunct="0">
              <a:buSzPct val="100000"/>
              <a:buFont typeface="Arial" pitchFamily="34" charset="0"/>
              <a:buNone/>
              <a:defRPr/>
            </a:pPr>
            <a:r>
              <a:rPr lang="zh-CN" altLang="zh-CN" sz="4800">
                <a:solidFill>
                  <a:srgbClr val="558ED5"/>
                </a:solidFill>
                <a:latin typeface="Arial" panose="020B0604020202020204" pitchFamily="34" charset="0"/>
                <a:ea typeface="微软雅黑" pitchFamily="34" charset="-122"/>
                <a:cs typeface="Arial" panose="020B0604020202020204" pitchFamily="34" charset="0"/>
                <a:sym typeface="Arial" pitchFamily="34" charset="0"/>
              </a:rPr>
              <a:t>0</a:t>
            </a:r>
            <a:r>
              <a:rPr lang="zh-CN" altLang="zh-CN">
                <a:solidFill>
                  <a:srgbClr val="558ED5"/>
                </a:solidFill>
                <a:latin typeface="Arial" panose="020B0604020202020204" pitchFamily="34" charset="0"/>
                <a:ea typeface="微软雅黑" pitchFamily="34" charset="-122"/>
                <a:cs typeface="Arial" panose="020B0604020202020204" pitchFamily="34" charset="0"/>
                <a:sym typeface="Arial" pitchFamily="34" charset="0"/>
              </a:rPr>
              <a:t> damage</a:t>
            </a:r>
          </a:p>
        </p:txBody>
      </p:sp>
      <p:sp>
        <p:nvSpPr>
          <p:cNvPr id="9" name="Rounded Rectangle 95"/>
          <p:cNvSpPr/>
          <p:nvPr>
            <p:custDataLst>
              <p:tags r:id="rId2"/>
            </p:custDataLst>
          </p:nvPr>
        </p:nvSpPr>
        <p:spPr bwMode="auto">
          <a:xfrm>
            <a:off x="3654268" y="4489450"/>
            <a:ext cx="2135425" cy="812800"/>
          </a:xfrm>
          <a:prstGeom prst="rect">
            <a:avLst/>
          </a:prstGeom>
          <a:solidFill>
            <a:schemeClr val="bg1">
              <a:alpha val="9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36000" tIns="36000" rIns="36000" bIns="36000">
            <a:spAutoFit/>
          </a:bodyPr>
          <a:lstStyle/>
          <a:p>
            <a:pPr algn="ctr" defTabSz="877888" eaLnBrk="0" hangingPunct="0">
              <a:buSzPct val="100000"/>
              <a:buFont typeface="Arial" pitchFamily="34" charset="0"/>
              <a:buNone/>
              <a:defRPr/>
            </a:pPr>
            <a:r>
              <a:rPr lang="zh-CN" altLang="zh-CN" sz="4800" dirty="0">
                <a:solidFill>
                  <a:srgbClr val="00B0F0"/>
                </a:solidFill>
                <a:latin typeface="Arial" panose="020B0604020202020204" pitchFamily="34" charset="0"/>
                <a:ea typeface="微软雅黑" pitchFamily="34" charset="-122"/>
                <a:cs typeface="Arial" panose="020B0604020202020204" pitchFamily="34" charset="0"/>
                <a:sym typeface="Arial" pitchFamily="34" charset="0"/>
              </a:rPr>
              <a:t>0</a:t>
            </a:r>
            <a:r>
              <a:rPr lang="zh-CN" altLang="zh-CN" dirty="0">
                <a:solidFill>
                  <a:srgbClr val="00B0F0"/>
                </a:solidFill>
                <a:latin typeface="Arial" panose="020B0604020202020204" pitchFamily="34" charset="0"/>
                <a:ea typeface="微软雅黑" pitchFamily="34" charset="-122"/>
                <a:cs typeface="Arial" panose="020B0604020202020204" pitchFamily="34" charset="0"/>
                <a:sym typeface="Arial" pitchFamily="34" charset="0"/>
              </a:rPr>
              <a:t> waiting</a:t>
            </a:r>
          </a:p>
        </p:txBody>
      </p:sp>
      <p:sp>
        <p:nvSpPr>
          <p:cNvPr id="43019" name="Text Box 31"/>
          <p:cNvSpPr txBox="1">
            <a:spLocks noChangeArrowheads="1"/>
          </p:cNvSpPr>
          <p:nvPr/>
        </p:nvSpPr>
        <p:spPr bwMode="auto">
          <a:xfrm>
            <a:off x="6094413" y="3348039"/>
            <a:ext cx="1834276"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2000">
                <a:solidFill>
                  <a:srgbClr val="FFFFFF"/>
                </a:solidFill>
                <a:ea typeface="微软雅黑" pitchFamily="34" charset="-122"/>
                <a:cs typeface="Arial" pitchFamily="34" charset="0"/>
                <a:sym typeface="Arial" pitchFamily="34" charset="0"/>
              </a:rPr>
              <a:t>View experience</a:t>
            </a:r>
          </a:p>
        </p:txBody>
      </p:sp>
      <p:cxnSp>
        <p:nvCxnSpPr>
          <p:cNvPr id="43020" name="直接连接符 10"/>
          <p:cNvCxnSpPr>
            <a:cxnSpLocks noChangeShapeType="1"/>
          </p:cNvCxnSpPr>
          <p:nvPr/>
        </p:nvCxnSpPr>
        <p:spPr bwMode="auto">
          <a:xfrm flipV="1">
            <a:off x="2380630" y="2025651"/>
            <a:ext cx="2381" cy="379413"/>
          </a:xfrm>
          <a:prstGeom prst="line">
            <a:avLst/>
          </a:prstGeom>
          <a:noFill/>
          <a:ln w="57150" algn="ctr">
            <a:solidFill>
              <a:srgbClr val="3EC09B"/>
            </a:solidFill>
            <a:round/>
            <a:headEnd type="oval" w="med" len="med"/>
            <a:tailEnd type="oval" w="med" len="med"/>
          </a:ln>
          <a:extLst>
            <a:ext uri="{909E8E84-426E-40DD-AFC4-6F175D3DCCD1}">
              <a14:hiddenFill xmlns="" xmlns:a14="http://schemas.microsoft.com/office/drawing/2010/main">
                <a:noFill/>
              </a14:hiddenFill>
            </a:ext>
          </a:extLst>
        </p:spPr>
      </p:cxnSp>
      <p:cxnSp>
        <p:nvCxnSpPr>
          <p:cNvPr id="43021" name="直接连接符 11"/>
          <p:cNvCxnSpPr>
            <a:cxnSpLocks noChangeShapeType="1"/>
          </p:cNvCxnSpPr>
          <p:nvPr/>
        </p:nvCxnSpPr>
        <p:spPr bwMode="auto">
          <a:xfrm flipH="1" flipV="1">
            <a:off x="4733883" y="2025651"/>
            <a:ext cx="0" cy="379413"/>
          </a:xfrm>
          <a:prstGeom prst="line">
            <a:avLst/>
          </a:prstGeom>
          <a:noFill/>
          <a:ln w="57150" algn="ctr">
            <a:solidFill>
              <a:srgbClr val="00B0F0"/>
            </a:solidFill>
            <a:round/>
            <a:headEnd type="oval" w="med" len="med"/>
            <a:tailEnd type="oval" w="med" len="med"/>
          </a:ln>
          <a:extLst>
            <a:ext uri="{909E8E84-426E-40DD-AFC4-6F175D3DCCD1}">
              <a14:hiddenFill xmlns="" xmlns:a14="http://schemas.microsoft.com/office/drawing/2010/main">
                <a:noFill/>
              </a14:hiddenFill>
            </a:ext>
          </a:extLst>
        </p:spPr>
      </p:cxnSp>
      <p:sp>
        <p:nvSpPr>
          <p:cNvPr id="43022" name="TextBox 12"/>
          <p:cNvSpPr txBox="1">
            <a:spLocks noChangeArrowheads="1"/>
          </p:cNvSpPr>
          <p:nvPr/>
        </p:nvSpPr>
        <p:spPr bwMode="auto">
          <a:xfrm>
            <a:off x="1317679" y="1392239"/>
            <a:ext cx="6818124" cy="462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46" tIns="45924" rIns="91846" bIns="45924">
            <a:spAutoFit/>
          </a:bodyPr>
          <a:lstStyle>
            <a:lvl1pPr defTabSz="917575" eaLnBrk="0" hangingPunct="0">
              <a:defRPr b="1">
                <a:solidFill>
                  <a:schemeClr val="tx1"/>
                </a:solidFill>
                <a:latin typeface="Arial" pitchFamily="34" charset="0"/>
                <a:ea typeface="宋体" pitchFamily="2" charset="-122"/>
              </a:defRPr>
            </a:lvl1pPr>
            <a:lvl2pPr marL="742950" indent="-285750" defTabSz="917575" eaLnBrk="0" hangingPunct="0">
              <a:defRPr b="1">
                <a:solidFill>
                  <a:schemeClr val="tx1"/>
                </a:solidFill>
                <a:latin typeface="Arial" pitchFamily="34" charset="0"/>
                <a:ea typeface="宋体" pitchFamily="2" charset="-122"/>
              </a:defRPr>
            </a:lvl2pPr>
            <a:lvl3pPr marL="1143000" indent="-228600" defTabSz="917575" eaLnBrk="0" hangingPunct="0">
              <a:defRPr b="1">
                <a:solidFill>
                  <a:schemeClr val="tx1"/>
                </a:solidFill>
                <a:latin typeface="Arial" pitchFamily="34" charset="0"/>
                <a:ea typeface="宋体" pitchFamily="2" charset="-122"/>
              </a:defRPr>
            </a:lvl3pPr>
            <a:lvl4pPr marL="1600200" indent="-228600" defTabSz="917575" eaLnBrk="0" hangingPunct="0">
              <a:defRPr b="1">
                <a:solidFill>
                  <a:schemeClr val="tx1"/>
                </a:solidFill>
                <a:latin typeface="Arial" pitchFamily="34" charset="0"/>
                <a:ea typeface="宋体" pitchFamily="2" charset="-122"/>
              </a:defRPr>
            </a:lvl4pPr>
            <a:lvl5pPr marL="2057400" indent="-228600" defTabSz="917575" eaLnBrk="0" hangingPunct="0">
              <a:defRPr b="1">
                <a:solidFill>
                  <a:schemeClr val="tx1"/>
                </a:solidFill>
                <a:latin typeface="Arial" pitchFamily="34" charset="0"/>
                <a:ea typeface="宋体" pitchFamily="2" charset="-122"/>
              </a:defRPr>
            </a:lvl5pPr>
            <a:lvl6pPr marL="2514600" indent="-228600" defTabSz="917575"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917575"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917575"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917575"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2400" dirty="0">
                <a:solidFill>
                  <a:srgbClr val="FFFFFF"/>
                </a:solidFill>
                <a:ea typeface="微软雅黑" pitchFamily="34" charset="-122"/>
                <a:cs typeface="Arial" pitchFamily="34" charset="0"/>
                <a:sym typeface="Arial" pitchFamily="34" charset="0"/>
              </a:rPr>
              <a:t>Top Three Factors for Video Experience</a:t>
            </a:r>
          </a:p>
        </p:txBody>
      </p:sp>
      <p:sp>
        <p:nvSpPr>
          <p:cNvPr id="14" name="TextBox 13"/>
          <p:cNvSpPr txBox="1"/>
          <p:nvPr/>
        </p:nvSpPr>
        <p:spPr>
          <a:xfrm>
            <a:off x="5975382" y="2384426"/>
            <a:ext cx="2135425" cy="576263"/>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0"/>
          <a:lstStyle/>
          <a:p>
            <a:pPr marL="228600" indent="-228600" algn="ctr" eaLnBrk="0" hangingPunct="0">
              <a:buSzPct val="100000"/>
              <a:buFont typeface="Arial" pitchFamily="34" charset="0"/>
              <a:buNone/>
              <a:defRPr/>
            </a:pPr>
            <a:r>
              <a:rPr lang="en-US" altLang="zh-CN" sz="2000" dirty="0" smtClean="0">
                <a:solidFill>
                  <a:srgbClr val="FFFFFF"/>
                </a:solidFill>
                <a:latin typeface="Arial" panose="020B0604020202020204" pitchFamily="34" charset="0"/>
                <a:ea typeface="微软雅黑" pitchFamily="34" charset="-122"/>
                <a:cs typeface="Arial" panose="020B0604020202020204" pitchFamily="34" charset="0"/>
                <a:sym typeface="Arial" pitchFamily="34" charset="0"/>
              </a:rPr>
              <a:t>Viewing </a:t>
            </a:r>
            <a:r>
              <a:rPr lang="zh-CN" altLang="zh-CN" sz="2000" dirty="0" smtClean="0">
                <a:solidFill>
                  <a:srgbClr val="FFFFFF"/>
                </a:solidFill>
                <a:latin typeface="Arial" panose="020B0604020202020204" pitchFamily="34" charset="0"/>
                <a:ea typeface="微软雅黑" pitchFamily="34" charset="-122"/>
                <a:cs typeface="Arial" panose="020B0604020202020204" pitchFamily="34" charset="0"/>
                <a:sym typeface="Arial" pitchFamily="34" charset="0"/>
              </a:rPr>
              <a:t>process</a:t>
            </a:r>
            <a:endParaRPr lang="zh-CN" altLang="zh-CN" sz="2000" dirty="0">
              <a:solidFill>
                <a:srgbClr val="FFFFFF"/>
              </a:solidFill>
              <a:latin typeface="Arial" panose="020B0604020202020204" pitchFamily="34" charset="0"/>
              <a:ea typeface="微软雅黑" pitchFamily="34" charset="-122"/>
              <a:cs typeface="Arial" panose="020B0604020202020204" pitchFamily="34" charset="0"/>
              <a:sym typeface="Arial" pitchFamily="34" charset="0"/>
            </a:endParaRPr>
          </a:p>
        </p:txBody>
      </p:sp>
      <p:sp>
        <p:nvSpPr>
          <p:cNvPr id="43024" name="自选图形 15"/>
          <p:cNvSpPr>
            <a:spLocks noChangeArrowheads="1"/>
          </p:cNvSpPr>
          <p:nvPr/>
        </p:nvSpPr>
        <p:spPr bwMode="auto">
          <a:xfrm>
            <a:off x="1346247" y="3249613"/>
            <a:ext cx="2135425" cy="2965450"/>
          </a:xfrm>
          <a:prstGeom prst="roundRect">
            <a:avLst>
              <a:gd name="adj" fmla="val 2704"/>
            </a:avLst>
          </a:prstGeom>
          <a:solidFill>
            <a:srgbClr val="3EC09B"/>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144000" anchor="ctr"/>
          <a:lstStyle>
            <a:lvl1pPr marL="182563" indent="-182563"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spcBef>
                <a:spcPts val="600"/>
              </a:spcBef>
              <a:buClr>
                <a:srgbClr val="404040"/>
              </a:buClr>
              <a:buSzPct val="70000"/>
              <a:buFont typeface="Wingdings" pitchFamily="2" charset="2"/>
              <a:buChar char="l"/>
            </a:pPr>
            <a:endParaRPr lang="en-US" altLang="zh-CN" sz="1200" b="0" dirty="0">
              <a:solidFill>
                <a:srgbClr val="000000"/>
              </a:solidFill>
              <a:ea typeface="微软雅黑" pitchFamily="34" charset="-122"/>
              <a:cs typeface="Arial" pitchFamily="34" charset="0"/>
            </a:endParaRPr>
          </a:p>
        </p:txBody>
      </p:sp>
      <p:sp>
        <p:nvSpPr>
          <p:cNvPr id="16" name="Rounded Rectangle 95"/>
          <p:cNvSpPr/>
          <p:nvPr>
            <p:custDataLst>
              <p:tags r:id="rId3"/>
            </p:custDataLst>
          </p:nvPr>
        </p:nvSpPr>
        <p:spPr bwMode="auto">
          <a:xfrm>
            <a:off x="1346247" y="4492626"/>
            <a:ext cx="2135425" cy="811213"/>
          </a:xfrm>
          <a:prstGeom prst="rect">
            <a:avLst/>
          </a:prstGeom>
          <a:solidFill>
            <a:schemeClr val="bg1">
              <a:alpha val="9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36000" tIns="36000" rIns="36000" bIns="36000">
            <a:spAutoFit/>
          </a:bodyPr>
          <a:lstStyle/>
          <a:p>
            <a:pPr algn="ctr" defTabSz="877888" eaLnBrk="0" hangingPunct="0">
              <a:buSzPct val="100000"/>
              <a:buNone/>
              <a:defRPr/>
            </a:pPr>
            <a:r>
              <a:rPr lang="zh-CN" altLang="zh-CN" sz="4800" dirty="0">
                <a:solidFill>
                  <a:srgbClr val="3EC09B"/>
                </a:solidFill>
                <a:latin typeface="Arial" panose="020B0604020202020204" pitchFamily="34" charset="0"/>
                <a:ea typeface="微软雅黑" pitchFamily="34" charset="-122"/>
                <a:cs typeface="Arial" panose="020B0604020202020204" pitchFamily="34" charset="0"/>
                <a:sym typeface="Arial" pitchFamily="34" charset="0"/>
              </a:rPr>
              <a:t>0</a:t>
            </a:r>
            <a:r>
              <a:rPr lang="zh-CN" altLang="zh-CN" dirty="0">
                <a:solidFill>
                  <a:srgbClr val="3EC09B"/>
                </a:solidFill>
                <a:latin typeface="Arial" panose="020B0604020202020204" pitchFamily="34" charset="0"/>
                <a:ea typeface="微软雅黑" pitchFamily="34" charset="-122"/>
                <a:cs typeface="Arial" panose="020B0604020202020204" pitchFamily="34" charset="0"/>
                <a:sym typeface="Arial" pitchFamily="34" charset="0"/>
              </a:rPr>
              <a:t> </a:t>
            </a:r>
            <a:r>
              <a:rPr lang="en-US" altLang="zh-CN" dirty="0">
                <a:solidFill>
                  <a:srgbClr val="3EC09B"/>
                </a:solidFill>
                <a:latin typeface="Arial" panose="020B0604020202020204" pitchFamily="34" charset="0"/>
                <a:ea typeface="微软雅黑" pitchFamily="34" charset="-122"/>
                <a:cs typeface="Arial" panose="020B0604020202020204" pitchFamily="34" charset="0"/>
                <a:sym typeface="Arial" pitchFamily="34" charset="0"/>
              </a:rPr>
              <a:t>distortion</a:t>
            </a:r>
            <a:endParaRPr lang="zh-CN" altLang="zh-CN" dirty="0">
              <a:solidFill>
                <a:srgbClr val="3EC09B"/>
              </a:solidFill>
              <a:latin typeface="Arial" panose="020B0604020202020204" pitchFamily="34" charset="0"/>
              <a:ea typeface="微软雅黑" pitchFamily="34" charset="-122"/>
              <a:cs typeface="Arial" panose="020B0604020202020204" pitchFamily="34" charset="0"/>
              <a:sym typeface="Arial" pitchFamily="34" charset="0"/>
            </a:endParaRPr>
          </a:p>
        </p:txBody>
      </p:sp>
      <p:sp>
        <p:nvSpPr>
          <p:cNvPr id="43026" name="Text Box 31"/>
          <p:cNvSpPr txBox="1">
            <a:spLocks noChangeArrowheads="1"/>
          </p:cNvSpPr>
          <p:nvPr/>
        </p:nvSpPr>
        <p:spPr bwMode="auto">
          <a:xfrm>
            <a:off x="1356960" y="3327400"/>
            <a:ext cx="213542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2000">
                <a:solidFill>
                  <a:srgbClr val="FFFFFF"/>
                </a:solidFill>
                <a:ea typeface="微软雅黑" pitchFamily="34" charset="-122"/>
                <a:cs typeface="Arial" pitchFamily="34" charset="0"/>
                <a:sym typeface="Arial" pitchFamily="34" charset="0"/>
              </a:rPr>
              <a:t>Video quality</a:t>
            </a:r>
          </a:p>
        </p:txBody>
      </p:sp>
      <p:sp>
        <p:nvSpPr>
          <p:cNvPr id="43027" name="TextBox 102"/>
          <p:cNvSpPr txBox="1">
            <a:spLocks noChangeArrowheads="1"/>
          </p:cNvSpPr>
          <p:nvPr/>
        </p:nvSpPr>
        <p:spPr bwMode="auto">
          <a:xfrm>
            <a:off x="1575650" y="5302250"/>
            <a:ext cx="16501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zh-CN" altLang="zh-CN" b="0" dirty="0" smtClean="0">
                <a:solidFill>
                  <a:srgbClr val="FFFFFF"/>
                </a:solidFill>
                <a:latin typeface="Arial Unicode MS" pitchFamily="34" charset="-122"/>
                <a:ea typeface="Arial Unicode MS" pitchFamily="34" charset="-122"/>
                <a:cs typeface="Arial Unicode MS" pitchFamily="34" charset="-122"/>
                <a:sym typeface="Arial" pitchFamily="34" charset="0"/>
              </a:rPr>
              <a:t>H</a:t>
            </a:r>
            <a:r>
              <a:rPr lang="en-US" altLang="zh-CN" b="0" dirty="0" err="1" smtClean="0">
                <a:solidFill>
                  <a:srgbClr val="FFFFFF"/>
                </a:solidFill>
                <a:latin typeface="Arial Unicode MS" pitchFamily="34" charset="-122"/>
                <a:ea typeface="Arial Unicode MS" pitchFamily="34" charset="-122"/>
                <a:cs typeface="Arial Unicode MS" pitchFamily="34" charset="-122"/>
                <a:sym typeface="Arial" pitchFamily="34" charset="0"/>
              </a:rPr>
              <a:t>igh</a:t>
            </a:r>
            <a:r>
              <a:rPr lang="en-US" altLang="zh-CN" b="0" dirty="0" smtClean="0">
                <a:solidFill>
                  <a:srgbClr val="FFFFFF"/>
                </a:solidFill>
                <a:latin typeface="Arial Unicode MS" pitchFamily="34" charset="-122"/>
                <a:ea typeface="Arial Unicode MS" pitchFamily="34" charset="-122"/>
                <a:cs typeface="Arial Unicode MS" pitchFamily="34" charset="-122"/>
                <a:sym typeface="Arial" pitchFamily="34" charset="0"/>
              </a:rPr>
              <a:t> definition</a:t>
            </a:r>
            <a:endParaRPr lang="zh-CN" altLang="zh-CN" b="0" dirty="0">
              <a:solidFill>
                <a:srgbClr val="FFFFFF"/>
              </a:solidFill>
              <a:latin typeface="Arial Unicode MS" pitchFamily="34" charset="-122"/>
              <a:ea typeface="Arial Unicode MS" pitchFamily="34" charset="-122"/>
              <a:cs typeface="Arial Unicode MS" pitchFamily="34" charset="-122"/>
              <a:sym typeface="Arial" pitchFamily="34" charset="0"/>
            </a:endParaRPr>
          </a:p>
        </p:txBody>
      </p:sp>
      <p:sp>
        <p:nvSpPr>
          <p:cNvPr id="43028" name="TextBox 102"/>
          <p:cNvSpPr txBox="1">
            <a:spLocks noChangeArrowheads="1"/>
          </p:cNvSpPr>
          <p:nvPr/>
        </p:nvSpPr>
        <p:spPr bwMode="auto">
          <a:xfrm>
            <a:off x="1569044" y="5558354"/>
            <a:ext cx="18572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en-US" altLang="zh-CN" b="0" dirty="0" smtClean="0">
                <a:solidFill>
                  <a:srgbClr val="FFFFFF"/>
                </a:solidFill>
                <a:latin typeface="Arial Unicode MS" pitchFamily="34" charset="-122"/>
                <a:ea typeface="Arial Unicode MS" pitchFamily="34" charset="-122"/>
                <a:cs typeface="Arial Unicode MS" pitchFamily="34" charset="-122"/>
                <a:sym typeface="Arial" pitchFamily="34" charset="0"/>
              </a:rPr>
              <a:t>High Frame rate</a:t>
            </a:r>
            <a:endParaRPr lang="zh-CN" altLang="zh-CN" b="0" dirty="0">
              <a:solidFill>
                <a:srgbClr val="FFFFFF"/>
              </a:solidFill>
              <a:latin typeface="Arial Unicode MS" pitchFamily="34" charset="-122"/>
              <a:ea typeface="Arial Unicode MS" pitchFamily="34" charset="-122"/>
              <a:cs typeface="Arial Unicode MS" pitchFamily="34" charset="-122"/>
              <a:sym typeface="Arial" pitchFamily="34" charset="0"/>
            </a:endParaRPr>
          </a:p>
        </p:txBody>
      </p:sp>
      <p:sp>
        <p:nvSpPr>
          <p:cNvPr id="43029" name="TextBox 19"/>
          <p:cNvSpPr txBox="1">
            <a:spLocks noChangeArrowheads="1"/>
          </p:cNvSpPr>
          <p:nvPr/>
        </p:nvSpPr>
        <p:spPr bwMode="auto">
          <a:xfrm>
            <a:off x="1346247" y="2384426"/>
            <a:ext cx="2135425" cy="576263"/>
          </a:xfrm>
          <a:prstGeom prst="rect">
            <a:avLst/>
          </a:prstGeom>
          <a:solidFill>
            <a:srgbClr val="3EC09B"/>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144000" anchor="ctr"/>
          <a:lstStyle>
            <a:lvl1pPr marL="228600" indent="-228600"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zh-CN" altLang="zh-CN" sz="2000">
                <a:solidFill>
                  <a:srgbClr val="FFFFFF"/>
                </a:solidFill>
                <a:ea typeface="微软雅黑" pitchFamily="34" charset="-122"/>
                <a:cs typeface="Arial" pitchFamily="34" charset="0"/>
                <a:sym typeface="Arial" pitchFamily="34" charset="0"/>
              </a:rPr>
              <a:t>Video source</a:t>
            </a:r>
          </a:p>
        </p:txBody>
      </p:sp>
      <p:sp>
        <p:nvSpPr>
          <p:cNvPr id="43030" name="TextBox 102"/>
          <p:cNvSpPr txBox="1">
            <a:spLocks noChangeArrowheads="1"/>
          </p:cNvSpPr>
          <p:nvPr/>
        </p:nvSpPr>
        <p:spPr bwMode="auto">
          <a:xfrm>
            <a:off x="1315298" y="5845731"/>
            <a:ext cx="211518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en-US" altLang="zh-CN" b="0" dirty="0" smtClean="0">
                <a:solidFill>
                  <a:srgbClr val="FFFFFF"/>
                </a:solidFill>
                <a:latin typeface="Arial Unicode MS" pitchFamily="34" charset="-122"/>
                <a:ea typeface="Arial Unicode MS" pitchFamily="34" charset="-122"/>
                <a:cs typeface="Arial Unicode MS" pitchFamily="34" charset="-122"/>
                <a:sym typeface="Arial" pitchFamily="34" charset="0"/>
              </a:rPr>
              <a:t>Color Gamut</a:t>
            </a:r>
            <a:endParaRPr lang="zh-CN" altLang="zh-CN" b="0" dirty="0">
              <a:solidFill>
                <a:srgbClr val="FFFFFF"/>
              </a:solidFill>
              <a:latin typeface="Arial Unicode MS" pitchFamily="34" charset="-122"/>
              <a:ea typeface="Arial Unicode MS" pitchFamily="34" charset="-122"/>
              <a:cs typeface="Arial Unicode MS" pitchFamily="34" charset="-122"/>
              <a:sym typeface="Arial" pitchFamily="34" charset="0"/>
            </a:endParaRPr>
          </a:p>
        </p:txBody>
      </p:sp>
      <p:sp>
        <p:nvSpPr>
          <p:cNvPr id="43031" name="TextBox 21"/>
          <p:cNvSpPr txBox="1">
            <a:spLocks noChangeArrowheads="1"/>
          </p:cNvSpPr>
          <p:nvPr/>
        </p:nvSpPr>
        <p:spPr bwMode="auto">
          <a:xfrm>
            <a:off x="3661409" y="2384426"/>
            <a:ext cx="2134235" cy="576263"/>
          </a:xfrm>
          <a:prstGeom prst="rect">
            <a:avLst/>
          </a:prstGeom>
          <a:solidFill>
            <a:srgbClr val="00B0F0"/>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lIns="144000" anchor="ctr"/>
          <a:lstStyle>
            <a:lvl1pPr marL="228600" indent="-228600"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pPr>
            <a:r>
              <a:rPr lang="en-US" altLang="zh-CN" sz="2000" dirty="0" smtClean="0">
                <a:solidFill>
                  <a:srgbClr val="FFFFFF"/>
                </a:solidFill>
                <a:ea typeface="微软雅黑" pitchFamily="34" charset="-122"/>
                <a:cs typeface="Arial" pitchFamily="34" charset="0"/>
                <a:sym typeface="Arial" pitchFamily="34" charset="0"/>
              </a:rPr>
              <a:t>Playback process</a:t>
            </a:r>
            <a:endParaRPr lang="zh-CN" altLang="zh-CN" sz="2000" dirty="0">
              <a:solidFill>
                <a:srgbClr val="FFFFFF"/>
              </a:solidFill>
              <a:ea typeface="微软雅黑" pitchFamily="34" charset="-122"/>
              <a:cs typeface="Arial" pitchFamily="34" charset="0"/>
              <a:sym typeface="Arial" pitchFamily="34" charset="0"/>
            </a:endParaRPr>
          </a:p>
        </p:txBody>
      </p:sp>
      <p:cxnSp>
        <p:nvCxnSpPr>
          <p:cNvPr id="43032" name="直接连接符 22"/>
          <p:cNvCxnSpPr>
            <a:cxnSpLocks noChangeShapeType="1"/>
          </p:cNvCxnSpPr>
          <p:nvPr/>
        </p:nvCxnSpPr>
        <p:spPr bwMode="auto">
          <a:xfrm flipH="1" flipV="1">
            <a:off x="6945923" y="2005014"/>
            <a:ext cx="0" cy="379412"/>
          </a:xfrm>
          <a:prstGeom prst="line">
            <a:avLst/>
          </a:prstGeom>
          <a:noFill/>
          <a:ln w="57150" algn="ctr">
            <a:solidFill>
              <a:srgbClr val="558ED5"/>
            </a:solidFill>
            <a:round/>
            <a:headEnd type="oval" w="med" len="med"/>
            <a:tailEnd type="oval" w="med" len="med"/>
          </a:ln>
          <a:extLst>
            <a:ext uri="{909E8E84-426E-40DD-AFC4-6F175D3DCCD1}">
              <a14:hiddenFill xmlns="" xmlns:a14="http://schemas.microsoft.com/office/drawing/2010/main">
                <a:noFill/>
              </a14:hiddenFill>
            </a:ext>
          </a:extLst>
        </p:spPr>
      </p:cxnSp>
      <p:sp>
        <p:nvSpPr>
          <p:cNvPr id="43033" name="TextBox 102"/>
          <p:cNvSpPr txBox="1">
            <a:spLocks noChangeArrowheads="1"/>
          </p:cNvSpPr>
          <p:nvPr/>
        </p:nvSpPr>
        <p:spPr bwMode="auto">
          <a:xfrm>
            <a:off x="3492385" y="5734050"/>
            <a:ext cx="24829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en-US" altLang="zh-CN" sz="2000" b="0" dirty="0" smtClean="0">
                <a:solidFill>
                  <a:srgbClr val="FFFFFF"/>
                </a:solidFill>
                <a:ea typeface="微软雅黑" pitchFamily="34" charset="-122"/>
                <a:cs typeface="Arial" pitchFamily="34" charset="0"/>
                <a:sym typeface="Arial" pitchFamily="34" charset="0"/>
              </a:rPr>
              <a:t>Zapping time</a:t>
            </a:r>
            <a:endParaRPr lang="zh-CN" altLang="zh-CN" sz="2000" b="0" dirty="0">
              <a:solidFill>
                <a:srgbClr val="FFFFFF"/>
              </a:solidFill>
              <a:ea typeface="微软雅黑" pitchFamily="34" charset="-122"/>
              <a:cs typeface="Arial" pitchFamily="34" charset="0"/>
              <a:sym typeface="Arial" pitchFamily="34" charset="0"/>
            </a:endParaRPr>
          </a:p>
        </p:txBody>
      </p:sp>
      <p:sp>
        <p:nvSpPr>
          <p:cNvPr id="43034" name="TextBox 102"/>
          <p:cNvSpPr txBox="1">
            <a:spLocks noChangeArrowheads="1"/>
          </p:cNvSpPr>
          <p:nvPr/>
        </p:nvSpPr>
        <p:spPr bwMode="auto">
          <a:xfrm>
            <a:off x="6007520" y="5405438"/>
            <a:ext cx="210328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zh-CN" altLang="zh-CN" sz="2000" b="0" dirty="0">
                <a:solidFill>
                  <a:srgbClr val="FFFFFF"/>
                </a:solidFill>
                <a:ea typeface="微软雅黑" pitchFamily="34" charset="-122"/>
                <a:cs typeface="Arial" pitchFamily="34" charset="0"/>
                <a:sym typeface="Arial" pitchFamily="34" charset="0"/>
              </a:rPr>
              <a:t>0 </a:t>
            </a:r>
            <a:r>
              <a:rPr lang="en-US" altLang="zh-CN" sz="2000" b="0" dirty="0" smtClean="0">
                <a:solidFill>
                  <a:srgbClr val="FFFFFF"/>
                </a:solidFill>
                <a:ea typeface="微软雅黑" pitchFamily="34" charset="-122"/>
                <a:cs typeface="Arial" pitchFamily="34" charset="0"/>
                <a:sym typeface="Arial" pitchFamily="34" charset="0"/>
              </a:rPr>
              <a:t>B</a:t>
            </a:r>
            <a:r>
              <a:rPr lang="zh-CN" altLang="zh-CN" sz="2000" b="0" dirty="0" smtClean="0">
                <a:solidFill>
                  <a:srgbClr val="FFFFFF"/>
                </a:solidFill>
                <a:ea typeface="微软雅黑" pitchFamily="34" charset="-122"/>
                <a:cs typeface="Arial" pitchFamily="34" charset="0"/>
                <a:sym typeface="Arial" pitchFamily="34" charset="0"/>
              </a:rPr>
              <a:t>locking</a:t>
            </a:r>
            <a:endParaRPr lang="zh-CN" altLang="zh-CN" sz="2000" b="0" dirty="0">
              <a:solidFill>
                <a:srgbClr val="FFFFFF"/>
              </a:solidFill>
              <a:ea typeface="微软雅黑" pitchFamily="34" charset="-122"/>
              <a:cs typeface="Arial" pitchFamily="34" charset="0"/>
              <a:sym typeface="Arial" pitchFamily="34" charset="0"/>
            </a:endParaRPr>
          </a:p>
        </p:txBody>
      </p:sp>
      <p:sp>
        <p:nvSpPr>
          <p:cNvPr id="43035" name="TextBox 102"/>
          <p:cNvSpPr txBox="1">
            <a:spLocks noChangeArrowheads="1"/>
          </p:cNvSpPr>
          <p:nvPr/>
        </p:nvSpPr>
        <p:spPr bwMode="auto">
          <a:xfrm>
            <a:off x="6007520" y="5765800"/>
            <a:ext cx="210328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zh-CN" altLang="zh-CN" sz="2000" b="0" dirty="0">
                <a:solidFill>
                  <a:srgbClr val="FFFFFF"/>
                </a:solidFill>
                <a:ea typeface="微软雅黑" pitchFamily="34" charset="-122"/>
                <a:cs typeface="Arial" pitchFamily="34" charset="0"/>
                <a:sym typeface="Arial" pitchFamily="34" charset="0"/>
              </a:rPr>
              <a:t>0 </a:t>
            </a:r>
            <a:r>
              <a:rPr lang="en-US" altLang="zh-CN" sz="2000" b="0" dirty="0" smtClean="0">
                <a:solidFill>
                  <a:srgbClr val="FFFFFF"/>
                </a:solidFill>
                <a:ea typeface="微软雅黑" pitchFamily="34" charset="-122"/>
                <a:cs typeface="Arial" pitchFamily="34" charset="0"/>
                <a:sym typeface="Arial" pitchFamily="34" charset="0"/>
              </a:rPr>
              <a:t>Stalling</a:t>
            </a:r>
            <a:endParaRPr lang="zh-CN" altLang="zh-CN" sz="2000" b="0" dirty="0">
              <a:solidFill>
                <a:srgbClr val="FFFFFF"/>
              </a:solidFill>
              <a:ea typeface="微软雅黑" pitchFamily="34" charset="-122"/>
              <a:cs typeface="Arial" pitchFamily="34" charset="0"/>
              <a:sym typeface="Arial" pitchFamily="34" charset="0"/>
            </a:endParaRPr>
          </a:p>
        </p:txBody>
      </p:sp>
      <p:sp>
        <p:nvSpPr>
          <p:cNvPr id="43036" name="TextBox 102"/>
          <p:cNvSpPr txBox="1">
            <a:spLocks noChangeArrowheads="1"/>
          </p:cNvSpPr>
          <p:nvPr/>
        </p:nvSpPr>
        <p:spPr bwMode="auto">
          <a:xfrm>
            <a:off x="3654268" y="5373688"/>
            <a:ext cx="23211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1793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spcBef>
                <a:spcPts val="600"/>
              </a:spcBef>
              <a:buSzPct val="100000"/>
              <a:buFont typeface="Arial" pitchFamily="34" charset="0"/>
              <a:buNone/>
            </a:pPr>
            <a:r>
              <a:rPr lang="en-US" altLang="zh-CN" sz="2000" b="0" dirty="0" smtClean="0">
                <a:solidFill>
                  <a:srgbClr val="FFFFFF"/>
                </a:solidFill>
                <a:ea typeface="微软雅黑" pitchFamily="34" charset="-122"/>
                <a:cs typeface="Arial" pitchFamily="34" charset="0"/>
                <a:sym typeface="Arial" pitchFamily="34" charset="0"/>
              </a:rPr>
              <a:t>Initial Loading time</a:t>
            </a:r>
            <a:endParaRPr lang="zh-CN" altLang="zh-CN" sz="2000" b="0" dirty="0">
              <a:solidFill>
                <a:srgbClr val="FFFFFF"/>
              </a:solidFill>
              <a:ea typeface="微软雅黑" pitchFamily="34" charset="-122"/>
              <a:cs typeface="Arial" pitchFamily="34" charset="0"/>
              <a:sym typeface="Arial" pitchFamily="34" charset="0"/>
            </a:endParaRPr>
          </a:p>
        </p:txBody>
      </p:sp>
      <p:sp>
        <p:nvSpPr>
          <p:cNvPr id="46109" name="TextBox 29"/>
          <p:cNvSpPr txBox="1">
            <a:spLocks noChangeArrowheads="1"/>
          </p:cNvSpPr>
          <p:nvPr/>
        </p:nvSpPr>
        <p:spPr bwMode="auto">
          <a:xfrm>
            <a:off x="391968" y="4076701"/>
            <a:ext cx="923330" cy="2232025"/>
          </a:xfrm>
          <a:prstGeom prst="rect">
            <a:avLst/>
          </a:prstGeom>
          <a:noFill/>
          <a:ln>
            <a:noFill/>
          </a:ln>
          <a:extLst/>
        </p:spPr>
        <p:txBody>
          <a:bodyPr vert="vert27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defRPr/>
            </a:pPr>
            <a:r>
              <a:rPr lang="en-US" altLang="zh-CN" sz="2400" dirty="0" smtClean="0">
                <a:solidFill>
                  <a:srgbClr val="00B050"/>
                </a:solidFill>
                <a:ea typeface="微软雅黑" pitchFamily="34" charset="-122"/>
                <a:cs typeface="Arial" panose="020B0604020202020204" pitchFamily="34" charset="0"/>
                <a:sym typeface="Arial" pitchFamily="34" charset="0"/>
              </a:rPr>
              <a:t>Experience</a:t>
            </a:r>
          </a:p>
          <a:p>
            <a:pPr algn="ctr">
              <a:buSzPct val="100000"/>
              <a:buFont typeface="Arial" pitchFamily="34" charset="0"/>
              <a:buNone/>
              <a:defRPr/>
            </a:pPr>
            <a:r>
              <a:rPr lang="en-US" altLang="zh-CN" sz="2400" dirty="0" smtClean="0">
                <a:solidFill>
                  <a:srgbClr val="00B050"/>
                </a:solidFill>
                <a:ea typeface="微软雅黑" pitchFamily="34" charset="-122"/>
                <a:cs typeface="Arial" panose="020B0604020202020204" pitchFamily="34" charset="0"/>
                <a:sym typeface="Arial" pitchFamily="34" charset="0"/>
              </a:rPr>
              <a:t>targets</a:t>
            </a:r>
            <a:endParaRPr lang="zh-CN" altLang="zh-CN" sz="2400" dirty="0" smtClean="0">
              <a:solidFill>
                <a:srgbClr val="00B050"/>
              </a:solidFill>
              <a:ea typeface="微软雅黑" pitchFamily="34" charset="-122"/>
              <a:cs typeface="Arial" panose="020B0604020202020204" pitchFamily="34" charset="0"/>
              <a:sym typeface="Arial" pitchFamily="34" charset="0"/>
            </a:endParaRPr>
          </a:p>
        </p:txBody>
      </p:sp>
      <p:sp>
        <p:nvSpPr>
          <p:cNvPr id="46110" name="TextBox 30"/>
          <p:cNvSpPr txBox="1">
            <a:spLocks noChangeArrowheads="1"/>
          </p:cNvSpPr>
          <p:nvPr/>
        </p:nvSpPr>
        <p:spPr bwMode="auto">
          <a:xfrm>
            <a:off x="391968" y="1126987"/>
            <a:ext cx="923330" cy="2719611"/>
          </a:xfrm>
          <a:prstGeom prst="rect">
            <a:avLst/>
          </a:prstGeom>
          <a:noFill/>
          <a:ln>
            <a:noFill/>
          </a:ln>
          <a:extLst/>
        </p:spPr>
        <p:txBody>
          <a:bodyPr vert="vert270">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a:buSzPct val="100000"/>
              <a:buFont typeface="Arial" pitchFamily="34" charset="0"/>
              <a:buNone/>
              <a:defRPr/>
            </a:pPr>
            <a:r>
              <a:rPr lang="zh-CN" altLang="zh-CN" sz="2400" dirty="0" smtClean="0">
                <a:solidFill>
                  <a:srgbClr val="00B050"/>
                </a:solidFill>
                <a:ea typeface="微软雅黑" pitchFamily="34" charset="-122"/>
                <a:cs typeface="Arial" panose="020B0604020202020204" pitchFamily="34" charset="0"/>
                <a:sym typeface="Arial" pitchFamily="34" charset="0"/>
              </a:rPr>
              <a:t>Experience</a:t>
            </a:r>
            <a:endParaRPr lang="en-US" altLang="zh-CN" sz="2400" dirty="0" smtClean="0">
              <a:solidFill>
                <a:srgbClr val="00B050"/>
              </a:solidFill>
              <a:ea typeface="微软雅黑" pitchFamily="34" charset="-122"/>
              <a:cs typeface="Arial" panose="020B0604020202020204" pitchFamily="34" charset="0"/>
              <a:sym typeface="Arial" pitchFamily="34" charset="0"/>
            </a:endParaRPr>
          </a:p>
          <a:p>
            <a:pPr algn="ctr">
              <a:buSzPct val="100000"/>
              <a:buFont typeface="Arial" pitchFamily="34" charset="0"/>
              <a:buNone/>
              <a:defRPr/>
            </a:pPr>
            <a:r>
              <a:rPr lang="en-US" altLang="zh-CN" sz="2400" dirty="0" smtClean="0">
                <a:solidFill>
                  <a:srgbClr val="00B050"/>
                </a:solidFill>
                <a:ea typeface="微软雅黑" pitchFamily="34" charset="-122"/>
                <a:cs typeface="Arial" panose="020B0604020202020204" pitchFamily="34" charset="0"/>
                <a:sym typeface="Arial" pitchFamily="34" charset="0"/>
              </a:rPr>
              <a:t>factors</a:t>
            </a:r>
            <a:endParaRPr lang="zh-CN" altLang="zh-CN" sz="2400" dirty="0" smtClean="0">
              <a:solidFill>
                <a:srgbClr val="00B050"/>
              </a:solidFill>
              <a:ea typeface="微软雅黑" pitchFamily="34" charset="-122"/>
              <a:cs typeface="Arial" panose="020B0604020202020204" pitchFamily="34" charset="0"/>
              <a:sym typeface="Arial" pitchFamily="34" charset="0"/>
            </a:endParaRPr>
          </a:p>
        </p:txBody>
      </p:sp>
      <p:grpSp>
        <p:nvGrpSpPr>
          <p:cNvPr id="3" name="组合 88"/>
          <p:cNvGrpSpPr/>
          <p:nvPr/>
        </p:nvGrpSpPr>
        <p:grpSpPr>
          <a:xfrm>
            <a:off x="4518007" y="3846598"/>
            <a:ext cx="404895" cy="576000"/>
            <a:chOff x="8599487" y="9011773"/>
            <a:chExt cx="473075" cy="698500"/>
          </a:xfrm>
          <a:solidFill>
            <a:schemeClr val="bg1"/>
          </a:solidFill>
        </p:grpSpPr>
        <p:sp>
          <p:nvSpPr>
            <p:cNvPr id="39" name="Freeform 13"/>
            <p:cNvSpPr>
              <a:spLocks/>
            </p:cNvSpPr>
            <p:nvPr/>
          </p:nvSpPr>
          <p:spPr bwMode="auto">
            <a:xfrm>
              <a:off x="8599487" y="9011773"/>
              <a:ext cx="473075" cy="698500"/>
            </a:xfrm>
            <a:custGeom>
              <a:avLst/>
              <a:gdLst/>
              <a:ahLst/>
              <a:cxnLst>
                <a:cxn ang="0">
                  <a:pos x="95" y="82"/>
                </a:cxn>
                <a:cxn ang="0">
                  <a:pos x="95" y="82"/>
                </a:cxn>
                <a:cxn ang="0">
                  <a:pos x="91" y="81"/>
                </a:cxn>
                <a:cxn ang="0">
                  <a:pos x="89" y="76"/>
                </a:cxn>
                <a:cxn ang="0">
                  <a:pos x="87" y="74"/>
                </a:cxn>
                <a:cxn ang="0">
                  <a:pos x="75" y="66"/>
                </a:cxn>
                <a:cxn ang="0">
                  <a:pos x="70" y="66"/>
                </a:cxn>
                <a:cxn ang="0">
                  <a:pos x="70" y="66"/>
                </a:cxn>
                <a:cxn ang="0">
                  <a:pos x="70" y="65"/>
                </a:cxn>
                <a:cxn ang="0">
                  <a:pos x="65" y="9"/>
                </a:cxn>
                <a:cxn ang="0">
                  <a:pos x="57" y="1"/>
                </a:cxn>
                <a:cxn ang="0">
                  <a:pos x="49" y="9"/>
                </a:cxn>
                <a:cxn ang="0">
                  <a:pos x="50" y="87"/>
                </a:cxn>
                <a:cxn ang="0">
                  <a:pos x="50" y="90"/>
                </a:cxn>
                <a:cxn ang="0">
                  <a:pos x="45" y="99"/>
                </a:cxn>
                <a:cxn ang="0">
                  <a:pos x="42" y="100"/>
                </a:cxn>
                <a:cxn ang="0">
                  <a:pos x="31" y="95"/>
                </a:cxn>
                <a:cxn ang="0">
                  <a:pos x="23" y="78"/>
                </a:cxn>
                <a:cxn ang="0">
                  <a:pos x="19" y="70"/>
                </a:cxn>
                <a:cxn ang="0">
                  <a:pos x="3" y="63"/>
                </a:cxn>
                <a:cxn ang="0">
                  <a:pos x="1" y="70"/>
                </a:cxn>
                <a:cxn ang="0">
                  <a:pos x="5" y="79"/>
                </a:cxn>
                <a:cxn ang="0">
                  <a:pos x="7" y="87"/>
                </a:cxn>
                <a:cxn ang="0">
                  <a:pos x="8" y="95"/>
                </a:cxn>
                <a:cxn ang="0">
                  <a:pos x="10" y="101"/>
                </a:cxn>
                <a:cxn ang="0">
                  <a:pos x="15" y="114"/>
                </a:cxn>
                <a:cxn ang="0">
                  <a:pos x="23" y="137"/>
                </a:cxn>
                <a:cxn ang="0">
                  <a:pos x="41" y="160"/>
                </a:cxn>
                <a:cxn ang="0">
                  <a:pos x="47" y="169"/>
                </a:cxn>
                <a:cxn ang="0">
                  <a:pos x="47" y="185"/>
                </a:cxn>
                <a:cxn ang="0">
                  <a:pos x="112" y="185"/>
                </a:cxn>
                <a:cxn ang="0">
                  <a:pos x="112" y="171"/>
                </a:cxn>
                <a:cxn ang="0">
                  <a:pos x="112" y="171"/>
                </a:cxn>
                <a:cxn ang="0">
                  <a:pos x="116" y="161"/>
                </a:cxn>
                <a:cxn ang="0">
                  <a:pos x="119" y="153"/>
                </a:cxn>
                <a:cxn ang="0">
                  <a:pos x="124" y="131"/>
                </a:cxn>
                <a:cxn ang="0">
                  <a:pos x="125" y="127"/>
                </a:cxn>
                <a:cxn ang="0">
                  <a:pos x="117" y="109"/>
                </a:cxn>
                <a:cxn ang="0">
                  <a:pos x="117" y="108"/>
                </a:cxn>
                <a:cxn ang="0">
                  <a:pos x="110" y="94"/>
                </a:cxn>
                <a:cxn ang="0">
                  <a:pos x="95" y="82"/>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7"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9"/>
                    <a:pt x="117" y="108"/>
                  </a:cubicBezTo>
                  <a:cubicBezTo>
                    <a:pt x="115" y="103"/>
                    <a:pt x="113" y="98"/>
                    <a:pt x="110" y="94"/>
                  </a:cubicBezTo>
                  <a:cubicBezTo>
                    <a:pt x="107" y="89"/>
                    <a:pt x="101" y="84"/>
                    <a:pt x="95" y="82"/>
                  </a:cubicBezTo>
                </a:path>
              </a:pathLst>
            </a:custGeom>
            <a:grpFill/>
            <a:ln w="9525">
              <a:noFill/>
              <a:round/>
              <a:headEnd/>
              <a:tailEnd/>
            </a:ln>
          </p:spPr>
          <p:txBody>
            <a:bodyPr/>
            <a:lstStyle/>
            <a:p>
              <a:pPr>
                <a:buClr>
                  <a:srgbClr val="CC9900"/>
                </a:buClr>
                <a:buFont typeface="Wingdings" pitchFamily="2" charset="2"/>
                <a:buChar char="n"/>
                <a:defRPr/>
              </a:pPr>
              <a:endParaRPr lang="zh-CN" altLang="en-US">
                <a:cs typeface="Arial" panose="020B0604020202020204" pitchFamily="34" charset="0"/>
              </a:endParaRPr>
            </a:p>
          </p:txBody>
        </p:sp>
        <p:sp>
          <p:nvSpPr>
            <p:cNvPr id="40" name="Freeform 14"/>
            <p:cNvSpPr>
              <a:spLocks/>
            </p:cNvSpPr>
            <p:nvPr/>
          </p:nvSpPr>
          <p:spPr bwMode="auto">
            <a:xfrm>
              <a:off x="8756650" y="9085263"/>
              <a:ext cx="79375" cy="77788"/>
            </a:xfrm>
            <a:custGeom>
              <a:avLst/>
              <a:gdLst/>
              <a:ahLst/>
              <a:cxnLst>
                <a:cxn ang="0">
                  <a:pos x="3" y="49"/>
                </a:cxn>
                <a:cxn ang="0">
                  <a:pos x="0" y="16"/>
                </a:cxn>
                <a:cxn ang="0">
                  <a:pos x="10" y="23"/>
                </a:cxn>
                <a:cxn ang="0">
                  <a:pos x="31" y="0"/>
                </a:cxn>
                <a:cxn ang="0">
                  <a:pos x="50" y="14"/>
                </a:cxn>
                <a:cxn ang="0">
                  <a:pos x="29" y="40"/>
                </a:cxn>
                <a:cxn ang="0">
                  <a:pos x="36" y="47"/>
                </a:cxn>
                <a:cxn ang="0">
                  <a:pos x="3" y="49"/>
                </a:cxn>
              </a:cxnLst>
              <a:rect l="0" t="0" r="r" b="b"/>
              <a:pathLst>
                <a:path w="50" h="49">
                  <a:moveTo>
                    <a:pt x="3" y="49"/>
                  </a:moveTo>
                  <a:lnTo>
                    <a:pt x="0" y="16"/>
                  </a:lnTo>
                  <a:lnTo>
                    <a:pt x="10" y="23"/>
                  </a:lnTo>
                  <a:lnTo>
                    <a:pt x="31" y="0"/>
                  </a:lnTo>
                  <a:lnTo>
                    <a:pt x="50" y="14"/>
                  </a:lnTo>
                  <a:lnTo>
                    <a:pt x="29" y="40"/>
                  </a:lnTo>
                  <a:lnTo>
                    <a:pt x="36" y="47"/>
                  </a:lnTo>
                  <a:lnTo>
                    <a:pt x="3" y="49"/>
                  </a:lnTo>
                  <a:close/>
                </a:path>
              </a:pathLst>
            </a:custGeom>
            <a:grpFill/>
            <a:ln w="9525">
              <a:noFill/>
              <a:round/>
              <a:headEnd/>
              <a:tailEnd/>
            </a:ln>
          </p:spPr>
          <p:txBody>
            <a:bodyPr/>
            <a:lstStyle/>
            <a:p>
              <a:pPr>
                <a:buClr>
                  <a:srgbClr val="CC9900"/>
                </a:buClr>
                <a:buFont typeface="Wingdings" pitchFamily="2" charset="2"/>
                <a:buChar char="n"/>
                <a:defRPr/>
              </a:pPr>
              <a:endParaRPr lang="zh-CN" altLang="en-US" dirty="0">
                <a:cs typeface="Arial" panose="020B0604020202020204" pitchFamily="34" charset="0"/>
              </a:endParaRPr>
            </a:p>
          </p:txBody>
        </p:sp>
        <p:sp>
          <p:nvSpPr>
            <p:cNvPr id="41" name="Freeform 15"/>
            <p:cNvSpPr>
              <a:spLocks/>
            </p:cNvSpPr>
            <p:nvPr/>
          </p:nvSpPr>
          <p:spPr bwMode="auto">
            <a:xfrm>
              <a:off x="8685213" y="9167813"/>
              <a:ext cx="79375" cy="82550"/>
            </a:xfrm>
            <a:custGeom>
              <a:avLst/>
              <a:gdLst/>
              <a:ahLst/>
              <a:cxnLst>
                <a:cxn ang="0">
                  <a:pos x="45" y="0"/>
                </a:cxn>
                <a:cxn ang="0">
                  <a:pos x="50" y="33"/>
                </a:cxn>
                <a:cxn ang="0">
                  <a:pos x="41" y="28"/>
                </a:cxn>
                <a:cxn ang="0">
                  <a:pos x="19" y="52"/>
                </a:cxn>
                <a:cxn ang="0">
                  <a:pos x="0" y="35"/>
                </a:cxn>
                <a:cxn ang="0">
                  <a:pos x="22" y="11"/>
                </a:cxn>
                <a:cxn ang="0">
                  <a:pos x="12" y="4"/>
                </a:cxn>
                <a:cxn ang="0">
                  <a:pos x="45" y="0"/>
                </a:cxn>
              </a:cxnLst>
              <a:rect l="0" t="0" r="r" b="b"/>
              <a:pathLst>
                <a:path w="50" h="52">
                  <a:moveTo>
                    <a:pt x="45" y="0"/>
                  </a:moveTo>
                  <a:lnTo>
                    <a:pt x="50" y="33"/>
                  </a:lnTo>
                  <a:lnTo>
                    <a:pt x="41" y="28"/>
                  </a:lnTo>
                  <a:lnTo>
                    <a:pt x="19" y="52"/>
                  </a:lnTo>
                  <a:lnTo>
                    <a:pt x="0" y="35"/>
                  </a:lnTo>
                  <a:lnTo>
                    <a:pt x="22" y="11"/>
                  </a:lnTo>
                  <a:lnTo>
                    <a:pt x="12" y="4"/>
                  </a:lnTo>
                  <a:lnTo>
                    <a:pt x="45" y="0"/>
                  </a:lnTo>
                  <a:close/>
                </a:path>
              </a:pathLst>
            </a:custGeom>
            <a:grpFill/>
            <a:ln w="9525">
              <a:noFill/>
              <a:round/>
              <a:headEnd/>
              <a:tailEnd/>
            </a:ln>
          </p:spPr>
          <p:txBody>
            <a:bodyPr/>
            <a:lstStyle/>
            <a:p>
              <a:pPr>
                <a:buClr>
                  <a:srgbClr val="CC9900"/>
                </a:buClr>
                <a:buFont typeface="Wingdings" pitchFamily="2" charset="2"/>
                <a:buChar char="n"/>
                <a:defRPr/>
              </a:pPr>
              <a:endParaRPr lang="zh-CN" altLang="en-US" dirty="0">
                <a:cs typeface="Arial" panose="020B0604020202020204" pitchFamily="34" charset="0"/>
              </a:endParaRPr>
            </a:p>
          </p:txBody>
        </p:sp>
      </p:grpSp>
      <p:sp>
        <p:nvSpPr>
          <p:cNvPr id="43040" name="Freeform 4"/>
          <p:cNvSpPr>
            <a:spLocks noEditPoints="1"/>
          </p:cNvSpPr>
          <p:nvPr/>
        </p:nvSpPr>
        <p:spPr bwMode="auto">
          <a:xfrm>
            <a:off x="6731232" y="3752850"/>
            <a:ext cx="621344" cy="468313"/>
          </a:xfrm>
          <a:custGeom>
            <a:avLst/>
            <a:gdLst>
              <a:gd name="T0" fmla="*/ 2147483647 w 764"/>
              <a:gd name="T1" fmla="*/ 2147483647 h 594"/>
              <a:gd name="T2" fmla="*/ 2147483647 w 764"/>
              <a:gd name="T3" fmla="*/ 2147483647 h 594"/>
              <a:gd name="T4" fmla="*/ 2147483647 w 764"/>
              <a:gd name="T5" fmla="*/ 2147483647 h 594"/>
              <a:gd name="T6" fmla="*/ 2147483647 w 764"/>
              <a:gd name="T7" fmla="*/ 2147483647 h 594"/>
              <a:gd name="T8" fmla="*/ 2147483647 w 764"/>
              <a:gd name="T9" fmla="*/ 2147483647 h 594"/>
              <a:gd name="T10" fmla="*/ 2147483647 w 764"/>
              <a:gd name="T11" fmla="*/ 2147483647 h 594"/>
              <a:gd name="T12" fmla="*/ 2147483647 w 764"/>
              <a:gd name="T13" fmla="*/ 2147483647 h 594"/>
              <a:gd name="T14" fmla="*/ 2147483647 w 764"/>
              <a:gd name="T15" fmla="*/ 2147483647 h 594"/>
              <a:gd name="T16" fmla="*/ 2147483647 w 764"/>
              <a:gd name="T17" fmla="*/ 2147483647 h 594"/>
              <a:gd name="T18" fmla="*/ 2147483647 w 764"/>
              <a:gd name="T19" fmla="*/ 2147483647 h 594"/>
              <a:gd name="T20" fmla="*/ 2147483647 w 764"/>
              <a:gd name="T21" fmla="*/ 2147483647 h 594"/>
              <a:gd name="T22" fmla="*/ 2147483647 w 764"/>
              <a:gd name="T23" fmla="*/ 2147483647 h 594"/>
              <a:gd name="T24" fmla="*/ 2147483647 w 764"/>
              <a:gd name="T25" fmla="*/ 2147483647 h 594"/>
              <a:gd name="T26" fmla="*/ 2147483647 w 764"/>
              <a:gd name="T27" fmla="*/ 2147483647 h 594"/>
              <a:gd name="T28" fmla="*/ 2147483647 w 764"/>
              <a:gd name="T29" fmla="*/ 2147483647 h 594"/>
              <a:gd name="T30" fmla="*/ 2147483647 w 764"/>
              <a:gd name="T31" fmla="*/ 2147483647 h 594"/>
              <a:gd name="T32" fmla="*/ 2147483647 w 764"/>
              <a:gd name="T33" fmla="*/ 2147483647 h 594"/>
              <a:gd name="T34" fmla="*/ 0 w 764"/>
              <a:gd name="T35" fmla="*/ 2147483647 h 594"/>
              <a:gd name="T36" fmla="*/ 2147483647 w 764"/>
              <a:gd name="T37" fmla="*/ 2147483647 h 594"/>
              <a:gd name="T38" fmla="*/ 2147483647 w 764"/>
              <a:gd name="T39" fmla="*/ 2147483647 h 594"/>
              <a:gd name="T40" fmla="*/ 2147483647 w 764"/>
              <a:gd name="T41" fmla="*/ 2147483647 h 594"/>
              <a:gd name="T42" fmla="*/ 2147483647 w 764"/>
              <a:gd name="T43" fmla="*/ 0 h 594"/>
              <a:gd name="T44" fmla="*/ 2147483647 w 764"/>
              <a:gd name="T45" fmla="*/ 2147483647 h 594"/>
              <a:gd name="T46" fmla="*/ 2147483647 w 764"/>
              <a:gd name="T47" fmla="*/ 2147483647 h 594"/>
              <a:gd name="T48" fmla="*/ 2147483647 w 764"/>
              <a:gd name="T49" fmla="*/ 2147483647 h 594"/>
              <a:gd name="T50" fmla="*/ 2147483647 w 764"/>
              <a:gd name="T51" fmla="*/ 2147483647 h 594"/>
              <a:gd name="T52" fmla="*/ 2147483647 w 764"/>
              <a:gd name="T53" fmla="*/ 2147483647 h 594"/>
              <a:gd name="T54" fmla="*/ 2147483647 w 764"/>
              <a:gd name="T55" fmla="*/ 2147483647 h 594"/>
              <a:gd name="T56" fmla="*/ 2147483647 w 764"/>
              <a:gd name="T57" fmla="*/ 2147483647 h 594"/>
              <a:gd name="T58" fmla="*/ 2147483647 w 764"/>
              <a:gd name="T59" fmla="*/ 2147483647 h 594"/>
              <a:gd name="T60" fmla="*/ 2147483647 w 764"/>
              <a:gd name="T61" fmla="*/ 2147483647 h 594"/>
              <a:gd name="T62" fmla="*/ 2147483647 w 764"/>
              <a:gd name="T63" fmla="*/ 2147483647 h 594"/>
              <a:gd name="T64" fmla="*/ 2147483647 w 764"/>
              <a:gd name="T65" fmla="*/ 2147483647 h 594"/>
              <a:gd name="T66" fmla="*/ 2147483647 w 764"/>
              <a:gd name="T67" fmla="*/ 2147483647 h 594"/>
              <a:gd name="T68" fmla="*/ 2147483647 w 764"/>
              <a:gd name="T69" fmla="*/ 2147483647 h 594"/>
              <a:gd name="T70" fmla="*/ 2147483647 w 764"/>
              <a:gd name="T71" fmla="*/ 2147483647 h 594"/>
              <a:gd name="T72" fmla="*/ 2147483647 w 764"/>
              <a:gd name="T73" fmla="*/ 2147483647 h 594"/>
              <a:gd name="T74" fmla="*/ 2147483647 w 764"/>
              <a:gd name="T75" fmla="*/ 2147483647 h 594"/>
              <a:gd name="T76" fmla="*/ 2147483647 w 764"/>
              <a:gd name="T77" fmla="*/ 2147483647 h 594"/>
              <a:gd name="T78" fmla="*/ 2147483647 w 764"/>
              <a:gd name="T79" fmla="*/ 2147483647 h 594"/>
              <a:gd name="T80" fmla="*/ 2147483647 w 764"/>
              <a:gd name="T81" fmla="*/ 2147483647 h 594"/>
              <a:gd name="T82" fmla="*/ 2147483647 w 764"/>
              <a:gd name="T83" fmla="*/ 2147483647 h 594"/>
              <a:gd name="T84" fmla="*/ 2147483647 w 764"/>
              <a:gd name="T85" fmla="*/ 2147483647 h 594"/>
              <a:gd name="T86" fmla="*/ 2147483647 w 764"/>
              <a:gd name="T87" fmla="*/ 2147483647 h 594"/>
              <a:gd name="T88" fmla="*/ 2147483647 w 764"/>
              <a:gd name="T89" fmla="*/ 2147483647 h 594"/>
              <a:gd name="T90" fmla="*/ 2147483647 w 764"/>
              <a:gd name="T91" fmla="*/ 2147483647 h 594"/>
              <a:gd name="T92" fmla="*/ 2147483647 w 764"/>
              <a:gd name="T93" fmla="*/ 2147483647 h 594"/>
              <a:gd name="T94" fmla="*/ 2147483647 w 764"/>
              <a:gd name="T95" fmla="*/ 2147483647 h 594"/>
              <a:gd name="T96" fmla="*/ 2147483647 w 764"/>
              <a:gd name="T97" fmla="*/ 2147483647 h 594"/>
              <a:gd name="T98" fmla="*/ 2147483647 w 764"/>
              <a:gd name="T99" fmla="*/ 2147483647 h 594"/>
              <a:gd name="T100" fmla="*/ 2147483647 w 764"/>
              <a:gd name="T101" fmla="*/ 2147483647 h 594"/>
              <a:gd name="T102" fmla="*/ 2147483647 w 764"/>
              <a:gd name="T103" fmla="*/ 2147483647 h 594"/>
              <a:gd name="T104" fmla="*/ 2147483647 w 764"/>
              <a:gd name="T105" fmla="*/ 2147483647 h 594"/>
              <a:gd name="T106" fmla="*/ 2147483647 w 764"/>
              <a:gd name="T107" fmla="*/ 2147483647 h 594"/>
              <a:gd name="T108" fmla="*/ 2147483647 w 764"/>
              <a:gd name="T109" fmla="*/ 2147483647 h 594"/>
              <a:gd name="T110" fmla="*/ 2147483647 w 764"/>
              <a:gd name="T111" fmla="*/ 2147483647 h 594"/>
              <a:gd name="T112" fmla="*/ 2147483647 w 764"/>
              <a:gd name="T113" fmla="*/ 2147483647 h 594"/>
              <a:gd name="T114" fmla="*/ 2147483647 w 764"/>
              <a:gd name="T115" fmla="*/ 2147483647 h 594"/>
              <a:gd name="T116" fmla="*/ 2147483647 w 764"/>
              <a:gd name="T117" fmla="*/ 2147483647 h 594"/>
              <a:gd name="T118" fmla="*/ 2147483647 w 764"/>
              <a:gd name="T119" fmla="*/ 2147483647 h 594"/>
              <a:gd name="T120" fmla="*/ 2147483647 w 764"/>
              <a:gd name="T121" fmla="*/ 2147483647 h 594"/>
              <a:gd name="T122" fmla="*/ 2147483647 w 764"/>
              <a:gd name="T123" fmla="*/ 2147483647 h 594"/>
              <a:gd name="T124" fmla="*/ 2147483647 w 764"/>
              <a:gd name="T125" fmla="*/ 2147483647 h 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94"/>
              <a:gd name="T191" fmla="*/ 764 w 764"/>
              <a:gd name="T192" fmla="*/ 594 h 5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94">
                <a:moveTo>
                  <a:pt x="116" y="246"/>
                </a:moveTo>
                <a:lnTo>
                  <a:pt x="116" y="246"/>
                </a:lnTo>
                <a:lnTo>
                  <a:pt x="150" y="216"/>
                </a:lnTo>
                <a:lnTo>
                  <a:pt x="166" y="204"/>
                </a:lnTo>
                <a:lnTo>
                  <a:pt x="186" y="192"/>
                </a:lnTo>
                <a:lnTo>
                  <a:pt x="208" y="180"/>
                </a:lnTo>
                <a:lnTo>
                  <a:pt x="230" y="170"/>
                </a:lnTo>
                <a:lnTo>
                  <a:pt x="254" y="160"/>
                </a:lnTo>
                <a:lnTo>
                  <a:pt x="278" y="154"/>
                </a:lnTo>
                <a:lnTo>
                  <a:pt x="304" y="148"/>
                </a:lnTo>
                <a:lnTo>
                  <a:pt x="328" y="144"/>
                </a:lnTo>
                <a:lnTo>
                  <a:pt x="354" y="142"/>
                </a:lnTo>
                <a:lnTo>
                  <a:pt x="380" y="140"/>
                </a:lnTo>
                <a:lnTo>
                  <a:pt x="406" y="142"/>
                </a:lnTo>
                <a:lnTo>
                  <a:pt x="430" y="144"/>
                </a:lnTo>
                <a:lnTo>
                  <a:pt x="456" y="148"/>
                </a:lnTo>
                <a:lnTo>
                  <a:pt x="480" y="152"/>
                </a:lnTo>
                <a:lnTo>
                  <a:pt x="504" y="160"/>
                </a:lnTo>
                <a:lnTo>
                  <a:pt x="528" y="168"/>
                </a:lnTo>
                <a:lnTo>
                  <a:pt x="552" y="178"/>
                </a:lnTo>
                <a:lnTo>
                  <a:pt x="572" y="188"/>
                </a:lnTo>
                <a:lnTo>
                  <a:pt x="596" y="204"/>
                </a:lnTo>
                <a:lnTo>
                  <a:pt x="618" y="220"/>
                </a:lnTo>
                <a:lnTo>
                  <a:pt x="638" y="238"/>
                </a:lnTo>
                <a:lnTo>
                  <a:pt x="658" y="256"/>
                </a:lnTo>
                <a:lnTo>
                  <a:pt x="692" y="292"/>
                </a:lnTo>
                <a:lnTo>
                  <a:pt x="716" y="320"/>
                </a:lnTo>
                <a:lnTo>
                  <a:pt x="734" y="342"/>
                </a:lnTo>
                <a:lnTo>
                  <a:pt x="740" y="352"/>
                </a:lnTo>
                <a:lnTo>
                  <a:pt x="742" y="358"/>
                </a:lnTo>
                <a:lnTo>
                  <a:pt x="744" y="366"/>
                </a:lnTo>
                <a:lnTo>
                  <a:pt x="742" y="374"/>
                </a:lnTo>
                <a:lnTo>
                  <a:pt x="740" y="380"/>
                </a:lnTo>
                <a:lnTo>
                  <a:pt x="736" y="388"/>
                </a:lnTo>
                <a:lnTo>
                  <a:pt x="722" y="404"/>
                </a:lnTo>
                <a:lnTo>
                  <a:pt x="696" y="432"/>
                </a:lnTo>
                <a:lnTo>
                  <a:pt x="676" y="456"/>
                </a:lnTo>
                <a:lnTo>
                  <a:pt x="654" y="476"/>
                </a:lnTo>
                <a:lnTo>
                  <a:pt x="630" y="496"/>
                </a:lnTo>
                <a:lnTo>
                  <a:pt x="608" y="514"/>
                </a:lnTo>
                <a:lnTo>
                  <a:pt x="586" y="530"/>
                </a:lnTo>
                <a:lnTo>
                  <a:pt x="562" y="544"/>
                </a:lnTo>
                <a:lnTo>
                  <a:pt x="540" y="556"/>
                </a:lnTo>
                <a:lnTo>
                  <a:pt x="516" y="568"/>
                </a:lnTo>
                <a:lnTo>
                  <a:pt x="484" y="578"/>
                </a:lnTo>
                <a:lnTo>
                  <a:pt x="452" y="588"/>
                </a:lnTo>
                <a:lnTo>
                  <a:pt x="420" y="592"/>
                </a:lnTo>
                <a:lnTo>
                  <a:pt x="388" y="594"/>
                </a:lnTo>
                <a:lnTo>
                  <a:pt x="356" y="594"/>
                </a:lnTo>
                <a:lnTo>
                  <a:pt x="324" y="590"/>
                </a:lnTo>
                <a:lnTo>
                  <a:pt x="294" y="582"/>
                </a:lnTo>
                <a:lnTo>
                  <a:pt x="262" y="572"/>
                </a:lnTo>
                <a:lnTo>
                  <a:pt x="236" y="562"/>
                </a:lnTo>
                <a:lnTo>
                  <a:pt x="212" y="550"/>
                </a:lnTo>
                <a:lnTo>
                  <a:pt x="186" y="536"/>
                </a:lnTo>
                <a:lnTo>
                  <a:pt x="162" y="518"/>
                </a:lnTo>
                <a:lnTo>
                  <a:pt x="138" y="500"/>
                </a:lnTo>
                <a:lnTo>
                  <a:pt x="114" y="480"/>
                </a:lnTo>
                <a:lnTo>
                  <a:pt x="90" y="458"/>
                </a:lnTo>
                <a:lnTo>
                  <a:pt x="66" y="432"/>
                </a:lnTo>
                <a:lnTo>
                  <a:pt x="42" y="404"/>
                </a:lnTo>
                <a:lnTo>
                  <a:pt x="28" y="388"/>
                </a:lnTo>
                <a:lnTo>
                  <a:pt x="24" y="380"/>
                </a:lnTo>
                <a:lnTo>
                  <a:pt x="22" y="372"/>
                </a:lnTo>
                <a:lnTo>
                  <a:pt x="20" y="366"/>
                </a:lnTo>
                <a:lnTo>
                  <a:pt x="22" y="358"/>
                </a:lnTo>
                <a:lnTo>
                  <a:pt x="24" y="350"/>
                </a:lnTo>
                <a:lnTo>
                  <a:pt x="30" y="342"/>
                </a:lnTo>
                <a:lnTo>
                  <a:pt x="44" y="324"/>
                </a:lnTo>
                <a:lnTo>
                  <a:pt x="64" y="304"/>
                </a:lnTo>
                <a:lnTo>
                  <a:pt x="90" y="274"/>
                </a:lnTo>
                <a:lnTo>
                  <a:pt x="116" y="246"/>
                </a:lnTo>
                <a:close/>
                <a:moveTo>
                  <a:pt x="32" y="130"/>
                </a:moveTo>
                <a:lnTo>
                  <a:pt x="112" y="206"/>
                </a:lnTo>
                <a:lnTo>
                  <a:pt x="80" y="236"/>
                </a:lnTo>
                <a:lnTo>
                  <a:pt x="0" y="160"/>
                </a:lnTo>
                <a:lnTo>
                  <a:pt x="32" y="130"/>
                </a:lnTo>
                <a:close/>
                <a:moveTo>
                  <a:pt x="204" y="30"/>
                </a:moveTo>
                <a:lnTo>
                  <a:pt x="248" y="128"/>
                </a:lnTo>
                <a:lnTo>
                  <a:pt x="206" y="144"/>
                </a:lnTo>
                <a:lnTo>
                  <a:pt x="164" y="46"/>
                </a:lnTo>
                <a:lnTo>
                  <a:pt x="204" y="30"/>
                </a:lnTo>
                <a:close/>
                <a:moveTo>
                  <a:pt x="764" y="160"/>
                </a:moveTo>
                <a:lnTo>
                  <a:pt x="684" y="236"/>
                </a:lnTo>
                <a:lnTo>
                  <a:pt x="652" y="206"/>
                </a:lnTo>
                <a:lnTo>
                  <a:pt x="732" y="130"/>
                </a:lnTo>
                <a:lnTo>
                  <a:pt x="764" y="160"/>
                </a:lnTo>
                <a:close/>
                <a:moveTo>
                  <a:pt x="600" y="46"/>
                </a:moveTo>
                <a:lnTo>
                  <a:pt x="558" y="144"/>
                </a:lnTo>
                <a:lnTo>
                  <a:pt x="516" y="128"/>
                </a:lnTo>
                <a:lnTo>
                  <a:pt x="560" y="30"/>
                </a:lnTo>
                <a:lnTo>
                  <a:pt x="600" y="46"/>
                </a:lnTo>
                <a:close/>
                <a:moveTo>
                  <a:pt x="404" y="0"/>
                </a:moveTo>
                <a:lnTo>
                  <a:pt x="404" y="108"/>
                </a:lnTo>
                <a:lnTo>
                  <a:pt x="360" y="108"/>
                </a:lnTo>
                <a:lnTo>
                  <a:pt x="360" y="0"/>
                </a:lnTo>
                <a:lnTo>
                  <a:pt x="404" y="0"/>
                </a:lnTo>
                <a:close/>
                <a:moveTo>
                  <a:pt x="498" y="210"/>
                </a:moveTo>
                <a:lnTo>
                  <a:pt x="498" y="210"/>
                </a:lnTo>
                <a:lnTo>
                  <a:pt x="512" y="224"/>
                </a:lnTo>
                <a:lnTo>
                  <a:pt x="526" y="238"/>
                </a:lnTo>
                <a:lnTo>
                  <a:pt x="536" y="254"/>
                </a:lnTo>
                <a:lnTo>
                  <a:pt x="546" y="272"/>
                </a:lnTo>
                <a:lnTo>
                  <a:pt x="554" y="290"/>
                </a:lnTo>
                <a:lnTo>
                  <a:pt x="558" y="310"/>
                </a:lnTo>
                <a:lnTo>
                  <a:pt x="562" y="330"/>
                </a:lnTo>
                <a:lnTo>
                  <a:pt x="564" y="350"/>
                </a:lnTo>
                <a:lnTo>
                  <a:pt x="562" y="370"/>
                </a:lnTo>
                <a:lnTo>
                  <a:pt x="560" y="388"/>
                </a:lnTo>
                <a:lnTo>
                  <a:pt x="556" y="404"/>
                </a:lnTo>
                <a:lnTo>
                  <a:pt x="550" y="422"/>
                </a:lnTo>
                <a:lnTo>
                  <a:pt x="542" y="438"/>
                </a:lnTo>
                <a:lnTo>
                  <a:pt x="532" y="452"/>
                </a:lnTo>
                <a:lnTo>
                  <a:pt x="522" y="468"/>
                </a:lnTo>
                <a:lnTo>
                  <a:pt x="510" y="480"/>
                </a:lnTo>
                <a:lnTo>
                  <a:pt x="496" y="492"/>
                </a:lnTo>
                <a:lnTo>
                  <a:pt x="482" y="502"/>
                </a:lnTo>
                <a:lnTo>
                  <a:pt x="468" y="512"/>
                </a:lnTo>
                <a:lnTo>
                  <a:pt x="452" y="520"/>
                </a:lnTo>
                <a:lnTo>
                  <a:pt x="434" y="526"/>
                </a:lnTo>
                <a:lnTo>
                  <a:pt x="418" y="530"/>
                </a:lnTo>
                <a:lnTo>
                  <a:pt x="398" y="532"/>
                </a:lnTo>
                <a:lnTo>
                  <a:pt x="380" y="534"/>
                </a:lnTo>
                <a:lnTo>
                  <a:pt x="362" y="532"/>
                </a:lnTo>
                <a:lnTo>
                  <a:pt x="344" y="530"/>
                </a:lnTo>
                <a:lnTo>
                  <a:pt x="326" y="526"/>
                </a:lnTo>
                <a:lnTo>
                  <a:pt x="308" y="520"/>
                </a:lnTo>
                <a:lnTo>
                  <a:pt x="292" y="512"/>
                </a:lnTo>
                <a:lnTo>
                  <a:pt x="278" y="502"/>
                </a:lnTo>
                <a:lnTo>
                  <a:pt x="264" y="492"/>
                </a:lnTo>
                <a:lnTo>
                  <a:pt x="250" y="480"/>
                </a:lnTo>
                <a:lnTo>
                  <a:pt x="238" y="468"/>
                </a:lnTo>
                <a:lnTo>
                  <a:pt x="228" y="452"/>
                </a:lnTo>
                <a:lnTo>
                  <a:pt x="218" y="438"/>
                </a:lnTo>
                <a:lnTo>
                  <a:pt x="212" y="422"/>
                </a:lnTo>
                <a:lnTo>
                  <a:pt x="204" y="404"/>
                </a:lnTo>
                <a:lnTo>
                  <a:pt x="200" y="388"/>
                </a:lnTo>
                <a:lnTo>
                  <a:pt x="198" y="370"/>
                </a:lnTo>
                <a:lnTo>
                  <a:pt x="196" y="350"/>
                </a:lnTo>
                <a:lnTo>
                  <a:pt x="198" y="330"/>
                </a:lnTo>
                <a:lnTo>
                  <a:pt x="202" y="310"/>
                </a:lnTo>
                <a:lnTo>
                  <a:pt x="206" y="292"/>
                </a:lnTo>
                <a:lnTo>
                  <a:pt x="214" y="274"/>
                </a:lnTo>
                <a:lnTo>
                  <a:pt x="222" y="256"/>
                </a:lnTo>
                <a:lnTo>
                  <a:pt x="234" y="240"/>
                </a:lnTo>
                <a:lnTo>
                  <a:pt x="246" y="226"/>
                </a:lnTo>
                <a:lnTo>
                  <a:pt x="260" y="212"/>
                </a:lnTo>
                <a:lnTo>
                  <a:pt x="246" y="218"/>
                </a:lnTo>
                <a:lnTo>
                  <a:pt x="222" y="230"/>
                </a:lnTo>
                <a:lnTo>
                  <a:pt x="200" y="242"/>
                </a:lnTo>
                <a:lnTo>
                  <a:pt x="180" y="256"/>
                </a:lnTo>
                <a:lnTo>
                  <a:pt x="162" y="272"/>
                </a:lnTo>
                <a:lnTo>
                  <a:pt x="142" y="292"/>
                </a:lnTo>
                <a:lnTo>
                  <a:pt x="122" y="314"/>
                </a:lnTo>
                <a:lnTo>
                  <a:pt x="84" y="356"/>
                </a:lnTo>
                <a:lnTo>
                  <a:pt x="80" y="362"/>
                </a:lnTo>
                <a:lnTo>
                  <a:pt x="78" y="366"/>
                </a:lnTo>
                <a:lnTo>
                  <a:pt x="80" y="370"/>
                </a:lnTo>
                <a:lnTo>
                  <a:pt x="82" y="374"/>
                </a:lnTo>
                <a:lnTo>
                  <a:pt x="92" y="386"/>
                </a:lnTo>
                <a:lnTo>
                  <a:pt x="124" y="420"/>
                </a:lnTo>
                <a:lnTo>
                  <a:pt x="156" y="450"/>
                </a:lnTo>
                <a:lnTo>
                  <a:pt x="190" y="476"/>
                </a:lnTo>
                <a:lnTo>
                  <a:pt x="222" y="498"/>
                </a:lnTo>
                <a:lnTo>
                  <a:pt x="254" y="514"/>
                </a:lnTo>
                <a:lnTo>
                  <a:pt x="284" y="528"/>
                </a:lnTo>
                <a:lnTo>
                  <a:pt x="316" y="536"/>
                </a:lnTo>
                <a:lnTo>
                  <a:pt x="346" y="542"/>
                </a:lnTo>
                <a:lnTo>
                  <a:pt x="378" y="546"/>
                </a:lnTo>
                <a:lnTo>
                  <a:pt x="410" y="544"/>
                </a:lnTo>
                <a:lnTo>
                  <a:pt x="442" y="538"/>
                </a:lnTo>
                <a:lnTo>
                  <a:pt x="474" y="530"/>
                </a:lnTo>
                <a:lnTo>
                  <a:pt x="498" y="520"/>
                </a:lnTo>
                <a:lnTo>
                  <a:pt x="520" y="510"/>
                </a:lnTo>
                <a:lnTo>
                  <a:pt x="542" y="498"/>
                </a:lnTo>
                <a:lnTo>
                  <a:pt x="562" y="484"/>
                </a:lnTo>
                <a:lnTo>
                  <a:pt x="590" y="464"/>
                </a:lnTo>
                <a:lnTo>
                  <a:pt x="618" y="440"/>
                </a:lnTo>
                <a:lnTo>
                  <a:pt x="644" y="414"/>
                </a:lnTo>
                <a:lnTo>
                  <a:pt x="672" y="386"/>
                </a:lnTo>
                <a:lnTo>
                  <a:pt x="682" y="374"/>
                </a:lnTo>
                <a:lnTo>
                  <a:pt x="684" y="370"/>
                </a:lnTo>
                <a:lnTo>
                  <a:pt x="686" y="366"/>
                </a:lnTo>
                <a:lnTo>
                  <a:pt x="684" y="362"/>
                </a:lnTo>
                <a:lnTo>
                  <a:pt x="682" y="358"/>
                </a:lnTo>
                <a:lnTo>
                  <a:pt x="628" y="298"/>
                </a:lnTo>
                <a:lnTo>
                  <a:pt x="606" y="276"/>
                </a:lnTo>
                <a:lnTo>
                  <a:pt x="584" y="256"/>
                </a:lnTo>
                <a:lnTo>
                  <a:pt x="558" y="238"/>
                </a:lnTo>
                <a:lnTo>
                  <a:pt x="532" y="224"/>
                </a:lnTo>
                <a:lnTo>
                  <a:pt x="516" y="216"/>
                </a:lnTo>
                <a:lnTo>
                  <a:pt x="498" y="210"/>
                </a:lnTo>
                <a:close/>
                <a:moveTo>
                  <a:pt x="308" y="340"/>
                </a:moveTo>
                <a:lnTo>
                  <a:pt x="308" y="340"/>
                </a:lnTo>
                <a:lnTo>
                  <a:pt x="308" y="356"/>
                </a:lnTo>
                <a:lnTo>
                  <a:pt x="312" y="372"/>
                </a:lnTo>
                <a:lnTo>
                  <a:pt x="318" y="388"/>
                </a:lnTo>
                <a:lnTo>
                  <a:pt x="330" y="402"/>
                </a:lnTo>
                <a:lnTo>
                  <a:pt x="340" y="412"/>
                </a:lnTo>
                <a:lnTo>
                  <a:pt x="352" y="418"/>
                </a:lnTo>
                <a:lnTo>
                  <a:pt x="366" y="422"/>
                </a:lnTo>
                <a:lnTo>
                  <a:pt x="382" y="424"/>
                </a:lnTo>
                <a:lnTo>
                  <a:pt x="396" y="422"/>
                </a:lnTo>
                <a:lnTo>
                  <a:pt x="410" y="418"/>
                </a:lnTo>
                <a:lnTo>
                  <a:pt x="424" y="412"/>
                </a:lnTo>
                <a:lnTo>
                  <a:pt x="434" y="402"/>
                </a:lnTo>
                <a:lnTo>
                  <a:pt x="444" y="390"/>
                </a:lnTo>
                <a:lnTo>
                  <a:pt x="450" y="378"/>
                </a:lnTo>
                <a:lnTo>
                  <a:pt x="454" y="364"/>
                </a:lnTo>
                <a:lnTo>
                  <a:pt x="456" y="350"/>
                </a:lnTo>
                <a:lnTo>
                  <a:pt x="454" y="334"/>
                </a:lnTo>
                <a:lnTo>
                  <a:pt x="450" y="320"/>
                </a:lnTo>
                <a:lnTo>
                  <a:pt x="444" y="308"/>
                </a:lnTo>
                <a:lnTo>
                  <a:pt x="434" y="296"/>
                </a:lnTo>
                <a:lnTo>
                  <a:pt x="426" y="288"/>
                </a:lnTo>
                <a:lnTo>
                  <a:pt x="414" y="282"/>
                </a:lnTo>
                <a:lnTo>
                  <a:pt x="404" y="278"/>
                </a:lnTo>
                <a:lnTo>
                  <a:pt x="392" y="276"/>
                </a:lnTo>
                <a:lnTo>
                  <a:pt x="380" y="274"/>
                </a:lnTo>
                <a:lnTo>
                  <a:pt x="370" y="276"/>
                </a:lnTo>
                <a:lnTo>
                  <a:pt x="358" y="278"/>
                </a:lnTo>
                <a:lnTo>
                  <a:pt x="348" y="284"/>
                </a:lnTo>
                <a:lnTo>
                  <a:pt x="354" y="288"/>
                </a:lnTo>
                <a:lnTo>
                  <a:pt x="360" y="296"/>
                </a:lnTo>
                <a:lnTo>
                  <a:pt x="364" y="304"/>
                </a:lnTo>
                <a:lnTo>
                  <a:pt x="366" y="314"/>
                </a:lnTo>
                <a:lnTo>
                  <a:pt x="364" y="320"/>
                </a:lnTo>
                <a:lnTo>
                  <a:pt x="362" y="328"/>
                </a:lnTo>
                <a:lnTo>
                  <a:pt x="360" y="334"/>
                </a:lnTo>
                <a:lnTo>
                  <a:pt x="356" y="338"/>
                </a:lnTo>
                <a:lnTo>
                  <a:pt x="350" y="342"/>
                </a:lnTo>
                <a:lnTo>
                  <a:pt x="344" y="346"/>
                </a:lnTo>
                <a:lnTo>
                  <a:pt x="338" y="348"/>
                </a:lnTo>
                <a:lnTo>
                  <a:pt x="330" y="348"/>
                </a:lnTo>
                <a:lnTo>
                  <a:pt x="318" y="346"/>
                </a:lnTo>
                <a:lnTo>
                  <a:pt x="308" y="340"/>
                </a:lnTo>
                <a:close/>
                <a:moveTo>
                  <a:pt x="380" y="242"/>
                </a:moveTo>
                <a:lnTo>
                  <a:pt x="380" y="242"/>
                </a:lnTo>
                <a:lnTo>
                  <a:pt x="402" y="244"/>
                </a:lnTo>
                <a:lnTo>
                  <a:pt x="422" y="252"/>
                </a:lnTo>
                <a:lnTo>
                  <a:pt x="440" y="262"/>
                </a:lnTo>
                <a:lnTo>
                  <a:pt x="456" y="274"/>
                </a:lnTo>
                <a:lnTo>
                  <a:pt x="470" y="290"/>
                </a:lnTo>
                <a:lnTo>
                  <a:pt x="480" y="308"/>
                </a:lnTo>
                <a:lnTo>
                  <a:pt x="486" y="328"/>
                </a:lnTo>
                <a:lnTo>
                  <a:pt x="488" y="350"/>
                </a:lnTo>
                <a:lnTo>
                  <a:pt x="486" y="372"/>
                </a:lnTo>
                <a:lnTo>
                  <a:pt x="480" y="392"/>
                </a:lnTo>
                <a:lnTo>
                  <a:pt x="470" y="410"/>
                </a:lnTo>
                <a:lnTo>
                  <a:pt x="456" y="426"/>
                </a:lnTo>
                <a:lnTo>
                  <a:pt x="440" y="440"/>
                </a:lnTo>
                <a:lnTo>
                  <a:pt x="422" y="450"/>
                </a:lnTo>
                <a:lnTo>
                  <a:pt x="402" y="456"/>
                </a:lnTo>
                <a:lnTo>
                  <a:pt x="380" y="458"/>
                </a:lnTo>
                <a:lnTo>
                  <a:pt x="358" y="456"/>
                </a:lnTo>
                <a:lnTo>
                  <a:pt x="338" y="450"/>
                </a:lnTo>
                <a:lnTo>
                  <a:pt x="320" y="440"/>
                </a:lnTo>
                <a:lnTo>
                  <a:pt x="304" y="426"/>
                </a:lnTo>
                <a:lnTo>
                  <a:pt x="292" y="410"/>
                </a:lnTo>
                <a:lnTo>
                  <a:pt x="282" y="392"/>
                </a:lnTo>
                <a:lnTo>
                  <a:pt x="274" y="372"/>
                </a:lnTo>
                <a:lnTo>
                  <a:pt x="272" y="350"/>
                </a:lnTo>
                <a:lnTo>
                  <a:pt x="274" y="328"/>
                </a:lnTo>
                <a:lnTo>
                  <a:pt x="282" y="308"/>
                </a:lnTo>
                <a:lnTo>
                  <a:pt x="292" y="290"/>
                </a:lnTo>
                <a:lnTo>
                  <a:pt x="304" y="274"/>
                </a:lnTo>
                <a:lnTo>
                  <a:pt x="320" y="262"/>
                </a:lnTo>
                <a:lnTo>
                  <a:pt x="338" y="252"/>
                </a:lnTo>
                <a:lnTo>
                  <a:pt x="358" y="244"/>
                </a:lnTo>
                <a:lnTo>
                  <a:pt x="380" y="24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50" name="Freeform 321"/>
          <p:cNvSpPr>
            <a:spLocks noEditPoints="1"/>
          </p:cNvSpPr>
          <p:nvPr/>
        </p:nvSpPr>
        <p:spPr bwMode="auto">
          <a:xfrm>
            <a:off x="2087813" y="3752851"/>
            <a:ext cx="674909" cy="587375"/>
          </a:xfrm>
          <a:custGeom>
            <a:avLst/>
            <a:gdLst/>
            <a:ahLst/>
            <a:cxnLst>
              <a:cxn ang="0">
                <a:pos x="15727" y="26"/>
              </a:cxn>
              <a:cxn ang="0">
                <a:pos x="15922" y="132"/>
              </a:cxn>
              <a:cxn ang="0">
                <a:pos x="16062" y="303"/>
              </a:cxn>
              <a:cxn ang="0">
                <a:pos x="16130" y="519"/>
              </a:cxn>
              <a:cxn ang="0">
                <a:pos x="7" y="490"/>
              </a:cxn>
              <a:cxn ang="0">
                <a:pos x="84" y="279"/>
              </a:cxn>
              <a:cxn ang="0">
                <a:pos x="233" y="115"/>
              </a:cxn>
              <a:cxn ang="0">
                <a:pos x="434" y="18"/>
              </a:cxn>
              <a:cxn ang="0">
                <a:pos x="6998" y="7311"/>
              </a:cxn>
              <a:cxn ang="0">
                <a:pos x="8559" y="2549"/>
              </a:cxn>
              <a:cxn ang="0">
                <a:pos x="9743" y="2981"/>
              </a:cxn>
              <a:cxn ang="0">
                <a:pos x="10660" y="3813"/>
              </a:cxn>
              <a:cxn ang="0">
                <a:pos x="11202" y="4939"/>
              </a:cxn>
              <a:cxn ang="0">
                <a:pos x="11268" y="6237"/>
              </a:cxn>
              <a:cxn ang="0">
                <a:pos x="10835" y="7422"/>
              </a:cxn>
              <a:cxn ang="0">
                <a:pos x="10002" y="8337"/>
              </a:cxn>
              <a:cxn ang="0">
                <a:pos x="8874" y="8879"/>
              </a:cxn>
              <a:cxn ang="0">
                <a:pos x="7574" y="8943"/>
              </a:cxn>
              <a:cxn ang="0">
                <a:pos x="6389" y="8511"/>
              </a:cxn>
              <a:cxn ang="0">
                <a:pos x="5472" y="7679"/>
              </a:cxn>
              <a:cxn ang="0">
                <a:pos x="4930" y="6553"/>
              </a:cxn>
              <a:cxn ang="0">
                <a:pos x="4865" y="5255"/>
              </a:cxn>
              <a:cxn ang="0">
                <a:pos x="5298" y="4071"/>
              </a:cxn>
              <a:cxn ang="0">
                <a:pos x="6131" y="3156"/>
              </a:cxn>
              <a:cxn ang="0">
                <a:pos x="7259" y="2614"/>
              </a:cxn>
              <a:cxn ang="0">
                <a:pos x="8299" y="3474"/>
              </a:cxn>
              <a:cxn ang="0">
                <a:pos x="9154" y="3739"/>
              </a:cxn>
              <a:cxn ang="0">
                <a:pos x="9829" y="4295"/>
              </a:cxn>
              <a:cxn ang="0">
                <a:pos x="10249" y="5068"/>
              </a:cxn>
              <a:cxn ang="0">
                <a:pos x="10341" y="5979"/>
              </a:cxn>
              <a:cxn ang="0">
                <a:pos x="10076" y="6833"/>
              </a:cxn>
              <a:cxn ang="0">
                <a:pos x="9519" y="7507"/>
              </a:cxn>
              <a:cxn ang="0">
                <a:pos x="8745" y="7926"/>
              </a:cxn>
              <a:cxn ang="0">
                <a:pos x="7834" y="8018"/>
              </a:cxn>
              <a:cxn ang="0">
                <a:pos x="6979" y="7753"/>
              </a:cxn>
              <a:cxn ang="0">
                <a:pos x="6303" y="7197"/>
              </a:cxn>
              <a:cxn ang="0">
                <a:pos x="5884" y="6424"/>
              </a:cxn>
              <a:cxn ang="0">
                <a:pos x="5792" y="5513"/>
              </a:cxn>
              <a:cxn ang="0">
                <a:pos x="6057" y="4659"/>
              </a:cxn>
              <a:cxn ang="0">
                <a:pos x="6614" y="3986"/>
              </a:cxn>
              <a:cxn ang="0">
                <a:pos x="7388" y="3566"/>
              </a:cxn>
              <a:cxn ang="0">
                <a:pos x="16133" y="9543"/>
              </a:cxn>
              <a:cxn ang="0">
                <a:pos x="16126" y="11003"/>
              </a:cxn>
              <a:cxn ang="0">
                <a:pos x="16049" y="11213"/>
              </a:cxn>
              <a:cxn ang="0">
                <a:pos x="15900" y="11377"/>
              </a:cxn>
              <a:cxn ang="0">
                <a:pos x="15698" y="11474"/>
              </a:cxn>
              <a:cxn ang="0">
                <a:pos x="519" y="11489"/>
              </a:cxn>
              <a:cxn ang="0">
                <a:pos x="304" y="11423"/>
              </a:cxn>
              <a:cxn ang="0">
                <a:pos x="132" y="11282"/>
              </a:cxn>
              <a:cxn ang="0">
                <a:pos x="26" y="11086"/>
              </a:cxn>
              <a:cxn ang="0">
                <a:pos x="16133" y="9750"/>
              </a:cxn>
              <a:cxn ang="0">
                <a:pos x="3483" y="1338"/>
              </a:cxn>
              <a:cxn ang="0">
                <a:pos x="5884" y="703"/>
              </a:cxn>
              <a:cxn ang="0">
                <a:pos x="7575" y="1338"/>
              </a:cxn>
              <a:cxn ang="0">
                <a:pos x="11941" y="703"/>
              </a:cxn>
              <a:cxn ang="0">
                <a:pos x="12650" y="703"/>
              </a:cxn>
              <a:cxn ang="0">
                <a:pos x="1791" y="10868"/>
              </a:cxn>
              <a:cxn ang="0">
                <a:pos x="4192" y="10232"/>
              </a:cxn>
              <a:cxn ang="0">
                <a:pos x="5884" y="10868"/>
              </a:cxn>
              <a:cxn ang="0">
                <a:pos x="10249" y="10232"/>
              </a:cxn>
              <a:cxn ang="0">
                <a:pos x="10958" y="10232"/>
              </a:cxn>
              <a:cxn ang="0">
                <a:pos x="15325" y="10868"/>
              </a:cxn>
            </a:cxnLst>
            <a:rect l="0" t="0" r="r" b="b"/>
            <a:pathLst>
              <a:path w="16133" h="11492">
                <a:moveTo>
                  <a:pt x="578" y="0"/>
                </a:moveTo>
                <a:lnTo>
                  <a:pt x="15555" y="0"/>
                </a:lnTo>
                <a:lnTo>
                  <a:pt x="15584" y="1"/>
                </a:lnTo>
                <a:lnTo>
                  <a:pt x="15614" y="3"/>
                </a:lnTo>
                <a:lnTo>
                  <a:pt x="15642" y="7"/>
                </a:lnTo>
                <a:lnTo>
                  <a:pt x="15671" y="12"/>
                </a:lnTo>
                <a:lnTo>
                  <a:pt x="15698" y="18"/>
                </a:lnTo>
                <a:lnTo>
                  <a:pt x="15727" y="26"/>
                </a:lnTo>
                <a:lnTo>
                  <a:pt x="15753" y="35"/>
                </a:lnTo>
                <a:lnTo>
                  <a:pt x="15779" y="45"/>
                </a:lnTo>
                <a:lnTo>
                  <a:pt x="15805" y="57"/>
                </a:lnTo>
                <a:lnTo>
                  <a:pt x="15829" y="70"/>
                </a:lnTo>
                <a:lnTo>
                  <a:pt x="15854" y="84"/>
                </a:lnTo>
                <a:lnTo>
                  <a:pt x="15878" y="99"/>
                </a:lnTo>
                <a:lnTo>
                  <a:pt x="15900" y="115"/>
                </a:lnTo>
                <a:lnTo>
                  <a:pt x="15922" y="132"/>
                </a:lnTo>
                <a:lnTo>
                  <a:pt x="15943" y="151"/>
                </a:lnTo>
                <a:lnTo>
                  <a:pt x="15964" y="169"/>
                </a:lnTo>
                <a:lnTo>
                  <a:pt x="15982" y="189"/>
                </a:lnTo>
                <a:lnTo>
                  <a:pt x="16001" y="210"/>
                </a:lnTo>
                <a:lnTo>
                  <a:pt x="16018" y="233"/>
                </a:lnTo>
                <a:lnTo>
                  <a:pt x="16034" y="255"/>
                </a:lnTo>
                <a:lnTo>
                  <a:pt x="16049" y="279"/>
                </a:lnTo>
                <a:lnTo>
                  <a:pt x="16062" y="303"/>
                </a:lnTo>
                <a:lnTo>
                  <a:pt x="16076" y="327"/>
                </a:lnTo>
                <a:lnTo>
                  <a:pt x="16088" y="353"/>
                </a:lnTo>
                <a:lnTo>
                  <a:pt x="16098" y="380"/>
                </a:lnTo>
                <a:lnTo>
                  <a:pt x="16107" y="406"/>
                </a:lnTo>
                <a:lnTo>
                  <a:pt x="16115" y="434"/>
                </a:lnTo>
                <a:lnTo>
                  <a:pt x="16121" y="461"/>
                </a:lnTo>
                <a:lnTo>
                  <a:pt x="16126" y="490"/>
                </a:lnTo>
                <a:lnTo>
                  <a:pt x="16130" y="519"/>
                </a:lnTo>
                <a:lnTo>
                  <a:pt x="16132" y="548"/>
                </a:lnTo>
                <a:lnTo>
                  <a:pt x="16133" y="577"/>
                </a:lnTo>
                <a:lnTo>
                  <a:pt x="16133" y="1742"/>
                </a:lnTo>
                <a:lnTo>
                  <a:pt x="0" y="1742"/>
                </a:lnTo>
                <a:lnTo>
                  <a:pt x="0" y="577"/>
                </a:lnTo>
                <a:lnTo>
                  <a:pt x="1" y="548"/>
                </a:lnTo>
                <a:lnTo>
                  <a:pt x="3" y="519"/>
                </a:lnTo>
                <a:lnTo>
                  <a:pt x="7" y="490"/>
                </a:lnTo>
                <a:lnTo>
                  <a:pt x="12" y="461"/>
                </a:lnTo>
                <a:lnTo>
                  <a:pt x="18" y="434"/>
                </a:lnTo>
                <a:lnTo>
                  <a:pt x="26" y="406"/>
                </a:lnTo>
                <a:lnTo>
                  <a:pt x="35" y="380"/>
                </a:lnTo>
                <a:lnTo>
                  <a:pt x="45" y="353"/>
                </a:lnTo>
                <a:lnTo>
                  <a:pt x="57" y="327"/>
                </a:lnTo>
                <a:lnTo>
                  <a:pt x="70" y="303"/>
                </a:lnTo>
                <a:lnTo>
                  <a:pt x="84" y="279"/>
                </a:lnTo>
                <a:lnTo>
                  <a:pt x="99" y="255"/>
                </a:lnTo>
                <a:lnTo>
                  <a:pt x="115" y="233"/>
                </a:lnTo>
                <a:lnTo>
                  <a:pt x="132" y="210"/>
                </a:lnTo>
                <a:lnTo>
                  <a:pt x="150" y="189"/>
                </a:lnTo>
                <a:lnTo>
                  <a:pt x="169" y="169"/>
                </a:lnTo>
                <a:lnTo>
                  <a:pt x="190" y="151"/>
                </a:lnTo>
                <a:lnTo>
                  <a:pt x="211" y="132"/>
                </a:lnTo>
                <a:lnTo>
                  <a:pt x="233" y="115"/>
                </a:lnTo>
                <a:lnTo>
                  <a:pt x="255" y="99"/>
                </a:lnTo>
                <a:lnTo>
                  <a:pt x="279" y="84"/>
                </a:lnTo>
                <a:lnTo>
                  <a:pt x="304" y="70"/>
                </a:lnTo>
                <a:lnTo>
                  <a:pt x="328" y="57"/>
                </a:lnTo>
                <a:lnTo>
                  <a:pt x="354" y="45"/>
                </a:lnTo>
                <a:lnTo>
                  <a:pt x="380" y="35"/>
                </a:lnTo>
                <a:lnTo>
                  <a:pt x="406" y="26"/>
                </a:lnTo>
                <a:lnTo>
                  <a:pt x="434" y="18"/>
                </a:lnTo>
                <a:lnTo>
                  <a:pt x="462" y="12"/>
                </a:lnTo>
                <a:lnTo>
                  <a:pt x="490" y="7"/>
                </a:lnTo>
                <a:lnTo>
                  <a:pt x="519" y="3"/>
                </a:lnTo>
                <a:lnTo>
                  <a:pt x="549" y="1"/>
                </a:lnTo>
                <a:lnTo>
                  <a:pt x="578" y="0"/>
                </a:lnTo>
                <a:close/>
                <a:moveTo>
                  <a:pt x="9712" y="5746"/>
                </a:moveTo>
                <a:lnTo>
                  <a:pt x="8355" y="6528"/>
                </a:lnTo>
                <a:lnTo>
                  <a:pt x="6998" y="7311"/>
                </a:lnTo>
                <a:lnTo>
                  <a:pt x="6998" y="5746"/>
                </a:lnTo>
                <a:lnTo>
                  <a:pt x="6998" y="4181"/>
                </a:lnTo>
                <a:lnTo>
                  <a:pt x="8355" y="4964"/>
                </a:lnTo>
                <a:lnTo>
                  <a:pt x="9712" y="5746"/>
                </a:lnTo>
                <a:close/>
                <a:moveTo>
                  <a:pt x="8067" y="2511"/>
                </a:moveTo>
                <a:lnTo>
                  <a:pt x="8233" y="2516"/>
                </a:lnTo>
                <a:lnTo>
                  <a:pt x="8397" y="2529"/>
                </a:lnTo>
                <a:lnTo>
                  <a:pt x="8559" y="2549"/>
                </a:lnTo>
                <a:lnTo>
                  <a:pt x="8718" y="2578"/>
                </a:lnTo>
                <a:lnTo>
                  <a:pt x="8874" y="2614"/>
                </a:lnTo>
                <a:lnTo>
                  <a:pt x="9027" y="2657"/>
                </a:lnTo>
                <a:lnTo>
                  <a:pt x="9178" y="2709"/>
                </a:lnTo>
                <a:lnTo>
                  <a:pt x="9325" y="2766"/>
                </a:lnTo>
                <a:lnTo>
                  <a:pt x="9468" y="2832"/>
                </a:lnTo>
                <a:lnTo>
                  <a:pt x="9608" y="2903"/>
                </a:lnTo>
                <a:lnTo>
                  <a:pt x="9743" y="2981"/>
                </a:lnTo>
                <a:lnTo>
                  <a:pt x="9875" y="3065"/>
                </a:lnTo>
                <a:lnTo>
                  <a:pt x="10002" y="3156"/>
                </a:lnTo>
                <a:lnTo>
                  <a:pt x="10124" y="3252"/>
                </a:lnTo>
                <a:lnTo>
                  <a:pt x="10242" y="3353"/>
                </a:lnTo>
                <a:lnTo>
                  <a:pt x="10354" y="3461"/>
                </a:lnTo>
                <a:lnTo>
                  <a:pt x="10462" y="3573"/>
                </a:lnTo>
                <a:lnTo>
                  <a:pt x="10564" y="3691"/>
                </a:lnTo>
                <a:lnTo>
                  <a:pt x="10660" y="3813"/>
                </a:lnTo>
                <a:lnTo>
                  <a:pt x="10751" y="3939"/>
                </a:lnTo>
                <a:lnTo>
                  <a:pt x="10835" y="4071"/>
                </a:lnTo>
                <a:lnTo>
                  <a:pt x="10913" y="4206"/>
                </a:lnTo>
                <a:lnTo>
                  <a:pt x="10985" y="4346"/>
                </a:lnTo>
                <a:lnTo>
                  <a:pt x="11050" y="4489"/>
                </a:lnTo>
                <a:lnTo>
                  <a:pt x="11108" y="4636"/>
                </a:lnTo>
                <a:lnTo>
                  <a:pt x="11159" y="4786"/>
                </a:lnTo>
                <a:lnTo>
                  <a:pt x="11202" y="4939"/>
                </a:lnTo>
                <a:lnTo>
                  <a:pt x="11240" y="5095"/>
                </a:lnTo>
                <a:lnTo>
                  <a:pt x="11268" y="5255"/>
                </a:lnTo>
                <a:lnTo>
                  <a:pt x="11288" y="5416"/>
                </a:lnTo>
                <a:lnTo>
                  <a:pt x="11301" y="5580"/>
                </a:lnTo>
                <a:lnTo>
                  <a:pt x="11305" y="5746"/>
                </a:lnTo>
                <a:lnTo>
                  <a:pt x="11301" y="5912"/>
                </a:lnTo>
                <a:lnTo>
                  <a:pt x="11288" y="6076"/>
                </a:lnTo>
                <a:lnTo>
                  <a:pt x="11268" y="6237"/>
                </a:lnTo>
                <a:lnTo>
                  <a:pt x="11240" y="6397"/>
                </a:lnTo>
                <a:lnTo>
                  <a:pt x="11202" y="6553"/>
                </a:lnTo>
                <a:lnTo>
                  <a:pt x="11159" y="6706"/>
                </a:lnTo>
                <a:lnTo>
                  <a:pt x="11108" y="6857"/>
                </a:lnTo>
                <a:lnTo>
                  <a:pt x="11050" y="7003"/>
                </a:lnTo>
                <a:lnTo>
                  <a:pt x="10985" y="7147"/>
                </a:lnTo>
                <a:lnTo>
                  <a:pt x="10913" y="7286"/>
                </a:lnTo>
                <a:lnTo>
                  <a:pt x="10835" y="7422"/>
                </a:lnTo>
                <a:lnTo>
                  <a:pt x="10751" y="7553"/>
                </a:lnTo>
                <a:lnTo>
                  <a:pt x="10660" y="7679"/>
                </a:lnTo>
                <a:lnTo>
                  <a:pt x="10564" y="7801"/>
                </a:lnTo>
                <a:lnTo>
                  <a:pt x="10462" y="7919"/>
                </a:lnTo>
                <a:lnTo>
                  <a:pt x="10354" y="8031"/>
                </a:lnTo>
                <a:lnTo>
                  <a:pt x="10242" y="8139"/>
                </a:lnTo>
                <a:lnTo>
                  <a:pt x="10124" y="8240"/>
                </a:lnTo>
                <a:lnTo>
                  <a:pt x="10002" y="8337"/>
                </a:lnTo>
                <a:lnTo>
                  <a:pt x="9875" y="8427"/>
                </a:lnTo>
                <a:lnTo>
                  <a:pt x="9743" y="8511"/>
                </a:lnTo>
                <a:lnTo>
                  <a:pt x="9608" y="8589"/>
                </a:lnTo>
                <a:lnTo>
                  <a:pt x="9468" y="8660"/>
                </a:lnTo>
                <a:lnTo>
                  <a:pt x="9325" y="8726"/>
                </a:lnTo>
                <a:lnTo>
                  <a:pt x="9178" y="8784"/>
                </a:lnTo>
                <a:lnTo>
                  <a:pt x="9027" y="8835"/>
                </a:lnTo>
                <a:lnTo>
                  <a:pt x="8874" y="8879"/>
                </a:lnTo>
                <a:lnTo>
                  <a:pt x="8718" y="8915"/>
                </a:lnTo>
                <a:lnTo>
                  <a:pt x="8559" y="8943"/>
                </a:lnTo>
                <a:lnTo>
                  <a:pt x="8397" y="8963"/>
                </a:lnTo>
                <a:lnTo>
                  <a:pt x="8233" y="8976"/>
                </a:lnTo>
                <a:lnTo>
                  <a:pt x="8067" y="8981"/>
                </a:lnTo>
                <a:lnTo>
                  <a:pt x="7900" y="8976"/>
                </a:lnTo>
                <a:lnTo>
                  <a:pt x="7736" y="8963"/>
                </a:lnTo>
                <a:lnTo>
                  <a:pt x="7574" y="8943"/>
                </a:lnTo>
                <a:lnTo>
                  <a:pt x="7415" y="8915"/>
                </a:lnTo>
                <a:lnTo>
                  <a:pt x="7259" y="8879"/>
                </a:lnTo>
                <a:lnTo>
                  <a:pt x="7106" y="8835"/>
                </a:lnTo>
                <a:lnTo>
                  <a:pt x="6954" y="8784"/>
                </a:lnTo>
                <a:lnTo>
                  <a:pt x="6808" y="8726"/>
                </a:lnTo>
                <a:lnTo>
                  <a:pt x="6664" y="8660"/>
                </a:lnTo>
                <a:lnTo>
                  <a:pt x="6525" y="8589"/>
                </a:lnTo>
                <a:lnTo>
                  <a:pt x="6389" y="8511"/>
                </a:lnTo>
                <a:lnTo>
                  <a:pt x="6258" y="8427"/>
                </a:lnTo>
                <a:lnTo>
                  <a:pt x="6131" y="8337"/>
                </a:lnTo>
                <a:lnTo>
                  <a:pt x="6009" y="8240"/>
                </a:lnTo>
                <a:lnTo>
                  <a:pt x="5891" y="8139"/>
                </a:lnTo>
                <a:lnTo>
                  <a:pt x="5779" y="8031"/>
                </a:lnTo>
                <a:lnTo>
                  <a:pt x="5671" y="7919"/>
                </a:lnTo>
                <a:lnTo>
                  <a:pt x="5569" y="7801"/>
                </a:lnTo>
                <a:lnTo>
                  <a:pt x="5472" y="7679"/>
                </a:lnTo>
                <a:lnTo>
                  <a:pt x="5382" y="7553"/>
                </a:lnTo>
                <a:lnTo>
                  <a:pt x="5298" y="7422"/>
                </a:lnTo>
                <a:lnTo>
                  <a:pt x="5220" y="7286"/>
                </a:lnTo>
                <a:lnTo>
                  <a:pt x="5147" y="7147"/>
                </a:lnTo>
                <a:lnTo>
                  <a:pt x="5083" y="7003"/>
                </a:lnTo>
                <a:lnTo>
                  <a:pt x="5024" y="6857"/>
                </a:lnTo>
                <a:lnTo>
                  <a:pt x="4974" y="6706"/>
                </a:lnTo>
                <a:lnTo>
                  <a:pt x="4930" y="6553"/>
                </a:lnTo>
                <a:lnTo>
                  <a:pt x="4893" y="6397"/>
                </a:lnTo>
                <a:lnTo>
                  <a:pt x="4865" y="6237"/>
                </a:lnTo>
                <a:lnTo>
                  <a:pt x="4845" y="6076"/>
                </a:lnTo>
                <a:lnTo>
                  <a:pt x="4832" y="5912"/>
                </a:lnTo>
                <a:lnTo>
                  <a:pt x="4828" y="5746"/>
                </a:lnTo>
                <a:lnTo>
                  <a:pt x="4832" y="5580"/>
                </a:lnTo>
                <a:lnTo>
                  <a:pt x="4845" y="5416"/>
                </a:lnTo>
                <a:lnTo>
                  <a:pt x="4865" y="5255"/>
                </a:lnTo>
                <a:lnTo>
                  <a:pt x="4893" y="5095"/>
                </a:lnTo>
                <a:lnTo>
                  <a:pt x="4930" y="4939"/>
                </a:lnTo>
                <a:lnTo>
                  <a:pt x="4974" y="4786"/>
                </a:lnTo>
                <a:lnTo>
                  <a:pt x="5024" y="4636"/>
                </a:lnTo>
                <a:lnTo>
                  <a:pt x="5083" y="4489"/>
                </a:lnTo>
                <a:lnTo>
                  <a:pt x="5147" y="4346"/>
                </a:lnTo>
                <a:lnTo>
                  <a:pt x="5220" y="4206"/>
                </a:lnTo>
                <a:lnTo>
                  <a:pt x="5298" y="4071"/>
                </a:lnTo>
                <a:lnTo>
                  <a:pt x="5382" y="3939"/>
                </a:lnTo>
                <a:lnTo>
                  <a:pt x="5472" y="3813"/>
                </a:lnTo>
                <a:lnTo>
                  <a:pt x="5569" y="3691"/>
                </a:lnTo>
                <a:lnTo>
                  <a:pt x="5671" y="3573"/>
                </a:lnTo>
                <a:lnTo>
                  <a:pt x="5779" y="3461"/>
                </a:lnTo>
                <a:lnTo>
                  <a:pt x="5891" y="3353"/>
                </a:lnTo>
                <a:lnTo>
                  <a:pt x="6009" y="3252"/>
                </a:lnTo>
                <a:lnTo>
                  <a:pt x="6131" y="3156"/>
                </a:lnTo>
                <a:lnTo>
                  <a:pt x="6258" y="3065"/>
                </a:lnTo>
                <a:lnTo>
                  <a:pt x="6389" y="2981"/>
                </a:lnTo>
                <a:lnTo>
                  <a:pt x="6525" y="2903"/>
                </a:lnTo>
                <a:lnTo>
                  <a:pt x="6664" y="2832"/>
                </a:lnTo>
                <a:lnTo>
                  <a:pt x="6808" y="2766"/>
                </a:lnTo>
                <a:lnTo>
                  <a:pt x="6954" y="2709"/>
                </a:lnTo>
                <a:lnTo>
                  <a:pt x="7106" y="2657"/>
                </a:lnTo>
                <a:lnTo>
                  <a:pt x="7259" y="2614"/>
                </a:lnTo>
                <a:lnTo>
                  <a:pt x="7415" y="2578"/>
                </a:lnTo>
                <a:lnTo>
                  <a:pt x="7574" y="2549"/>
                </a:lnTo>
                <a:lnTo>
                  <a:pt x="7736" y="2529"/>
                </a:lnTo>
                <a:lnTo>
                  <a:pt x="7900" y="2516"/>
                </a:lnTo>
                <a:lnTo>
                  <a:pt x="8067" y="2511"/>
                </a:lnTo>
                <a:close/>
                <a:moveTo>
                  <a:pt x="8067" y="3463"/>
                </a:moveTo>
                <a:lnTo>
                  <a:pt x="8183" y="3466"/>
                </a:lnTo>
                <a:lnTo>
                  <a:pt x="8299" y="3474"/>
                </a:lnTo>
                <a:lnTo>
                  <a:pt x="8413" y="3489"/>
                </a:lnTo>
                <a:lnTo>
                  <a:pt x="8526" y="3509"/>
                </a:lnTo>
                <a:lnTo>
                  <a:pt x="8636" y="3535"/>
                </a:lnTo>
                <a:lnTo>
                  <a:pt x="8745" y="3566"/>
                </a:lnTo>
                <a:lnTo>
                  <a:pt x="8851" y="3602"/>
                </a:lnTo>
                <a:lnTo>
                  <a:pt x="8955" y="3642"/>
                </a:lnTo>
                <a:lnTo>
                  <a:pt x="9056" y="3689"/>
                </a:lnTo>
                <a:lnTo>
                  <a:pt x="9154" y="3739"/>
                </a:lnTo>
                <a:lnTo>
                  <a:pt x="9250" y="3794"/>
                </a:lnTo>
                <a:lnTo>
                  <a:pt x="9343" y="3854"/>
                </a:lnTo>
                <a:lnTo>
                  <a:pt x="9433" y="3917"/>
                </a:lnTo>
                <a:lnTo>
                  <a:pt x="9519" y="3986"/>
                </a:lnTo>
                <a:lnTo>
                  <a:pt x="9602" y="4057"/>
                </a:lnTo>
                <a:lnTo>
                  <a:pt x="9682" y="4133"/>
                </a:lnTo>
                <a:lnTo>
                  <a:pt x="9757" y="4212"/>
                </a:lnTo>
                <a:lnTo>
                  <a:pt x="9829" y="4295"/>
                </a:lnTo>
                <a:lnTo>
                  <a:pt x="9898" y="4382"/>
                </a:lnTo>
                <a:lnTo>
                  <a:pt x="9961" y="4471"/>
                </a:lnTo>
                <a:lnTo>
                  <a:pt x="10021" y="4564"/>
                </a:lnTo>
                <a:lnTo>
                  <a:pt x="10076" y="4659"/>
                </a:lnTo>
                <a:lnTo>
                  <a:pt x="10126" y="4758"/>
                </a:lnTo>
                <a:lnTo>
                  <a:pt x="10173" y="4859"/>
                </a:lnTo>
                <a:lnTo>
                  <a:pt x="10213" y="4963"/>
                </a:lnTo>
                <a:lnTo>
                  <a:pt x="10249" y="5068"/>
                </a:lnTo>
                <a:lnTo>
                  <a:pt x="10281" y="5177"/>
                </a:lnTo>
                <a:lnTo>
                  <a:pt x="10306" y="5287"/>
                </a:lnTo>
                <a:lnTo>
                  <a:pt x="10326" y="5400"/>
                </a:lnTo>
                <a:lnTo>
                  <a:pt x="10341" y="5513"/>
                </a:lnTo>
                <a:lnTo>
                  <a:pt x="10349" y="5629"/>
                </a:lnTo>
                <a:lnTo>
                  <a:pt x="10352" y="5746"/>
                </a:lnTo>
                <a:lnTo>
                  <a:pt x="10349" y="5863"/>
                </a:lnTo>
                <a:lnTo>
                  <a:pt x="10341" y="5979"/>
                </a:lnTo>
                <a:lnTo>
                  <a:pt x="10326" y="6093"/>
                </a:lnTo>
                <a:lnTo>
                  <a:pt x="10306" y="6205"/>
                </a:lnTo>
                <a:lnTo>
                  <a:pt x="10281" y="6316"/>
                </a:lnTo>
                <a:lnTo>
                  <a:pt x="10249" y="6424"/>
                </a:lnTo>
                <a:lnTo>
                  <a:pt x="10213" y="6529"/>
                </a:lnTo>
                <a:lnTo>
                  <a:pt x="10173" y="6633"/>
                </a:lnTo>
                <a:lnTo>
                  <a:pt x="10126" y="6735"/>
                </a:lnTo>
                <a:lnTo>
                  <a:pt x="10076" y="6833"/>
                </a:lnTo>
                <a:lnTo>
                  <a:pt x="10021" y="6928"/>
                </a:lnTo>
                <a:lnTo>
                  <a:pt x="9961" y="7021"/>
                </a:lnTo>
                <a:lnTo>
                  <a:pt x="9898" y="7110"/>
                </a:lnTo>
                <a:lnTo>
                  <a:pt x="9829" y="7197"/>
                </a:lnTo>
                <a:lnTo>
                  <a:pt x="9757" y="7280"/>
                </a:lnTo>
                <a:lnTo>
                  <a:pt x="9682" y="7359"/>
                </a:lnTo>
                <a:lnTo>
                  <a:pt x="9602" y="7435"/>
                </a:lnTo>
                <a:lnTo>
                  <a:pt x="9519" y="7507"/>
                </a:lnTo>
                <a:lnTo>
                  <a:pt x="9433" y="7575"/>
                </a:lnTo>
                <a:lnTo>
                  <a:pt x="9343" y="7638"/>
                </a:lnTo>
                <a:lnTo>
                  <a:pt x="9250" y="7698"/>
                </a:lnTo>
                <a:lnTo>
                  <a:pt x="9154" y="7753"/>
                </a:lnTo>
                <a:lnTo>
                  <a:pt x="9056" y="7803"/>
                </a:lnTo>
                <a:lnTo>
                  <a:pt x="8955" y="7850"/>
                </a:lnTo>
                <a:lnTo>
                  <a:pt x="8851" y="7890"/>
                </a:lnTo>
                <a:lnTo>
                  <a:pt x="8745" y="7926"/>
                </a:lnTo>
                <a:lnTo>
                  <a:pt x="8636" y="7957"/>
                </a:lnTo>
                <a:lnTo>
                  <a:pt x="8526" y="7983"/>
                </a:lnTo>
                <a:lnTo>
                  <a:pt x="8413" y="8003"/>
                </a:lnTo>
                <a:lnTo>
                  <a:pt x="8299" y="8018"/>
                </a:lnTo>
                <a:lnTo>
                  <a:pt x="8183" y="8026"/>
                </a:lnTo>
                <a:lnTo>
                  <a:pt x="8067" y="8029"/>
                </a:lnTo>
                <a:lnTo>
                  <a:pt x="7950" y="8026"/>
                </a:lnTo>
                <a:lnTo>
                  <a:pt x="7834" y="8018"/>
                </a:lnTo>
                <a:lnTo>
                  <a:pt x="7719" y="8003"/>
                </a:lnTo>
                <a:lnTo>
                  <a:pt x="7607" y="7983"/>
                </a:lnTo>
                <a:lnTo>
                  <a:pt x="7496" y="7957"/>
                </a:lnTo>
                <a:lnTo>
                  <a:pt x="7388" y="7926"/>
                </a:lnTo>
                <a:lnTo>
                  <a:pt x="7282" y="7890"/>
                </a:lnTo>
                <a:lnTo>
                  <a:pt x="7178" y="7850"/>
                </a:lnTo>
                <a:lnTo>
                  <a:pt x="7076" y="7803"/>
                </a:lnTo>
                <a:lnTo>
                  <a:pt x="6979" y="7753"/>
                </a:lnTo>
                <a:lnTo>
                  <a:pt x="6883" y="7698"/>
                </a:lnTo>
                <a:lnTo>
                  <a:pt x="6790" y="7638"/>
                </a:lnTo>
                <a:lnTo>
                  <a:pt x="6700" y="7575"/>
                </a:lnTo>
                <a:lnTo>
                  <a:pt x="6614" y="7507"/>
                </a:lnTo>
                <a:lnTo>
                  <a:pt x="6531" y="7435"/>
                </a:lnTo>
                <a:lnTo>
                  <a:pt x="6451" y="7359"/>
                </a:lnTo>
                <a:lnTo>
                  <a:pt x="6376" y="7280"/>
                </a:lnTo>
                <a:lnTo>
                  <a:pt x="6303" y="7197"/>
                </a:lnTo>
                <a:lnTo>
                  <a:pt x="6235" y="7110"/>
                </a:lnTo>
                <a:lnTo>
                  <a:pt x="6172" y="7021"/>
                </a:lnTo>
                <a:lnTo>
                  <a:pt x="6112" y="6928"/>
                </a:lnTo>
                <a:lnTo>
                  <a:pt x="6057" y="6833"/>
                </a:lnTo>
                <a:lnTo>
                  <a:pt x="6007" y="6735"/>
                </a:lnTo>
                <a:lnTo>
                  <a:pt x="5960" y="6633"/>
                </a:lnTo>
                <a:lnTo>
                  <a:pt x="5920" y="6529"/>
                </a:lnTo>
                <a:lnTo>
                  <a:pt x="5884" y="6424"/>
                </a:lnTo>
                <a:lnTo>
                  <a:pt x="5852" y="6316"/>
                </a:lnTo>
                <a:lnTo>
                  <a:pt x="5827" y="6205"/>
                </a:lnTo>
                <a:lnTo>
                  <a:pt x="5807" y="6093"/>
                </a:lnTo>
                <a:lnTo>
                  <a:pt x="5792" y="5979"/>
                </a:lnTo>
                <a:lnTo>
                  <a:pt x="5784" y="5863"/>
                </a:lnTo>
                <a:lnTo>
                  <a:pt x="5781" y="5746"/>
                </a:lnTo>
                <a:lnTo>
                  <a:pt x="5784" y="5629"/>
                </a:lnTo>
                <a:lnTo>
                  <a:pt x="5792" y="5513"/>
                </a:lnTo>
                <a:lnTo>
                  <a:pt x="5807" y="5400"/>
                </a:lnTo>
                <a:lnTo>
                  <a:pt x="5827" y="5287"/>
                </a:lnTo>
                <a:lnTo>
                  <a:pt x="5852" y="5177"/>
                </a:lnTo>
                <a:lnTo>
                  <a:pt x="5884" y="5068"/>
                </a:lnTo>
                <a:lnTo>
                  <a:pt x="5920" y="4963"/>
                </a:lnTo>
                <a:lnTo>
                  <a:pt x="5960" y="4859"/>
                </a:lnTo>
                <a:lnTo>
                  <a:pt x="6007" y="4758"/>
                </a:lnTo>
                <a:lnTo>
                  <a:pt x="6057" y="4659"/>
                </a:lnTo>
                <a:lnTo>
                  <a:pt x="6112" y="4564"/>
                </a:lnTo>
                <a:lnTo>
                  <a:pt x="6172" y="4471"/>
                </a:lnTo>
                <a:lnTo>
                  <a:pt x="6235" y="4382"/>
                </a:lnTo>
                <a:lnTo>
                  <a:pt x="6303" y="4295"/>
                </a:lnTo>
                <a:lnTo>
                  <a:pt x="6376" y="4212"/>
                </a:lnTo>
                <a:lnTo>
                  <a:pt x="6451" y="4133"/>
                </a:lnTo>
                <a:lnTo>
                  <a:pt x="6531" y="4057"/>
                </a:lnTo>
                <a:lnTo>
                  <a:pt x="6614" y="3986"/>
                </a:lnTo>
                <a:lnTo>
                  <a:pt x="6700" y="3917"/>
                </a:lnTo>
                <a:lnTo>
                  <a:pt x="6790" y="3854"/>
                </a:lnTo>
                <a:lnTo>
                  <a:pt x="6883" y="3794"/>
                </a:lnTo>
                <a:lnTo>
                  <a:pt x="6979" y="3739"/>
                </a:lnTo>
                <a:lnTo>
                  <a:pt x="7076" y="3689"/>
                </a:lnTo>
                <a:lnTo>
                  <a:pt x="7178" y="3642"/>
                </a:lnTo>
                <a:lnTo>
                  <a:pt x="7282" y="3602"/>
                </a:lnTo>
                <a:lnTo>
                  <a:pt x="7388" y="3566"/>
                </a:lnTo>
                <a:lnTo>
                  <a:pt x="7496" y="3535"/>
                </a:lnTo>
                <a:lnTo>
                  <a:pt x="7607" y="3509"/>
                </a:lnTo>
                <a:lnTo>
                  <a:pt x="7719" y="3489"/>
                </a:lnTo>
                <a:lnTo>
                  <a:pt x="7834" y="3474"/>
                </a:lnTo>
                <a:lnTo>
                  <a:pt x="7950" y="3466"/>
                </a:lnTo>
                <a:lnTo>
                  <a:pt x="8067" y="3463"/>
                </a:lnTo>
                <a:close/>
                <a:moveTo>
                  <a:pt x="16133" y="1949"/>
                </a:moveTo>
                <a:lnTo>
                  <a:pt x="16133" y="9543"/>
                </a:lnTo>
                <a:lnTo>
                  <a:pt x="0" y="9543"/>
                </a:lnTo>
                <a:lnTo>
                  <a:pt x="0" y="1949"/>
                </a:lnTo>
                <a:lnTo>
                  <a:pt x="16133" y="1949"/>
                </a:lnTo>
                <a:close/>
                <a:moveTo>
                  <a:pt x="16133" y="9750"/>
                </a:moveTo>
                <a:lnTo>
                  <a:pt x="16133" y="10915"/>
                </a:lnTo>
                <a:lnTo>
                  <a:pt x="16132" y="10944"/>
                </a:lnTo>
                <a:lnTo>
                  <a:pt x="16130" y="10973"/>
                </a:lnTo>
                <a:lnTo>
                  <a:pt x="16126" y="11003"/>
                </a:lnTo>
                <a:lnTo>
                  <a:pt x="16121" y="11031"/>
                </a:lnTo>
                <a:lnTo>
                  <a:pt x="16115" y="11059"/>
                </a:lnTo>
                <a:lnTo>
                  <a:pt x="16107" y="11086"/>
                </a:lnTo>
                <a:lnTo>
                  <a:pt x="16098" y="11112"/>
                </a:lnTo>
                <a:lnTo>
                  <a:pt x="16088" y="11139"/>
                </a:lnTo>
                <a:lnTo>
                  <a:pt x="16076" y="11165"/>
                </a:lnTo>
                <a:lnTo>
                  <a:pt x="16062" y="11189"/>
                </a:lnTo>
                <a:lnTo>
                  <a:pt x="16049" y="11213"/>
                </a:lnTo>
                <a:lnTo>
                  <a:pt x="16034" y="11237"/>
                </a:lnTo>
                <a:lnTo>
                  <a:pt x="16018" y="11259"/>
                </a:lnTo>
                <a:lnTo>
                  <a:pt x="16001" y="11282"/>
                </a:lnTo>
                <a:lnTo>
                  <a:pt x="15982" y="11303"/>
                </a:lnTo>
                <a:lnTo>
                  <a:pt x="15964" y="11323"/>
                </a:lnTo>
                <a:lnTo>
                  <a:pt x="15943" y="11342"/>
                </a:lnTo>
                <a:lnTo>
                  <a:pt x="15922" y="11360"/>
                </a:lnTo>
                <a:lnTo>
                  <a:pt x="15900" y="11377"/>
                </a:lnTo>
                <a:lnTo>
                  <a:pt x="15878" y="11393"/>
                </a:lnTo>
                <a:lnTo>
                  <a:pt x="15854" y="11408"/>
                </a:lnTo>
                <a:lnTo>
                  <a:pt x="15829" y="11423"/>
                </a:lnTo>
                <a:lnTo>
                  <a:pt x="15805" y="11435"/>
                </a:lnTo>
                <a:lnTo>
                  <a:pt x="15779" y="11447"/>
                </a:lnTo>
                <a:lnTo>
                  <a:pt x="15753" y="11457"/>
                </a:lnTo>
                <a:lnTo>
                  <a:pt x="15727" y="11466"/>
                </a:lnTo>
                <a:lnTo>
                  <a:pt x="15698" y="11474"/>
                </a:lnTo>
                <a:lnTo>
                  <a:pt x="15671" y="11480"/>
                </a:lnTo>
                <a:lnTo>
                  <a:pt x="15642" y="11485"/>
                </a:lnTo>
                <a:lnTo>
                  <a:pt x="15614" y="11489"/>
                </a:lnTo>
                <a:lnTo>
                  <a:pt x="15584" y="11491"/>
                </a:lnTo>
                <a:lnTo>
                  <a:pt x="15555" y="11492"/>
                </a:lnTo>
                <a:lnTo>
                  <a:pt x="578" y="11492"/>
                </a:lnTo>
                <a:lnTo>
                  <a:pt x="549" y="11491"/>
                </a:lnTo>
                <a:lnTo>
                  <a:pt x="519" y="11489"/>
                </a:lnTo>
                <a:lnTo>
                  <a:pt x="490" y="11485"/>
                </a:lnTo>
                <a:lnTo>
                  <a:pt x="462" y="11480"/>
                </a:lnTo>
                <a:lnTo>
                  <a:pt x="434" y="11474"/>
                </a:lnTo>
                <a:lnTo>
                  <a:pt x="406" y="11466"/>
                </a:lnTo>
                <a:lnTo>
                  <a:pt x="380" y="11457"/>
                </a:lnTo>
                <a:lnTo>
                  <a:pt x="354" y="11447"/>
                </a:lnTo>
                <a:lnTo>
                  <a:pt x="328" y="11435"/>
                </a:lnTo>
                <a:lnTo>
                  <a:pt x="304" y="11423"/>
                </a:lnTo>
                <a:lnTo>
                  <a:pt x="279" y="11408"/>
                </a:lnTo>
                <a:lnTo>
                  <a:pt x="255" y="11393"/>
                </a:lnTo>
                <a:lnTo>
                  <a:pt x="233" y="11377"/>
                </a:lnTo>
                <a:lnTo>
                  <a:pt x="211" y="11360"/>
                </a:lnTo>
                <a:lnTo>
                  <a:pt x="190" y="11342"/>
                </a:lnTo>
                <a:lnTo>
                  <a:pt x="169" y="11323"/>
                </a:lnTo>
                <a:lnTo>
                  <a:pt x="150" y="11303"/>
                </a:lnTo>
                <a:lnTo>
                  <a:pt x="132" y="11282"/>
                </a:lnTo>
                <a:lnTo>
                  <a:pt x="115" y="11259"/>
                </a:lnTo>
                <a:lnTo>
                  <a:pt x="99" y="11237"/>
                </a:lnTo>
                <a:lnTo>
                  <a:pt x="84" y="11213"/>
                </a:lnTo>
                <a:lnTo>
                  <a:pt x="70" y="11189"/>
                </a:lnTo>
                <a:lnTo>
                  <a:pt x="57" y="11165"/>
                </a:lnTo>
                <a:lnTo>
                  <a:pt x="45" y="11139"/>
                </a:lnTo>
                <a:lnTo>
                  <a:pt x="35" y="11112"/>
                </a:lnTo>
                <a:lnTo>
                  <a:pt x="26" y="11086"/>
                </a:lnTo>
                <a:lnTo>
                  <a:pt x="18" y="11059"/>
                </a:lnTo>
                <a:lnTo>
                  <a:pt x="12" y="11031"/>
                </a:lnTo>
                <a:lnTo>
                  <a:pt x="7" y="11003"/>
                </a:lnTo>
                <a:lnTo>
                  <a:pt x="3" y="10973"/>
                </a:lnTo>
                <a:lnTo>
                  <a:pt x="1" y="10944"/>
                </a:lnTo>
                <a:lnTo>
                  <a:pt x="0" y="10915"/>
                </a:lnTo>
                <a:lnTo>
                  <a:pt x="0" y="9750"/>
                </a:lnTo>
                <a:lnTo>
                  <a:pt x="16133" y="9750"/>
                </a:lnTo>
                <a:close/>
                <a:moveTo>
                  <a:pt x="808" y="703"/>
                </a:moveTo>
                <a:lnTo>
                  <a:pt x="1791" y="703"/>
                </a:lnTo>
                <a:lnTo>
                  <a:pt x="1791" y="1338"/>
                </a:lnTo>
                <a:lnTo>
                  <a:pt x="808" y="1338"/>
                </a:lnTo>
                <a:lnTo>
                  <a:pt x="808" y="703"/>
                </a:lnTo>
                <a:close/>
                <a:moveTo>
                  <a:pt x="2500" y="703"/>
                </a:moveTo>
                <a:lnTo>
                  <a:pt x="3483" y="703"/>
                </a:lnTo>
                <a:lnTo>
                  <a:pt x="3483" y="1338"/>
                </a:lnTo>
                <a:lnTo>
                  <a:pt x="2500" y="1338"/>
                </a:lnTo>
                <a:lnTo>
                  <a:pt x="2500" y="703"/>
                </a:lnTo>
                <a:close/>
                <a:moveTo>
                  <a:pt x="4192" y="703"/>
                </a:moveTo>
                <a:lnTo>
                  <a:pt x="5175" y="703"/>
                </a:lnTo>
                <a:lnTo>
                  <a:pt x="5175" y="1338"/>
                </a:lnTo>
                <a:lnTo>
                  <a:pt x="4192" y="1338"/>
                </a:lnTo>
                <a:lnTo>
                  <a:pt x="4192" y="703"/>
                </a:lnTo>
                <a:close/>
                <a:moveTo>
                  <a:pt x="5884" y="703"/>
                </a:moveTo>
                <a:lnTo>
                  <a:pt x="6867" y="703"/>
                </a:lnTo>
                <a:lnTo>
                  <a:pt x="6867" y="1338"/>
                </a:lnTo>
                <a:lnTo>
                  <a:pt x="5884" y="1338"/>
                </a:lnTo>
                <a:lnTo>
                  <a:pt x="5884" y="703"/>
                </a:lnTo>
                <a:close/>
                <a:moveTo>
                  <a:pt x="7575" y="703"/>
                </a:moveTo>
                <a:lnTo>
                  <a:pt x="8558" y="703"/>
                </a:lnTo>
                <a:lnTo>
                  <a:pt x="8558" y="1338"/>
                </a:lnTo>
                <a:lnTo>
                  <a:pt x="7575" y="1338"/>
                </a:lnTo>
                <a:lnTo>
                  <a:pt x="7575" y="703"/>
                </a:lnTo>
                <a:close/>
                <a:moveTo>
                  <a:pt x="9266" y="703"/>
                </a:moveTo>
                <a:lnTo>
                  <a:pt x="10249" y="703"/>
                </a:lnTo>
                <a:lnTo>
                  <a:pt x="10249" y="1338"/>
                </a:lnTo>
                <a:lnTo>
                  <a:pt x="9266" y="1338"/>
                </a:lnTo>
                <a:lnTo>
                  <a:pt x="9266" y="703"/>
                </a:lnTo>
                <a:close/>
                <a:moveTo>
                  <a:pt x="10958" y="703"/>
                </a:moveTo>
                <a:lnTo>
                  <a:pt x="11941" y="703"/>
                </a:lnTo>
                <a:lnTo>
                  <a:pt x="11941" y="1338"/>
                </a:lnTo>
                <a:lnTo>
                  <a:pt x="10958" y="1338"/>
                </a:lnTo>
                <a:lnTo>
                  <a:pt x="10958" y="703"/>
                </a:lnTo>
                <a:close/>
                <a:moveTo>
                  <a:pt x="12650" y="703"/>
                </a:moveTo>
                <a:lnTo>
                  <a:pt x="13633" y="703"/>
                </a:lnTo>
                <a:lnTo>
                  <a:pt x="13633" y="1338"/>
                </a:lnTo>
                <a:lnTo>
                  <a:pt x="12650" y="1338"/>
                </a:lnTo>
                <a:lnTo>
                  <a:pt x="12650" y="703"/>
                </a:lnTo>
                <a:close/>
                <a:moveTo>
                  <a:pt x="14342" y="703"/>
                </a:moveTo>
                <a:lnTo>
                  <a:pt x="15325" y="703"/>
                </a:lnTo>
                <a:lnTo>
                  <a:pt x="15325" y="1338"/>
                </a:lnTo>
                <a:lnTo>
                  <a:pt x="14342" y="1338"/>
                </a:lnTo>
                <a:lnTo>
                  <a:pt x="14342" y="703"/>
                </a:lnTo>
                <a:close/>
                <a:moveTo>
                  <a:pt x="808" y="10232"/>
                </a:moveTo>
                <a:lnTo>
                  <a:pt x="1791" y="10232"/>
                </a:lnTo>
                <a:lnTo>
                  <a:pt x="1791" y="10868"/>
                </a:lnTo>
                <a:lnTo>
                  <a:pt x="808" y="10868"/>
                </a:lnTo>
                <a:lnTo>
                  <a:pt x="808" y="10232"/>
                </a:lnTo>
                <a:close/>
                <a:moveTo>
                  <a:pt x="2500" y="10232"/>
                </a:moveTo>
                <a:lnTo>
                  <a:pt x="3483" y="10232"/>
                </a:lnTo>
                <a:lnTo>
                  <a:pt x="3483" y="10868"/>
                </a:lnTo>
                <a:lnTo>
                  <a:pt x="2500" y="10868"/>
                </a:lnTo>
                <a:lnTo>
                  <a:pt x="2500" y="10232"/>
                </a:lnTo>
                <a:close/>
                <a:moveTo>
                  <a:pt x="4192" y="10232"/>
                </a:moveTo>
                <a:lnTo>
                  <a:pt x="5175" y="10232"/>
                </a:lnTo>
                <a:lnTo>
                  <a:pt x="5175" y="10868"/>
                </a:lnTo>
                <a:lnTo>
                  <a:pt x="4192" y="10868"/>
                </a:lnTo>
                <a:lnTo>
                  <a:pt x="4192" y="10232"/>
                </a:lnTo>
                <a:close/>
                <a:moveTo>
                  <a:pt x="5884" y="10232"/>
                </a:moveTo>
                <a:lnTo>
                  <a:pt x="6867" y="10232"/>
                </a:lnTo>
                <a:lnTo>
                  <a:pt x="6867" y="10868"/>
                </a:lnTo>
                <a:lnTo>
                  <a:pt x="5884" y="10868"/>
                </a:lnTo>
                <a:lnTo>
                  <a:pt x="5884" y="10232"/>
                </a:lnTo>
                <a:close/>
                <a:moveTo>
                  <a:pt x="7575" y="10232"/>
                </a:moveTo>
                <a:lnTo>
                  <a:pt x="8558" y="10232"/>
                </a:lnTo>
                <a:lnTo>
                  <a:pt x="8558" y="10868"/>
                </a:lnTo>
                <a:lnTo>
                  <a:pt x="7575" y="10868"/>
                </a:lnTo>
                <a:lnTo>
                  <a:pt x="7575" y="10232"/>
                </a:lnTo>
                <a:close/>
                <a:moveTo>
                  <a:pt x="9266" y="10232"/>
                </a:moveTo>
                <a:lnTo>
                  <a:pt x="10249" y="10232"/>
                </a:lnTo>
                <a:lnTo>
                  <a:pt x="10249" y="10868"/>
                </a:lnTo>
                <a:lnTo>
                  <a:pt x="9266" y="10868"/>
                </a:lnTo>
                <a:lnTo>
                  <a:pt x="9266" y="10232"/>
                </a:lnTo>
                <a:close/>
                <a:moveTo>
                  <a:pt x="10958" y="10232"/>
                </a:moveTo>
                <a:lnTo>
                  <a:pt x="11941" y="10232"/>
                </a:lnTo>
                <a:lnTo>
                  <a:pt x="11941" y="10868"/>
                </a:lnTo>
                <a:lnTo>
                  <a:pt x="10958" y="10868"/>
                </a:lnTo>
                <a:lnTo>
                  <a:pt x="10958" y="10232"/>
                </a:lnTo>
                <a:close/>
                <a:moveTo>
                  <a:pt x="12650" y="10232"/>
                </a:moveTo>
                <a:lnTo>
                  <a:pt x="13633" y="10232"/>
                </a:lnTo>
                <a:lnTo>
                  <a:pt x="13633" y="10868"/>
                </a:lnTo>
                <a:lnTo>
                  <a:pt x="12650" y="10868"/>
                </a:lnTo>
                <a:lnTo>
                  <a:pt x="12650" y="10232"/>
                </a:lnTo>
                <a:close/>
                <a:moveTo>
                  <a:pt x="14342" y="10232"/>
                </a:moveTo>
                <a:lnTo>
                  <a:pt x="15325" y="10232"/>
                </a:lnTo>
                <a:lnTo>
                  <a:pt x="15325" y="10868"/>
                </a:lnTo>
                <a:lnTo>
                  <a:pt x="14342" y="10868"/>
                </a:lnTo>
                <a:lnTo>
                  <a:pt x="14342" y="10232"/>
                </a:lnTo>
                <a:close/>
              </a:path>
            </a:pathLst>
          </a:custGeom>
          <a:solidFill>
            <a:schemeClr val="bg1">
              <a:lumMod val="95000"/>
            </a:schemeClr>
          </a:solidFill>
          <a:ln w="9525">
            <a:noFill/>
            <a:round/>
            <a:headEnd/>
            <a:tailEnd/>
          </a:ln>
        </p:spPr>
        <p:txBody>
          <a:bodyPr/>
          <a:lstStyle/>
          <a:p>
            <a:pPr>
              <a:buClr>
                <a:srgbClr val="CC9900"/>
              </a:buClr>
              <a:buFont typeface="Wingdings" pitchFamily="2" charset="2"/>
              <a:buChar char="n"/>
              <a:defRPr/>
            </a:pPr>
            <a:endParaRPr lang="zh-CN" altLang="en-US">
              <a:cs typeface="Arial" panose="020B0604020202020204"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_T4YhdC5UmTXLWKHafi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mR__7._FE2Zl0EsQiGT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_T4YhdC5UmTXLWKHafia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34F68A26FD249B063763E656D146D" ma:contentTypeVersion="1" ma:contentTypeDescription="Create a new document." ma:contentTypeScope="" ma:versionID="baf80c9ff089c4a104f4f852890efe78">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D43062-7F40-4620-897E-52FADA79B129}"/>
</file>

<file path=customXml/itemProps2.xml><?xml version="1.0" encoding="utf-8"?>
<ds:datastoreItem xmlns:ds="http://schemas.openxmlformats.org/officeDocument/2006/customXml" ds:itemID="{5FCB51E5-4281-4E70-B53D-70AC69E2F5D7}"/>
</file>

<file path=customXml/itemProps3.xml><?xml version="1.0" encoding="utf-8"?>
<ds:datastoreItem xmlns:ds="http://schemas.openxmlformats.org/officeDocument/2006/customXml" ds:itemID="{BA0D4EF2-4F36-43EA-8DC7-3E10F24DD8A0}"/>
</file>

<file path=docProps/app.xml><?xml version="1.0" encoding="utf-8"?>
<Properties xmlns="http://schemas.openxmlformats.org/officeDocument/2006/extended-properties" xmlns:vt="http://schemas.openxmlformats.org/officeDocument/2006/docPropsVTypes">
  <TotalTime>4813</TotalTime>
  <Words>1640</Words>
  <Application>Microsoft Office PowerPoint</Application>
  <PresentationFormat>On-screen Show (4:3)</PresentationFormat>
  <Paragraphs>286</Paragraphs>
  <Slides>16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Worksheet</vt:lpstr>
      <vt:lpstr>ITU Workshop on “Voice and Video over LTE” Geneva, Switzerland, 1 December 2015</vt:lpstr>
      <vt:lpstr>Outline</vt:lpstr>
      <vt:lpstr>Background</vt:lpstr>
      <vt:lpstr>Interoperability as perceived by the end-user</vt:lpstr>
      <vt:lpstr>Methodologies for assessing video QoE</vt:lpstr>
      <vt:lpstr>Evolution of Video Quality Experience: Different Screens, Services, and Networks</vt:lpstr>
      <vt:lpstr>Requirements for objective video QoE assessment </vt:lpstr>
      <vt:lpstr>Subscriber Survey, Highlighting Top 3 Factors That Affect User Experience</vt:lpstr>
      <vt:lpstr>Video QoE Modelling</vt:lpstr>
      <vt:lpstr>Video QoE Assessment Panorama</vt:lpstr>
      <vt:lpstr>Video Quality Factors: Definition, Motion, and Fidelity</vt:lpstr>
      <vt:lpstr>Interactive Response Factors: Video Loading and Switching Duration</vt:lpstr>
      <vt:lpstr>Viewing Experience Factors: Erratic Display/Video Freeze</vt:lpstr>
      <vt:lpstr>Anticipated Video Service Experience Evolution </vt:lpstr>
      <vt:lpstr>Current ITU-T Video QoE Models</vt:lpstr>
      <vt:lpstr>Summary</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Paul</cp:lastModifiedBy>
  <cp:revision>331</cp:revision>
  <cp:lastPrinted>2015-01-19T16:17:40Z</cp:lastPrinted>
  <dcterms:created xsi:type="dcterms:W3CDTF">2014-09-01T15:38:30Z</dcterms:created>
  <dcterms:modified xsi:type="dcterms:W3CDTF">2015-12-01T06:57:57Z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(3)qHUuMxuPpNlE5jOXnp3YLy/9VEKo1qn/iUR+14dc5uAlAT3xKrL6vj4dklHkmL6SHHV3RLV4
u6ULoUXSmfNxwk8r4tscgVfK1aB0gd4VioeeVGihxvs0cGPZtN4AqHhxqFnBPdy0GmgMOAPw
LBOxZWG04yYKXYuCJ7orwS9GJqMhy5ynYdEjLloWd3iWhmmjINOeaZYdAjOl89IC/YF9mZ3Y
+Y+/WFotlRC+tzi7bf</vt:lpwstr>
  </property>
  <property fmtid="{D5CDD505-2E9C-101B-9397-08002B2CF9AE}" pid="3" name="_new_ms_pID_725431">
    <vt:lpwstr>GanYY6014ESG8z4J59fMKY/6bOVg+snwFhc8CSZtHpfWRrRZTWby3/
Amwj0ON6mQ6D6t2Gii7ARFa8Bdbq7dLpxsaWF44gd8XKoXfAN4ajPxcyuRmz23z8nfFtAklf
BuhkKA3W3vNnF5e6WIJKa0XIiAceRuZ7PkGYQK4ZVm25uuObWIDIT3Nu49ucxRU4+CP+2y/d
gmj1hl4+8YoAN6eMv1W5coInNqUTUUPEtMOT</vt:lpwstr>
  </property>
  <property fmtid="{D5CDD505-2E9C-101B-9397-08002B2CF9AE}" pid="4" name="_new_ms_pID_725432">
    <vt:lpwstr>3zVGFEb9aUIntMyta9msy71Fd2aOBhlsxRQ3
8jFKdNEb8+DGJOAGUrzvXjwJvDOLdw==</vt:lpwstr>
  </property>
  <property fmtid="{D5CDD505-2E9C-101B-9397-08002B2CF9AE}" pid="5" name="sflag">
    <vt:lpwstr>1448506371</vt:lpwstr>
  </property>
  <property fmtid="{D5CDD505-2E9C-101B-9397-08002B2CF9AE}" pid="6" name="ContentTypeId">
    <vt:lpwstr>0x0101002CA34F68A26FD249B063763E656D146D</vt:lpwstr>
  </property>
</Properties>
</file>