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9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9" r:id="rId2"/>
    <p:sldId id="284" r:id="rId3"/>
    <p:sldId id="316" r:id="rId4"/>
    <p:sldId id="320" r:id="rId5"/>
    <p:sldId id="315" r:id="rId6"/>
    <p:sldId id="317" r:id="rId7"/>
    <p:sldId id="321" r:id="rId8"/>
    <p:sldId id="288" r:id="rId9"/>
    <p:sldId id="287" r:id="rId10"/>
    <p:sldId id="314" r:id="rId11"/>
    <p:sldId id="313" r:id="rId12"/>
    <p:sldId id="289" r:id="rId13"/>
    <p:sldId id="319" r:id="rId14"/>
    <p:sldId id="258" r:id="rId15"/>
    <p:sldId id="322" r:id="rId16"/>
    <p:sldId id="325" r:id="rId17"/>
    <p:sldId id="309" r:id="rId18"/>
    <p:sldId id="311" r:id="rId19"/>
    <p:sldId id="307" r:id="rId20"/>
    <p:sldId id="324" r:id="rId21"/>
    <p:sldId id="291" r:id="rId22"/>
    <p:sldId id="260" r:id="rId23"/>
    <p:sldId id="302" r:id="rId24"/>
    <p:sldId id="299" r:id="rId25"/>
    <p:sldId id="280" r:id="rId26"/>
    <p:sldId id="304" r:id="rId27"/>
    <p:sldId id="297" r:id="rId28"/>
    <p:sldId id="298" r:id="rId29"/>
    <p:sldId id="265" r:id="rId30"/>
    <p:sldId id="266" r:id="rId31"/>
    <p:sldId id="267" r:id="rId32"/>
    <p:sldId id="268" r:id="rId33"/>
    <p:sldId id="278" r:id="rId34"/>
  </p:sldIdLst>
  <p:sldSz cx="9144000" cy="6858000" type="screen4x3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CC47B-628C-4471-8CB1-186D35138D87}" type="datetimeFigureOut">
              <a:rPr lang="es-DO" smtClean="0"/>
              <a:t>19/08/2014</a:t>
            </a:fld>
            <a:endParaRPr lang="es-D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D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9BA12-9E2F-4D14-9708-ED94C599076C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34855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1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34700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10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86053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11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457269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12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31242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13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107339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14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130287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15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041943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16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83981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17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832031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18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70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19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31237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2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062291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20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84697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21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27702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22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88075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23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16613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24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755785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25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904207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26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100906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27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80436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28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759543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29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5455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3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2048973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30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28219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31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812334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32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31232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33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34714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4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70553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5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03881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6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83583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7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16481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8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09101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BA12-9E2F-4D14-9708-ED94C599076C}" type="slidenum">
              <a:rPr lang="es-DO" smtClean="0"/>
              <a:t>9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1494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F2B9-059C-4C79-AD04-9C9D71EF6203}" type="datetimeFigureOut">
              <a:rPr lang="es-DO" smtClean="0"/>
              <a:t>19/08/2014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F166-F649-4184-9AC8-1DA501E28CD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1379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F2B9-059C-4C79-AD04-9C9D71EF6203}" type="datetimeFigureOut">
              <a:rPr lang="es-DO" smtClean="0"/>
              <a:t>19/08/2014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F166-F649-4184-9AC8-1DA501E28CD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9443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F2B9-059C-4C79-AD04-9C9D71EF6203}" type="datetimeFigureOut">
              <a:rPr lang="es-DO" smtClean="0"/>
              <a:t>19/08/2014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F166-F649-4184-9AC8-1DA501E28CD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31633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F2B9-059C-4C79-AD04-9C9D71EF6203}" type="datetimeFigureOut">
              <a:rPr lang="es-DO" smtClean="0"/>
              <a:t>19/08/2014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F166-F649-4184-9AC8-1DA501E28CD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33471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F2B9-059C-4C79-AD04-9C9D71EF6203}" type="datetimeFigureOut">
              <a:rPr lang="es-DO" smtClean="0"/>
              <a:t>19/08/2014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F166-F649-4184-9AC8-1DA501E28CD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53830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F2B9-059C-4C79-AD04-9C9D71EF6203}" type="datetimeFigureOut">
              <a:rPr lang="es-DO" smtClean="0"/>
              <a:t>19/08/2014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F166-F649-4184-9AC8-1DA501E28CD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08930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F2B9-059C-4C79-AD04-9C9D71EF6203}" type="datetimeFigureOut">
              <a:rPr lang="es-DO" smtClean="0"/>
              <a:t>19/08/2014</a:t>
            </a:fld>
            <a:endParaRPr lang="es-D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F166-F649-4184-9AC8-1DA501E28CD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387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F2B9-059C-4C79-AD04-9C9D71EF6203}" type="datetimeFigureOut">
              <a:rPr lang="es-DO" smtClean="0"/>
              <a:t>19/08/2014</a:t>
            </a:fld>
            <a:endParaRPr lang="es-D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F166-F649-4184-9AC8-1DA501E28CD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740529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F2B9-059C-4C79-AD04-9C9D71EF6203}" type="datetimeFigureOut">
              <a:rPr lang="es-DO" smtClean="0"/>
              <a:t>19/08/2014</a:t>
            </a:fld>
            <a:endParaRPr lang="es-D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F166-F649-4184-9AC8-1DA501E28CD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8808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F2B9-059C-4C79-AD04-9C9D71EF6203}" type="datetimeFigureOut">
              <a:rPr lang="es-DO" smtClean="0"/>
              <a:t>19/08/2014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F166-F649-4184-9AC8-1DA501E28CD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78969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7F2B9-059C-4C79-AD04-9C9D71EF6203}" type="datetimeFigureOut">
              <a:rPr lang="es-DO" smtClean="0"/>
              <a:t>19/08/2014</a:t>
            </a:fld>
            <a:endParaRPr lang="es-D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F166-F649-4184-9AC8-1DA501E28CD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316992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D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D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7F2B9-059C-4C79-AD04-9C9D71EF6203}" type="datetimeFigureOut">
              <a:rPr lang="es-DO" smtClean="0"/>
              <a:t>19/08/2014</a:t>
            </a:fld>
            <a:endParaRPr lang="es-D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3F166-F649-4184-9AC8-1DA501E28CD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9814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4.bp.blogspot.com/-gswGTKHob0Q/ToEUyyhJPKI/AAAAAAAALBE/-xzxsfGCm-o/s1600/celulares+en+china.jpg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dmoreno@indotel.gob.do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23528" y="2132856"/>
            <a:ext cx="8568952" cy="3024336"/>
          </a:xfrm>
        </p:spPr>
        <p:txBody>
          <a:bodyPr>
            <a:normAutofit/>
          </a:bodyPr>
          <a:lstStyle/>
          <a:p>
            <a:r>
              <a:rPr lang="es-ES" sz="4800" b="1" dirty="0" smtClean="0"/>
              <a:t>COMUNICACIONES </a:t>
            </a:r>
            <a:r>
              <a:rPr lang="es-ES" sz="4800" b="1" dirty="0" smtClean="0"/>
              <a:t>MÓVILES</a:t>
            </a:r>
            <a:r>
              <a:rPr lang="es-ES" sz="5400" b="1" dirty="0" smtClean="0"/>
              <a:t/>
            </a:r>
            <a:br>
              <a:rPr lang="es-ES" sz="5400" b="1" dirty="0" smtClean="0"/>
            </a:br>
            <a:r>
              <a:rPr lang="es-ES" sz="3200" dirty="0" smtClean="0"/>
              <a:t>VALORES SEGUROS PARA EL USO DE LAS </a:t>
            </a:r>
            <a:br>
              <a:rPr lang="es-ES" sz="3200" dirty="0" smtClean="0"/>
            </a:br>
            <a:r>
              <a:rPr lang="es-ES" sz="3200" dirty="0" smtClean="0"/>
              <a:t>ONDAS </a:t>
            </a:r>
            <a:r>
              <a:rPr lang="es-ES" sz="3200" dirty="0" smtClean="0"/>
              <a:t>NO-IONIZANTES  </a:t>
            </a:r>
            <a:endParaRPr lang="es-ES" sz="3200" dirty="0"/>
          </a:p>
        </p:txBody>
      </p:sp>
      <p:pic>
        <p:nvPicPr>
          <p:cNvPr id="11266" name="Picture 2" descr="https://encrypted-tbn3.gstatic.com/images?q=tbn:ANd9GcRcYzc1CDcIWbgfSGMmQUqkrkdbCS4RHDbVSkzInkaSCUbwUFL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2712" cy="215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3.gstatic.com/images?q=tbn:ANd9GcRcYzc1CDcIWbgfSGMmQUqkrkdbCS4RHDbVSkzInkaSCUbwUFL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767" y="0"/>
            <a:ext cx="1872712" cy="215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3.gstatic.com/images?q=tbn:ANd9GcRcYzc1CDcIWbgfSGMmQUqkrkdbCS4RHDbVSkzInkaSCUbwUFL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9619"/>
            <a:ext cx="1872712" cy="215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ncrypted-tbn3.gstatic.com/images?q=tbn:ANd9GcRcYzc1CDcIWbgfSGMmQUqkrkdbCS4RHDbVSkzInkaSCUbwUFL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288" y="4688531"/>
            <a:ext cx="1872712" cy="215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2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3368" y="116632"/>
            <a:ext cx="8229600" cy="5688632"/>
          </a:xfrm>
        </p:spPr>
        <p:txBody>
          <a:bodyPr/>
          <a:lstStyle/>
          <a:p>
            <a:pPr marL="0" indent="0" algn="ctr">
              <a:buNone/>
            </a:pPr>
            <a:r>
              <a:rPr lang="es-ES" sz="4000" dirty="0" smtClean="0"/>
              <a:t> </a:t>
            </a:r>
            <a:r>
              <a:rPr lang="es-ES" sz="4000" b="1" dirty="0" smtClean="0"/>
              <a:t>PLANOS Y OBRA CIVIL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Picture 9" descr="C:\Users\Luis batista\Desktop\obra%20civil%20(2)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08720"/>
            <a:ext cx="6336704" cy="50765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 descr="Ministerio de Obras Públicas y Comunicaciones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90" y="6134597"/>
            <a:ext cx="5612130" cy="5880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065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60486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b="1" dirty="0" smtClean="0"/>
              <a:t>ALTURA</a:t>
            </a:r>
            <a:r>
              <a:rPr lang="es-ES" sz="4000" dirty="0" smtClean="0"/>
              <a:t> </a:t>
            </a:r>
          </a:p>
          <a:p>
            <a:pPr marL="0" indent="0">
              <a:buNone/>
            </a:pPr>
            <a:endParaRPr lang="es-ES" sz="4000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>
              <a:buFont typeface="Wingdings" pitchFamily="2" charset="2"/>
              <a:buChar char="v"/>
            </a:pPr>
            <a:endParaRPr lang="es-ES" dirty="0" smtClean="0"/>
          </a:p>
          <a:p>
            <a:pPr>
              <a:buFont typeface="Wingdings" pitchFamily="2" charset="2"/>
              <a:buChar char="v"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Picture 11" descr="C:\Users\Luis batista\Desktop\48143_Antena_celulares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928142"/>
            <a:ext cx="4464496" cy="5021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4 Imagen" descr="Instituto Dominicano de Aviacion Civil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642" y="5991225"/>
            <a:ext cx="280670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170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4000" b="1" dirty="0" smtClean="0"/>
              <a:t>PUESTA EN OPERACIÓN DE UNA ESTACIÓN DE TRANSMISIÓN</a:t>
            </a:r>
          </a:p>
          <a:p>
            <a:pPr marL="0" indent="0" algn="ctr">
              <a:buNone/>
            </a:pPr>
            <a:endParaRPr lang="es-ES" sz="4000" b="1" dirty="0"/>
          </a:p>
        </p:txBody>
      </p:sp>
      <p:pic>
        <p:nvPicPr>
          <p:cNvPr id="4" name="irc_mi" descr="http://www.surcando.com/wp-content/uploads/images/estacion%20repetidor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4824536" cy="52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06" name="Picture 2" descr="http://www.indotel.gob.do/uploads/cgblog/id2037/1010682_10201495750342384_401404925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263" y="5060052"/>
            <a:ext cx="2490217" cy="15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73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DO" dirty="0" smtClean="0"/>
              <a:t>ELEMENTOS RADIANTES (ANTENAS)</a:t>
            </a:r>
            <a:endParaRPr lang="es-DO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2394967" cy="253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2563548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4038574"/>
            <a:ext cx="2376264" cy="234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83059"/>
            <a:ext cx="2664296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47" y="1384994"/>
            <a:ext cx="2913509" cy="2568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947" y="4038575"/>
            <a:ext cx="2913509" cy="2270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60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es-DO" sz="4000" b="1" dirty="0" smtClean="0"/>
              <a:t>RADIACIONES ELECTROMAGNÉTICAS</a:t>
            </a:r>
            <a:endParaRPr lang="es-DO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s-DO" sz="2000" dirty="0" smtClean="0"/>
              <a:t>La </a:t>
            </a:r>
            <a:r>
              <a:rPr lang="es-DO" sz="2000" dirty="0"/>
              <a:t>radiación electromagnética es una combinación de campos eléctricos y magnéticos oscilantes, que se propagan a través del espacio transportando energía</a:t>
            </a:r>
            <a:r>
              <a:rPr lang="es-DO" sz="2000" dirty="0" smtClean="0"/>
              <a:t>.</a:t>
            </a:r>
            <a:endParaRPr lang="es-DO" sz="2000" dirty="0"/>
          </a:p>
        </p:txBody>
      </p:sp>
      <p:pic>
        <p:nvPicPr>
          <p:cNvPr id="4" name="3 Imagen" descr="Radiación electromagnética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264696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94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7921" y="260648"/>
            <a:ext cx="8219256" cy="706090"/>
          </a:xfrm>
        </p:spPr>
        <p:txBody>
          <a:bodyPr>
            <a:normAutofit fontScale="90000"/>
          </a:bodyPr>
          <a:lstStyle/>
          <a:p>
            <a:r>
              <a:rPr lang="es-DO" b="1" dirty="0" smtClean="0"/>
              <a:t/>
            </a:r>
            <a:br>
              <a:rPr lang="es-DO" b="1" dirty="0" smtClean="0"/>
            </a:br>
            <a:r>
              <a:rPr lang="es-DO" b="1" dirty="0" smtClean="0"/>
              <a:t>RADIACIONES </a:t>
            </a:r>
            <a:r>
              <a:rPr lang="es-DO" b="1" dirty="0" smtClean="0"/>
              <a:t>ELECTROMAGNÉTICAS</a:t>
            </a:r>
            <a:r>
              <a:rPr lang="es-DO" dirty="0"/>
              <a:t/>
            </a:r>
            <a:br>
              <a:rPr lang="es-DO" dirty="0"/>
            </a:br>
            <a:endParaRPr lang="es-DO" dirty="0"/>
          </a:p>
        </p:txBody>
      </p:sp>
      <p:sp>
        <p:nvSpPr>
          <p:cNvPr id="4" name="3 Rectángulo"/>
          <p:cNvSpPr/>
          <p:nvPr/>
        </p:nvSpPr>
        <p:spPr>
          <a:xfrm>
            <a:off x="493093" y="1352957"/>
            <a:ext cx="820891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sz="3200" dirty="0"/>
              <a:t>Los seres vivos han estado expuestos a influencias electromagnéticas desde el origen de la humanidad: la luz del sol, los rayos cósmicos y otras, son radiaciones naturales de diferente naturaleza</a:t>
            </a:r>
            <a:r>
              <a:rPr lang="es-DO" sz="3200" dirty="0" smtClean="0"/>
              <a:t>.</a:t>
            </a:r>
          </a:p>
          <a:p>
            <a:pPr algn="just"/>
            <a:endParaRPr lang="es-DO" sz="1000" dirty="0"/>
          </a:p>
          <a:p>
            <a:pPr algn="just"/>
            <a:r>
              <a:rPr lang="es-DO" sz="3200" dirty="0" smtClean="0"/>
              <a:t>La </a:t>
            </a:r>
            <a:r>
              <a:rPr lang="es-DO" sz="3200" dirty="0"/>
              <a:t>radiación electromagnética puede manifestarse de diversas maneras como calor radiado, luz visible, rayos X o rayos gamma. </a:t>
            </a:r>
          </a:p>
        </p:txBody>
      </p:sp>
    </p:spTree>
    <p:extLst>
      <p:ext uri="{BB962C8B-B14F-4D97-AF65-F5344CB8AC3E}">
        <p14:creationId xmlns:p14="http://schemas.microsoft.com/office/powerpoint/2010/main" val="20551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47260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es-DO" sz="2400" dirty="0" smtClean="0"/>
          </a:p>
          <a:p>
            <a:pPr marL="0" indent="0">
              <a:buNone/>
            </a:pPr>
            <a:r>
              <a:rPr lang="es-DO" sz="2800" dirty="0"/>
              <a:t>Los campos electromagnéticos están presentes en todas partes, aunque son invisibles en general al ojo humano. </a:t>
            </a:r>
            <a:endParaRPr lang="es-DO" sz="2800" dirty="0" smtClean="0"/>
          </a:p>
          <a:p>
            <a:pPr marL="0" indent="0">
              <a:buNone/>
            </a:pPr>
            <a:r>
              <a:rPr lang="es-DO" sz="2800" dirty="0" smtClean="0"/>
              <a:t>Se </a:t>
            </a:r>
            <a:r>
              <a:rPr lang="es-DO" sz="2800" dirty="0"/>
              <a:t>producen campos </a:t>
            </a:r>
            <a:r>
              <a:rPr lang="es-DO" sz="2800" dirty="0" smtClean="0"/>
              <a:t>en </a:t>
            </a:r>
            <a:r>
              <a:rPr lang="es-DO" sz="2800" dirty="0"/>
              <a:t>la atmósfera </a:t>
            </a:r>
            <a:r>
              <a:rPr lang="es-DO" sz="2800" dirty="0" smtClean="0"/>
              <a:t>asociados </a:t>
            </a:r>
            <a:r>
              <a:rPr lang="es-DO" sz="2800" dirty="0"/>
              <a:t>a las tormentas </a:t>
            </a:r>
            <a:r>
              <a:rPr lang="es-DO" sz="2800" dirty="0" smtClean="0"/>
              <a:t>, en el espacio, en equipos eléctricos y electrónicos, etc. </a:t>
            </a:r>
          </a:p>
          <a:p>
            <a:pPr marL="0" indent="0">
              <a:buNone/>
            </a:pPr>
            <a:r>
              <a:rPr lang="es-DO" sz="2800" dirty="0" smtClean="0"/>
              <a:t>El </a:t>
            </a:r>
            <a:r>
              <a:rPr lang="es-DO" sz="2800" dirty="0"/>
              <a:t>campo magnético terrestre hace que la aguja de una brújula se oriente en el eje norte-sur, y lo usan algunas aves y peces para su orientación</a:t>
            </a:r>
            <a:r>
              <a:rPr lang="es-DO" sz="2800" dirty="0" smtClean="0"/>
              <a:t>.</a:t>
            </a:r>
          </a:p>
          <a:p>
            <a:pPr marL="0" indent="0">
              <a:buNone/>
            </a:pPr>
            <a:endParaRPr lang="es-DO" sz="1200" dirty="0"/>
          </a:p>
          <a:p>
            <a:pPr marL="0" indent="0" algn="just">
              <a:buNone/>
            </a:pPr>
            <a:r>
              <a:rPr lang="es-DO" sz="2800" dirty="0" smtClean="0"/>
              <a:t>Sin embargo los </a:t>
            </a:r>
            <a:r>
              <a:rPr lang="es-DO" sz="2800" dirty="0"/>
              <a:t>alegados efectos provocados por las </a:t>
            </a:r>
            <a:r>
              <a:rPr lang="es-DO" sz="2800" dirty="0" smtClean="0"/>
              <a:t>radiaciones magnéticas o electromagnéticas</a:t>
            </a:r>
            <a:r>
              <a:rPr lang="es-DO" sz="2800" dirty="0"/>
              <a:t>, se </a:t>
            </a:r>
            <a:r>
              <a:rPr lang="es-DO" sz="2800" dirty="0" smtClean="0"/>
              <a:t>atribuyen </a:t>
            </a:r>
            <a:r>
              <a:rPr lang="es-DO" sz="2800" dirty="0"/>
              <a:t>únicamente a los campos creados por la acción humana</a:t>
            </a:r>
            <a:r>
              <a:rPr lang="es-DO" sz="2800" dirty="0" smtClean="0"/>
              <a:t>:</a:t>
            </a:r>
          </a:p>
          <a:p>
            <a:pPr marL="0" indent="0" algn="just">
              <a:buNone/>
            </a:pPr>
            <a:endParaRPr lang="es-DO" sz="1000" dirty="0"/>
          </a:p>
          <a:p>
            <a:r>
              <a:rPr lang="es-DO" sz="2800" dirty="0"/>
              <a:t>Estaciones de Teléfonos.</a:t>
            </a:r>
          </a:p>
          <a:p>
            <a:r>
              <a:rPr lang="es-DO" sz="2800" dirty="0"/>
              <a:t>Emisores de Televisión y Radio.</a:t>
            </a:r>
          </a:p>
          <a:p>
            <a:r>
              <a:rPr lang="es-DO" sz="2800" dirty="0"/>
              <a:t>Instalaciones de Radares.</a:t>
            </a:r>
          </a:p>
          <a:p>
            <a:r>
              <a:rPr lang="es-DO" sz="2800" dirty="0"/>
              <a:t>Equipos Eléctricos y Electrónicos.</a:t>
            </a:r>
          </a:p>
          <a:p>
            <a:endParaRPr lang="es-DO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DO" b="1" dirty="0" smtClean="0"/>
              <a:t/>
            </a:r>
            <a:br>
              <a:rPr lang="es-DO" b="1" dirty="0" smtClean="0"/>
            </a:br>
            <a:r>
              <a:rPr lang="es-DO" b="1" dirty="0" smtClean="0"/>
              <a:t>RADIACIONES </a:t>
            </a:r>
            <a:r>
              <a:rPr lang="es-DO" b="1" dirty="0" smtClean="0"/>
              <a:t>ELECTROMAGNÉTICAS</a:t>
            </a:r>
            <a:r>
              <a:rPr lang="es-DO" dirty="0" smtClean="0"/>
              <a:t/>
            </a:r>
            <a:br>
              <a:rPr lang="es-DO" dirty="0" smtClean="0"/>
            </a:b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9817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69" y="1196752"/>
            <a:ext cx="7347639" cy="5145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s-DO" sz="4000" b="1" dirty="0" smtClean="0"/>
              <a:t>ESPECTRO </a:t>
            </a:r>
            <a:r>
              <a:rPr lang="es-DO" sz="4000" b="1" dirty="0" smtClean="0"/>
              <a:t>ELECTROMAGNÉTICO</a:t>
            </a:r>
            <a:endParaRPr lang="es-DO" sz="4000" b="1" dirty="0"/>
          </a:p>
        </p:txBody>
      </p:sp>
    </p:spTree>
    <p:extLst>
      <p:ext uri="{BB962C8B-B14F-4D97-AF65-F5344CB8AC3E}">
        <p14:creationId xmlns:p14="http://schemas.microsoft.com/office/powerpoint/2010/main" val="21941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40768"/>
            <a:ext cx="8496300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s-DO" sz="4000" b="1" dirty="0" smtClean="0"/>
              <a:t>ESPECTRO </a:t>
            </a:r>
            <a:r>
              <a:rPr lang="es-DO" sz="4000" b="1" dirty="0" smtClean="0"/>
              <a:t>ELECTROMAGNÉTICO</a:t>
            </a:r>
            <a:endParaRPr lang="es-DO" sz="4000" b="1" dirty="0"/>
          </a:p>
        </p:txBody>
      </p:sp>
    </p:spTree>
    <p:extLst>
      <p:ext uri="{BB962C8B-B14F-4D97-AF65-F5344CB8AC3E}">
        <p14:creationId xmlns:p14="http://schemas.microsoft.com/office/powerpoint/2010/main" val="184758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vTpekoSXjfs/TsmpcSNBPZI/AAAAAAAAAFo/6m4kjjRHSpc/s640/C%25C3%25B3mo-limpiar-un-Horno-Microond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2826">
            <a:off x="6227162" y="1721670"/>
            <a:ext cx="2587792" cy="1837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gtvsource.com/wp-content/uploads/2012/01/sony-bravia-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5743">
            <a:off x="6549615" y="4857748"/>
            <a:ext cx="2173895" cy="1508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3.bp.blogspot.com/_-greIFUOPt8/TUiPDwRxN6I/AAAAAAAACOE/jlxt9Hxq70k/s1600/so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976">
            <a:off x="580540" y="1836374"/>
            <a:ext cx="2143901" cy="160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4.bp.blogspot.com/-gswGTKHob0Q/ToEUyyhJPKI/AAAAAAAALBE/-xzxsfGCm-o/s400/celulares%252Ben%252Bchina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2944">
            <a:off x="440597" y="4534147"/>
            <a:ext cx="2469672" cy="178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encrypted-tbn0.google.com/images?q=tbn:ANd9GcTx1IgfsfwhaefKRKOegm_ATq5VGo_qv_NqgJlUbQ26n3PPMH_jQ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1838911" cy="276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DO" sz="4000" b="1" dirty="0" smtClean="0"/>
              <a:t>¿QUÉ EMITE RADIACIONES ELECTROMAGNÉTICAS?</a:t>
            </a:r>
            <a:endParaRPr lang="es-DO" sz="4000" b="1" dirty="0"/>
          </a:p>
        </p:txBody>
      </p:sp>
      <p:pic>
        <p:nvPicPr>
          <p:cNvPr id="2" name="Picture 2" descr="http://www.mentalpitstop.com/touchspeedcalc/images/larg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74633"/>
            <a:ext cx="2513740" cy="191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99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 algn="ctr">
              <a:buNone/>
            </a:pPr>
            <a:r>
              <a:rPr lang="es-ES" sz="4000" b="1" dirty="0" smtClean="0"/>
              <a:t>PERMISOS PARA LA </a:t>
            </a:r>
            <a:r>
              <a:rPr lang="es-ES" sz="4000" b="1" dirty="0" smtClean="0"/>
              <a:t>INSTALACIÓN        </a:t>
            </a:r>
            <a:r>
              <a:rPr lang="es-ES" sz="4000" b="1" dirty="0" smtClean="0"/>
              <a:t>DE UNA TORRE DE TELECOMUNICACIONES</a:t>
            </a:r>
            <a:endParaRPr lang="es-ES" sz="4000" b="1" dirty="0"/>
          </a:p>
        </p:txBody>
      </p:sp>
    </p:spTree>
    <p:extLst>
      <p:ext uri="{BB962C8B-B14F-4D97-AF65-F5344CB8AC3E}">
        <p14:creationId xmlns:p14="http://schemas.microsoft.com/office/powerpoint/2010/main" val="368912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375370"/>
            <a:ext cx="81534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683568" y="404664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DO" sz="4000" b="1" dirty="0"/>
              <a:t>TIPOS DE RADIACIONES </a:t>
            </a:r>
            <a:endParaRPr lang="es-DO" sz="4000" dirty="0"/>
          </a:p>
        </p:txBody>
      </p:sp>
    </p:spTree>
    <p:extLst>
      <p:ext uri="{BB962C8B-B14F-4D97-AF65-F5344CB8AC3E}">
        <p14:creationId xmlns:p14="http://schemas.microsoft.com/office/powerpoint/2010/main" val="345108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351309"/>
            <a:ext cx="7776864" cy="4525963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s-DO" dirty="0" smtClean="0">
                <a:solidFill>
                  <a:prstClr val="black"/>
                </a:solidFill>
              </a:rPr>
              <a:t>Aquellas radiaciones que </a:t>
            </a:r>
            <a:r>
              <a:rPr lang="es-DO" dirty="0">
                <a:solidFill>
                  <a:prstClr val="black"/>
                </a:solidFill>
              </a:rPr>
              <a:t>pueden separar electrones de los átomos y las moléculas, produciendo cambios </a:t>
            </a:r>
            <a:r>
              <a:rPr lang="es-DO" dirty="0" smtClean="0">
                <a:solidFill>
                  <a:prstClr val="black"/>
                </a:solidFill>
              </a:rPr>
              <a:t>en la estructura de la materia</a:t>
            </a:r>
            <a:r>
              <a:rPr lang="es-DO" dirty="0">
                <a:solidFill>
                  <a:prstClr val="black"/>
                </a:solidFill>
              </a:rPr>
              <a:t>:</a:t>
            </a:r>
            <a:endParaRPr lang="es-DO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  <a:p>
            <a:pPr marL="0" lvl="0" indent="0" algn="just">
              <a:buNone/>
            </a:pPr>
            <a:endParaRPr lang="es-DO" dirty="0">
              <a:solidFill>
                <a:prstClr val="black"/>
              </a:solidFill>
            </a:endParaRPr>
          </a:p>
          <a:p>
            <a:endParaRPr lang="es-ES" sz="36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es-DO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DO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s-DO" sz="4000" b="1" dirty="0" smtClean="0">
                <a:solidFill>
                  <a:prstClr val="black"/>
                </a:solidFill>
                <a:ea typeface="+mn-ea"/>
                <a:cs typeface="+mn-cs"/>
              </a:rPr>
              <a:t>RADIACIONES IONIZANTES</a:t>
            </a:r>
            <a:r>
              <a:rPr lang="es-DO" sz="40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DO" sz="40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s-DO" b="1" dirty="0" smtClean="0"/>
              <a:t> </a:t>
            </a:r>
            <a:endParaRPr lang="es-DO" b="1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684" y="3717032"/>
            <a:ext cx="2756748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882477" y="3573746"/>
            <a:ext cx="763284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Sustancias Radioactivas</a:t>
            </a:r>
            <a:endParaRPr lang="es-E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 Rayos </a:t>
            </a:r>
            <a:r>
              <a:rPr lang="es-ES" sz="2800" dirty="0"/>
              <a:t>X </a:t>
            </a:r>
            <a:endParaRPr lang="es-ES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 Rayos </a:t>
            </a:r>
            <a:r>
              <a:rPr lang="es-ES" sz="2800" dirty="0"/>
              <a:t>Gama.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 Partículas Alfa </a:t>
            </a:r>
            <a:r>
              <a:rPr lang="es-ES" sz="2800" dirty="0"/>
              <a:t>y </a:t>
            </a:r>
            <a:r>
              <a:rPr lang="es-ES" sz="2800" dirty="0" smtClean="0"/>
              <a:t>Beta</a:t>
            </a:r>
            <a:r>
              <a:rPr lang="es-ES" sz="28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sz="2800" dirty="0" smtClean="0"/>
              <a:t> Aceleradores </a:t>
            </a:r>
            <a:r>
              <a:rPr lang="es-ES" sz="2800" dirty="0"/>
              <a:t>de P</a:t>
            </a:r>
            <a:r>
              <a:rPr lang="es-ES" sz="2800" dirty="0" smtClean="0"/>
              <a:t>artículas</a:t>
            </a:r>
            <a:r>
              <a:rPr lang="es-ES" sz="2800" dirty="0"/>
              <a:t>. </a:t>
            </a:r>
          </a:p>
          <a:p>
            <a:endParaRPr lang="es-ES" sz="28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98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s-DO" sz="4000" b="1" dirty="0" smtClean="0"/>
              <a:t>RADIACIONES NO-IONIZANTES</a:t>
            </a:r>
            <a:endParaRPr lang="es-DO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1268760"/>
            <a:ext cx="7704856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DO" dirty="0" smtClean="0"/>
              <a:t>Aquellas radiaciones que no transfieren suficiente energía como para romper o cambiar la estructura de la materia:</a:t>
            </a:r>
          </a:p>
          <a:p>
            <a:pPr marL="0" indent="0" algn="just">
              <a:buNone/>
            </a:pPr>
            <a:r>
              <a:rPr lang="es-DO" dirty="0" smtClean="0"/>
              <a:t>Receptores de Radio y Televisión, Secadores, Teléfonos Móviles, Hornos, Bombillas, etc.</a:t>
            </a:r>
            <a:endParaRPr lang="es-DO" sz="1200" dirty="0"/>
          </a:p>
          <a:p>
            <a:pPr marL="0" indent="0" algn="just">
              <a:buNone/>
            </a:pPr>
            <a:endParaRPr lang="es-DO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77" y="4077072"/>
            <a:ext cx="4926587" cy="220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DO" b="1" dirty="0" smtClean="0"/>
              <a:t>EFECTOS DE LAS RADIACIONES NO- IONIZANTES EN LOS SERES VIVOS</a:t>
            </a:r>
            <a:endParaRPr lang="es-D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s-DO" dirty="0"/>
              <a:t>El principal efecto de la energía electromagnética es el </a:t>
            </a:r>
            <a:r>
              <a:rPr lang="es-DO" b="1" i="1" dirty="0"/>
              <a:t>calentamiento</a:t>
            </a:r>
            <a:r>
              <a:rPr lang="es-DO" dirty="0"/>
              <a:t> de los tejidos. En consecuencia, los límites recomendados de exposición a campos de radiofrecuencia y de microondas se establecen con el fin de prevenir los efectos sobre la salud ocasionados por el </a:t>
            </a:r>
            <a:r>
              <a:rPr lang="es-DO" b="1" i="1" dirty="0"/>
              <a:t>calentamiento</a:t>
            </a:r>
            <a:r>
              <a:rPr lang="es-DO" dirty="0"/>
              <a:t> localizado o de todo el </a:t>
            </a:r>
            <a:r>
              <a:rPr lang="es-DO" dirty="0" smtClean="0"/>
              <a:t>organismo.</a:t>
            </a:r>
          </a:p>
          <a:p>
            <a:pPr marL="0" indent="0" algn="just">
              <a:buNone/>
            </a:pPr>
            <a:r>
              <a:rPr lang="es-DO" dirty="0" smtClean="0"/>
              <a:t>El </a:t>
            </a:r>
            <a:r>
              <a:rPr lang="es-DO" dirty="0"/>
              <a:t>cumplimiento de las </a:t>
            </a:r>
            <a:r>
              <a:rPr lang="es-DO" dirty="0" smtClean="0"/>
              <a:t>normas </a:t>
            </a:r>
            <a:r>
              <a:rPr lang="es-ES" dirty="0" smtClean="0"/>
              <a:t>de </a:t>
            </a:r>
            <a:r>
              <a:rPr lang="es-ES" dirty="0"/>
              <a:t>la </a:t>
            </a:r>
            <a:r>
              <a:rPr lang="es-DO" b="1" dirty="0"/>
              <a:t>Comisión Internacional de Protección contra la Radiación No Ionizante (ICNIRP</a:t>
            </a:r>
            <a:r>
              <a:rPr lang="es-DO" b="1" dirty="0" smtClean="0"/>
              <a:t>)</a:t>
            </a:r>
            <a:r>
              <a:rPr lang="es-ES" dirty="0" smtClean="0"/>
              <a:t>, </a:t>
            </a:r>
            <a:r>
              <a:rPr lang="es-DO" dirty="0" smtClean="0"/>
              <a:t>asegura </a:t>
            </a:r>
            <a:r>
              <a:rPr lang="es-DO" dirty="0"/>
              <a:t>que los efectos de </a:t>
            </a:r>
            <a:r>
              <a:rPr lang="es-DO" b="1" i="1" dirty="0"/>
              <a:t>calentamiento</a:t>
            </a:r>
            <a:r>
              <a:rPr lang="es-DO" dirty="0"/>
              <a:t> son suficientemente pequeños para que no sean perjudiciales.</a:t>
            </a:r>
          </a:p>
        </p:txBody>
      </p:sp>
    </p:spTree>
    <p:extLst>
      <p:ext uri="{BB962C8B-B14F-4D97-AF65-F5344CB8AC3E}">
        <p14:creationId xmlns:p14="http://schemas.microsoft.com/office/powerpoint/2010/main" val="372340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332656"/>
            <a:ext cx="8352928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DO" sz="4000" b="1" dirty="0"/>
              <a:t>T</a:t>
            </a:r>
            <a:r>
              <a:rPr lang="es-DO" sz="4000" b="1" dirty="0" smtClean="0"/>
              <a:t>asa </a:t>
            </a:r>
            <a:r>
              <a:rPr lang="es-DO" sz="4000" b="1" dirty="0"/>
              <a:t>de </a:t>
            </a:r>
            <a:r>
              <a:rPr lang="es-DO" sz="4000" b="1" dirty="0" smtClean="0"/>
              <a:t>Absorción Específica (SAR) </a:t>
            </a:r>
          </a:p>
          <a:p>
            <a:pPr marL="0" indent="0" algn="just">
              <a:buNone/>
            </a:pPr>
            <a:endParaRPr lang="es-DO" dirty="0" smtClean="0"/>
          </a:p>
          <a:p>
            <a:pPr marL="0" indent="0" algn="just">
              <a:buNone/>
            </a:pPr>
            <a:r>
              <a:rPr lang="es-DO" dirty="0" err="1" smtClean="0"/>
              <a:t>Specific</a:t>
            </a:r>
            <a:r>
              <a:rPr lang="es-DO" dirty="0" smtClean="0"/>
              <a:t> </a:t>
            </a:r>
            <a:r>
              <a:rPr lang="es-DO" dirty="0" err="1" smtClean="0"/>
              <a:t>Absorption</a:t>
            </a:r>
            <a:r>
              <a:rPr lang="es-DO" dirty="0" smtClean="0"/>
              <a:t> </a:t>
            </a:r>
            <a:r>
              <a:rPr lang="es-DO" dirty="0" err="1" smtClean="0"/>
              <a:t>Rate</a:t>
            </a:r>
            <a:r>
              <a:rPr lang="es-DO" dirty="0" smtClean="0"/>
              <a:t> (SAR): se refiere a la  medida </a:t>
            </a:r>
            <a:r>
              <a:rPr lang="es-DO" dirty="0"/>
              <a:t>de la potencia máxima con que un campo electromagnético de radiofrecuencia es absorbido por el tejido </a:t>
            </a:r>
            <a:r>
              <a:rPr lang="es-DO" dirty="0" smtClean="0"/>
              <a:t>vivo.</a:t>
            </a:r>
          </a:p>
          <a:p>
            <a:pPr marL="0" indent="0" algn="just">
              <a:buNone/>
            </a:pPr>
            <a:r>
              <a:rPr lang="es-DO" dirty="0" smtClean="0"/>
              <a:t> Se </a:t>
            </a:r>
            <a:r>
              <a:rPr lang="es-DO" dirty="0"/>
              <a:t>define como la potencia absorbida por la masa de los tejidos </a:t>
            </a:r>
            <a:r>
              <a:rPr lang="es-DO" dirty="0" smtClean="0"/>
              <a:t>(</a:t>
            </a:r>
            <a:r>
              <a:rPr lang="es-DO" dirty="0"/>
              <a:t>W/Kg</a:t>
            </a:r>
            <a:r>
              <a:rPr lang="es-DO" dirty="0" smtClean="0"/>
              <a:t>). </a:t>
            </a:r>
            <a:r>
              <a:rPr lang="es-DO" dirty="0"/>
              <a:t>Se emplea para frecuencias entre 100 kHz y 100 </a:t>
            </a:r>
            <a:r>
              <a:rPr lang="es-DO" dirty="0" smtClean="0"/>
              <a:t>GHz.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39330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EQUIPO DE MEDICION RADIACIONES </a:t>
            </a:r>
            <a:r>
              <a:rPr lang="es-ES" b="1" dirty="0" smtClean="0"/>
              <a:t>NO-IONIZANTES  </a:t>
            </a:r>
            <a:r>
              <a:rPr lang="es-ES" b="1" dirty="0" smtClean="0"/>
              <a:t>(NARDA SRM-3000)</a:t>
            </a:r>
            <a:endParaRPr lang="es-ES" b="1" dirty="0"/>
          </a:p>
        </p:txBody>
      </p:sp>
      <p:pic>
        <p:nvPicPr>
          <p:cNvPr id="1026" name="Picture 2" descr="Narda SRM-3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28345"/>
            <a:ext cx="5760640" cy="376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22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5721499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DO" sz="6400" b="1" dirty="0" smtClean="0"/>
              <a:t>ESTÁNDARES INTERNACIONALES</a:t>
            </a:r>
          </a:p>
          <a:p>
            <a:pPr marL="0" indent="0" algn="ctr">
              <a:buNone/>
            </a:pPr>
            <a:endParaRPr lang="es-DO" dirty="0"/>
          </a:p>
          <a:p>
            <a:pPr marL="0" indent="0" algn="just">
              <a:buNone/>
            </a:pPr>
            <a:r>
              <a:rPr lang="es-DO" sz="4600" dirty="0" smtClean="0"/>
              <a:t>Cada </a:t>
            </a:r>
            <a:r>
              <a:rPr lang="es-DO" sz="4600" dirty="0"/>
              <a:t>país establece sus propias normas nacionales relativas sobre exposición a campos electromagnéticos. </a:t>
            </a:r>
            <a:endParaRPr lang="es-DO" sz="4600" dirty="0" smtClean="0"/>
          </a:p>
          <a:p>
            <a:pPr marL="0" indent="0" algn="just">
              <a:buNone/>
            </a:pPr>
            <a:endParaRPr lang="es-DO" sz="4600" dirty="0" smtClean="0"/>
          </a:p>
          <a:p>
            <a:pPr marL="0" indent="0" algn="just">
              <a:buNone/>
            </a:pPr>
            <a:r>
              <a:rPr lang="es-DO" sz="4600" dirty="0" smtClean="0"/>
              <a:t>La </a:t>
            </a:r>
            <a:r>
              <a:rPr lang="es-DO" sz="4600" dirty="0"/>
              <a:t>mayoría de estas normas nacionales se basan en las recomendaciones de la </a:t>
            </a:r>
            <a:r>
              <a:rPr lang="es-DO" sz="4600" b="1" dirty="0"/>
              <a:t>Comisión Internacional de Protección contra la Radiación No Ionizante (ICNIRP</a:t>
            </a:r>
            <a:r>
              <a:rPr lang="es-DO" sz="4600" b="1" dirty="0" smtClean="0"/>
              <a:t>).</a:t>
            </a:r>
          </a:p>
          <a:p>
            <a:pPr marL="0" indent="0" algn="just">
              <a:buNone/>
            </a:pPr>
            <a:endParaRPr lang="es-DO" sz="4600" dirty="0"/>
          </a:p>
          <a:p>
            <a:pPr marL="0" indent="0" algn="just">
              <a:buNone/>
            </a:pPr>
            <a:r>
              <a:rPr lang="es-DO" sz="4600" dirty="0" smtClean="0"/>
              <a:t>Esta </a:t>
            </a:r>
            <a:r>
              <a:rPr lang="es-DO" sz="4600" dirty="0"/>
              <a:t>organización no gubernamental, reconocida formalmente por la </a:t>
            </a:r>
            <a:r>
              <a:rPr lang="es-DO" sz="4600" b="1" dirty="0" smtClean="0"/>
              <a:t>Organización Mundial de la Salud </a:t>
            </a:r>
            <a:r>
              <a:rPr lang="es-DO" sz="4600" dirty="0" smtClean="0"/>
              <a:t>(</a:t>
            </a:r>
            <a:r>
              <a:rPr lang="es-DO" sz="4600" b="1" dirty="0" smtClean="0"/>
              <a:t>OMS),</a:t>
            </a:r>
            <a:r>
              <a:rPr lang="es-DO" sz="4600" dirty="0" smtClean="0"/>
              <a:t> </a:t>
            </a:r>
            <a:r>
              <a:rPr lang="es-DO" sz="4600" dirty="0"/>
              <a:t>evalúa los resultados de estudios científicos realizados en todo el mundo. </a:t>
            </a:r>
          </a:p>
          <a:p>
            <a:pPr algn="just"/>
            <a:endParaRPr lang="es-DO" sz="4000" dirty="0"/>
          </a:p>
        </p:txBody>
      </p:sp>
    </p:spTree>
    <p:extLst>
      <p:ext uri="{BB962C8B-B14F-4D97-AF65-F5344CB8AC3E}">
        <p14:creationId xmlns:p14="http://schemas.microsoft.com/office/powerpoint/2010/main" val="679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es-DO" sz="4000" b="1" dirty="0"/>
              <a:t>ESTÁNDARES INTERNACIONALES</a:t>
            </a:r>
            <a:br>
              <a:rPr lang="es-DO" sz="4000" b="1" dirty="0"/>
            </a:br>
            <a:endParaRPr lang="es-DO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DO" dirty="0" smtClean="0"/>
              <a:t>La</a:t>
            </a:r>
            <a:r>
              <a:rPr lang="es-DO" b="1" dirty="0" smtClean="0"/>
              <a:t> </a:t>
            </a:r>
            <a:r>
              <a:rPr lang="es-DO" b="1" dirty="0" smtClean="0"/>
              <a:t>ICNIRP</a:t>
            </a:r>
            <a:r>
              <a:rPr lang="es-DO" dirty="0" smtClean="0"/>
              <a:t>,</a:t>
            </a:r>
            <a:r>
              <a:rPr lang="es-DO" b="1" dirty="0" smtClean="0"/>
              <a:t> </a:t>
            </a:r>
            <a:r>
              <a:rPr lang="es-DO" dirty="0" smtClean="0"/>
              <a:t>en el año 1998, publicó las recomendaciones para la exposición a ondas de radio aplicables a teléfonos o celulares, estaciones bases, y otros dispositivos inalámbricos. </a:t>
            </a:r>
          </a:p>
          <a:p>
            <a:pPr marL="0" indent="0" algn="just">
              <a:buNone/>
            </a:pPr>
            <a:r>
              <a:rPr lang="es-DO" dirty="0" smtClean="0"/>
              <a:t>Se establecieron los niveles de seguridad para la exposición del </a:t>
            </a:r>
            <a:r>
              <a:rPr lang="es-DO" dirty="0"/>
              <a:t>p</a:t>
            </a:r>
            <a:r>
              <a:rPr lang="es-DO" dirty="0" smtClean="0"/>
              <a:t>ublico en general y los niveles ocupacionales.</a:t>
            </a:r>
            <a:endParaRPr lang="es-DO" dirty="0"/>
          </a:p>
        </p:txBody>
      </p:sp>
    </p:spTree>
    <p:extLst>
      <p:ext uri="{BB962C8B-B14F-4D97-AF65-F5344CB8AC3E}">
        <p14:creationId xmlns:p14="http://schemas.microsoft.com/office/powerpoint/2010/main" val="211366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/>
            </a:r>
            <a:br>
              <a:rPr lang="es-ES" b="1" dirty="0" smtClean="0"/>
            </a:br>
            <a:r>
              <a:rPr lang="es-ES" b="1" dirty="0" smtClean="0"/>
              <a:t>NORMAS NACIONALES</a:t>
            </a:r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4000" b="1" dirty="0" smtClean="0"/>
              <a:t>RESOLUCIÓN </a:t>
            </a:r>
            <a:r>
              <a:rPr lang="es-ES" sz="4000" b="1" dirty="0" smtClean="0"/>
              <a:t>119-08 (INDOTEL)</a:t>
            </a:r>
            <a:endParaRPr lang="es-ES" sz="40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2492896"/>
            <a:ext cx="7776864" cy="22089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 smtClean="0"/>
              <a:t>Reglamento para el cumplimiento de límites de exposición de las personas a las emisiones electromagnéticas no ionizantes generadas por uso del espectro radioeléctrico.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93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66775"/>
            <a:ext cx="85344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91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27584" y="33265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/>
              <a:t>         </a:t>
            </a:r>
            <a:r>
              <a:rPr lang="es-ES" sz="3200" b="1" dirty="0" smtClean="0"/>
              <a:t>TORRE DE </a:t>
            </a:r>
            <a:r>
              <a:rPr lang="es-ES" sz="3200" b="1" dirty="0"/>
              <a:t>TELECOMUNICACIONES</a:t>
            </a:r>
            <a:endParaRPr lang="es-DO" sz="32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018981"/>
            <a:ext cx="7128791" cy="5578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1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3690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91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DO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575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9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7920955" cy="576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11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4722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ctr" eaLnBrk="0" hangingPunct="0">
              <a:buNone/>
              <a:defRPr/>
            </a:pPr>
            <a:endParaRPr lang="es-DO" sz="4000" b="1" dirty="0" smtClean="0">
              <a:solidFill>
                <a:schemeClr val="tx2"/>
              </a:solidFill>
              <a:latin typeface="+mj-lt"/>
            </a:endParaRPr>
          </a:p>
          <a:p>
            <a:pPr marL="0" indent="0" algn="ctr" eaLnBrk="0" hangingPunct="0">
              <a:buNone/>
              <a:defRPr/>
            </a:pPr>
            <a:r>
              <a:rPr lang="es-DO" sz="8000" b="1" dirty="0" smtClean="0">
                <a:latin typeface="+mj-lt"/>
              </a:rPr>
              <a:t>GRACIAS</a:t>
            </a:r>
          </a:p>
          <a:p>
            <a:pPr marL="0" indent="0" algn="ctr" eaLnBrk="0" hangingPunct="0">
              <a:buNone/>
              <a:defRPr/>
            </a:pPr>
            <a:endParaRPr lang="es-DO" sz="2800" b="1" dirty="0" smtClean="0">
              <a:latin typeface="+mj-lt"/>
            </a:endParaRPr>
          </a:p>
          <a:p>
            <a:pPr marL="0" indent="0" algn="ctr" eaLnBrk="0" hangingPunct="0">
              <a:buNone/>
              <a:defRPr/>
            </a:pPr>
            <a:r>
              <a:rPr lang="es-DO" sz="2400" b="1" dirty="0" smtClean="0">
                <a:latin typeface="+mj-lt"/>
              </a:rPr>
              <a:t>Ing. Daniel Moreno Pérez</a:t>
            </a:r>
          </a:p>
          <a:p>
            <a:pPr marL="0" indent="0" algn="ctr" eaLnBrk="0" hangingPunct="0">
              <a:buNone/>
              <a:defRPr/>
            </a:pPr>
            <a:r>
              <a:rPr lang="en-US" sz="1600" b="1" dirty="0"/>
              <a:t>Radio Frequency Safety Officer (RFSO</a:t>
            </a:r>
            <a:r>
              <a:rPr lang="en-US" sz="1600" b="1" dirty="0" smtClean="0"/>
              <a:t>)</a:t>
            </a:r>
          </a:p>
          <a:p>
            <a:pPr marL="0" indent="0" algn="ctr" eaLnBrk="0" hangingPunct="0">
              <a:buNone/>
              <a:defRPr/>
            </a:pPr>
            <a:r>
              <a:rPr lang="es-DO" sz="1600" b="1" dirty="0" smtClean="0">
                <a:latin typeface="+mj-lt"/>
              </a:rPr>
              <a:t>Departamento </a:t>
            </a:r>
            <a:r>
              <a:rPr lang="es-DO" sz="1600" b="1" dirty="0" smtClean="0">
                <a:latin typeface="+mj-lt"/>
              </a:rPr>
              <a:t>de Inspección</a:t>
            </a:r>
          </a:p>
          <a:p>
            <a:pPr marL="0" indent="0" algn="ctr" eaLnBrk="0" hangingPunct="0">
              <a:buNone/>
              <a:defRPr/>
            </a:pPr>
            <a:r>
              <a:rPr lang="es-DO" sz="1600" b="1" dirty="0" smtClean="0">
                <a:latin typeface="+mj-lt"/>
              </a:rPr>
              <a:t>Instituto Dominicano de las Telecomunicaciones (INDOTEL)</a:t>
            </a:r>
          </a:p>
          <a:p>
            <a:pPr marL="0" indent="0" algn="ctr" eaLnBrk="0" hangingPunct="0">
              <a:buNone/>
              <a:defRPr/>
            </a:pPr>
            <a:r>
              <a:rPr lang="es-DO" sz="1600" b="1" dirty="0" smtClean="0">
                <a:latin typeface="+mj-lt"/>
              </a:rPr>
              <a:t>Móvil: 829-471-2982</a:t>
            </a:r>
          </a:p>
          <a:p>
            <a:pPr marL="0" indent="0" algn="ctr" eaLnBrk="0" hangingPunct="0">
              <a:buNone/>
              <a:defRPr/>
            </a:pPr>
            <a:r>
              <a:rPr lang="es-DO" sz="1600" b="1" dirty="0" smtClean="0">
                <a:latin typeface="+mj-lt"/>
              </a:rPr>
              <a:t>Oficina: 829-473-8521</a:t>
            </a:r>
          </a:p>
          <a:p>
            <a:pPr marL="0" indent="0" algn="ctr" eaLnBrk="0" hangingPunct="0">
              <a:buNone/>
              <a:defRPr/>
            </a:pPr>
            <a:r>
              <a:rPr lang="es-DO" sz="1600" b="1" dirty="0" smtClean="0">
                <a:latin typeface="+mj-lt"/>
              </a:rPr>
              <a:t>Email:  </a:t>
            </a:r>
            <a:r>
              <a:rPr lang="es-DO" sz="1600" b="1" dirty="0" smtClean="0">
                <a:latin typeface="+mj-lt"/>
                <a:hlinkClick r:id="rId3"/>
              </a:rPr>
              <a:t>dmoreno@indotel.gob.do</a:t>
            </a:r>
            <a:endParaRPr lang="es-DO" sz="1600" b="1" dirty="0" smtClean="0">
              <a:latin typeface="+mj-lt"/>
            </a:endParaRPr>
          </a:p>
          <a:p>
            <a:pPr marL="0" indent="0" algn="ctr" eaLnBrk="0" hangingPunct="0">
              <a:buNone/>
              <a:defRPr/>
            </a:pPr>
            <a:endParaRPr lang="es-DO" sz="1600" b="1" dirty="0" smtClean="0">
              <a:solidFill>
                <a:schemeClr val="tx2"/>
              </a:solidFill>
              <a:latin typeface="+mj-lt"/>
            </a:endParaRPr>
          </a:p>
          <a:p>
            <a:pPr marL="0" indent="0" algn="ctr" eaLnBrk="0" hangingPunct="0">
              <a:buNone/>
              <a:defRPr/>
            </a:pPr>
            <a:endParaRPr lang="es-DO" sz="1400" b="1" dirty="0" smtClean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2364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rc_mi" descr="http://i00.i.aliimg.com/photo/v0/11115336/Telecom_Tower_Mast_Monopole_BTS_Shelter_OF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27" y="1124744"/>
            <a:ext cx="4128105" cy="51845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/>
              <a:t>      </a:t>
            </a:r>
            <a:r>
              <a:rPr lang="es-ES" sz="3200" b="1" dirty="0" smtClean="0"/>
              <a:t>TORRE DE </a:t>
            </a:r>
            <a:r>
              <a:rPr lang="es-ES" sz="3200" b="1" dirty="0"/>
              <a:t>TELECOMUNICACIONES</a:t>
            </a:r>
            <a:endParaRPr lang="es-DO" sz="3200" dirty="0"/>
          </a:p>
        </p:txBody>
      </p:sp>
    </p:spTree>
    <p:extLst>
      <p:ext uri="{BB962C8B-B14F-4D97-AF65-F5344CB8AC3E}">
        <p14:creationId xmlns:p14="http://schemas.microsoft.com/office/powerpoint/2010/main" val="2304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rc_mi" descr="http://i00.i.aliimg.com/img/pb/433/580/360/360580433_147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7"/>
            <a:ext cx="4752528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827584" y="33265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/>
              <a:t>       </a:t>
            </a:r>
            <a:r>
              <a:rPr lang="es-ES" sz="2800" b="1" dirty="0" smtClean="0"/>
              <a:t>  </a:t>
            </a:r>
            <a:r>
              <a:rPr lang="es-ES" sz="3200" b="1" dirty="0" smtClean="0"/>
              <a:t>TORRE DE </a:t>
            </a:r>
            <a:r>
              <a:rPr lang="es-ES" sz="3200" b="1" dirty="0"/>
              <a:t>TELECOMUNICACIONES</a:t>
            </a:r>
            <a:endParaRPr lang="es-DO" sz="3200" dirty="0"/>
          </a:p>
        </p:txBody>
      </p:sp>
    </p:spTree>
    <p:extLst>
      <p:ext uri="{BB962C8B-B14F-4D97-AF65-F5344CB8AC3E}">
        <p14:creationId xmlns:p14="http://schemas.microsoft.com/office/powerpoint/2010/main" val="279225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827584" y="332656"/>
            <a:ext cx="7272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 smtClean="0"/>
              <a:t>        </a:t>
            </a:r>
            <a:r>
              <a:rPr lang="es-ES" sz="3200" b="1" dirty="0" smtClean="0"/>
              <a:t>TORRE DE </a:t>
            </a:r>
            <a:r>
              <a:rPr lang="es-ES" sz="3200" b="1" dirty="0"/>
              <a:t>TELECOMUNICACIONES</a:t>
            </a:r>
            <a:endParaRPr lang="es-DO" sz="3200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57" y="993381"/>
            <a:ext cx="6854527" cy="526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9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/>
              <a:t> </a:t>
            </a:r>
            <a:r>
              <a:rPr lang="es-ES" sz="3200" b="1" dirty="0" smtClean="0"/>
              <a:t>TORRE DE </a:t>
            </a:r>
            <a:r>
              <a:rPr lang="es-ES" sz="3200" b="1" dirty="0"/>
              <a:t>TELECOMUNICACIONES</a:t>
            </a:r>
            <a:endParaRPr lang="es-DO" sz="32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2" y="1124744"/>
            <a:ext cx="5019675" cy="510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3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3333" y="38100"/>
            <a:ext cx="8229600" cy="6264696"/>
          </a:xfrm>
        </p:spPr>
        <p:txBody>
          <a:bodyPr/>
          <a:lstStyle/>
          <a:p>
            <a:pPr marL="0" indent="0" algn="ctr">
              <a:buNone/>
            </a:pPr>
            <a:r>
              <a:rPr lang="es-ES" sz="4000" b="1" dirty="0" smtClean="0"/>
              <a:t>USO DE SUELO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Picture 12" descr="C:\Users\Luis batista\Desktop\figura1_14a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764704"/>
            <a:ext cx="4824536" cy="5256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1 Rectángulo"/>
          <p:cNvSpPr/>
          <p:nvPr/>
        </p:nvSpPr>
        <p:spPr>
          <a:xfrm>
            <a:off x="2328471" y="6093296"/>
            <a:ext cx="43193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/>
              <a:t>Alcaldías Municipales</a:t>
            </a:r>
          </a:p>
        </p:txBody>
      </p:sp>
    </p:spTree>
    <p:extLst>
      <p:ext uri="{BB962C8B-B14F-4D97-AF65-F5344CB8AC3E}">
        <p14:creationId xmlns:p14="http://schemas.microsoft.com/office/powerpoint/2010/main" val="295104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6474" y="116632"/>
            <a:ext cx="8964488" cy="5472608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 </a:t>
            </a:r>
            <a:r>
              <a:rPr lang="es-ES" dirty="0" smtClean="0"/>
              <a:t> </a:t>
            </a:r>
            <a:r>
              <a:rPr lang="es-ES" sz="4000" b="1" dirty="0" smtClean="0"/>
              <a:t>MEDIOAMBIENTE</a:t>
            </a:r>
          </a:p>
          <a:p>
            <a:pPr marL="0" indent="0" algn="ctr">
              <a:buNone/>
            </a:pPr>
            <a:r>
              <a:rPr lang="es-ES" dirty="0" smtClean="0"/>
              <a:t>  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Picture 10" descr="C:\Users\Luis batista\Desktop\Antena-Claro-Tenojpg-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6912768" cy="4576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5400602"/>
            <a:ext cx="6912767" cy="141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6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60318C4A869C4A8C7FF919D4B6E5DC" ma:contentTypeVersion="1" ma:contentTypeDescription="Create a new document." ma:contentTypeScope="" ma:versionID="436e41901b0e2a66b3e2d1320927bd0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228988b49dc108baf44788243a63e3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0190355-4840-4F06-B339-CFA11E12CC65}"/>
</file>

<file path=customXml/itemProps2.xml><?xml version="1.0" encoding="utf-8"?>
<ds:datastoreItem xmlns:ds="http://schemas.openxmlformats.org/officeDocument/2006/customXml" ds:itemID="{EFC5A8F8-0E01-41D6-B2EE-34EB1CAD72A3}"/>
</file>

<file path=customXml/itemProps3.xml><?xml version="1.0" encoding="utf-8"?>
<ds:datastoreItem xmlns:ds="http://schemas.openxmlformats.org/officeDocument/2006/customXml" ds:itemID="{D22417E2-6FB7-438A-8E9D-1DEBBED46BEB}"/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726</Words>
  <Application>Microsoft Office PowerPoint</Application>
  <PresentationFormat>Presentación en pantalla (4:3)</PresentationFormat>
  <Paragraphs>123</Paragraphs>
  <Slides>33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4" baseType="lpstr">
      <vt:lpstr>Tema de Office</vt:lpstr>
      <vt:lpstr>COMUNICACIONES MÓVILES VALORES SEGUROS PARA EL USO DE LAS  ONDAS NO-IONIZANTES  </vt:lpstr>
      <vt:lpstr>Presentación de PowerPoint</vt:lpstr>
      <vt:lpstr>Presentación de PowerPoint</vt:lpstr>
      <vt:lpstr>      TORRE DE TELECOMUNICACIONES</vt:lpstr>
      <vt:lpstr>Presentación de PowerPoint</vt:lpstr>
      <vt:lpstr>Presentación de PowerPoint</vt:lpstr>
      <vt:lpstr> TORRE DE TELECOMUNICACIONES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ELEMENTOS RADIANTES (ANTENAS)</vt:lpstr>
      <vt:lpstr>RADIACIONES ELECTROMAGNÉTICAS</vt:lpstr>
      <vt:lpstr> RADIACIONES ELECTROMAGNÉTICAS </vt:lpstr>
      <vt:lpstr> RADIACIONES ELECTROMAGNÉTICAS </vt:lpstr>
      <vt:lpstr>ESPECTRO ELECTROMAGNÉTICO</vt:lpstr>
      <vt:lpstr>ESPECTRO ELECTROMAGNÉTICO</vt:lpstr>
      <vt:lpstr>¿QUÉ EMITE RADIACIONES ELECTROMAGNÉTICAS?</vt:lpstr>
      <vt:lpstr>Presentación de PowerPoint</vt:lpstr>
      <vt:lpstr> RADIACIONES IONIZANTES  </vt:lpstr>
      <vt:lpstr>RADIACIONES NO-IONIZANTES</vt:lpstr>
      <vt:lpstr>EFECTOS DE LAS RADIACIONES NO- IONIZANTES EN LOS SERES VIVOS</vt:lpstr>
      <vt:lpstr>Presentación de PowerPoint</vt:lpstr>
      <vt:lpstr>EQUIPO DE MEDICION RADIACIONES NO-IONIZANTES  (NARDA SRM-3000)</vt:lpstr>
      <vt:lpstr>Presentación de PowerPoint</vt:lpstr>
      <vt:lpstr>ESTÁNDARES INTERNACIONALES </vt:lpstr>
      <vt:lpstr> NORMAS NACIONALES  RESOLUCIÓN 119-08 (INDOTEL)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Osiris Sosa</dc:creator>
  <cp:lastModifiedBy>dmoreno</cp:lastModifiedBy>
  <cp:revision>157</cp:revision>
  <dcterms:created xsi:type="dcterms:W3CDTF">2012-05-07T12:15:43Z</dcterms:created>
  <dcterms:modified xsi:type="dcterms:W3CDTF">2014-08-19T15:53:29Z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0x010100BB60318C4A869C4A8C7FF919D4B6E5DC</vt:lpwstr>
  </property>
</Properties>
</file>