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  <p:sldMasterId id="2147483665" r:id="rId3"/>
    <p:sldMasterId id="2147483666" r:id="rId4"/>
    <p:sldMasterId id="2147483667" r:id="rId5"/>
    <p:sldMasterId id="2147483668" r:id="rId6"/>
    <p:sldMasterId id="2147483669" r:id="rId7"/>
    <p:sldMasterId id="2147483670" r:id="rId8"/>
    <p:sldMasterId id="2147483671" r:id="rId9"/>
    <p:sldMasterId id="2147483936" r:id="rId10"/>
  </p:sldMasterIdLst>
  <p:notesMasterIdLst>
    <p:notesMasterId r:id="rId19"/>
  </p:notesMasterIdLst>
  <p:sldIdLst>
    <p:sldId id="256" r:id="rId11"/>
    <p:sldId id="324" r:id="rId12"/>
    <p:sldId id="397" r:id="rId13"/>
    <p:sldId id="398" r:id="rId14"/>
    <p:sldId id="325" r:id="rId15"/>
    <p:sldId id="396" r:id="rId16"/>
    <p:sldId id="388" r:id="rId17"/>
    <p:sldId id="399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1pPr>
    <a:lvl2pPr marL="457177" algn="ctr" rtl="0" fontAlgn="base">
      <a:spcBef>
        <a:spcPct val="0"/>
      </a:spcBef>
      <a:spcAft>
        <a:spcPct val="0"/>
      </a:spcAft>
      <a:defRPr sz="28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2pPr>
    <a:lvl3pPr marL="914353" algn="ctr" rtl="0" fontAlgn="base">
      <a:spcBef>
        <a:spcPct val="0"/>
      </a:spcBef>
      <a:spcAft>
        <a:spcPct val="0"/>
      </a:spcAft>
      <a:defRPr sz="28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3pPr>
    <a:lvl4pPr marL="1371530" algn="ctr" rtl="0" fontAlgn="base">
      <a:spcBef>
        <a:spcPct val="0"/>
      </a:spcBef>
      <a:spcAft>
        <a:spcPct val="0"/>
      </a:spcAft>
      <a:defRPr sz="28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4pPr>
    <a:lvl5pPr marL="1828706" algn="ctr" rtl="0" fontAlgn="base">
      <a:spcBef>
        <a:spcPct val="0"/>
      </a:spcBef>
      <a:spcAft>
        <a:spcPct val="0"/>
      </a:spcAft>
      <a:defRPr sz="28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5pPr>
    <a:lvl6pPr marL="2285883" algn="l" defTabSz="457177" rtl="0" eaLnBrk="1" latinLnBrk="0" hangingPunct="1">
      <a:defRPr sz="28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6pPr>
    <a:lvl7pPr marL="2743060" algn="l" defTabSz="457177" rtl="0" eaLnBrk="1" latinLnBrk="0" hangingPunct="1">
      <a:defRPr sz="28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7pPr>
    <a:lvl8pPr marL="3200236" algn="l" defTabSz="457177" rtl="0" eaLnBrk="1" latinLnBrk="0" hangingPunct="1">
      <a:defRPr sz="28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8pPr>
    <a:lvl9pPr marL="3657413" algn="l" defTabSz="457177" rtl="0" eaLnBrk="1" latinLnBrk="0" hangingPunct="1">
      <a:defRPr sz="28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292"/>
    <a:srgbClr val="A027A9"/>
    <a:srgbClr val="912AA6"/>
    <a:srgbClr val="F68D36"/>
    <a:srgbClr val="009644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 varScale="1">
        <p:scale>
          <a:sx n="86" d="100"/>
          <a:sy n="86" d="100"/>
        </p:scale>
        <p:origin x="15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3EBB1-F9E5-374A-A057-381F66537F60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DC03-2E66-E248-9518-03D717FD4D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7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SACAR</a:t>
            </a:r>
            <a:r>
              <a:rPr lang="es-ES" baseline="0" dirty="0"/>
              <a:t> emprendimientos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154D-6EBA-499F-A5FA-1CCA43D3B88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15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DC03-2E66-E248-9518-03D717FD4DF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94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757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0519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856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6321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780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5898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3507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8946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4948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1590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0627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8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82273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10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4604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4564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vert="horz"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417254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9000" y="749300"/>
            <a:ext cx="3600450" cy="535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1850" y="749300"/>
            <a:ext cx="3600450" cy="535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5904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9744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7145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809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07526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0280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s-ES" noProof="0">
              <a:sym typeface="Chalkboard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440313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6550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34062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3406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2010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3178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9039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vert="horz"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865008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2497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35940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1269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6178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vert="horz"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7632668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4320468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s-ES" noProof="0">
              <a:sym typeface="Chalkboard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7181365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30806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3504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3558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9228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vert="horz"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05378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491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1827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3828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94073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811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3489614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s-ES" noProof="0">
              <a:sym typeface="Chalkboard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5481045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0729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2273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85019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65299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652567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46701" y="2070100"/>
            <a:ext cx="13779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77050" y="2070100"/>
            <a:ext cx="13779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59608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3366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24789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55567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41603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6754473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s-ES" noProof="0">
              <a:sym typeface="Chalkduster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9266243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00182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13500" y="139700"/>
            <a:ext cx="1841500" cy="5969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89000" y="139700"/>
            <a:ext cx="5372100" cy="5969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98716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71059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79952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774752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9001" y="2070100"/>
            <a:ext cx="1720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62250" y="2070100"/>
            <a:ext cx="1720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8971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12424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25897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85399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54973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17659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s-ES" noProof="0">
              <a:sym typeface="Chalkduster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964013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23083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03976" y="139700"/>
            <a:ext cx="1838325" cy="5969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89001" y="139700"/>
            <a:ext cx="5362575" cy="5969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10941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55027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72470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vert="horz"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8013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49645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80862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88432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72606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38733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753133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s-ES" noProof="0">
              <a:sym typeface="Chalkboard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473200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35259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57537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43509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3059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vert="horz" lIns="91435" tIns="45718" rIns="91435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576641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0868068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9000" y="2070100"/>
            <a:ext cx="36004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1850" y="2070100"/>
            <a:ext cx="36004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21194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47969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1092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72492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2201555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s-ES" noProof="0">
              <a:sym typeface="Chalkduster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357791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32666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03976" y="139700"/>
            <a:ext cx="1838325" cy="5969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89001" y="139700"/>
            <a:ext cx="5362575" cy="5969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51639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1401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s-ES" noProof="0">
              <a:sym typeface="Chalkboard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2306540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38549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7584462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9001" y="2070100"/>
            <a:ext cx="1720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62250" y="2070100"/>
            <a:ext cx="1720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62758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9284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22785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46321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3867230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s-ES" noProof="0">
              <a:sym typeface="Chalkduster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822372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9418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03976" y="139700"/>
            <a:ext cx="1838325" cy="5969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89001" y="139700"/>
            <a:ext cx="5362575" cy="5969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7554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92129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02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574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044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215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84392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4041568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98745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55921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s-E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0D534-4472-1844-BA81-C9C9B8271F24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3824-DBF0-5A46-9DDF-3817D37824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749300"/>
            <a:ext cx="73533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8" tIns="50798" rIns="50798" bIns="5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41332" indent="-434952" algn="l" rtl="0" eaLnBrk="0" fontAlgn="base" hangingPunct="0">
        <a:spcBef>
          <a:spcPts val="42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87404" indent="-434952" algn="l" rtl="0" eaLnBrk="0" fontAlgn="base" hangingPunct="0">
        <a:spcBef>
          <a:spcPts val="42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20776" indent="-434952" algn="l" rtl="0" eaLnBrk="0" fontAlgn="base" hangingPunct="0">
        <a:spcBef>
          <a:spcPts val="42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92248" indent="-434952" algn="l" rtl="0" eaLnBrk="0" fontAlgn="base" hangingPunct="0">
        <a:spcBef>
          <a:spcPts val="42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76418" indent="-434952" algn="l" rtl="0" eaLnBrk="0" fontAlgn="base" hangingPunct="0">
        <a:spcBef>
          <a:spcPts val="42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33594" indent="-434952" algn="l" rtl="0" fontAlgn="base">
        <a:spcBef>
          <a:spcPts val="42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90771" indent="-434952" algn="l" rtl="0" fontAlgn="base">
        <a:spcBef>
          <a:spcPts val="42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47947" indent="-434952" algn="l" rtl="0" fontAlgn="base">
        <a:spcBef>
          <a:spcPts val="42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05124" indent="-434952" algn="l" rtl="0" fontAlgn="base">
        <a:spcBef>
          <a:spcPts val="42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s-E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342882" indent="-342882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742912" indent="-285736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142942" indent="-228588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600118" indent="-228588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057295" indent="-228588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s-E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92129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02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574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044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215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84392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4041568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98745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55921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s-E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39701"/>
            <a:ext cx="7353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8" tIns="50798" rIns="50798" bIns="5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duster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1" y="2070100"/>
            <a:ext cx="29083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8" tIns="50798" rIns="50798" bIns="5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duster" charset="0"/>
              </a:rPr>
              <a:t>Click to edit Master text styles</a:t>
            </a:r>
          </a:p>
          <a:p>
            <a:pPr lvl="1"/>
            <a:r>
              <a:rPr lang="en-US">
                <a:sym typeface="Chalkduster" charset="0"/>
              </a:rPr>
              <a:t>Second level</a:t>
            </a:r>
          </a:p>
          <a:p>
            <a:pPr lvl="2"/>
            <a:r>
              <a:rPr lang="en-US">
                <a:sym typeface="Chalkduster" charset="0"/>
              </a:rPr>
              <a:t>Third level</a:t>
            </a:r>
          </a:p>
          <a:p>
            <a:pPr lvl="3"/>
            <a:r>
              <a:rPr lang="en-US">
                <a:sym typeface="Chalkduster" charset="0"/>
              </a:rPr>
              <a:t>Fourth level</a:t>
            </a:r>
          </a:p>
          <a:p>
            <a:pPr lvl="4"/>
            <a:r>
              <a:rPr lang="en-US">
                <a:sym typeface="Chalkdus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halkduster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9pPr>
    </p:titleStyle>
    <p:bodyStyle>
      <a:lvl1pPr marL="812758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1pPr>
      <a:lvl2pPr marL="1358831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2pPr>
      <a:lvl3pPr marL="1892203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3pPr>
      <a:lvl4pPr marL="2463674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4pPr>
      <a:lvl5pPr marL="3047844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5pPr>
      <a:lvl6pPr marL="3505020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6pPr>
      <a:lvl7pPr marL="3962197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7pPr>
      <a:lvl8pPr marL="4419374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8pPr>
      <a:lvl9pPr marL="4876550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es-E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39701"/>
            <a:ext cx="7353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8" tIns="50798" rIns="50798" bIns="5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duster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1" y="2070100"/>
            <a:ext cx="35941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8" tIns="50798" rIns="50798" bIns="5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duster" charset="0"/>
              </a:rPr>
              <a:t>Click to edit Master text styles</a:t>
            </a:r>
          </a:p>
          <a:p>
            <a:pPr lvl="1"/>
            <a:r>
              <a:rPr lang="en-US">
                <a:sym typeface="Chalkduster" charset="0"/>
              </a:rPr>
              <a:t>Second level</a:t>
            </a:r>
          </a:p>
          <a:p>
            <a:pPr lvl="2"/>
            <a:r>
              <a:rPr lang="en-US">
                <a:sym typeface="Chalkduster" charset="0"/>
              </a:rPr>
              <a:t>Third level</a:t>
            </a:r>
          </a:p>
          <a:p>
            <a:pPr lvl="3"/>
            <a:r>
              <a:rPr lang="en-US">
                <a:sym typeface="Chalkduster" charset="0"/>
              </a:rPr>
              <a:t>Fourth level</a:t>
            </a:r>
          </a:p>
          <a:p>
            <a:pPr lvl="4"/>
            <a:r>
              <a:rPr lang="en-US">
                <a:sym typeface="Chalkdus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halkduster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9pPr>
    </p:titleStyle>
    <p:bodyStyle>
      <a:lvl1pPr marL="812758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1pPr>
      <a:lvl2pPr marL="1358831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2pPr>
      <a:lvl3pPr marL="1892203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3pPr>
      <a:lvl4pPr marL="2463674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4pPr>
      <a:lvl5pPr marL="3047844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5pPr>
      <a:lvl6pPr marL="3505020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6pPr>
      <a:lvl7pPr marL="3962197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7pPr>
      <a:lvl8pPr marL="4419374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8pPr>
      <a:lvl9pPr marL="4876550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es-E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92129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02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574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044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215" indent="-434952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84392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4041568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98745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55921" indent="-434952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s-E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39701"/>
            <a:ext cx="7353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8" tIns="50798" rIns="50798" bIns="5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duster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2070100"/>
            <a:ext cx="73533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8" tIns="50798" rIns="50798" bIns="50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duster" charset="0"/>
              </a:rPr>
              <a:t>Click to edit Master text styles</a:t>
            </a:r>
          </a:p>
          <a:p>
            <a:pPr lvl="1"/>
            <a:r>
              <a:rPr lang="en-US">
                <a:sym typeface="Chalkduster" charset="0"/>
              </a:rPr>
              <a:t>Second level</a:t>
            </a:r>
          </a:p>
          <a:p>
            <a:pPr lvl="2"/>
            <a:r>
              <a:rPr lang="en-US">
                <a:sym typeface="Chalkduster" charset="0"/>
              </a:rPr>
              <a:t>Third level</a:t>
            </a:r>
          </a:p>
          <a:p>
            <a:pPr lvl="3"/>
            <a:r>
              <a:rPr lang="en-US">
                <a:sym typeface="Chalkduster" charset="0"/>
              </a:rPr>
              <a:t>Fourth level</a:t>
            </a:r>
          </a:p>
          <a:p>
            <a:pPr lvl="4"/>
            <a:r>
              <a:rPr lang="en-US">
                <a:sym typeface="Chalkdus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halkduster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9pPr>
    </p:titleStyle>
    <p:bodyStyle>
      <a:lvl1pPr marL="812758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1pPr>
      <a:lvl2pPr marL="1358831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2pPr>
      <a:lvl3pPr marL="1892203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3pPr>
      <a:lvl4pPr marL="2463674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4pPr>
      <a:lvl5pPr marL="3047844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5pPr>
      <a:lvl6pPr marL="3505020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6pPr>
      <a:lvl7pPr marL="3962197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7pPr>
      <a:lvl8pPr marL="4419374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8pPr>
      <a:lvl9pPr marL="4876550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es-E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39701"/>
            <a:ext cx="7353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8" tIns="50798" rIns="50798" bIns="5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duster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1" y="2070100"/>
            <a:ext cx="35941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8" tIns="50798" rIns="50798" bIns="5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duster" charset="0"/>
              </a:rPr>
              <a:t>Click to edit Master text styles</a:t>
            </a:r>
          </a:p>
          <a:p>
            <a:pPr lvl="1"/>
            <a:r>
              <a:rPr lang="en-US">
                <a:sym typeface="Chalkduster" charset="0"/>
              </a:rPr>
              <a:t>Second level</a:t>
            </a:r>
          </a:p>
          <a:p>
            <a:pPr lvl="2"/>
            <a:r>
              <a:rPr lang="en-US">
                <a:sym typeface="Chalkduster" charset="0"/>
              </a:rPr>
              <a:t>Third level</a:t>
            </a:r>
          </a:p>
          <a:p>
            <a:pPr lvl="3"/>
            <a:r>
              <a:rPr lang="en-US">
                <a:sym typeface="Chalkduster" charset="0"/>
              </a:rPr>
              <a:t>Fourth level</a:t>
            </a:r>
          </a:p>
          <a:p>
            <a:pPr lvl="4"/>
            <a:r>
              <a:rPr lang="en-US">
                <a:sym typeface="Chalkdus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halkduster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alkduster" charset="0"/>
          <a:ea typeface="ヒラギノ角ゴ ProN W3" charset="0"/>
          <a:cs typeface="ヒラギノ角ゴ ProN W3" charset="0"/>
          <a:sym typeface="Chalkduster" charset="0"/>
        </a:defRPr>
      </a:lvl9pPr>
    </p:titleStyle>
    <p:bodyStyle>
      <a:lvl1pPr marL="812758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1pPr>
      <a:lvl2pPr marL="1358831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2pPr>
      <a:lvl3pPr marL="1892203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3pPr>
      <a:lvl4pPr marL="2463674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4pPr>
      <a:lvl5pPr marL="3047844" indent="-406379" algn="l" rtl="0" eaLnBrk="0" fontAlgn="base" hangingPunct="0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5pPr>
      <a:lvl6pPr marL="3505020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6pPr>
      <a:lvl7pPr marL="3962197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7pPr>
      <a:lvl8pPr marL="4419374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8pPr>
      <a:lvl9pPr marL="4876550" indent="-406379" algn="l" rtl="0" fontAlgn="base">
        <a:spcBef>
          <a:spcPts val="2500"/>
        </a:spcBef>
        <a:spcAft>
          <a:spcPct val="0"/>
        </a:spcAft>
        <a:buSzPct val="6600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es-E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288032"/>
            <a:ext cx="9237672" cy="7146032"/>
          </a:xfrm>
          <a:prstGeom prst="rect">
            <a:avLst/>
          </a:prstGeom>
          <a:solidFill>
            <a:srgbClr val="8A22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339752" y="4869160"/>
            <a:ext cx="6552728" cy="1752600"/>
          </a:xfrm>
        </p:spPr>
        <p:txBody>
          <a:bodyPr>
            <a:normAutofit/>
          </a:bodyPr>
          <a:lstStyle/>
          <a:p>
            <a:endParaRPr lang="es-ES" sz="2800" noProof="0" dirty="0"/>
          </a:p>
          <a:p>
            <a:pPr algn="r"/>
            <a:r>
              <a:rPr lang="es-ES" sz="2800" noProof="0" dirty="0"/>
              <a:t>6-set-2016</a:t>
            </a:r>
          </a:p>
          <a:p>
            <a:pPr algn="r"/>
            <a:r>
              <a:rPr lang="es-ES" sz="2800" noProof="0" dirty="0"/>
              <a:t>Jorge Moleri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67544" y="26064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Configurando  Ciudades</a:t>
            </a:r>
            <a:b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Sostenibles e Inteligentes</a:t>
            </a:r>
            <a:endParaRPr lang="es-UY" dirty="0">
              <a:latin typeface="+mn-lt"/>
            </a:endParaRPr>
          </a:p>
        </p:txBody>
      </p:sp>
      <p:pic>
        <p:nvPicPr>
          <p:cNvPr id="4" name="Picture 2" descr="6semanadenormasverde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17" y="3061312"/>
            <a:ext cx="3934746" cy="33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48889" y="1822607"/>
            <a:ext cx="7772400" cy="1470025"/>
          </a:xfrm>
        </p:spPr>
        <p:txBody>
          <a:bodyPr>
            <a:normAutofit/>
          </a:bodyPr>
          <a:lstStyle/>
          <a:p>
            <a:r>
              <a:rPr lang="es-E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Innovación aplicada a la Ciudad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Innovación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noProof="0" dirty="0">
                <a:latin typeface="+mj-lt"/>
              </a:rPr>
              <a:t>RAE: </a:t>
            </a:r>
          </a:p>
          <a:p>
            <a:pPr lvl="1"/>
            <a:r>
              <a:rPr lang="es-ES" noProof="0" dirty="0">
                <a:latin typeface="+mj-lt"/>
              </a:rPr>
              <a:t>Creación o modificación de un producto, y su introducción en un mercado.</a:t>
            </a:r>
          </a:p>
          <a:p>
            <a:r>
              <a:rPr lang="es-ES" noProof="0" dirty="0">
                <a:latin typeface="+mj-lt"/>
              </a:rPr>
              <a:t>Wikipedia:</a:t>
            </a:r>
          </a:p>
          <a:p>
            <a:pPr lvl="1"/>
            <a:r>
              <a:rPr lang="es-ES" noProof="0" dirty="0">
                <a:latin typeface="+mj-lt"/>
              </a:rPr>
              <a:t>En el sentido estricto, en cambio, se dice que de las ideas solo pueden resultar innovaciones luego de que ellas se implementan como nuevos productos, servicios o procedimientos, que realmente encuentran una aplicación exitosa, imponiéndose en el mercado a través de la difusión.</a:t>
            </a:r>
          </a:p>
          <a:p>
            <a:endParaRPr lang="es-ES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236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Innovación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noProof="0" dirty="0">
                <a:latin typeface="+mj-lt"/>
              </a:rPr>
              <a:t>RAE: </a:t>
            </a:r>
          </a:p>
          <a:p>
            <a:pPr lvl="1"/>
            <a:r>
              <a:rPr lang="es-ES" noProof="0" dirty="0">
                <a:latin typeface="+mj-lt"/>
              </a:rPr>
              <a:t>Creación o modificación de un producto, y su </a:t>
            </a:r>
            <a:r>
              <a:rPr lang="es-E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introducción en un mercado</a:t>
            </a:r>
            <a:r>
              <a:rPr lang="es-ES" noProof="0" dirty="0">
                <a:latin typeface="+mj-lt"/>
              </a:rPr>
              <a:t>.</a:t>
            </a:r>
          </a:p>
          <a:p>
            <a:r>
              <a:rPr lang="es-ES" noProof="0" dirty="0">
                <a:latin typeface="+mj-lt"/>
              </a:rPr>
              <a:t>Wikipedia:</a:t>
            </a:r>
          </a:p>
          <a:p>
            <a:pPr lvl="1"/>
            <a:r>
              <a:rPr lang="es-ES" noProof="0" dirty="0">
                <a:latin typeface="+mj-lt"/>
              </a:rPr>
              <a:t>En el sentido estricto, en cambio, se dice que de las ideas solo pueden resultar innovaciones luego de que ellas se implementan como nuevos productos, servicios o procedimientos, que realmente encuentran una aplicación exitosa, </a:t>
            </a:r>
            <a:r>
              <a:rPr lang="es-ES" noProof="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imponiéndose en el mercado</a:t>
            </a:r>
            <a:r>
              <a:rPr lang="es-ES" noProof="0" dirty="0">
                <a:latin typeface="+mj-lt"/>
              </a:rPr>
              <a:t> a través de la difusión.</a:t>
            </a:r>
          </a:p>
          <a:p>
            <a:endParaRPr lang="es-ES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309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Innovación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2548879"/>
          </a:xfrm>
        </p:spPr>
        <p:txBody>
          <a:bodyPr>
            <a:normAutofit fontScale="62500" lnSpcReduction="20000"/>
          </a:bodyPr>
          <a:lstStyle/>
          <a:p>
            <a:r>
              <a:rPr lang="es-ES" noProof="0" dirty="0">
                <a:latin typeface="+mj-lt"/>
              </a:rPr>
              <a:t>RAE: </a:t>
            </a:r>
          </a:p>
          <a:p>
            <a:pPr lvl="1"/>
            <a:r>
              <a:rPr lang="es-ES" noProof="0" dirty="0">
                <a:latin typeface="+mj-lt"/>
              </a:rPr>
              <a:t>Creación o modificación de un producto, y su </a:t>
            </a:r>
            <a:r>
              <a:rPr lang="es-E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introducción en un mercado</a:t>
            </a:r>
            <a:r>
              <a:rPr lang="es-ES" noProof="0" dirty="0">
                <a:latin typeface="+mj-lt"/>
              </a:rPr>
              <a:t>.</a:t>
            </a:r>
          </a:p>
          <a:p>
            <a:r>
              <a:rPr lang="es-ES" noProof="0" dirty="0">
                <a:latin typeface="+mj-lt"/>
              </a:rPr>
              <a:t>Wikipedia:</a:t>
            </a:r>
          </a:p>
          <a:p>
            <a:pPr lvl="1"/>
            <a:r>
              <a:rPr lang="es-ES" noProof="0" dirty="0">
                <a:latin typeface="+mj-lt"/>
              </a:rPr>
              <a:t>En el sentido estricto, en cambio, se dice que de las ideas solo pueden resultar innovaciones luego de que ellas se implementan como nuevos productos, servicios o procedimientos, que realmente encuentran una aplicación exitosa, </a:t>
            </a:r>
            <a:r>
              <a:rPr lang="es-ES" noProof="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imponiéndose en el mercado</a:t>
            </a:r>
            <a:r>
              <a:rPr lang="es-ES" noProof="0" dirty="0">
                <a:latin typeface="+mj-lt"/>
              </a:rPr>
              <a:t> a través de la difusión.</a:t>
            </a:r>
          </a:p>
          <a:p>
            <a:endParaRPr lang="es-ES" noProof="0" dirty="0">
              <a:latin typeface="+mj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4725144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>
            <a:lvl1pPr algn="ctr" defTabSz="4571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¡Sólo si se usa!</a:t>
            </a:r>
          </a:p>
        </p:txBody>
      </p:sp>
    </p:spTree>
    <p:extLst>
      <p:ext uri="{BB962C8B-B14F-4D97-AF65-F5344CB8AC3E}">
        <p14:creationId xmlns:p14="http://schemas.microsoft.com/office/powerpoint/2010/main" val="395037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1 Rectángulo"/>
          <p:cNvSpPr/>
          <p:nvPr/>
        </p:nvSpPr>
        <p:spPr>
          <a:xfrm>
            <a:off x="728606" y="1772816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Tipos</a:t>
            </a:r>
          </a:p>
        </p:txBody>
      </p:sp>
      <p:sp>
        <p:nvSpPr>
          <p:cNvPr id="5" name="31 Rectángulo"/>
          <p:cNvSpPr/>
          <p:nvPr/>
        </p:nvSpPr>
        <p:spPr>
          <a:xfrm>
            <a:off x="728606" y="2507624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</a:t>
            </a:r>
          </a:p>
        </p:txBody>
      </p:sp>
      <p:sp>
        <p:nvSpPr>
          <p:cNvPr id="6" name="31 Rectángulo"/>
          <p:cNvSpPr/>
          <p:nvPr/>
        </p:nvSpPr>
        <p:spPr>
          <a:xfrm>
            <a:off x="728606" y="3227704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</a:t>
            </a:r>
          </a:p>
        </p:txBody>
      </p:sp>
      <p:sp>
        <p:nvSpPr>
          <p:cNvPr id="7" name="31 Rectángulo"/>
          <p:cNvSpPr/>
          <p:nvPr/>
        </p:nvSpPr>
        <p:spPr>
          <a:xfrm>
            <a:off x="728606" y="3947784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</a:t>
            </a:r>
          </a:p>
        </p:txBody>
      </p:sp>
      <p:sp>
        <p:nvSpPr>
          <p:cNvPr id="8" name="31 Rectángulo"/>
          <p:cNvSpPr/>
          <p:nvPr/>
        </p:nvSpPr>
        <p:spPr>
          <a:xfrm>
            <a:off x="728606" y="5243928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9248" y="1600201"/>
            <a:ext cx="7643192" cy="4525963"/>
          </a:xfrm>
        </p:spPr>
        <p:txBody>
          <a:bodyPr/>
          <a:lstStyle/>
          <a:p>
            <a:pPr marL="285750" indent="-285750"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  <a:sym typeface="Chalkboard" charset="0"/>
              </a:rPr>
              <a:t>Producto</a:t>
            </a:r>
          </a:p>
          <a:p>
            <a:pPr marL="285750" indent="-285750"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Servicio</a:t>
            </a:r>
          </a:p>
          <a:p>
            <a:pPr marL="285750" indent="-285750"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Proceso</a:t>
            </a:r>
          </a:p>
          <a:p>
            <a:pPr marL="285750" indent="-285750"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Modelo de negocio /actividad</a:t>
            </a:r>
          </a:p>
          <a:p>
            <a:endParaRPr lang="es-ES" noProof="0" dirty="0"/>
          </a:p>
          <a:p>
            <a:pPr marL="285750" indent="-285750"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Innovación con impacto social</a:t>
            </a:r>
          </a:p>
        </p:txBody>
      </p:sp>
    </p:spTree>
    <p:extLst>
      <p:ext uri="{BB962C8B-B14F-4D97-AF65-F5344CB8AC3E}">
        <p14:creationId xmlns:p14="http://schemas.microsoft.com/office/powerpoint/2010/main" val="336811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9352" y="44624"/>
            <a:ext cx="7950850" cy="914102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 EL ORGANISMO, EMPRESA O SECTOR</a:t>
            </a:r>
          </a:p>
        </p:txBody>
      </p:sp>
      <p:sp>
        <p:nvSpPr>
          <p:cNvPr id="7" name="31 Rectángulo"/>
          <p:cNvSpPr/>
          <p:nvPr/>
        </p:nvSpPr>
        <p:spPr>
          <a:xfrm>
            <a:off x="849898" y="3083688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</a:t>
            </a:r>
          </a:p>
        </p:txBody>
      </p:sp>
      <p:sp>
        <p:nvSpPr>
          <p:cNvPr id="8" name="31 Rectángulo"/>
          <p:cNvSpPr/>
          <p:nvPr/>
        </p:nvSpPr>
        <p:spPr>
          <a:xfrm>
            <a:off x="854897" y="2291600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</a:t>
            </a:r>
          </a:p>
        </p:txBody>
      </p:sp>
      <p:sp>
        <p:nvSpPr>
          <p:cNvPr id="10" name="31 Rectángulo"/>
          <p:cNvSpPr/>
          <p:nvPr/>
        </p:nvSpPr>
        <p:spPr>
          <a:xfrm>
            <a:off x="849898" y="1512188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</a:t>
            </a:r>
          </a:p>
        </p:txBody>
      </p:sp>
      <p:sp>
        <p:nvSpPr>
          <p:cNvPr id="11" name="31 Rectángulo"/>
          <p:cNvSpPr/>
          <p:nvPr/>
        </p:nvSpPr>
        <p:spPr>
          <a:xfrm>
            <a:off x="854897" y="726149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 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87764" y="548680"/>
            <a:ext cx="6571602" cy="27082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LO INESPERADO</a:t>
            </a:r>
          </a:p>
          <a:p>
            <a:pPr marL="285750" indent="-28575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INCONGRUENCIAS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NECESIDADES DE LOS PROCESOS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CAMBIOS EN LA INDUSTRIA / MERCADO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704339" y="3643845"/>
            <a:ext cx="7950850" cy="91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FUERA DEL ORGANISMO, EMPRESA O SECTOR</a:t>
            </a:r>
          </a:p>
        </p:txBody>
      </p:sp>
      <p:sp>
        <p:nvSpPr>
          <p:cNvPr id="21" name="31 Rectángulo"/>
          <p:cNvSpPr/>
          <p:nvPr/>
        </p:nvSpPr>
        <p:spPr>
          <a:xfrm>
            <a:off x="796635" y="5892000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</a:t>
            </a:r>
          </a:p>
        </p:txBody>
      </p:sp>
      <p:sp>
        <p:nvSpPr>
          <p:cNvPr id="22" name="31 Rectángulo"/>
          <p:cNvSpPr/>
          <p:nvPr/>
        </p:nvSpPr>
        <p:spPr>
          <a:xfrm>
            <a:off x="791636" y="5118637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</a:t>
            </a:r>
          </a:p>
        </p:txBody>
      </p:sp>
      <p:sp>
        <p:nvSpPr>
          <p:cNvPr id="23" name="31 Rectángulo"/>
          <p:cNvSpPr/>
          <p:nvPr/>
        </p:nvSpPr>
        <p:spPr>
          <a:xfrm>
            <a:off x="796635" y="4326477"/>
            <a:ext cx="6867730" cy="705352"/>
          </a:xfrm>
          <a:prstGeom prst="rect">
            <a:avLst/>
          </a:prstGeom>
          <a:solidFill>
            <a:srgbClr val="831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/>
              <a:t>  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29502" y="4158064"/>
            <a:ext cx="6722160" cy="25112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CAMBIOS DEMOGR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ÁFICOS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CAMBIOS EN LA PERCEPCI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ÓN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NUEVO CONOCIMIENTO</a:t>
            </a:r>
          </a:p>
        </p:txBody>
      </p:sp>
      <p:sp>
        <p:nvSpPr>
          <p:cNvPr id="3" name="Flecha: a la derecha 2"/>
          <p:cNvSpPr/>
          <p:nvPr/>
        </p:nvSpPr>
        <p:spPr>
          <a:xfrm>
            <a:off x="323528" y="404664"/>
            <a:ext cx="360040" cy="216024"/>
          </a:xfrm>
          <a:prstGeom prst="rightArrow">
            <a:avLst/>
          </a:prstGeom>
          <a:solidFill>
            <a:srgbClr val="8A22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6" name="Flecha: a la derecha 15"/>
          <p:cNvSpPr/>
          <p:nvPr/>
        </p:nvSpPr>
        <p:spPr>
          <a:xfrm>
            <a:off x="323528" y="4005064"/>
            <a:ext cx="360040" cy="216024"/>
          </a:xfrm>
          <a:prstGeom prst="rightArrow">
            <a:avLst/>
          </a:prstGeom>
          <a:solidFill>
            <a:srgbClr val="8A22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2128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" y="0"/>
            <a:ext cx="3289300" cy="2463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20888"/>
            <a:ext cx="3658041" cy="27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276872"/>
            <a:ext cx="4574587" cy="304418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79712" y="5356373"/>
            <a:ext cx="431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Servicio de Compañía en Sanatorios y Domicilio</a:t>
            </a:r>
          </a:p>
        </p:txBody>
      </p:sp>
    </p:spTree>
    <p:extLst>
      <p:ext uri="{BB962C8B-B14F-4D97-AF65-F5344CB8AC3E}">
        <p14:creationId xmlns:p14="http://schemas.microsoft.com/office/powerpoint/2010/main" val="200698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ene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436" y="3023567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ontevideo.gub.uy/sites/default/files/styles/galeriaslideshowcontenido/public/biblioteca/nic9681.jpg?itok=Ni99BA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99" y="2924175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quipamientos Saludables. Policlinica Giraldez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331"/>
            <a:ext cx="5400600" cy="35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ontevideo.gub.uy/sites/default/files/styles/galeriaslideshowcontenido/public/biblioteca/dsc0123.jpg?itok=uxWJ3yj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39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 blanco copia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 copia 2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En blanco copia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iñetas copia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ñetas copia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Viñetas cop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to (horizontal)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(horizontal)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Foto (horizontal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 copia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 copia 1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En blanco copia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ítulo y viñetas (derecha)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derecha)">
      <a:majorFont>
        <a:latin typeface="Chalkduster"/>
        <a:ea typeface="ヒラギノ角ゴ ProN W3"/>
        <a:cs typeface="ヒラギノ角ゴ ProN W3"/>
      </a:majorFont>
      <a:minorFont>
        <a:latin typeface="Chalkduste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ítulo y viñetas (derech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ítulo, viñetas y f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, viñetas y foto">
      <a:majorFont>
        <a:latin typeface="Chalkduster"/>
        <a:ea typeface="ヒラギノ角ゴ ProN W3"/>
        <a:cs typeface="ヒラギノ角ゴ ProN W3"/>
      </a:majorFont>
      <a:minorFont>
        <a:latin typeface="Chalkduste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ítulo, viñetas y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n blanco copia 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 copia 3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En blanco copia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ítulo y viñetas (2 columnas)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2 columnas)">
      <a:majorFont>
        <a:latin typeface="Chalkduster"/>
        <a:ea typeface="ヒラギノ角ゴ ProN W3"/>
        <a:cs typeface="ヒラギノ角ゴ ProN W3"/>
      </a:majorFont>
      <a:minorFont>
        <a:latin typeface="Chalkduste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ítulo y viñetas (2 column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ítulo y viñetas (izquierda)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izquierda)">
      <a:majorFont>
        <a:latin typeface="Chalkduster"/>
        <a:ea typeface="ヒラギノ角ゴ ProN W3"/>
        <a:cs typeface="ヒラギノ角ゴ ProN W3"/>
      </a:majorFont>
      <a:minorFont>
        <a:latin typeface="Chalkduste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ítulo y viñetas (izquierd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8863E2-9262-49E1-BD34-BC57EAADEE75}"/>
</file>

<file path=customXml/itemProps2.xml><?xml version="1.0" encoding="utf-8"?>
<ds:datastoreItem xmlns:ds="http://schemas.openxmlformats.org/officeDocument/2006/customXml" ds:itemID="{2B953297-FBA1-4C47-92B6-01EDBDD1628C}"/>
</file>

<file path=customXml/itemProps3.xml><?xml version="1.0" encoding="utf-8"?>
<ds:datastoreItem xmlns:ds="http://schemas.openxmlformats.org/officeDocument/2006/customXml" ds:itemID="{D10D3FB3-A7A0-40E0-982D-39873404B908}"/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Pages>0</Pages>
  <Words>293</Words>
  <Characters>0</Characters>
  <Application>Microsoft Office PowerPoint</Application>
  <PresentationFormat>Presentación en pantalla (4:3)</PresentationFormat>
  <Lines>0</Lines>
  <Paragraphs>53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8</vt:i4>
      </vt:variant>
    </vt:vector>
  </HeadingPairs>
  <TitlesOfParts>
    <vt:vector size="24" baseType="lpstr">
      <vt:lpstr>Arial</vt:lpstr>
      <vt:lpstr>Calibri</vt:lpstr>
      <vt:lpstr>Chalkboard</vt:lpstr>
      <vt:lpstr>Trebuchet MS</vt:lpstr>
      <vt:lpstr>ヒラギノ角ゴ ProN W3</vt:lpstr>
      <vt:lpstr>Chalkduster</vt:lpstr>
      <vt:lpstr>En blanco copia 2</vt:lpstr>
      <vt:lpstr>Viñetas copia</vt:lpstr>
      <vt:lpstr>Foto (horizontal)</vt:lpstr>
      <vt:lpstr>En blanco copia 1</vt:lpstr>
      <vt:lpstr>Título y viñetas (derecha)</vt:lpstr>
      <vt:lpstr>Título, viñetas y foto</vt:lpstr>
      <vt:lpstr>En blanco copia 3</vt:lpstr>
      <vt:lpstr>Título y viñetas (2 columnas)</vt:lpstr>
      <vt:lpstr>Título y viñetas (izquierda)</vt:lpstr>
      <vt:lpstr>Tema de Office</vt:lpstr>
      <vt:lpstr>Innovación aplicada a la Ciudad</vt:lpstr>
      <vt:lpstr>Innovación</vt:lpstr>
      <vt:lpstr>Innovación</vt:lpstr>
      <vt:lpstr>Innovación</vt:lpstr>
      <vt:lpstr>Tipos</vt:lpstr>
      <vt:lpstr>EN EL ORGANISMO, EMPRESA O SECTOR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desarrollo en Tecnologías de la Información</dc:title>
  <dc:subject/>
  <dc:creator>Jorge Moleri</dc:creator>
  <cp:keywords/>
  <dc:description/>
  <cp:lastModifiedBy>Jorge Moleri</cp:lastModifiedBy>
  <cp:revision>106</cp:revision>
  <dcterms:modified xsi:type="dcterms:W3CDTF">2016-09-06T04:46:24Z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