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57" r:id="rId4"/>
    <p:sldId id="260" r:id="rId5"/>
    <p:sldId id="273" r:id="rId6"/>
    <p:sldId id="263" r:id="rId7"/>
    <p:sldId id="262" r:id="rId8"/>
    <p:sldId id="266" r:id="rId9"/>
    <p:sldId id="258" r:id="rId10"/>
    <p:sldId id="274" r:id="rId11"/>
    <p:sldId id="268" r:id="rId12"/>
    <p:sldId id="267" r:id="rId13"/>
    <p:sldId id="269" r:id="rId14"/>
    <p:sldId id="264" r:id="rId15"/>
    <p:sldId id="270" r:id="rId16"/>
    <p:sldId id="271" r:id="rId17"/>
    <p:sldId id="259" r:id="rId18"/>
    <p:sldId id="272" r:id="rId19"/>
    <p:sldId id="261" r:id="rId20"/>
    <p:sldId id="275" r:id="rId2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>
        <p:scale>
          <a:sx n="76" d="100"/>
          <a:sy n="76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D57E-77C3-4EDC-B0EC-5EEEB605C673}" type="datetimeFigureOut">
              <a:rPr lang="es-ES" smtClean="0"/>
              <a:t>06/09/2016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9744E-900C-4E09-8688-324B8264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307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744E-900C-4E09-8688-324B8264840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7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744E-900C-4E09-8688-324B8264840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744E-900C-4E09-8688-324B8264840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744E-900C-4E09-8688-324B8264840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744E-900C-4E09-8688-324B8264840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744E-900C-4E09-8688-324B8264840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744E-900C-4E09-8688-324B8264840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9744E-900C-4E09-8688-324B8264840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61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C6C1-DAFF-41A4-903F-99E00A218E82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CE7B-A09D-4C89-A697-5A4EB702C1E0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A708-1C04-4940-AEF0-B55C5104ECAD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7061-7EAE-4C07-B35B-048CFA3A2D53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9CC4-C58D-4D38-8E12-D0615C85E2E4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8D3C-C9F6-425A-B617-857A37E9850C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259C-DE37-463C-8831-7C1B39912A5A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3384-BF29-4D20-A235-31E9871448FA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2CE5-D9C2-44E4-8D49-AD5BD5FCF52E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A013-E845-4EFB-B2AF-04C78122FCAB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49DB-CFE7-4EAA-8E25-83B28A00120F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74DA-DF24-459F-B33B-E792E513C231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A110-E2E3-49E8-B23C-59CDDE3DF29D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4C32-F372-4590-9798-688E4D149765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C220-4783-4B7C-B6EC-FDDBF3394847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B609-7B26-4F6A-9305-662970D18D96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87CE-844F-4BD6-8581-0FDE2A7AA650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894F-234E-480A-921E-ADB47FDEF2C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E44C-7EF0-4CE1-9BD3-C040C588985F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8D2B9-10E9-4B36-BCD5-10AA7D4F3A95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27D6-7B85-4A17-B5D5-D072D6A3DC28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3A450-1672-410C-AA00-8F477BAE4421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8720CF-D8DC-44C6-9DF0-C1D605A14CED}" type="datetimeFigureOut">
              <a:rPr lang="fr-FR"/>
              <a:pPr>
                <a:defRPr/>
              </a:pPr>
              <a:t>06/09/2016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5B94E6-70EF-45DB-BD63-BDB0B562AF0B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5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fr-CA" sz="6600" dirty="0" smtClean="0">
                <a:solidFill>
                  <a:srgbClr val="7DAD21"/>
                </a:solidFill>
              </a:rPr>
              <a:t>PARADAS </a:t>
            </a:r>
            <a:r>
              <a:rPr lang="fr-CA" sz="6600" dirty="0" smtClean="0">
                <a:solidFill>
                  <a:srgbClr val="7DAD21"/>
                </a:solidFill>
              </a:rPr>
              <a:t>SOLARES</a:t>
            </a:r>
            <a:endParaRPr lang="fr-CA" sz="6600" dirty="0" smtClean="0">
              <a:solidFill>
                <a:srgbClr val="7DAD2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150"/>
            <a:ext cx="9144000" cy="11430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3789040"/>
            <a:ext cx="6886575" cy="1371600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 bwMode="auto">
          <a:xfrm>
            <a:off x="1371600" y="1340768"/>
            <a:ext cx="6400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2800" dirty="0">
                <a:solidFill>
                  <a:srgbClr val="7DAD21"/>
                </a:solidFill>
              </a:rPr>
              <a:t>2º Encuentro de Ciudades Inteligentes para la Inclusión </a:t>
            </a:r>
            <a:endParaRPr lang="es-UY" sz="2800" dirty="0" smtClean="0">
              <a:solidFill>
                <a:srgbClr val="7DAD21"/>
              </a:solidFill>
            </a:endParaRPr>
          </a:p>
          <a:p>
            <a:endParaRPr lang="es-UY" sz="2800" dirty="0">
              <a:solidFill>
                <a:srgbClr val="7DAD21"/>
              </a:solidFill>
            </a:endParaRPr>
          </a:p>
          <a:p>
            <a:r>
              <a:rPr lang="fr-CA" sz="2800" dirty="0" smtClean="0">
                <a:solidFill>
                  <a:srgbClr val="7DAD21"/>
                </a:solidFill>
              </a:rPr>
              <a:t>Martin </a:t>
            </a:r>
            <a:r>
              <a:rPr lang="fr-CA" sz="2800" dirty="0">
                <a:solidFill>
                  <a:srgbClr val="7DAD21"/>
                </a:solidFill>
              </a:rPr>
              <a:t>Ferreira</a:t>
            </a:r>
          </a:p>
          <a:p>
            <a:r>
              <a:rPr lang="fr-CA" sz="2800" dirty="0" err="1">
                <a:solidFill>
                  <a:srgbClr val="7DAD21"/>
                </a:solidFill>
              </a:rPr>
              <a:t>Estudiante</a:t>
            </a:r>
            <a:r>
              <a:rPr lang="fr-CA" sz="2800" dirty="0">
                <a:solidFill>
                  <a:srgbClr val="7DAD21"/>
                </a:solidFill>
              </a:rPr>
              <a:t> de </a:t>
            </a:r>
            <a:r>
              <a:rPr lang="fr-CA" sz="2800" dirty="0" err="1">
                <a:solidFill>
                  <a:srgbClr val="7DAD21"/>
                </a:solidFill>
              </a:rPr>
              <a:t>Ingeniería</a:t>
            </a:r>
            <a:r>
              <a:rPr lang="fr-CA" sz="2800" dirty="0">
                <a:solidFill>
                  <a:srgbClr val="7DAD21"/>
                </a:solidFill>
              </a:rPr>
              <a:t> </a:t>
            </a:r>
            <a:r>
              <a:rPr lang="fr-CA" sz="2800" dirty="0" err="1">
                <a:solidFill>
                  <a:srgbClr val="7DAD21"/>
                </a:solidFill>
              </a:rPr>
              <a:t>Eléctrica</a:t>
            </a:r>
            <a:endParaRPr lang="fr-CA" sz="2800" dirty="0">
              <a:solidFill>
                <a:srgbClr val="7DAD21"/>
              </a:solidFill>
            </a:endParaRPr>
          </a:p>
          <a:p>
            <a:endParaRPr lang="fr-CA" sz="2800" dirty="0">
              <a:solidFill>
                <a:srgbClr val="7DAD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29208" y="60837"/>
            <a:ext cx="8229600" cy="1143000"/>
          </a:xfrm>
        </p:spPr>
        <p:txBody>
          <a:bodyPr/>
          <a:lstStyle/>
          <a:p>
            <a:r>
              <a:rPr lang="es-UY" dirty="0" smtClean="0">
                <a:solidFill>
                  <a:schemeClr val="bg1"/>
                </a:solidFill>
              </a:rPr>
              <a:t>Iluminar paradas oscuras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02" y="1869118"/>
            <a:ext cx="3371850" cy="3371850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347864" y="4894986"/>
            <a:ext cx="2726926" cy="24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Iluminación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Nocturna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Resultado de imagen de tira l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3" y="2132856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tira l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3" y="4005064"/>
            <a:ext cx="2394353" cy="239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4" t="20197" r="18944" b="25278"/>
          <a:stretch/>
        </p:blipFill>
        <p:spPr>
          <a:xfrm>
            <a:off x="6362023" y="2864442"/>
            <a:ext cx="2736304" cy="22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29208" y="60837"/>
            <a:ext cx="8229600" cy="1143000"/>
          </a:xfrm>
        </p:spPr>
        <p:txBody>
          <a:bodyPr/>
          <a:lstStyle/>
          <a:p>
            <a:r>
              <a:rPr lang="es-UY" dirty="0" smtClean="0">
                <a:solidFill>
                  <a:schemeClr val="bg1"/>
                </a:solidFill>
              </a:rPr>
              <a:t>Prever emergencias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99" y="1844824"/>
            <a:ext cx="1769715" cy="1769715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75856" y="3847123"/>
            <a:ext cx="2726926" cy="24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Carga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dispositivos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Resultado de imagen de celular descargad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1" t="31069" r="33740" b="22286"/>
          <a:stretch/>
        </p:blipFill>
        <p:spPr bwMode="auto">
          <a:xfrm>
            <a:off x="251520" y="2843690"/>
            <a:ext cx="1928217" cy="15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simbolo de bateria descarg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3441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29208" y="60837"/>
            <a:ext cx="8229600" cy="1143000"/>
          </a:xfrm>
        </p:spPr>
        <p:txBody>
          <a:bodyPr/>
          <a:lstStyle/>
          <a:p>
            <a:r>
              <a:rPr lang="es-UY" dirty="0" smtClean="0">
                <a:solidFill>
                  <a:schemeClr val="bg1"/>
                </a:solidFill>
              </a:rPr>
              <a:t>Autofinanciamiento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56539"/>
            <a:ext cx="2263944" cy="2263944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272056" y="4192516"/>
            <a:ext cx="2726926" cy="24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Publicidad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la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página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inicio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1395536"/>
            <a:ext cx="3203847" cy="338437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3200" dirty="0" err="1" smtClean="0">
                <a:solidFill>
                  <a:schemeClr val="bg1"/>
                </a:solidFill>
              </a:rPr>
              <a:t>Beneficiarios</a:t>
            </a:r>
            <a:r>
              <a:rPr lang="fr-CA" sz="3200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074" name="Picture 2" descr="Resultado de imagen de easy ta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335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pedidos 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36" y="5361915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mercado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85" y="5490899"/>
            <a:ext cx="270851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de imm horarios play st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1424836" cy="14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de imm horarios play sto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3356"/>
            <a:ext cx="1588282" cy="15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de voy en tax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79" y="664875"/>
            <a:ext cx="1336462" cy="13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n de face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36" y="3140969"/>
            <a:ext cx="1070001" cy="10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sultado de imagen de twit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84" y="3077020"/>
            <a:ext cx="1197899" cy="11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sultado de imagen de whatsap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52" y="3023486"/>
            <a:ext cx="1187485" cy="11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sultado de imagen de instagra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36" y="3077020"/>
            <a:ext cx="1133951" cy="11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4468234" y="-315416"/>
            <a:ext cx="3203847" cy="10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fr-CA" sz="3200" dirty="0" smtClean="0"/>
              <a:t>Transporte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4338702" y="2103623"/>
            <a:ext cx="3203847" cy="10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fr-CA" sz="3200" dirty="0" err="1" smtClean="0"/>
              <a:t>Redes</a:t>
            </a:r>
            <a:r>
              <a:rPr lang="fr-CA" sz="3200" dirty="0" smtClean="0"/>
              <a:t> sociales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4084327" y="4204558"/>
            <a:ext cx="3725685" cy="109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fr-CA" sz="3200" dirty="0" err="1" smtClean="0"/>
              <a:t>Compras</a:t>
            </a:r>
            <a:r>
              <a:rPr lang="fr-CA" sz="3200" dirty="0" smtClean="0"/>
              <a:t> en </a:t>
            </a:r>
            <a:r>
              <a:rPr lang="fr-CA" sz="3200" dirty="0" err="1" smtClean="0"/>
              <a:t>general</a:t>
            </a:r>
            <a:endParaRPr lang="fr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0836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29208" y="60837"/>
            <a:ext cx="8229600" cy="1143000"/>
          </a:xfrm>
        </p:spPr>
        <p:txBody>
          <a:bodyPr/>
          <a:lstStyle/>
          <a:p>
            <a:r>
              <a:rPr lang="es-UY" dirty="0" smtClean="0">
                <a:solidFill>
                  <a:schemeClr val="bg1"/>
                </a:solidFill>
              </a:rPr>
              <a:t>¿Cómo lograr todo esto?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n de paneles sol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3"/>
            <a:ext cx="5715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de offgri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3503"/>
            <a:ext cx="23336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panel solar term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11" y="2564903"/>
            <a:ext cx="5715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Señal de prohibido"/>
          <p:cNvSpPr/>
          <p:nvPr/>
        </p:nvSpPr>
        <p:spPr>
          <a:xfrm>
            <a:off x="4716016" y="3284984"/>
            <a:ext cx="2849621" cy="2734344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29208" y="60837"/>
            <a:ext cx="8229600" cy="1143000"/>
          </a:xfrm>
        </p:spPr>
        <p:txBody>
          <a:bodyPr/>
          <a:lstStyle/>
          <a:p>
            <a:r>
              <a:rPr lang="es-UY" dirty="0" smtClean="0">
                <a:solidFill>
                  <a:schemeClr val="bg1"/>
                </a:solidFill>
              </a:rPr>
              <a:t>Funcionamiento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Resultado de imagen de nube lluvia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6" y="68969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recipien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8" y="22738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02189" y="3861048"/>
            <a:ext cx="2736304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6 Rectángulo"/>
          <p:cNvSpPr/>
          <p:nvPr/>
        </p:nvSpPr>
        <p:spPr>
          <a:xfrm rot="16200000">
            <a:off x="1835699" y="5013174"/>
            <a:ext cx="2304256" cy="1440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6150" name="Picture 6" descr="Resultado de imagen de canilla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34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de washing machin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21" y="4178874"/>
            <a:ext cx="1582816" cy="15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915816" y="4826266"/>
            <a:ext cx="2592288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10 Rectángulo"/>
          <p:cNvSpPr/>
          <p:nvPr/>
        </p:nvSpPr>
        <p:spPr>
          <a:xfrm>
            <a:off x="2915816" y="6093296"/>
            <a:ext cx="4752528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6154" name="Picture 10" descr="Resultado de imagen de manguera icon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b="61367"/>
          <a:stretch/>
        </p:blipFill>
        <p:spPr bwMode="auto">
          <a:xfrm rot="1015391">
            <a:off x="7094769" y="5869344"/>
            <a:ext cx="1506320" cy="7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417332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Batería</a:t>
            </a:r>
            <a:endParaRPr lang="es-UY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579645" y="332345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Puerto USB</a:t>
            </a:r>
            <a:endParaRPr lang="es-UY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33837" y="41788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err="1" smtClean="0"/>
              <a:t>Wi</a:t>
            </a:r>
            <a:r>
              <a:rPr lang="es-UY" dirty="0" err="1"/>
              <a:t>F</a:t>
            </a:r>
            <a:r>
              <a:rPr lang="es-UY" dirty="0" err="1" smtClean="0"/>
              <a:t>i</a:t>
            </a:r>
            <a:endParaRPr lang="es-UY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480168" y="539235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Iluminación</a:t>
            </a:r>
            <a:endParaRPr lang="es-UY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26546" y="16288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Sol</a:t>
            </a:r>
            <a:endParaRPr lang="es-UY" dirty="0"/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2222099" y="50779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Cables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118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Beneficios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Necesitan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poco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mantenimiento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pueden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cualquier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parada que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esté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expuesta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 sol.</a:t>
            </a:r>
          </a:p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vida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útil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Autonomía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contamina al medio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ambiente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Contras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Cuidado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vándalos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provisto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especializada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internet.</a:t>
            </a:r>
          </a:p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no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contaminar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 medio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ambiente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hacerse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correcta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disposición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tratamientos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los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paneles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solares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baterías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electrónica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involucrada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reciclaje simbo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19" y="3899498"/>
            <a:ext cx="153464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grt2-1.xx.fbcdn.net/v/t1.0-9/10369603_576590725771887_3165912404567381374_n.jpg?oh=9c7bfea23e9a8efd6b497f67fe3d9fc5&amp;oe=5837C15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1569"/>
            <a:ext cx="195313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27784" y="1573971"/>
            <a:ext cx="6257925" cy="5429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reciclaje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componentes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parada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es gracias a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base 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datos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CEMPRE –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Compromiso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Empresarial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el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Reciclaje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4" name="Picture 6" descr="Resultado de imagen de car battery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030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851920" y="4151526"/>
            <a:ext cx="1584176" cy="1008112"/>
          </a:xfrm>
          <a:prstGeom prst="rightArrow">
            <a:avLst/>
          </a:prstGeom>
          <a:solidFill>
            <a:schemeClr val="tx1"/>
          </a:solidFill>
          <a:ln>
            <a:solidFill>
              <a:srgbClr val="7DA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323528" y="-237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UY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ambiental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plazo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r>
              <a:rPr lang="fr-CA" sz="9600" dirty="0" smtClean="0">
                <a:solidFill>
                  <a:srgbClr val="7DAD21"/>
                </a:solidFill>
              </a:rPr>
              <a:t>¡GRACIAS!</a:t>
            </a:r>
            <a:endParaRPr lang="fr-CA" sz="9600" dirty="0" smtClean="0">
              <a:solidFill>
                <a:srgbClr val="7DAD2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150"/>
            <a:ext cx="9144000" cy="1143000"/>
          </a:xfrm>
          <a:prstGeom prst="rect">
            <a:avLst/>
          </a:prstGeom>
        </p:spPr>
      </p:pic>
      <p:pic>
        <p:nvPicPr>
          <p:cNvPr id="7172" name="Picture 4" descr="Resultado de imagen de twitter logo g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2" y="323468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2699792" y="3053945"/>
            <a:ext cx="539975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600" dirty="0" smtClean="0">
                <a:solidFill>
                  <a:srgbClr val="7DAD21"/>
                </a:solidFill>
              </a:rPr>
              <a:t>@martinfp642</a:t>
            </a:r>
            <a:endParaRPr lang="fr-CA" sz="3600" dirty="0" smtClean="0">
              <a:solidFill>
                <a:srgbClr val="7DAD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822" y="260648"/>
            <a:ext cx="6257925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bg1"/>
                </a:solidFill>
              </a:rPr>
              <a:t>En el 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err="1" smtClean="0">
                <a:solidFill>
                  <a:schemeClr val="bg1"/>
                </a:solidFill>
              </a:rPr>
              <a:t>mundo</a:t>
            </a:r>
            <a:r>
              <a:rPr lang="fr-CA" dirty="0" smtClean="0">
                <a:solidFill>
                  <a:schemeClr val="bg1"/>
                </a:solidFill>
              </a:rPr>
              <a:t>: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Resultado de imagen de green world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9" y="1700808"/>
            <a:ext cx="7253613" cy="3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und pin icon. Download flag icon of United Kingdom at PNG for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36" y="1700808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40968"/>
            <a:ext cx="960000" cy="720000"/>
          </a:xfrm>
          <a:prstGeom prst="rect">
            <a:avLst/>
          </a:prstGeom>
        </p:spPr>
      </p:pic>
      <p:pic>
        <p:nvPicPr>
          <p:cNvPr id="4102" name="Picture 6" descr="Round pin icon. Download flag icon of Spain at PNG form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84" y="2097294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ound pin icon. Download flag icon of Argentina at PNG form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84" y="4149080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ound pin icon. Download flag icon of United States of America at PNG forma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35645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ound pin icon. Download flag icon of Japan at PNG form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8986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ound pin icon. Download flag icon of China at PNG forma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87" y="2357795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ound pin icon. Download flag icon of South Africa at PNG forma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75" y="3917032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ound pin icon. Download flag icon of Canada at PNG forma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67" y="1737294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ound pin icon. Download flag icon of India at PNG forma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18411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Round pin icon. Download flag icon of United Arab Emirates at PNG forma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84" y="2527063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066867" y="141277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Canadá</a:t>
            </a:r>
            <a:endParaRPr lang="es-UY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915816" y="26326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EEUU</a:t>
            </a:r>
            <a:endParaRPr lang="es-UY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924250" y="349163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Ecuador</a:t>
            </a:r>
            <a:endParaRPr lang="es-UY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267744" y="44997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Argentina</a:t>
            </a:r>
            <a:endParaRPr lang="es-UY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706360" y="452710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Sudáfrica</a:t>
            </a:r>
            <a:endParaRPr lang="es-UY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17993" y="254722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España</a:t>
            </a:r>
            <a:endParaRPr lang="es-UY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955936" y="144332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Reino Unido</a:t>
            </a:r>
            <a:endParaRPr lang="es-UY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708184" y="373236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India</a:t>
            </a:r>
            <a:endParaRPr lang="es-UY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54484" y="3058597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Emiratos</a:t>
            </a:r>
          </a:p>
          <a:p>
            <a:r>
              <a:rPr lang="es-UY" dirty="0" smtClean="0"/>
              <a:t>Árabes unidos</a:t>
            </a:r>
            <a:endParaRPr lang="es-UY" dirty="0"/>
          </a:p>
        </p:txBody>
      </p:sp>
      <p:sp>
        <p:nvSpPr>
          <p:cNvPr id="28" name="27 CuadroTexto"/>
          <p:cNvSpPr txBox="1"/>
          <p:nvPr/>
        </p:nvSpPr>
        <p:spPr>
          <a:xfrm>
            <a:off x="8164175" y="255272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Japón</a:t>
            </a:r>
            <a:endParaRPr lang="es-UY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352755" y="303251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China</a:t>
            </a:r>
            <a:endParaRPr lang="es-UY" dirty="0"/>
          </a:p>
        </p:txBody>
      </p:sp>
      <p:pic>
        <p:nvPicPr>
          <p:cNvPr id="4120" name="Picture 24" descr="Round pin icon. Download flag icon of Uruguay at PNG forma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20" y="4043822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917993" y="457915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¿Uruguay?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9144000" cy="576072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" y="548640"/>
            <a:ext cx="914400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4252" y="-99392"/>
            <a:ext cx="6257925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bg1"/>
                </a:solidFill>
              </a:rPr>
              <a:t>Historia: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908720"/>
            <a:ext cx="7092280" cy="5429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 – Se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 taller 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introducción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la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ingeniería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eléctrica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Solar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5530">
            <a:off x="5411869" y="2353571"/>
            <a:ext cx="3635896" cy="272692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791">
            <a:off x="2312019" y="2309360"/>
            <a:ext cx="3312368" cy="33123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36" y="4853126"/>
            <a:ext cx="2520281" cy="18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257925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bg1"/>
                </a:solidFill>
              </a:rPr>
              <a:t>Historia: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476672"/>
            <a:ext cx="6257925" cy="5429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2014-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profundiad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principio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negocio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 – El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ganador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concurso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 Tus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ideas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Valen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» en la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categoría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eficiencia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energética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026" name="Picture 2" descr="http://4.bp.blogspot.com/-EG6HWSKiDAY/VVKNLqiyDAI/AAAAAAAAA_s/Rxir_rCTcIY/s640/web_2015_adhesivo_15x4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21" y="3789040"/>
            <a:ext cx="6096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6257925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bg1"/>
                </a:solidFill>
              </a:rPr>
              <a:t>Historia: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476672"/>
            <a:ext cx="6257925" cy="5429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 –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Apoyo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Fundación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Ricaldoni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participación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mapeo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iniciativas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ciudadanas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(IMM).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2986892" cy="1588772"/>
          </a:xfrm>
          <a:prstGeom prst="rect">
            <a:avLst/>
          </a:prstGeom>
        </p:spPr>
      </p:pic>
      <p:pic>
        <p:nvPicPr>
          <p:cNvPr id="5122" name="Picture 2" descr="Resultado de imagen de mapeo de iniciativas ciudadanas i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06" y="2924944"/>
            <a:ext cx="35672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39552" y="31831"/>
            <a:ext cx="8229600" cy="1143000"/>
          </a:xfrm>
        </p:spPr>
        <p:txBody>
          <a:bodyPr/>
          <a:lstStyle/>
          <a:p>
            <a:r>
              <a:rPr lang="es-UY" dirty="0" smtClean="0">
                <a:solidFill>
                  <a:schemeClr val="bg1"/>
                </a:solidFill>
              </a:rPr>
              <a:t>Problemática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13285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UY" sz="2400" dirty="0" smtClean="0"/>
              <a:t>Falta de iluminación en nuevos modelos de paradas de ómnibus.</a:t>
            </a:r>
          </a:p>
          <a:p>
            <a:pPr marL="342900" indent="-342900">
              <a:buFont typeface="Arial" pitchFamily="34" charset="0"/>
              <a:buChar char="•"/>
            </a:pPr>
            <a:endParaRPr lang="es-UY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UY" sz="2400" dirty="0" smtClean="0"/>
              <a:t>Espacio poco explotado de la ciudad y con gran potencial publicitario.</a:t>
            </a:r>
          </a:p>
          <a:p>
            <a:pPr marL="342900" indent="-342900">
              <a:buFont typeface="Arial" pitchFamily="34" charset="0"/>
              <a:buChar char="•"/>
            </a:pPr>
            <a:endParaRPr lang="es-UY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UY" sz="2400" dirty="0" smtClean="0"/>
              <a:t>Incremento de uso de dispositivos con tecnología </a:t>
            </a:r>
            <a:r>
              <a:rPr lang="es-UY" sz="2400" dirty="0" err="1" smtClean="0"/>
              <a:t>WiFi</a:t>
            </a:r>
            <a:r>
              <a:rPr lang="es-UY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s-UY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UY" sz="2400" dirty="0" smtClean="0"/>
              <a:t>Poca duración de las baterías de celular.</a:t>
            </a:r>
          </a:p>
          <a:p>
            <a:pPr marL="342900" indent="-342900">
              <a:buFont typeface="Arial" pitchFamily="34" charset="0"/>
              <a:buChar char="•"/>
            </a:pPr>
            <a:endParaRPr lang="es-UY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UY" sz="2400" dirty="0" smtClean="0"/>
              <a:t>Existencia de aplicaciones para consultar horarios de ómnibus online.</a:t>
            </a:r>
          </a:p>
          <a:p>
            <a:endParaRPr lang="es-UY" dirty="0"/>
          </a:p>
          <a:p>
            <a:endParaRPr lang="es-UY" dirty="0" smtClean="0"/>
          </a:p>
          <a:p>
            <a:endParaRPr lang="es-UY" dirty="0"/>
          </a:p>
          <a:p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36785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29208" y="60837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Servicios</a:t>
            </a:r>
            <a:r>
              <a:rPr lang="fr-CA" dirty="0" smtClean="0">
                <a:solidFill>
                  <a:schemeClr val="bg1"/>
                </a:solidFill>
              </a:rPr>
              <a:t> a </a:t>
            </a:r>
            <a:r>
              <a:rPr lang="fr-CA" dirty="0" err="1" smtClean="0">
                <a:solidFill>
                  <a:schemeClr val="bg1"/>
                </a:solidFill>
              </a:rPr>
              <a:t>brindar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6" y="2315899"/>
            <a:ext cx="2357555" cy="151215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56" y="1821670"/>
            <a:ext cx="2263944" cy="226394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03837"/>
            <a:ext cx="3371850" cy="33718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13" y="2290797"/>
            <a:ext cx="1769715" cy="1769715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-1" y="4229705"/>
            <a:ext cx="2496361" cy="242877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CA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Libre y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gratuito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374182" y="4229705"/>
            <a:ext cx="2726926" cy="24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Iluminación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Nocturna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480970" y="4293096"/>
            <a:ext cx="2726926" cy="24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USB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Carga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dispositivos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6732240" y="4257647"/>
            <a:ext cx="2726926" cy="24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Publicidad</a:t>
            </a:r>
            <a:endParaRPr lang="fr-CA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la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página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inicio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48" y="1791065"/>
            <a:ext cx="3779903" cy="3779903"/>
          </a:xfrm>
          <a:prstGeom prst="rect">
            <a:avLst/>
          </a:prstGeom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29208" y="60837"/>
            <a:ext cx="8229600" cy="1143000"/>
          </a:xfrm>
        </p:spPr>
        <p:txBody>
          <a:bodyPr/>
          <a:lstStyle/>
          <a:p>
            <a:r>
              <a:rPr lang="es-UY" dirty="0" smtClean="0">
                <a:solidFill>
                  <a:schemeClr val="bg1"/>
                </a:solidFill>
              </a:rPr>
              <a:t>Democratizar el acceso a internet</a:t>
            </a:r>
            <a:endParaRPr lang="fr-CA" dirty="0" smtClean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9"/>
          <a:stretch/>
        </p:blipFill>
        <p:spPr>
          <a:xfrm>
            <a:off x="3563888" y="2924942"/>
            <a:ext cx="2157425" cy="1512151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394418" y="4797150"/>
            <a:ext cx="2496361" cy="242877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CA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Libre y </a:t>
            </a: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gratuito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2427027" cy="2042050"/>
          </a:xfrm>
          <a:prstGeom prst="rect">
            <a:avLst/>
          </a:prstGeom>
        </p:spPr>
      </p:pic>
      <p:pic>
        <p:nvPicPr>
          <p:cNvPr id="1026" name="Picture 2" descr="Resultado de imagen de smartphon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/>
          <a:stretch/>
        </p:blipFill>
        <p:spPr bwMode="auto">
          <a:xfrm>
            <a:off x="6803737" y="2953986"/>
            <a:ext cx="2333167" cy="18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ablets ibirapit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9" t="33933" r="15985" b="3700"/>
          <a:stretch/>
        </p:blipFill>
        <p:spPr bwMode="auto">
          <a:xfrm>
            <a:off x="357673" y="4818404"/>
            <a:ext cx="2255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ewable Energy Presentation [MoreThanWaiting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E6CA7-91CD-42BB-9EF1-E7E5044DAC92}"/>
</file>

<file path=customXml/itemProps2.xml><?xml version="1.0" encoding="utf-8"?>
<ds:datastoreItem xmlns:ds="http://schemas.openxmlformats.org/officeDocument/2006/customXml" ds:itemID="{E4345D05-7EB1-4C66-8E9A-11C46BA22489}"/>
</file>

<file path=customXml/itemProps3.xml><?xml version="1.0" encoding="utf-8"?>
<ds:datastoreItem xmlns:ds="http://schemas.openxmlformats.org/officeDocument/2006/customXml" ds:itemID="{FB5BA72A-F65B-4B4B-AE00-FD69428E85B7}"/>
</file>

<file path=docProps/app.xml><?xml version="1.0" encoding="utf-8"?>
<Properties xmlns="http://schemas.openxmlformats.org/officeDocument/2006/extended-properties" xmlns:vt="http://schemas.openxmlformats.org/officeDocument/2006/docPropsVTypes">
  <Template>Renewable Energy Presentation [MoreThanWaiting.com]</Template>
  <TotalTime>535</TotalTime>
  <Words>328</Words>
  <Application>Microsoft Office PowerPoint</Application>
  <PresentationFormat>Presentación en pantalla (4:3)</PresentationFormat>
  <Paragraphs>96</Paragraphs>
  <Slides>19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Renewable Energy Presentation [MoreThanWaiting.com]</vt:lpstr>
      <vt:lpstr>PARADAS SOLARES</vt:lpstr>
      <vt:lpstr>En el  mundo:</vt:lpstr>
      <vt:lpstr>Presentación de PowerPoint</vt:lpstr>
      <vt:lpstr>Historia:</vt:lpstr>
      <vt:lpstr>Historia:</vt:lpstr>
      <vt:lpstr>Historia:</vt:lpstr>
      <vt:lpstr>Problemática</vt:lpstr>
      <vt:lpstr>Servicios a brindar</vt:lpstr>
      <vt:lpstr>Democratizar el acceso a internet</vt:lpstr>
      <vt:lpstr>Iluminar paradas oscuras</vt:lpstr>
      <vt:lpstr>Prever emergencias</vt:lpstr>
      <vt:lpstr>Autofinanciamiento</vt:lpstr>
      <vt:lpstr>Beneficiarios:</vt:lpstr>
      <vt:lpstr>¿Cómo lograr todo esto?</vt:lpstr>
      <vt:lpstr>Funcionamiento</vt:lpstr>
      <vt:lpstr>Beneficios</vt:lpstr>
      <vt:lpstr>Contras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Martin Ferreira Pereyra</dc:creator>
  <cp:lastModifiedBy>Martin Ferreira Pereyra</cp:lastModifiedBy>
  <cp:revision>64</cp:revision>
  <dcterms:created xsi:type="dcterms:W3CDTF">2016-09-04T23:50:37Z</dcterms:created>
  <dcterms:modified xsi:type="dcterms:W3CDTF">2016-09-07T03:25:33Z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TC103807039990</vt:lpwstr>
  </property>
  <property fmtid="{D5CDD505-2E9C-101B-9397-08002B2CF9AE}" pid="3" name="ContentTypeId">
    <vt:lpwstr>0x010100DEF5C16A11FF3142AD98FE93BCD0A370</vt:lpwstr>
  </property>
</Properties>
</file>