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25" r:id="rId2"/>
    <p:sldId id="441" r:id="rId3"/>
    <p:sldId id="468" r:id="rId4"/>
    <p:sldId id="447" r:id="rId5"/>
    <p:sldId id="448" r:id="rId6"/>
    <p:sldId id="469" r:id="rId7"/>
    <p:sldId id="462" r:id="rId8"/>
    <p:sldId id="463" r:id="rId9"/>
    <p:sldId id="457" r:id="rId10"/>
    <p:sldId id="464" r:id="rId11"/>
    <p:sldId id="459" r:id="rId12"/>
    <p:sldId id="408"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0"/>
    <a:srgbClr val="FFC240"/>
    <a:srgbClr val="959595"/>
    <a:srgbClr val="095CA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98" autoAdjust="0"/>
    <p:restoredTop sz="87420" autoAdjust="0"/>
  </p:normalViewPr>
  <p:slideViewPr>
    <p:cSldViewPr snapToGrid="0" snapToObjects="1">
      <p:cViewPr varScale="1">
        <p:scale>
          <a:sx n="71" d="100"/>
          <a:sy n="71" d="100"/>
        </p:scale>
        <p:origin x="184" y="5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theme" Target="theme/theme1.xml"/><Relationship Id="rId7" Type="http://schemas.openxmlformats.org/officeDocument/2006/relationships/slide" Target="slides/slide6.xml"/><Relationship Id="rId16" Type="http://schemas.openxmlformats.org/officeDocument/2006/relationships/viewProps" Target="viewProps.xml"/><Relationship Id="rId2" Type="http://schemas.openxmlformats.org/officeDocument/2006/relationships/slide" Target="slides/slide1.xml"/><Relationship Id="rId20" Type="http://schemas.openxmlformats.org/officeDocument/2006/relationships/customXml" Target="../customXml/item2.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1.xml"/><Relationship Id="rId1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DC571-7740-5B40-8E98-A5F73DF29C18}" type="datetimeFigureOut">
              <a:rPr lang="it-IT" smtClean="0"/>
              <a:t>02/09/16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69E69-A2A6-CA47-96AC-5B41FB5E8F49}" type="slidenum">
              <a:rPr lang="it-IT" smtClean="0"/>
              <a:t>‹n.›</a:t>
            </a:fld>
            <a:endParaRPr lang="it-IT" dirty="0"/>
          </a:p>
        </p:txBody>
      </p:sp>
    </p:spTree>
    <p:extLst>
      <p:ext uri="{BB962C8B-B14F-4D97-AF65-F5344CB8AC3E}">
        <p14:creationId xmlns:p14="http://schemas.microsoft.com/office/powerpoint/2010/main" val="2680621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ur-lex.europa.eu/legal-content/ES/TXT/?uri=OJ:L:2016:107:TOC" TargetMode="External"/><Relationship Id="rId4" Type="http://schemas.openxmlformats.org/officeDocument/2006/relationships/hyperlink" Target="http://www.yourfirsteuresjob.eu/"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smtClean="0"/>
              <a:t>Summary of the</a:t>
            </a:r>
            <a:r>
              <a:rPr lang="en-GB" baseline="0" noProof="0" dirty="0" smtClean="0"/>
              <a:t> presentation</a:t>
            </a:r>
            <a:endParaRPr lang="en-GB" noProof="0" dirty="0" smtClean="0"/>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2</a:t>
            </a:fld>
            <a:endParaRPr lang="it-IT" dirty="0"/>
          </a:p>
        </p:txBody>
      </p:sp>
    </p:spTree>
    <p:extLst>
      <p:ext uri="{BB962C8B-B14F-4D97-AF65-F5344CB8AC3E}">
        <p14:creationId xmlns:p14="http://schemas.microsoft.com/office/powerpoint/2010/main" val="94624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este contexto, se va a presenta un modelo innovador para gestionar la movilidad laboral dentro de la UE, en el marco del </a:t>
            </a:r>
            <a:r>
              <a:rPr lang="es-ES" sz="1200" u="sng" kern="1200" dirty="0" smtClean="0">
                <a:solidFill>
                  <a:schemeClr val="tx1"/>
                </a:solidFill>
                <a:effectLst/>
                <a:latin typeface="+mn-lt"/>
                <a:ea typeface="+mn-ea"/>
                <a:cs typeface="+mn-cs"/>
                <a:hlinkClick r:id="rId3"/>
              </a:rPr>
              <a:t>nuevo Reglamento UE 2016</a:t>
            </a:r>
            <a:r>
              <a:rPr lang="es-ES" sz="1200" kern="1200" dirty="0" smtClean="0">
                <a:solidFill>
                  <a:schemeClr val="tx1"/>
                </a:solidFill>
                <a:effectLst/>
                <a:latin typeface="+mn-lt"/>
                <a:ea typeface="+mn-ea"/>
                <a:cs typeface="+mn-cs"/>
              </a:rPr>
              <a:t> relativo a una red europea de servicios de empleo (EURES), al acceso de los trabajadores a los servicios de movilidad y a la mayor integración de los mercados de trabajo: la iniciativa "</a:t>
            </a:r>
            <a:r>
              <a:rPr lang="es-ES" sz="1200" u="sng" kern="1200" dirty="0" smtClean="0">
                <a:solidFill>
                  <a:schemeClr val="tx1"/>
                </a:solidFill>
                <a:effectLst/>
                <a:latin typeface="+mn-lt"/>
                <a:ea typeface="+mn-ea"/>
                <a:cs typeface="+mn-cs"/>
                <a:hlinkClick r:id="rId4"/>
              </a:rPr>
              <a:t>Tu primer trabajo EURES</a:t>
            </a:r>
            <a:r>
              <a:rPr lang="es-ES" sz="1200" kern="1200" dirty="0" smtClean="0">
                <a:solidFill>
                  <a:schemeClr val="tx1"/>
                </a:solidFill>
                <a:effectLst/>
                <a:latin typeface="+mn-lt"/>
                <a:ea typeface="+mn-ea"/>
                <a:cs typeface="+mn-cs"/>
              </a:rPr>
              <a:t>", gestionada por la Ciudad Metropolitana de Roma Capital con el Ministerio de Trabajo de Italia, y la asistencia técnica de </a:t>
            </a:r>
            <a:r>
              <a:rPr lang="es-ES" sz="1200" kern="1200" dirty="0" err="1" smtClean="0">
                <a:solidFill>
                  <a:schemeClr val="tx1"/>
                </a:solidFill>
                <a:effectLst/>
                <a:latin typeface="+mn-lt"/>
                <a:ea typeface="+mn-ea"/>
                <a:cs typeface="+mn-cs"/>
              </a:rPr>
              <a:t>Capitale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Lavoro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SpA</a:t>
            </a:r>
            <a:r>
              <a:rPr lang="es-ES" sz="1200" kern="1200" dirty="0" smtClean="0">
                <a:solidFill>
                  <a:schemeClr val="tx1"/>
                </a:solidFill>
                <a:effectLst/>
                <a:latin typeface="+mn-lt"/>
                <a:ea typeface="+mn-ea"/>
                <a:cs typeface="+mn-cs"/>
              </a:rPr>
              <a:t>, la agencia de desarrollo local de la Ciudad Metropolitana de Roma.</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11</a:t>
            </a:fld>
            <a:endParaRPr lang="it-IT" dirty="0"/>
          </a:p>
        </p:txBody>
      </p:sp>
    </p:spTree>
    <p:extLst>
      <p:ext uri="{BB962C8B-B14F-4D97-AF65-F5344CB8AC3E}">
        <p14:creationId xmlns:p14="http://schemas.microsoft.com/office/powerpoint/2010/main" val="13922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3</a:t>
            </a:fld>
            <a:endParaRPr lang="it-IT" dirty="0"/>
          </a:p>
        </p:txBody>
      </p:sp>
    </p:spTree>
    <p:extLst>
      <p:ext uri="{BB962C8B-B14F-4D97-AF65-F5344CB8AC3E}">
        <p14:creationId xmlns:p14="http://schemas.microsoft.com/office/powerpoint/2010/main" val="33404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smtClean="0"/>
              <a:t>Why</a:t>
            </a:r>
            <a:r>
              <a:rPr lang="en-GB" baseline="0" noProof="0" dirty="0" smtClean="0"/>
              <a:t> geographical labour mobility drives to a Smart Sustainable Cities? </a:t>
            </a:r>
            <a:r>
              <a:rPr lang="en-GB" noProof="0" dirty="0" smtClean="0"/>
              <a:t>A lot of</a:t>
            </a:r>
            <a:r>
              <a:rPr lang="en-GB" baseline="0" noProof="0" dirty="0" smtClean="0"/>
              <a:t> different definitions of Smart Sustainable Cities</a:t>
            </a:r>
            <a:r>
              <a:rPr lang="is-IS" baseline="0" noProof="0" dirty="0" smtClean="0"/>
              <a:t>…</a:t>
            </a:r>
          </a:p>
          <a:p>
            <a:r>
              <a:rPr lang="is-IS" baseline="0" noProof="0" dirty="0" smtClean="0"/>
              <a:t>Aoun-Schneider</a:t>
            </a:r>
            <a:endParaRPr lang="en-GB" baseline="0" noProof="0" dirty="0" smtClean="0"/>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4</a:t>
            </a:fld>
            <a:endParaRPr lang="it-IT" dirty="0"/>
          </a:p>
        </p:txBody>
      </p:sp>
    </p:spTree>
    <p:extLst>
      <p:ext uri="{BB962C8B-B14F-4D97-AF65-F5344CB8AC3E}">
        <p14:creationId xmlns:p14="http://schemas.microsoft.com/office/powerpoint/2010/main" val="9968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5</a:t>
            </a:fld>
            <a:endParaRPr lang="it-IT" dirty="0"/>
          </a:p>
        </p:txBody>
      </p:sp>
    </p:spTree>
    <p:extLst>
      <p:ext uri="{BB962C8B-B14F-4D97-AF65-F5344CB8AC3E}">
        <p14:creationId xmlns:p14="http://schemas.microsoft.com/office/powerpoint/2010/main" val="122151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Are labour policies in the 2030 Agenda?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TRASVERSAL THEME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noProof="0" dirty="0" smtClean="0"/>
              <a:t>Goal 8: </a:t>
            </a:r>
            <a:r>
              <a:rPr lang="en-GB" sz="1200" kern="1200" dirty="0" smtClean="0">
                <a:solidFill>
                  <a:schemeClr val="tx1"/>
                </a:solidFill>
                <a:effectLst/>
                <a:latin typeface="+mn-lt"/>
                <a:ea typeface="+mn-ea"/>
                <a:cs typeface="+mn-cs"/>
              </a:rPr>
              <a:t>Promote inclusive and sustainable economic growth, employment and decent work for all</a:t>
            </a:r>
            <a:r>
              <a:rPr lang="it-IT"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10: Reduce inequality within and among countries</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10 Target: Facilitate orderly, safe, regular and responsible migration and mobility of people, including through the implementation of planned and well-managed migration policies</a:t>
            </a:r>
            <a:r>
              <a:rPr lang="it-IT" dirty="0" smtClean="0">
                <a:effectLst/>
              </a:rPr>
              <a:t> </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Goal 17: Revitalize the global partnership for sustainable development</a:t>
            </a:r>
          </a:p>
          <a:p>
            <a:pPr lvl="0"/>
            <a:r>
              <a:rPr lang="it-IT" sz="1200" kern="1200" dirty="0" smtClean="0">
                <a:solidFill>
                  <a:schemeClr val="tx1"/>
                </a:solidFill>
                <a:effectLst/>
                <a:latin typeface="+mn-lt"/>
                <a:ea typeface="+mn-ea"/>
                <a:cs typeface="+mn-cs"/>
              </a:rPr>
              <a:t>Goal 17</a:t>
            </a:r>
            <a:r>
              <a:rPr lang="it-IT" sz="1200" kern="1200" baseline="0" dirty="0" smtClean="0">
                <a:solidFill>
                  <a:schemeClr val="tx1"/>
                </a:solidFill>
                <a:effectLst/>
                <a:latin typeface="+mn-lt"/>
                <a:ea typeface="+mn-ea"/>
                <a:cs typeface="+mn-cs"/>
              </a:rPr>
              <a:t> Target: </a:t>
            </a:r>
            <a:r>
              <a:rPr lang="it-IT" sz="1200" kern="1200" dirty="0" smtClean="0">
                <a:solidFill>
                  <a:schemeClr val="tx1"/>
                </a:solidFill>
                <a:effectLst/>
                <a:latin typeface="+mn-lt"/>
                <a:ea typeface="+mn-ea"/>
                <a:cs typeface="+mn-cs"/>
              </a:rPr>
              <a:t>Enhance the global partnership for sustainable development, complemented by multi-stakeholder partnerships that mobilize and share knowledge, expertise, technology and financial resources, to support the achievement of the sustainable development goals in all countries, in particular developing countries</a:t>
            </a:r>
          </a:p>
          <a:p>
            <a:r>
              <a:rPr lang="it-IT" sz="1200" kern="1200" dirty="0" smtClean="0">
                <a:solidFill>
                  <a:schemeClr val="tx1"/>
                </a:solidFill>
                <a:effectLst/>
                <a:latin typeface="+mn-lt"/>
                <a:ea typeface="+mn-ea"/>
                <a:cs typeface="+mn-cs"/>
              </a:rPr>
              <a:t>Encourage and promote effective public, public-private and civil society partnerships, building on the experience and resourcing strategies of partnerships</a:t>
            </a: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Goal 4: Ensure inclusive and quality education for all and promote lifelong learning</a:t>
            </a:r>
          </a:p>
          <a:p>
            <a:r>
              <a:rPr lang="en-GB" sz="1200" kern="1200" dirty="0" smtClean="0">
                <a:solidFill>
                  <a:schemeClr val="tx1"/>
                </a:solidFill>
                <a:effectLst/>
                <a:latin typeface="+mn-lt"/>
                <a:ea typeface="+mn-ea"/>
                <a:cs typeface="+mn-cs"/>
              </a:rPr>
              <a:t>TARGET: </a:t>
            </a:r>
            <a:r>
              <a:rPr lang="it-IT" sz="1200" kern="1200" dirty="0" smtClean="0">
                <a:solidFill>
                  <a:schemeClr val="tx1"/>
                </a:solidFill>
                <a:effectLst/>
                <a:latin typeface="+mn-lt"/>
                <a:ea typeface="+mn-ea"/>
                <a:cs typeface="+mn-cs"/>
              </a:rPr>
              <a:t>By 2030, ensure that all learners acquire the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Goal 9: Build resilient infrastructure, promote sustainable industrialization and foster innovation</a:t>
            </a:r>
          </a:p>
          <a:p>
            <a:r>
              <a:rPr lang="en-GB" sz="1200" kern="1200" dirty="0" smtClean="0">
                <a:solidFill>
                  <a:schemeClr val="tx1"/>
                </a:solidFill>
                <a:effectLst/>
                <a:latin typeface="+mn-lt"/>
                <a:ea typeface="+mn-ea"/>
                <a:cs typeface="+mn-cs"/>
              </a:rPr>
              <a:t>TARGET: </a:t>
            </a:r>
            <a:r>
              <a:rPr lang="it-IT" sz="1200" kern="1200" dirty="0" smtClean="0">
                <a:solidFill>
                  <a:schemeClr val="tx1"/>
                </a:solidFill>
                <a:effectLst/>
                <a:latin typeface="+mn-lt"/>
                <a:ea typeface="+mn-ea"/>
                <a:cs typeface="+mn-cs"/>
              </a:rPr>
              <a:t>Develop quality, reliable, sustainable and resilient infrastructure, including regional and transborder infrastructure, to support economic development and human well-being, with a focus on affordable and equitable access for all</a:t>
            </a:r>
          </a:p>
          <a:p>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noProof="0" dirty="0" smtClean="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6</a:t>
            </a:fld>
            <a:endParaRPr lang="it-IT" dirty="0"/>
          </a:p>
        </p:txBody>
      </p:sp>
    </p:spTree>
    <p:extLst>
      <p:ext uri="{BB962C8B-B14F-4D97-AF65-F5344CB8AC3E}">
        <p14:creationId xmlns:p14="http://schemas.microsoft.com/office/powerpoint/2010/main" val="147539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primer lugar, la movilidad laboral contribuye a mejorar la distribución de recursos y sirve como un mecanismo de ajuste de los mercados de trabajo desequilibrados, y al mismo tiempo permite que las economías afronten mejor los choques bruscos. </a:t>
            </a: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Sin embargo, si limitamos el potencial de la movilidad laboral sólo en este factor, fomentaríamos la fuga de cerebros, haciendo más pobres a los países con una elevada tasa de desempleo y aumentando el desequilibrio económico entre los estados.</a:t>
            </a:r>
            <a:endParaRPr lang="it-IT" sz="1200" kern="1200" dirty="0" smtClean="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7</a:t>
            </a:fld>
            <a:endParaRPr lang="it-IT" dirty="0"/>
          </a:p>
        </p:txBody>
      </p:sp>
    </p:spTree>
    <p:extLst>
      <p:ext uri="{BB962C8B-B14F-4D97-AF65-F5344CB8AC3E}">
        <p14:creationId xmlns:p14="http://schemas.microsoft.com/office/powerpoint/2010/main" val="2127917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457200" rtl="0" eaLnBrk="0" fontAlgn="auto" latinLnBrk="0" hangingPunct="0">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principal objetivo de la movilidad laboral es facilitar la “circulación” de cerebros para que se intercambien y se mejoren los conocimientos y las habilidades: la movilidad laboral puede promover la transferencia de conocimiento, la innovación y el desarrollo del capital humano, que es esencial en un contexto de cambio tecnológico rápido y de competencia globalizada. La mano de obra calificada que circula puede hacer que los gobiernos y las empresas sean más innovadores y competitivos y que les permita tomar más ventaja de las oportunidades en el mercado internacional. La movilidad puede crear interacción entre los ciudadanos, y puede mejorar la comprensión mutua, contribuir a que las sociedades sean más tolerantes e inclusivas y fortalecer los valores de la ciudadanía en todo el mundo.</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DC1B0BD5-C04D-4D00-AE09-253873479E94}" type="slidenum">
              <a:rPr lang="it-IT" smtClean="0"/>
              <a:pPr/>
              <a:t>8</a:t>
            </a:fld>
            <a:endParaRPr lang="it-IT" dirty="0"/>
          </a:p>
        </p:txBody>
      </p:sp>
    </p:spTree>
    <p:extLst>
      <p:ext uri="{BB962C8B-B14F-4D97-AF65-F5344CB8AC3E}">
        <p14:creationId xmlns:p14="http://schemas.microsoft.com/office/powerpoint/2010/main" val="152171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r>
              <a:rPr lang="es-ES" sz="1200" kern="1200" dirty="0" smtClean="0">
                <a:solidFill>
                  <a:schemeClr val="tx1"/>
                </a:solidFill>
                <a:effectLst/>
                <a:latin typeface="+mn-lt"/>
                <a:ea typeface="+mn-ea"/>
                <a:cs typeface="+mn-cs"/>
              </a:rPr>
              <a:t>La experiencia de la UE nos plantea que la calidad de la movilidad laboral se ve fortalecida con estos factores claves:</a:t>
            </a:r>
            <a:endParaRPr lang="it-IT" sz="1200" kern="1200" dirty="0" smtClean="0">
              <a:solidFill>
                <a:schemeClr val="tx1"/>
              </a:solidFill>
              <a:effectLst/>
              <a:latin typeface="+mn-lt"/>
              <a:ea typeface="+mn-ea"/>
              <a:cs typeface="+mn-cs"/>
            </a:endParaRPr>
          </a:p>
          <a:p>
            <a:pPr eaLnBrk="0" hangingPunct="0"/>
            <a:r>
              <a:rPr lang="es-ES" sz="1200" kern="1200" dirty="0" smtClean="0">
                <a:solidFill>
                  <a:schemeClr val="tx1"/>
                </a:solidFill>
                <a:effectLst/>
                <a:latin typeface="+mn-lt"/>
                <a:ea typeface="+mn-ea"/>
                <a:cs typeface="+mn-cs"/>
              </a:rPr>
              <a:t>gobierno supranacional, </a:t>
            </a:r>
          </a:p>
          <a:p>
            <a:pPr eaLnBrk="0" hangingPunct="0"/>
            <a:r>
              <a:rPr lang="es-ES" sz="1200" kern="1200" dirty="0" smtClean="0">
                <a:solidFill>
                  <a:schemeClr val="tx1"/>
                </a:solidFill>
                <a:effectLst/>
                <a:latin typeface="+mn-lt"/>
                <a:ea typeface="+mn-ea"/>
                <a:cs typeface="+mn-cs"/>
              </a:rPr>
              <a:t>una cooperación pública-privada, </a:t>
            </a:r>
          </a:p>
          <a:p>
            <a:pPr eaLnBrk="0" hangingPunct="0"/>
            <a:r>
              <a:rPr lang="es-ES" sz="1200" kern="1200" dirty="0" smtClean="0">
                <a:solidFill>
                  <a:schemeClr val="tx1"/>
                </a:solidFill>
                <a:effectLst/>
                <a:latin typeface="+mn-lt"/>
                <a:ea typeface="+mn-ea"/>
                <a:cs typeface="+mn-cs"/>
              </a:rPr>
              <a:t>una plataforma TIC que ofrece un conjunto de herramientas con respecto a las ofertas de trabajo, un motor avanzado de búsqueda y </a:t>
            </a:r>
            <a:r>
              <a:rPr lang="es-ES" sz="1200" kern="1200" dirty="0" err="1" smtClean="0">
                <a:solidFill>
                  <a:schemeClr val="tx1"/>
                </a:solidFill>
                <a:effectLst/>
                <a:latin typeface="+mn-lt"/>
                <a:ea typeface="+mn-ea"/>
                <a:cs typeface="+mn-cs"/>
              </a:rPr>
              <a:t>matching</a:t>
            </a:r>
            <a:r>
              <a:rPr lang="es-ES" sz="1200" kern="1200" dirty="0" smtClean="0">
                <a:solidFill>
                  <a:schemeClr val="tx1"/>
                </a:solidFill>
                <a:effectLst/>
                <a:latin typeface="+mn-lt"/>
                <a:ea typeface="+mn-ea"/>
                <a:cs typeface="+mn-cs"/>
              </a:rPr>
              <a:t> de demanda y oferta, y de gestión de datos.</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9</a:t>
            </a:fld>
            <a:endParaRPr lang="it-IT" dirty="0"/>
          </a:p>
        </p:txBody>
      </p:sp>
    </p:spTree>
    <p:extLst>
      <p:ext uri="{BB962C8B-B14F-4D97-AF65-F5344CB8AC3E}">
        <p14:creationId xmlns:p14="http://schemas.microsoft.com/office/powerpoint/2010/main" val="156594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0" hangingPunct="0"/>
            <a:r>
              <a:rPr lang="es-ES" sz="1200" kern="1200" dirty="0" smtClean="0">
                <a:solidFill>
                  <a:schemeClr val="tx1"/>
                </a:solidFill>
                <a:effectLst/>
                <a:latin typeface="+mn-lt"/>
                <a:ea typeface="+mn-ea"/>
                <a:cs typeface="+mn-cs"/>
              </a:rPr>
              <a:t>Unión Europea tiene una gran cantidad de buenas prácticas en este campo.</a:t>
            </a:r>
            <a:endParaRPr lang="it-IT" sz="1200" kern="1200" dirty="0" smtClean="0">
              <a:solidFill>
                <a:schemeClr val="tx1"/>
              </a:solidFill>
              <a:effectLst/>
              <a:latin typeface="+mn-lt"/>
              <a:ea typeface="+mn-ea"/>
              <a:cs typeface="+mn-cs"/>
            </a:endParaRPr>
          </a:p>
          <a:p>
            <a:pPr eaLnBrk="0" hangingPunct="0"/>
            <a:r>
              <a:rPr lang="es-ES" sz="1200" kern="1200" dirty="0" smtClean="0">
                <a:solidFill>
                  <a:schemeClr val="tx1"/>
                </a:solidFill>
                <a:effectLst/>
                <a:latin typeface="+mn-lt"/>
                <a:ea typeface="+mn-ea"/>
                <a:cs typeface="+mn-cs"/>
              </a:rPr>
              <a:t>La movilidad laboral es una piedra angular en la integración de </a:t>
            </a:r>
            <a:r>
              <a:rPr lang="es-ES" sz="1200" kern="1200" smtClean="0">
                <a:solidFill>
                  <a:schemeClr val="tx1"/>
                </a:solidFill>
                <a:effectLst/>
                <a:latin typeface="+mn-lt"/>
                <a:ea typeface="+mn-ea"/>
                <a:cs typeface="+mn-cs"/>
              </a:rPr>
              <a:t>la UE:</a:t>
            </a:r>
            <a:r>
              <a:rPr lang="es-ES" sz="1200" kern="1200" baseline="0" smtClean="0">
                <a:solidFill>
                  <a:schemeClr val="tx1"/>
                </a:solidFill>
                <a:effectLst/>
                <a:latin typeface="+mn-lt"/>
                <a:ea typeface="+mn-ea"/>
                <a:cs typeface="+mn-cs"/>
              </a:rPr>
              <a:t> </a:t>
            </a:r>
          </a:p>
          <a:p>
            <a:pPr eaLnBrk="0" hangingPunct="0"/>
            <a:r>
              <a:rPr lang="es-ES" sz="1200" kern="1200" baseline="0" smtClean="0">
                <a:solidFill>
                  <a:schemeClr val="tx1"/>
                </a:solidFill>
                <a:effectLst/>
                <a:latin typeface="+mn-lt"/>
                <a:ea typeface="+mn-ea"/>
                <a:cs typeface="+mn-cs"/>
              </a:rPr>
              <a:t>v</a:t>
            </a:r>
            <a:r>
              <a:rPr lang="es-ES" sz="1200" kern="1200" smtClean="0">
                <a:solidFill>
                  <a:schemeClr val="tx1"/>
                </a:solidFill>
                <a:effectLst/>
                <a:latin typeface="+mn-lt"/>
                <a:ea typeface="+mn-ea"/>
                <a:cs typeface="+mn-cs"/>
              </a:rPr>
              <a:t>arias </a:t>
            </a:r>
            <a:r>
              <a:rPr lang="es-ES" sz="1200" kern="1200" dirty="0" smtClean="0">
                <a:solidFill>
                  <a:schemeClr val="tx1"/>
                </a:solidFill>
                <a:effectLst/>
                <a:latin typeface="+mn-lt"/>
                <a:ea typeface="+mn-ea"/>
                <a:cs typeface="+mn-cs"/>
              </a:rPr>
              <a:t>iniciativas se centran en el apoyo a la libre circulación de los ciudadanos de la UE, no sólo como un derecho individual, sino también en el interés colectivo, que las personas sean móviles y estén lista para cruzar fronteras.</a:t>
            </a:r>
            <a:endParaRPr lang="it-IT"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en-GB" noProof="0" dirty="0"/>
          </a:p>
        </p:txBody>
      </p:sp>
      <p:sp>
        <p:nvSpPr>
          <p:cNvPr id="4" name="Segnaposto numero diapositiva 3"/>
          <p:cNvSpPr>
            <a:spLocks noGrp="1"/>
          </p:cNvSpPr>
          <p:nvPr>
            <p:ph type="sldNum" sz="quarter" idx="10"/>
          </p:nvPr>
        </p:nvSpPr>
        <p:spPr/>
        <p:txBody>
          <a:bodyPr/>
          <a:lstStyle/>
          <a:p>
            <a:fld id="{DC1B0BD5-C04D-4D00-AE09-253873479E94}" type="slidenum">
              <a:rPr lang="it-IT" smtClean="0"/>
              <a:pPr/>
              <a:t>10</a:t>
            </a:fld>
            <a:endParaRPr lang="it-IT" dirty="0"/>
          </a:p>
        </p:txBody>
      </p:sp>
    </p:spTree>
    <p:extLst>
      <p:ext uri="{BB962C8B-B14F-4D97-AF65-F5344CB8AC3E}">
        <p14:creationId xmlns:p14="http://schemas.microsoft.com/office/powerpoint/2010/main" val="135256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29509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215613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186501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169150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4895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269032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325382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33337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228305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31997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E6ED58F-9132-154C-9A57-BA01CD51B54C}" type="datetimeFigureOut">
              <a:rPr lang="it-IT" smtClean="0"/>
              <a:t>02/09/16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8F46331-4D45-6A4D-BA08-5DFD25AA8F74}" type="slidenum">
              <a:rPr lang="it-IT" smtClean="0"/>
              <a:t>‹n.›</a:t>
            </a:fld>
            <a:endParaRPr lang="it-IT" dirty="0"/>
          </a:p>
        </p:txBody>
      </p:sp>
    </p:spTree>
    <p:extLst>
      <p:ext uri="{BB962C8B-B14F-4D97-AF65-F5344CB8AC3E}">
        <p14:creationId xmlns:p14="http://schemas.microsoft.com/office/powerpoint/2010/main" val="1733310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ED58F-9132-154C-9A57-BA01CD51B54C}" type="datetimeFigureOut">
              <a:rPr lang="it-IT" smtClean="0"/>
              <a:t>02/09/16</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6331-4D45-6A4D-BA08-5DFD25AA8F74}" type="slidenum">
              <a:rPr lang="it-IT" smtClean="0"/>
              <a:t>‹n.›</a:t>
            </a:fld>
            <a:endParaRPr lang="it-IT" dirty="0"/>
          </a:p>
        </p:txBody>
      </p:sp>
    </p:spTree>
    <p:extLst>
      <p:ext uri="{BB962C8B-B14F-4D97-AF65-F5344CB8AC3E}">
        <p14:creationId xmlns:p14="http://schemas.microsoft.com/office/powerpoint/2010/main" val="169344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hyperlink" Target="http://www.yourfirsteuresjob.eu" TargetMode="External"/><Relationship Id="rId7" Type="http://schemas.openxmlformats.org/officeDocument/2006/relationships/hyperlink" Target="mailto:d.manna@portafuturo.it" TargetMode="External"/><Relationship Id="rId8" Type="http://schemas.openxmlformats.org/officeDocument/2006/relationships/image" Target="../media/image30.png"/><Relationship Id="rId9" Type="http://schemas.openxmlformats.org/officeDocument/2006/relationships/image" Target="../media/image2.png"/><Relationship Id="rId10" Type="http://schemas.openxmlformats.org/officeDocument/2006/relationships/image" Target="../media/image6.jpeg"/><Relationship Id="rId11"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6.jpeg"/><Relationship Id="rId8" Type="http://schemas.openxmlformats.org/officeDocument/2006/relationships/image" Target="../media/image4.pn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12.jp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4.png"/><Relationship Id="rId6" Type="http://schemas.openxmlformats.org/officeDocument/2006/relationships/image" Target="../media/image3.gif"/><Relationship Id="rId7" Type="http://schemas.openxmlformats.org/officeDocument/2006/relationships/image" Target="../media/image18.jpe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7781"/>
            <a:ext cx="9143999" cy="4708983"/>
          </a:xfrm>
          <a:prstGeom prst="rect">
            <a:avLst/>
          </a:prstGeom>
        </p:spPr>
      </p:pic>
      <p:pic>
        <p:nvPicPr>
          <p:cNvPr id="4" name="Immagine 3"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7481" y="27339"/>
            <a:ext cx="1109236" cy="773296"/>
          </a:xfrm>
          <a:prstGeom prst="rect">
            <a:avLst/>
          </a:prstGeom>
        </p:spPr>
      </p:pic>
      <p:sp>
        <p:nvSpPr>
          <p:cNvPr id="14" name="CasellaDiTesto 13"/>
          <p:cNvSpPr txBox="1"/>
          <p:nvPr/>
        </p:nvSpPr>
        <p:spPr>
          <a:xfrm>
            <a:off x="0" y="4724063"/>
            <a:ext cx="9102434" cy="1815882"/>
          </a:xfrm>
          <a:prstGeom prst="rect">
            <a:avLst/>
          </a:prstGeom>
          <a:noFill/>
        </p:spPr>
        <p:txBody>
          <a:bodyPr wrap="square" rtlCol="0">
            <a:spAutoFit/>
          </a:bodyPr>
          <a:lstStyle/>
          <a:p>
            <a:pPr algn="r"/>
            <a:r>
              <a:rPr lang="es-MX" sz="2400" b="1" dirty="0">
                <a:solidFill>
                  <a:schemeClr val="bg1">
                    <a:lumMod val="50000"/>
                  </a:schemeClr>
                </a:solidFill>
                <a:ea typeface="MS PGothic" charset="0"/>
                <a:cs typeface="PMingLiU" charset="0"/>
              </a:rPr>
              <a:t>2º Encuentro de Ciudades Inteligentes para la Inclusión - IM</a:t>
            </a:r>
            <a:endParaRPr lang="it-IT" sz="2400" b="1" dirty="0">
              <a:solidFill>
                <a:schemeClr val="bg1">
                  <a:lumMod val="50000"/>
                </a:schemeClr>
              </a:solidFill>
              <a:ea typeface="MS PGothic" charset="0"/>
              <a:cs typeface="PMingLiU" charset="0"/>
            </a:endParaRPr>
          </a:p>
          <a:p>
            <a:pPr algn="r"/>
            <a:r>
              <a:rPr lang="es-MX" sz="2400" b="1" dirty="0">
                <a:solidFill>
                  <a:schemeClr val="bg1">
                    <a:lumMod val="50000"/>
                  </a:schemeClr>
                </a:solidFill>
                <a:ea typeface="MS PGothic" charset="0"/>
                <a:cs typeface="PMingLiU" charset="0"/>
              </a:rPr>
              <a:t>6ª edición de la Semana de las Normas Verdes: </a:t>
            </a:r>
            <a:r>
              <a:rPr lang="es-MX" sz="2400" b="1" dirty="0" smtClean="0">
                <a:solidFill>
                  <a:schemeClr val="bg1">
                    <a:lumMod val="50000"/>
                  </a:schemeClr>
                </a:solidFill>
                <a:ea typeface="MS PGothic" charset="0"/>
                <a:cs typeface="PMingLiU" charset="0"/>
              </a:rPr>
              <a:t>Configurando </a:t>
            </a:r>
            <a:r>
              <a:rPr lang="es-MX" sz="2400" b="1" dirty="0">
                <a:solidFill>
                  <a:schemeClr val="bg1">
                    <a:lumMod val="50000"/>
                  </a:schemeClr>
                </a:solidFill>
                <a:ea typeface="MS PGothic" charset="0"/>
                <a:cs typeface="PMingLiU" charset="0"/>
              </a:rPr>
              <a:t>ciudades sostenibles inteligentes: Hacia Habitat III - ITU</a:t>
            </a:r>
            <a:endParaRPr lang="it-IT" sz="2400" b="1" dirty="0">
              <a:solidFill>
                <a:schemeClr val="bg1">
                  <a:lumMod val="50000"/>
                </a:schemeClr>
              </a:solidFill>
              <a:ea typeface="MS PGothic" charset="0"/>
              <a:cs typeface="PMingLiU" charset="0"/>
            </a:endParaRPr>
          </a:p>
          <a:p>
            <a:pPr algn="r"/>
            <a:endParaRPr lang="es-MX" sz="2000" dirty="0" smtClean="0">
              <a:solidFill>
                <a:schemeClr val="bg1">
                  <a:lumMod val="50000"/>
                </a:schemeClr>
              </a:solidFill>
              <a:ea typeface="MS PGothic" charset="0"/>
              <a:cs typeface="PMingLiU" charset="0"/>
            </a:endParaRPr>
          </a:p>
          <a:p>
            <a:pPr algn="r"/>
            <a:r>
              <a:rPr lang="es-MX" sz="2000" dirty="0" smtClean="0">
                <a:solidFill>
                  <a:schemeClr val="bg1">
                    <a:lumMod val="50000"/>
                  </a:schemeClr>
                </a:solidFill>
                <a:ea typeface="MS PGothic" charset="0"/>
                <a:cs typeface="PMingLiU" charset="0"/>
              </a:rPr>
              <a:t>5-9 </a:t>
            </a:r>
            <a:r>
              <a:rPr lang="es-MX" sz="2000" dirty="0">
                <a:solidFill>
                  <a:schemeClr val="bg1">
                    <a:lumMod val="50000"/>
                  </a:schemeClr>
                </a:solidFill>
                <a:ea typeface="MS PGothic" charset="0"/>
                <a:cs typeface="PMingLiU" charset="0"/>
              </a:rPr>
              <a:t>Setiembre </a:t>
            </a:r>
            <a:r>
              <a:rPr lang="es-MX" sz="2000" dirty="0" smtClean="0">
                <a:solidFill>
                  <a:schemeClr val="bg1">
                    <a:lumMod val="50000"/>
                  </a:schemeClr>
                </a:solidFill>
                <a:ea typeface="MS PGothic" charset="0"/>
                <a:cs typeface="PMingLiU" charset="0"/>
              </a:rPr>
              <a:t>de 2016 </a:t>
            </a:r>
            <a:r>
              <a:rPr lang="es-MX" sz="2000" dirty="0">
                <a:solidFill>
                  <a:schemeClr val="bg1">
                    <a:lumMod val="50000"/>
                  </a:schemeClr>
                </a:solidFill>
                <a:ea typeface="MS PGothic" charset="0"/>
                <a:cs typeface="PMingLiU" charset="0"/>
              </a:rPr>
              <a:t>- </a:t>
            </a:r>
            <a:r>
              <a:rPr lang="es-MX" sz="2000" dirty="0" smtClean="0">
                <a:solidFill>
                  <a:schemeClr val="bg1">
                    <a:lumMod val="50000"/>
                  </a:schemeClr>
                </a:solidFill>
                <a:ea typeface="MS PGothic" charset="0"/>
                <a:cs typeface="PMingLiU" charset="0"/>
              </a:rPr>
              <a:t>Intendencia Montevideo, URUGUAY</a:t>
            </a:r>
            <a:endParaRPr lang="it-IT" sz="2000" dirty="0">
              <a:solidFill>
                <a:schemeClr val="bg1">
                  <a:lumMod val="50000"/>
                </a:schemeClr>
              </a:solidFill>
              <a:ea typeface="MS PGothic" charset="0"/>
              <a:cs typeface="PMingLiU" charset="0"/>
            </a:endParaRPr>
          </a:p>
        </p:txBody>
      </p:sp>
      <p:pic>
        <p:nvPicPr>
          <p:cNvPr id="5" name="Immagine 4" descr="eu.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090" y="5668824"/>
            <a:ext cx="799910" cy="532973"/>
          </a:xfrm>
          <a:prstGeom prst="rect">
            <a:avLst/>
          </a:prstGeom>
        </p:spPr>
      </p:pic>
      <p:sp>
        <p:nvSpPr>
          <p:cNvPr id="6" name="CasellaDiTesto 5"/>
          <p:cNvSpPr txBox="1"/>
          <p:nvPr/>
        </p:nvSpPr>
        <p:spPr>
          <a:xfrm>
            <a:off x="-173770" y="6209096"/>
            <a:ext cx="1841500" cy="507831"/>
          </a:xfrm>
          <a:prstGeom prst="rect">
            <a:avLst/>
          </a:prstGeom>
          <a:noFill/>
        </p:spPr>
        <p:txBody>
          <a:bodyPr wrap="square" rtlCol="0">
            <a:spAutoFit/>
          </a:bodyPr>
          <a:lstStyle/>
          <a:p>
            <a:pPr algn="ctr"/>
            <a:r>
              <a:rPr lang="en-GB" sz="900" dirty="0" smtClean="0"/>
              <a:t>With the support from the European Union Programme </a:t>
            </a:r>
            <a:br>
              <a:rPr lang="en-GB" sz="900" dirty="0" smtClean="0"/>
            </a:br>
            <a:r>
              <a:rPr lang="en-GB" sz="900" dirty="0" smtClean="0"/>
              <a:t>“EaSi 2014-2020”</a:t>
            </a:r>
            <a:endParaRPr lang="en-GB" sz="900" dirty="0"/>
          </a:p>
        </p:txBody>
      </p:sp>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0286" y="27339"/>
            <a:ext cx="771779" cy="773296"/>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66499" y="-109130"/>
            <a:ext cx="2608868" cy="1066816"/>
          </a:xfrm>
          <a:prstGeom prst="rect">
            <a:avLst/>
          </a:prstGeom>
        </p:spPr>
      </p:pic>
    </p:spTree>
    <p:extLst>
      <p:ext uri="{BB962C8B-B14F-4D97-AF65-F5344CB8AC3E}">
        <p14:creationId xmlns:p14="http://schemas.microsoft.com/office/powerpoint/2010/main" val="143521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lgn="ctr" eaLnBrk="0" hangingPunct="0">
              <a:buNone/>
            </a:pPr>
            <a:r>
              <a:rPr lang="es-ES_tradnl" sz="2800" b="1" dirty="0" smtClean="0">
                <a:solidFill>
                  <a:schemeClr val="tx1">
                    <a:lumMod val="75000"/>
                    <a:lumOff val="25000"/>
                  </a:schemeClr>
                </a:solidFill>
                <a:ea typeface="MS PGothic" charset="0"/>
                <a:cs typeface="PMingLiU" charset="0"/>
              </a:rPr>
              <a:t>La movilidad laboral es una piedra angular en la integración de la UE</a:t>
            </a:r>
          </a:p>
          <a:p>
            <a:pPr marL="0" indent="0" algn="just">
              <a:buNone/>
            </a:pPr>
            <a:r>
              <a:rPr lang="es-ES_tradnl" sz="2400" dirty="0" smtClean="0">
                <a:solidFill>
                  <a:schemeClr val="tx1">
                    <a:lumMod val="75000"/>
                    <a:lumOff val="25000"/>
                  </a:schemeClr>
                </a:solidFill>
                <a:ea typeface="MS PGothic" charset="0"/>
                <a:cs typeface="PMingLiU" charset="0"/>
              </a:rPr>
              <a:t>La UE promueve la movilidad laboral intra-EU y ayuda a los estados miembros para la eliminación de los obstáculos existentes:</a:t>
            </a:r>
          </a:p>
          <a:p>
            <a:pPr algn="just">
              <a:buFont typeface="Wingdings" charset="2"/>
              <a:buChar char="§"/>
            </a:pPr>
            <a:r>
              <a:rPr lang="es-ES_tradnl" sz="2200" dirty="0" smtClean="0">
                <a:solidFill>
                  <a:schemeClr val="tx1">
                    <a:lumMod val="75000"/>
                    <a:lumOff val="25000"/>
                  </a:schemeClr>
                </a:solidFill>
                <a:ea typeface="MS PGothic" charset="0"/>
                <a:cs typeface="PMingLiU" charset="0"/>
              </a:rPr>
              <a:t>Directiva sobre la libre circulación de los ciudadanos</a:t>
            </a:r>
          </a:p>
          <a:p>
            <a:pPr algn="just">
              <a:buFont typeface="Wingdings" charset="2"/>
              <a:buChar char="§"/>
            </a:pPr>
            <a:r>
              <a:rPr lang="es-ES_tradnl" sz="2200" dirty="0" smtClean="0">
                <a:solidFill>
                  <a:schemeClr val="tx1">
                    <a:lumMod val="75000"/>
                    <a:lumOff val="25000"/>
                  </a:schemeClr>
                </a:solidFill>
                <a:ea typeface="MS PGothic" charset="0"/>
                <a:cs typeface="PMingLiU" charset="0"/>
              </a:rPr>
              <a:t>Red EURES para la movilidad laboral: nuevo reglamento que fomenta la cooperación público-privada;</a:t>
            </a:r>
          </a:p>
          <a:p>
            <a:pPr algn="just">
              <a:buFont typeface="Wingdings" charset="2"/>
              <a:buChar char="§"/>
            </a:pPr>
            <a:r>
              <a:rPr lang="es-ES_tradnl" sz="2200" dirty="0" smtClean="0">
                <a:solidFill>
                  <a:schemeClr val="tx1">
                    <a:lumMod val="75000"/>
                    <a:lumOff val="25000"/>
                  </a:schemeClr>
                </a:solidFill>
                <a:ea typeface="MS PGothic" charset="0"/>
                <a:cs typeface="PMingLiU" charset="0"/>
              </a:rPr>
              <a:t>Programas de movilidad específicos: para los funcionarios públicos, los estudiantes (Erasmus +), los empresarios (Erasmus para los jóvenes emprendedores), para jóvenes (y menos jóvenes) que buscan trabajo en otro país de la UE (YfEj - REACTIVATE)</a:t>
            </a:r>
          </a:p>
          <a:p>
            <a:pPr algn="just">
              <a:buFontTx/>
              <a:buChar char="-"/>
            </a:pPr>
            <a:endParaRPr lang="en-GB" sz="2800" dirty="0" smtClean="0">
              <a:solidFill>
                <a:schemeClr val="tx1">
                  <a:lumMod val="75000"/>
                  <a:lumOff val="25000"/>
                </a:schemeClr>
              </a:solidFill>
              <a:ea typeface="MS PGothic" charset="0"/>
              <a:cs typeface="PMingLiU" charset="0"/>
            </a:endParaRPr>
          </a:p>
          <a:p>
            <a:pPr algn="just">
              <a:buFontTx/>
              <a:buChar char="-"/>
            </a:pPr>
            <a:endParaRPr lang="en-GB" sz="2800" dirty="0">
              <a:solidFill>
                <a:schemeClr val="tx1">
                  <a:lumMod val="75000"/>
                  <a:lumOff val="25000"/>
                </a:schemeClr>
              </a:solidFill>
              <a:ea typeface="MS PGothic" charset="0"/>
              <a:cs typeface="PMingLiU" charset="0"/>
            </a:endParaRPr>
          </a:p>
          <a:p>
            <a:pPr marL="0" indent="0" eaLnBrk="0" hangingPunct="0">
              <a:buNone/>
            </a:pPr>
            <a:endParaRPr lang="it-IT" sz="2800" dirty="0"/>
          </a:p>
          <a:p>
            <a:pPr marL="0" indent="0">
              <a:buNone/>
            </a:pPr>
            <a:r>
              <a:rPr lang="en-GB" sz="2800" dirty="0"/>
              <a:t> </a:t>
            </a:r>
            <a:endParaRPr lang="it-IT" sz="2800" dirty="0"/>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10</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3</a:t>
            </a:r>
            <a:r>
              <a:rPr lang="en-GB" sz="3200" b="1" dirty="0" smtClean="0">
                <a:solidFill>
                  <a:schemeClr val="accent1">
                    <a:lumMod val="75000"/>
                  </a:schemeClr>
                </a:solidFill>
              </a:rPr>
              <a:t>) </a:t>
            </a:r>
            <a:r>
              <a:rPr lang="es-ES_tradnl" sz="3200" b="1" dirty="0" smtClean="0">
                <a:solidFill>
                  <a:schemeClr val="accent1">
                    <a:lumMod val="75000"/>
                  </a:schemeClr>
                </a:solidFill>
              </a:rPr>
              <a:t>La movilidad laboral en la Unión Europea </a:t>
            </a:r>
            <a:endParaRPr lang="es-ES_tradnl" sz="3200" b="1" dirty="0">
              <a:solidFill>
                <a:schemeClr val="accent1">
                  <a:lumMod val="75000"/>
                </a:schemeClr>
              </a:solidFill>
            </a:endParaRPr>
          </a:p>
        </p:txBody>
      </p:sp>
    </p:spTree>
    <p:extLst>
      <p:ext uri="{BB962C8B-B14F-4D97-AF65-F5344CB8AC3E}">
        <p14:creationId xmlns:p14="http://schemas.microsoft.com/office/powerpoint/2010/main" val="40229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90DA450-7545-4008-BDBC-786429AEFB8B}" type="slidenum">
              <a:rPr lang="it-IT" smtClean="0"/>
              <a:pPr/>
              <a:t>11</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pic>
        <p:nvPicPr>
          <p:cNvPr id="19" name="Immagin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0" y="1870081"/>
            <a:ext cx="3212592" cy="1612827"/>
          </a:xfrm>
          <a:prstGeom prst="rect">
            <a:avLst/>
          </a:prstGeom>
        </p:spPr>
      </p:pic>
      <p:pic>
        <p:nvPicPr>
          <p:cNvPr id="20" name="Picture 4" descr="C:\Users\User\Desktop\4 nov\4 nov\marc.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a:xfrm>
            <a:off x="6057900" y="5229224"/>
            <a:ext cx="3136912" cy="1658961"/>
          </a:xfrm>
          <a:prstGeom prst="rect">
            <a:avLst/>
          </a:prstGeom>
          <a:noFill/>
        </p:spPr>
      </p:pic>
      <p:sp>
        <p:nvSpPr>
          <p:cNvPr id="21" name="Rettangolo 20"/>
          <p:cNvSpPr/>
          <p:nvPr/>
        </p:nvSpPr>
        <p:spPr>
          <a:xfrm>
            <a:off x="3068024" y="1956473"/>
            <a:ext cx="5962595" cy="2985433"/>
          </a:xfrm>
          <a:prstGeom prst="rect">
            <a:avLst/>
          </a:prstGeom>
        </p:spPr>
        <p:txBody>
          <a:bodyPr wrap="square">
            <a:spAutoFit/>
          </a:bodyPr>
          <a:lstStyle/>
          <a:p>
            <a:pPr algn="r">
              <a:defRPr/>
            </a:pPr>
            <a:r>
              <a:rPr lang="es-ES_tradnl" sz="3200" dirty="0" smtClean="0">
                <a:solidFill>
                  <a:schemeClr val="accent1">
                    <a:lumMod val="75000"/>
                  </a:schemeClr>
                </a:solidFill>
                <a:ea typeface="+mj-ea"/>
                <a:cs typeface="+mj-cs"/>
              </a:rPr>
              <a:t>Un servicio público </a:t>
            </a:r>
          </a:p>
          <a:p>
            <a:pPr algn="r">
              <a:defRPr/>
            </a:pPr>
            <a:r>
              <a:rPr lang="es-ES_tradnl" sz="3200" dirty="0" smtClean="0">
                <a:solidFill>
                  <a:schemeClr val="accent1">
                    <a:lumMod val="75000"/>
                  </a:schemeClr>
                </a:solidFill>
                <a:ea typeface="+mj-ea"/>
                <a:cs typeface="+mj-cs"/>
              </a:rPr>
              <a:t> para empleo con </a:t>
            </a:r>
          </a:p>
          <a:p>
            <a:pPr algn="r">
              <a:defRPr/>
            </a:pPr>
            <a:r>
              <a:rPr lang="es-ES_tradnl" sz="3200" dirty="0" smtClean="0">
                <a:solidFill>
                  <a:schemeClr val="accent1">
                    <a:lumMod val="75000"/>
                  </a:schemeClr>
                </a:solidFill>
                <a:ea typeface="+mj-ea"/>
                <a:cs typeface="+mj-cs"/>
              </a:rPr>
              <a:t>servicios </a:t>
            </a:r>
          </a:p>
          <a:p>
            <a:pPr algn="r">
              <a:defRPr/>
            </a:pPr>
            <a:r>
              <a:rPr lang="es-ES_tradnl" sz="3200" dirty="0">
                <a:solidFill>
                  <a:schemeClr val="accent1">
                    <a:lumMod val="75000"/>
                  </a:schemeClr>
                </a:solidFill>
                <a:ea typeface="+mj-ea"/>
                <a:cs typeface="+mj-cs"/>
              </a:rPr>
              <a:t>e</a:t>
            </a:r>
            <a:r>
              <a:rPr lang="es-ES_tradnl" sz="3200" dirty="0" smtClean="0">
                <a:solidFill>
                  <a:schemeClr val="accent1">
                    <a:lumMod val="75000"/>
                  </a:schemeClr>
                </a:solidFill>
                <a:ea typeface="+mj-ea"/>
                <a:cs typeface="+mj-cs"/>
              </a:rPr>
              <a:t>specializados para jóvenes y empresas</a:t>
            </a:r>
          </a:p>
          <a:p>
            <a:pPr algn="r">
              <a:defRPr/>
            </a:pPr>
            <a:r>
              <a:rPr lang="es-ES_tradnl" sz="2800" dirty="0" smtClean="0">
                <a:solidFill>
                  <a:srgbClr val="7F7F7F"/>
                </a:solidFill>
                <a:ea typeface="MS PGothic" charset="0"/>
                <a:cs typeface="PMingLiU" charset="0"/>
              </a:rPr>
              <a:t>HUB europeo para la movilidad laboral</a:t>
            </a:r>
            <a:endParaRPr lang="es-ES_tradnl" sz="2800" dirty="0">
              <a:solidFill>
                <a:srgbClr val="7F7F7F"/>
              </a:solidFill>
              <a:ea typeface="MS PGothic" charset="0"/>
              <a:cs typeface="PMingLiU" charset="0"/>
            </a:endParaRPr>
          </a:p>
        </p:txBody>
      </p:sp>
      <p:sp>
        <p:nvSpPr>
          <p:cNvPr id="16"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smtClean="0">
                <a:solidFill>
                  <a:schemeClr val="accent1">
                    <a:lumMod val="75000"/>
                  </a:schemeClr>
                </a:solidFill>
              </a:rPr>
              <a:t>3) Una buena practica:</a:t>
            </a:r>
            <a:br>
              <a:rPr lang="es-ES_tradnl" sz="3200" b="1" dirty="0" smtClean="0">
                <a:solidFill>
                  <a:schemeClr val="accent1">
                    <a:lumMod val="75000"/>
                  </a:schemeClr>
                </a:solidFill>
              </a:rPr>
            </a:br>
            <a:r>
              <a:rPr lang="es-ES_tradnl" sz="3200" b="1" dirty="0" smtClean="0">
                <a:solidFill>
                  <a:schemeClr val="accent1">
                    <a:lumMod val="75000"/>
                  </a:schemeClr>
                </a:solidFill>
              </a:rPr>
              <a:t> “Tu primer trabajo EURES” en Italia</a:t>
            </a:r>
            <a:endParaRPr lang="es-ES_tradnl" sz="3200" b="1" dirty="0">
              <a:solidFill>
                <a:schemeClr val="accent1">
                  <a:lumMod val="75000"/>
                </a:schemeClr>
              </a:solidFill>
            </a:endParaRPr>
          </a:p>
        </p:txBody>
      </p:sp>
      <p:pic>
        <p:nvPicPr>
          <p:cNvPr id="23" name="Immagine 22" descr="Schermata 2015-06-09 alle 10.13.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10" y="5229225"/>
            <a:ext cx="3062110" cy="1658960"/>
          </a:xfrm>
          <a:prstGeom prst="rect">
            <a:avLst/>
          </a:prstGeom>
        </p:spPr>
      </p:pic>
      <p:pic>
        <p:nvPicPr>
          <p:cNvPr id="2" name="Immagine 1" descr="facebook.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10" y="3480446"/>
            <a:ext cx="3212592" cy="1634499"/>
          </a:xfrm>
          <a:prstGeom prst="rect">
            <a:avLst/>
          </a:prstGeom>
        </p:spPr>
      </p:pic>
      <p:pic>
        <p:nvPicPr>
          <p:cNvPr id="24" name="Immagine 23" descr="matches.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205382" y="5229225"/>
            <a:ext cx="2839806" cy="1658961"/>
          </a:xfrm>
          <a:prstGeom prst="rect">
            <a:avLst/>
          </a:prstGeom>
          <a:ln>
            <a:solidFill>
              <a:srgbClr val="000000"/>
            </a:solidFill>
          </a:ln>
        </p:spPr>
      </p:pic>
      <p:pic>
        <p:nvPicPr>
          <p:cNvPr id="17" name="Immagin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0" y="1867619"/>
            <a:ext cx="3212592" cy="1612827"/>
          </a:xfrm>
          <a:prstGeom prst="rect">
            <a:avLst/>
          </a:prstGeom>
        </p:spPr>
      </p:pic>
      <p:pic>
        <p:nvPicPr>
          <p:cNvPr id="18" name="Immagine 1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33751" y="1751958"/>
            <a:ext cx="2360468" cy="1811748"/>
          </a:xfrm>
          <a:prstGeom prst="rect">
            <a:avLst/>
          </a:prstGeom>
        </p:spPr>
      </p:pic>
    </p:spTree>
    <p:extLst>
      <p:ext uri="{BB962C8B-B14F-4D97-AF65-F5344CB8AC3E}">
        <p14:creationId xmlns:p14="http://schemas.microsoft.com/office/powerpoint/2010/main" val="316087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1000"/>
                                        <p:tgtEl>
                                          <p:spTgt spid="17"/>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1000"/>
                                        <p:tgtEl>
                                          <p:spTgt spid="19"/>
                                        </p:tgtEl>
                                      </p:cBhvr>
                                    </p:animEffect>
                                  </p:childTnLst>
                                </p:cTn>
                              </p:par>
                            </p:childTnLst>
                          </p:cTn>
                        </p:par>
                        <p:par>
                          <p:cTn id="32" fill="hold">
                            <p:stCondLst>
                              <p:cond delay="4000"/>
                            </p:stCondLst>
                            <p:childTnLst>
                              <p:par>
                                <p:cTn id="33" presetID="5" presetClass="entr" presetSubtype="1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heckerboard(across)">
                                      <p:cBhvr>
                                        <p:cTn id="35" dur="1000"/>
                                        <p:tgtEl>
                                          <p:spTgt spid="2"/>
                                        </p:tgtEl>
                                      </p:cBhvr>
                                    </p:animEffect>
                                  </p:childTnLst>
                                </p:cTn>
                              </p:par>
                            </p:childTnLst>
                          </p:cTn>
                        </p:par>
                        <p:par>
                          <p:cTn id="36" fill="hold">
                            <p:stCondLst>
                              <p:cond delay="5000"/>
                            </p:stCondLst>
                            <p:childTnLst>
                              <p:par>
                                <p:cTn id="37" presetID="5"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1000"/>
                                        <p:tgtEl>
                                          <p:spTgt spid="23"/>
                                        </p:tgtEl>
                                      </p:cBhvr>
                                    </p:animEffect>
                                  </p:childTnLst>
                                </p:cTn>
                              </p:par>
                            </p:childTnLst>
                          </p:cTn>
                        </p:par>
                        <p:par>
                          <p:cTn id="40" fill="hold">
                            <p:stCondLst>
                              <p:cond delay="6000"/>
                            </p:stCondLst>
                            <p:childTnLst>
                              <p:par>
                                <p:cTn id="41" presetID="5" presetClass="entr" presetSubtype="1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1000"/>
                                        <p:tgtEl>
                                          <p:spTgt spid="24"/>
                                        </p:tgtEl>
                                      </p:cBhvr>
                                    </p:animEffect>
                                  </p:childTnLst>
                                </p:cTn>
                              </p:par>
                            </p:childTnLst>
                          </p:cTn>
                        </p:par>
                        <p:par>
                          <p:cTn id="44" fill="hold">
                            <p:stCondLst>
                              <p:cond delay="7000"/>
                            </p:stCondLst>
                            <p:childTnLst>
                              <p:par>
                                <p:cTn id="45" presetID="5" presetClass="entr" presetSubtype="1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1" descr="grazi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23728" y="1069470"/>
            <a:ext cx="5257800" cy="329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5975" y="5551488"/>
            <a:ext cx="3248025"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28" y="5551488"/>
            <a:ext cx="3306763"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0" descr="D:\goanimate\ppt\new_layout\webs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067" y="5578475"/>
            <a:ext cx="6524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2" descr="D:\goanimate\ppt\new_layout\arrow0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9562" y="5551488"/>
            <a:ext cx="3450629"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1" descr="D:\goanimate\ppt\new_layout\emai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345" y="5551488"/>
            <a:ext cx="6819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Content Placeholder 2"/>
          <p:cNvSpPr txBox="1">
            <a:spLocks noChangeArrowheads="1"/>
          </p:cNvSpPr>
          <p:nvPr/>
        </p:nvSpPr>
        <p:spPr bwMode="auto">
          <a:xfrm>
            <a:off x="769712" y="5493351"/>
            <a:ext cx="2395537" cy="28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MS PGothic" charset="0"/>
                <a:cs typeface="MS PGothic" charset="0"/>
              </a:defRPr>
            </a:lvl1pPr>
            <a:lvl2pPr marL="742950" indent="-285750" eaLnBrk="0" hangingPunct="0">
              <a:defRPr sz="2400">
                <a:solidFill>
                  <a:schemeClr val="tx1"/>
                </a:solidFill>
                <a:latin typeface="Tahoma" charset="0"/>
                <a:ea typeface="MS PGothic" charset="0"/>
                <a:cs typeface="MS PGothic" charset="0"/>
              </a:defRPr>
            </a:lvl2pPr>
            <a:lvl3pPr marL="1143000" indent="-228600" eaLnBrk="0" hangingPunct="0">
              <a:defRPr sz="2400">
                <a:solidFill>
                  <a:schemeClr val="tx1"/>
                </a:solidFill>
                <a:latin typeface="Tahoma" charset="0"/>
                <a:ea typeface="MS PGothic" charset="0"/>
                <a:cs typeface="MS PGothic" charset="0"/>
              </a:defRPr>
            </a:lvl3pPr>
            <a:lvl4pPr marL="1600200" indent="-228600" eaLnBrk="0" hangingPunct="0">
              <a:defRPr sz="2400">
                <a:solidFill>
                  <a:schemeClr val="tx1"/>
                </a:solidFill>
                <a:latin typeface="Tahoma" charset="0"/>
                <a:ea typeface="MS PGothic" charset="0"/>
                <a:cs typeface="MS PGothic" charset="0"/>
              </a:defRPr>
            </a:lvl4pPr>
            <a:lvl5pPr marL="2057400" indent="-228600" eaLnBrk="0" hangingPunct="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400" dirty="0" smtClean="0">
                <a:solidFill>
                  <a:srgbClr val="404040"/>
                </a:solidFill>
                <a:ea typeface="PMingLiU" charset="0"/>
                <a:cs typeface="PMingLiU" charset="0"/>
                <a:hlinkClick r:id="rId6"/>
              </a:rPr>
              <a:t>www.capitalelavoro.it</a:t>
            </a:r>
            <a:r>
              <a:rPr lang="en-US" sz="1400" smtClean="0">
                <a:solidFill>
                  <a:srgbClr val="404040"/>
                </a:solidFill>
                <a:ea typeface="PMingLiU" charset="0"/>
                <a:cs typeface="PMingLiU" charset="0"/>
                <a:hlinkClick r:id="rId6"/>
              </a:rPr>
              <a:t> www.portafuturo.it </a:t>
            </a:r>
          </a:p>
          <a:p>
            <a:pPr eaLnBrk="1" hangingPunct="1"/>
            <a:r>
              <a:rPr lang="en-US" sz="1400" dirty="0" smtClean="0">
                <a:solidFill>
                  <a:srgbClr val="404040"/>
                </a:solidFill>
                <a:ea typeface="PMingLiU" charset="0"/>
                <a:cs typeface="PMingLiU" charset="0"/>
                <a:hlinkClick r:id="rId6"/>
              </a:rPr>
              <a:t>www.yourfirsteuresjob.eu</a:t>
            </a:r>
            <a:r>
              <a:rPr lang="en-US" sz="1500" smtClean="0">
                <a:solidFill>
                  <a:srgbClr val="404040"/>
                </a:solidFill>
                <a:ea typeface="PMingLiU" charset="0"/>
                <a:cs typeface="PMingLiU" charset="0"/>
              </a:rPr>
              <a:t> </a:t>
            </a:r>
            <a:endParaRPr lang="en-US" sz="1500">
              <a:solidFill>
                <a:srgbClr val="404040"/>
              </a:solidFill>
              <a:ea typeface="PMingLiU" charset="0"/>
              <a:cs typeface="PMingLiU" charset="0"/>
            </a:endParaRPr>
          </a:p>
          <a:p>
            <a:pPr eaLnBrk="1" hangingPunct="1"/>
            <a:endParaRPr lang="en-US" sz="1500" dirty="0">
              <a:solidFill>
                <a:srgbClr val="404040"/>
              </a:solidFill>
              <a:ea typeface="PMingLiU" charset="0"/>
              <a:cs typeface="PMingLiU" charset="0"/>
            </a:endParaRPr>
          </a:p>
        </p:txBody>
      </p:sp>
      <p:sp>
        <p:nvSpPr>
          <p:cNvPr id="48" name="Content Placeholder 2"/>
          <p:cNvSpPr txBox="1">
            <a:spLocks noChangeArrowheads="1"/>
          </p:cNvSpPr>
          <p:nvPr/>
        </p:nvSpPr>
        <p:spPr bwMode="auto">
          <a:xfrm>
            <a:off x="6613192" y="5732463"/>
            <a:ext cx="2337884" cy="496765"/>
          </a:xfrm>
          <a:prstGeom prst="rect">
            <a:avLst/>
          </a:prstGeom>
          <a:noFill/>
          <a:ln>
            <a:noFill/>
          </a:ln>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zh-HK" sz="1400" dirty="0" smtClean="0">
                <a:solidFill>
                  <a:schemeClr val="tx1">
                    <a:lumMod val="75000"/>
                    <a:lumOff val="25000"/>
                  </a:schemeClr>
                </a:solidFill>
                <a:ea typeface="Tahoma" pitchFamily="34" charset="0"/>
                <a:cs typeface="Tahoma" pitchFamily="34" charset="0"/>
                <a:hlinkClick r:id="rId7"/>
              </a:rPr>
              <a:t>d.manna@portafuturo.it</a:t>
            </a:r>
            <a:r>
              <a:rPr lang="en-US" altLang="zh-HK" sz="1400" smtClean="0">
                <a:solidFill>
                  <a:schemeClr val="tx1">
                    <a:lumMod val="75000"/>
                    <a:lumOff val="25000"/>
                  </a:schemeClr>
                </a:solidFill>
                <a:ea typeface="Tahoma" pitchFamily="34" charset="0"/>
                <a:cs typeface="Tahoma" pitchFamily="34" charset="0"/>
              </a:rPr>
              <a:t> </a:t>
            </a:r>
            <a:endParaRPr lang="en-US" altLang="zh-HK" sz="1400">
              <a:solidFill>
                <a:schemeClr val="tx1">
                  <a:lumMod val="75000"/>
                  <a:lumOff val="25000"/>
                </a:schemeClr>
              </a:solidFill>
              <a:ea typeface="Tahoma" pitchFamily="34" charset="0"/>
              <a:cs typeface="Tahoma" pitchFamily="34" charset="0"/>
            </a:endParaRPr>
          </a:p>
          <a:p>
            <a:pPr eaLnBrk="1" hangingPunct="1">
              <a:defRPr/>
            </a:pPr>
            <a:endParaRPr lang="en-US" altLang="zh-HK" sz="1500" dirty="0" smtClean="0">
              <a:solidFill>
                <a:schemeClr val="tx1">
                  <a:lumMod val="75000"/>
                  <a:lumOff val="25000"/>
                </a:schemeClr>
              </a:solidFill>
              <a:ea typeface="Tahoma" pitchFamily="34" charset="0"/>
              <a:cs typeface="Tahoma" pitchFamily="34" charset="0"/>
            </a:endParaRPr>
          </a:p>
        </p:txBody>
      </p:sp>
      <p:sp>
        <p:nvSpPr>
          <p:cNvPr id="51" name="CasellaDiTesto 2"/>
          <p:cNvSpPr txBox="1">
            <a:spLocks noChangeArrowheads="1"/>
          </p:cNvSpPr>
          <p:nvPr/>
        </p:nvSpPr>
        <p:spPr bwMode="auto">
          <a:xfrm>
            <a:off x="125845" y="4459356"/>
            <a:ext cx="881316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cs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dirty="0" smtClean="0">
                <a:solidFill>
                  <a:srgbClr val="095CAD"/>
                </a:solidFill>
                <a:latin typeface="Calibri" charset="0"/>
                <a:cs typeface="Tahoma" charset="0"/>
              </a:rPr>
              <a:t>Dario Manna (Capitale Lavoro S.p.A.)</a:t>
            </a:r>
          </a:p>
          <a:p>
            <a:pPr eaLnBrk="1" hangingPunct="1">
              <a:lnSpc>
                <a:spcPct val="100000"/>
              </a:lnSpc>
            </a:pPr>
            <a:r>
              <a:rPr lang="en-US" i="1" dirty="0" smtClean="0">
                <a:solidFill>
                  <a:srgbClr val="095CAD"/>
                </a:solidFill>
                <a:latin typeface="Calibri" charset="0"/>
                <a:cs typeface="Tahoma" charset="0"/>
              </a:rPr>
              <a:t>Chief Operating Officer – Porta Futuro Città Metropolitana di Roma</a:t>
            </a:r>
            <a:endParaRPr lang="en-US" i="1" dirty="0">
              <a:solidFill>
                <a:srgbClr val="095CAD"/>
              </a:solidFill>
              <a:latin typeface="Calibri" charset="0"/>
              <a:cs typeface="Tahoma" charset="0"/>
            </a:endParaRPr>
          </a:p>
        </p:txBody>
      </p:sp>
      <p:pic>
        <p:nvPicPr>
          <p:cNvPr id="16" name="Picture 9" descr="D:\goanimate\ppt\new_layout\tel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63025" y="5578475"/>
            <a:ext cx="6524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Immagine 20" descr="logo capitale lavoro.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22" name="Immagine 21" descr="LOGO_1.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23" name="Immagine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25" name="Content Placeholder 2"/>
          <p:cNvSpPr txBox="1">
            <a:spLocks noChangeArrowheads="1"/>
          </p:cNvSpPr>
          <p:nvPr/>
        </p:nvSpPr>
        <p:spPr bwMode="auto">
          <a:xfrm>
            <a:off x="3904208" y="5745085"/>
            <a:ext cx="2337884" cy="496765"/>
          </a:xfrm>
          <a:prstGeom prst="rect">
            <a:avLst/>
          </a:prstGeom>
          <a:noFill/>
          <a:ln>
            <a:noFill/>
          </a:ln>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zh-HK" sz="1400" dirty="0" smtClean="0">
                <a:solidFill>
                  <a:srgbClr val="0000FF"/>
                </a:solidFill>
                <a:ea typeface="Tahoma" pitchFamily="34" charset="0"/>
                <a:cs typeface="Tahoma" pitchFamily="34" charset="0"/>
              </a:rPr>
              <a:t>(+39) 3284911572 </a:t>
            </a:r>
            <a:endParaRPr lang="en-US" altLang="zh-HK" sz="1400" dirty="0">
              <a:solidFill>
                <a:srgbClr val="0000FF"/>
              </a:solidFill>
              <a:ea typeface="Tahoma" pitchFamily="34" charset="0"/>
              <a:cs typeface="Tahoma" pitchFamily="34" charset="0"/>
            </a:endParaRPr>
          </a:p>
          <a:p>
            <a:pPr eaLnBrk="1" hangingPunct="1">
              <a:defRPr/>
            </a:pPr>
            <a:endParaRPr lang="en-US" altLang="zh-HK" sz="1500" dirty="0" smtClean="0">
              <a:solidFill>
                <a:schemeClr val="tx1">
                  <a:lumMod val="75000"/>
                  <a:lumOff val="25000"/>
                </a:schemeClr>
              </a:solidFill>
              <a:ea typeface="Tahoma" pitchFamily="34" charset="0"/>
              <a:cs typeface="Tahoma" pitchFamily="34" charset="0"/>
            </a:endParaRPr>
          </a:p>
        </p:txBody>
      </p:sp>
    </p:spTree>
    <p:extLst>
      <p:ext uri="{BB962C8B-B14F-4D97-AF65-F5344CB8AC3E}">
        <p14:creationId xmlns:p14="http://schemas.microsoft.com/office/powerpoint/2010/main" val="344683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90DA450-7545-4008-BDBC-786429AEFB8B}" type="slidenum">
              <a:rPr lang="it-IT" smtClean="0"/>
              <a:pPr/>
              <a:t>2</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5" name="Titolo 1"/>
          <p:cNvSpPr>
            <a:spLocks noGrp="1"/>
          </p:cNvSpPr>
          <p:nvPr>
            <p:ph type="title"/>
          </p:nvPr>
        </p:nvSpPr>
        <p:spPr>
          <a:xfrm>
            <a:off x="457200" y="2611131"/>
            <a:ext cx="8229600" cy="1413434"/>
          </a:xfrm>
          <a:effectLst>
            <a:glow rad="139700">
              <a:schemeClr val="accent1">
                <a:satMod val="175000"/>
                <a:alpha val="40000"/>
              </a:schemeClr>
            </a:glow>
          </a:effectLst>
          <a:scene3d>
            <a:camera prst="obliqueBottomRight"/>
            <a:lightRig rig="threePt" dir="t"/>
          </a:scene3d>
          <a:sp3d>
            <a:bevelT prst="slope"/>
          </a:sp3d>
        </p:spPr>
        <p:txBody>
          <a:bodyPr>
            <a:noAutofit/>
          </a:bodyPr>
          <a:lstStyle/>
          <a:p>
            <a:pPr defTabSz="914400"/>
            <a:r>
              <a:rPr lang="es-ES_tradnl" sz="3200" b="1" cap="small" dirty="0" smtClean="0">
                <a:solidFill>
                  <a:schemeClr val="accent1">
                    <a:lumMod val="75000"/>
                  </a:schemeClr>
                </a:solidFill>
              </a:rPr>
              <a:t>La movilidad laboral: construyendo comunidades más competitivas</a:t>
            </a:r>
            <a:endParaRPr lang="es-ES_tradnl" sz="3200" b="1" cap="small" dirty="0">
              <a:solidFill>
                <a:schemeClr val="accent1">
                  <a:lumMod val="75000"/>
                </a:schemeClr>
              </a:solidFill>
            </a:endParaRPr>
          </a:p>
        </p:txBody>
      </p:sp>
      <p:sp>
        <p:nvSpPr>
          <p:cNvPr id="16" name="CasellaDiTesto 2"/>
          <p:cNvSpPr txBox="1">
            <a:spLocks noChangeArrowheads="1"/>
          </p:cNvSpPr>
          <p:nvPr/>
        </p:nvSpPr>
        <p:spPr bwMode="auto">
          <a:xfrm>
            <a:off x="6831691" y="6058416"/>
            <a:ext cx="155586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cs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defTabSz="914400" eaLnBrk="1" hangingPunct="1">
              <a:lnSpc>
                <a:spcPct val="100000"/>
              </a:lnSpc>
              <a:spcBef>
                <a:spcPct val="0"/>
              </a:spcBef>
            </a:pPr>
            <a:r>
              <a:rPr lang="en-US" sz="2000" dirty="0">
                <a:solidFill>
                  <a:schemeClr val="accent1">
                    <a:lumMod val="75000"/>
                  </a:schemeClr>
                </a:solidFill>
                <a:latin typeface="+mj-lt"/>
                <a:ea typeface="+mj-ea"/>
                <a:cs typeface="+mj-cs"/>
              </a:rPr>
              <a:t>Dario </a:t>
            </a:r>
            <a:r>
              <a:rPr lang="en-US" sz="2000">
                <a:solidFill>
                  <a:schemeClr val="accent1">
                    <a:lumMod val="75000"/>
                  </a:schemeClr>
                </a:solidFill>
                <a:latin typeface="+mj-lt"/>
                <a:ea typeface="+mj-ea"/>
                <a:cs typeface="+mj-cs"/>
              </a:rPr>
              <a:t>Manna </a:t>
            </a:r>
            <a:endParaRPr lang="en-US" sz="2000"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12246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B90DA450-7545-4008-BDBC-786429AEFB8B}" type="slidenum">
              <a:rPr lang="it-IT" smtClean="0"/>
              <a:pPr/>
              <a:t>3</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7" name="Picture 4" descr="euro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17499" y="2471851"/>
            <a:ext cx="4736385" cy="3767743"/>
          </a:xfrm>
          <a:prstGeom prst="rect">
            <a:avLst/>
          </a:prstGeom>
          <a:noFill/>
        </p:spPr>
      </p:pic>
      <p:pic>
        <p:nvPicPr>
          <p:cNvPr id="23" name="Immagine 22" descr="480px-Map_Province_of_Roma_sv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3564" y="2049193"/>
            <a:ext cx="3884623" cy="485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olo 1"/>
          <p:cNvSpPr txBox="1">
            <a:spLocks/>
          </p:cNvSpPr>
          <p:nvPr/>
        </p:nvSpPr>
        <p:spPr>
          <a:xfrm>
            <a:off x="457200" y="1068795"/>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n-GB" sz="3200" b="1" dirty="0">
                <a:solidFill>
                  <a:schemeClr val="accent1">
                    <a:lumMod val="75000"/>
                  </a:schemeClr>
                </a:solidFill>
              </a:rPr>
              <a:t>1</a:t>
            </a:r>
            <a:r>
              <a:rPr lang="en-GB" sz="3200" b="1" dirty="0" smtClean="0">
                <a:solidFill>
                  <a:schemeClr val="accent1">
                    <a:lumMod val="75000"/>
                  </a:schemeClr>
                </a:solidFill>
              </a:rPr>
              <a:t>) </a:t>
            </a:r>
            <a:r>
              <a:rPr lang="es-ES_tradnl" sz="3200" b="1" dirty="0" smtClean="0">
                <a:solidFill>
                  <a:schemeClr val="accent1">
                    <a:lumMod val="75000"/>
                  </a:schemeClr>
                </a:solidFill>
              </a:rPr>
              <a:t>La Ciudad Metropolitana de Roma Capital y sus agencias de desarrollo local y empleo</a:t>
            </a:r>
            <a:endParaRPr lang="es-ES_tradnl" sz="3200" b="1" dirty="0">
              <a:solidFill>
                <a:schemeClr val="accent1">
                  <a:lumMod val="75000"/>
                </a:schemeClr>
              </a:solidFill>
            </a:endParaRPr>
          </a:p>
        </p:txBody>
      </p:sp>
      <p:sp>
        <p:nvSpPr>
          <p:cNvPr id="22" name="Rectangle 2"/>
          <p:cNvSpPr>
            <a:spLocks noGrp="1" noChangeArrowheads="1"/>
          </p:cNvSpPr>
          <p:nvPr>
            <p:ph type="title" idx="4294967295"/>
          </p:nvPr>
        </p:nvSpPr>
        <p:spPr>
          <a:xfrm>
            <a:off x="5002637" y="2435369"/>
            <a:ext cx="3751617" cy="3857625"/>
          </a:xfrm>
        </p:spPr>
        <p:txBody>
          <a:bodyPr>
            <a:normAutofit fontScale="90000"/>
          </a:bodyPr>
          <a:lstStyle/>
          <a:p>
            <a:r>
              <a:rPr lang="es-ES" altLang="it-IT" sz="2000" b="1" dirty="0">
                <a:solidFill>
                  <a:schemeClr val="tx1"/>
                </a:solidFill>
                <a:ea typeface="ＭＳ Ｐゴシック" charset="-128"/>
              </a:rPr>
              <a:t>Área: </a:t>
            </a: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dirty="0" smtClean="0">
                <a:solidFill>
                  <a:schemeClr val="tx1"/>
                </a:solidFill>
                <a:ea typeface="ＭＳ Ｐゴシック" charset="-128"/>
              </a:rPr>
              <a:t>5.352 </a:t>
            </a:r>
            <a:r>
              <a:rPr lang="es-ES" altLang="it-IT" sz="2000" dirty="0">
                <a:solidFill>
                  <a:schemeClr val="tx1"/>
                </a:solidFill>
                <a:ea typeface="ＭＳ Ｐゴシック" charset="-128"/>
              </a:rPr>
              <a:t>km2 </a:t>
            </a:r>
            <a:br>
              <a:rPr lang="es-ES" altLang="it-IT" sz="2000" dirty="0">
                <a:solidFill>
                  <a:schemeClr val="tx1"/>
                </a:solidFill>
                <a:ea typeface="ＭＳ Ｐゴシック" charset="-128"/>
              </a:rPr>
            </a:b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b="1" dirty="0">
                <a:solidFill>
                  <a:schemeClr val="tx1"/>
                </a:solidFill>
                <a:ea typeface="ＭＳ Ｐゴシック" charset="-128"/>
              </a:rPr>
              <a:t>Población </a:t>
            </a:r>
            <a:r>
              <a:rPr lang="es-ES" altLang="it-IT" sz="2000" dirty="0" smtClean="0">
                <a:solidFill>
                  <a:schemeClr val="tx1"/>
                </a:solidFill>
                <a:ea typeface="ＭＳ Ｐゴシック" charset="-128"/>
              </a:rPr>
              <a:t>(Junio 2016): </a:t>
            </a:r>
            <a:br>
              <a:rPr lang="es-ES" altLang="it-IT" sz="2000" dirty="0" smtClean="0">
                <a:solidFill>
                  <a:schemeClr val="tx1"/>
                </a:solidFill>
                <a:ea typeface="ＭＳ Ｐゴシック" charset="-128"/>
              </a:rPr>
            </a:br>
            <a:r>
              <a:rPr lang="es-ES" altLang="it-IT" sz="2000" dirty="0" smtClean="0">
                <a:solidFill>
                  <a:schemeClr val="tx1"/>
                </a:solidFill>
                <a:ea typeface="ＭＳ Ｐゴシック" charset="-128"/>
              </a:rPr>
              <a:t>4.342.654 </a:t>
            </a: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b="1" dirty="0">
                <a:solidFill>
                  <a:schemeClr val="tx1"/>
                </a:solidFill>
                <a:ea typeface="ＭＳ Ｐゴシック" charset="-128"/>
              </a:rPr>
              <a:t>Densidad </a:t>
            </a: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dirty="0" smtClean="0">
                <a:solidFill>
                  <a:schemeClr val="tx1"/>
                </a:solidFill>
                <a:ea typeface="ＭＳ Ｐゴシック" charset="-128"/>
              </a:rPr>
              <a:t>811,41 habitantes/km2 </a:t>
            </a: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b="1" dirty="0">
                <a:solidFill>
                  <a:schemeClr val="tx1"/>
                </a:solidFill>
                <a:ea typeface="ＭＳ Ｐゴシック" charset="-128"/>
              </a:rPr>
              <a:t>Ayuntamientos</a:t>
            </a:r>
            <a:br>
              <a:rPr lang="es-ES" altLang="it-IT" sz="2000" b="1" dirty="0">
                <a:solidFill>
                  <a:schemeClr val="tx1"/>
                </a:solidFill>
                <a:ea typeface="ＭＳ Ｐゴシック" charset="-128"/>
              </a:rPr>
            </a:br>
            <a:r>
              <a:rPr lang="es-ES" altLang="it-IT" sz="2000" dirty="0">
                <a:solidFill>
                  <a:schemeClr val="tx1"/>
                </a:solidFill>
                <a:ea typeface="ＭＳ Ｐゴシック" charset="-128"/>
              </a:rPr>
              <a:t>(</a:t>
            </a:r>
            <a:r>
              <a:rPr lang="es-ES" altLang="it-IT" sz="2000" i="1" dirty="0">
                <a:solidFill>
                  <a:schemeClr val="tx1"/>
                </a:solidFill>
                <a:ea typeface="ＭＳ Ｐゴシック" charset="-128"/>
              </a:rPr>
              <a:t>incluida la Municipalidad de </a:t>
            </a:r>
            <a:r>
              <a:rPr lang="es-ES" altLang="it-IT" sz="2000" i="1" dirty="0" smtClean="0">
                <a:solidFill>
                  <a:schemeClr val="tx1"/>
                </a:solidFill>
                <a:ea typeface="ＭＳ Ｐゴシック" charset="-128"/>
              </a:rPr>
              <a:t>Roma</a:t>
            </a:r>
            <a:r>
              <a:rPr lang="es-ES" altLang="it-IT" sz="2000" dirty="0" smtClean="0">
                <a:solidFill>
                  <a:schemeClr val="tx1"/>
                </a:solidFill>
                <a:ea typeface="ＭＳ Ｐゴシック" charset="-128"/>
              </a:rPr>
              <a:t>)</a:t>
            </a:r>
            <a:r>
              <a:rPr lang="es-ES" altLang="it-IT" sz="2000" dirty="0">
                <a:solidFill>
                  <a:schemeClr val="tx1"/>
                </a:solidFill>
                <a:ea typeface="ＭＳ Ｐゴシック" charset="-128"/>
              </a:rPr>
              <a:t/>
            </a:r>
            <a:br>
              <a:rPr lang="es-ES" altLang="it-IT" sz="2000" dirty="0">
                <a:solidFill>
                  <a:schemeClr val="tx1"/>
                </a:solidFill>
                <a:ea typeface="ＭＳ Ｐゴシック" charset="-128"/>
              </a:rPr>
            </a:br>
            <a:r>
              <a:rPr lang="es-ES" altLang="it-IT" sz="2000" dirty="0">
                <a:solidFill>
                  <a:schemeClr val="tx1"/>
                </a:solidFill>
                <a:ea typeface="ＭＳ Ｐゴシック" charset="-128"/>
              </a:rPr>
              <a:t>121</a:t>
            </a:r>
            <a:r>
              <a:rPr lang="it-IT" altLang="it-IT" sz="2000" dirty="0">
                <a:solidFill>
                  <a:schemeClr val="tx1"/>
                </a:solidFill>
                <a:ea typeface="ＭＳ Ｐゴシック" charset="-128"/>
              </a:rPr>
              <a:t/>
            </a:r>
            <a:br>
              <a:rPr lang="it-IT" altLang="it-IT" sz="2000" dirty="0">
                <a:solidFill>
                  <a:schemeClr val="tx1"/>
                </a:solidFill>
                <a:ea typeface="ＭＳ Ｐゴシック" charset="-128"/>
              </a:rPr>
            </a:br>
            <a:r>
              <a:rPr lang="en-US" altLang="it-IT" sz="2000" dirty="0">
                <a:solidFill>
                  <a:schemeClr val="tx1"/>
                </a:solidFill>
                <a:ea typeface="ＭＳ Ｐゴシック" charset="-128"/>
              </a:rPr>
              <a:t> </a:t>
            </a:r>
            <a:endParaRPr lang="it-IT" altLang="it-IT" sz="2000" b="1" dirty="0">
              <a:solidFill>
                <a:schemeClr val="tx1"/>
              </a:solidFill>
              <a:ea typeface="ＭＳ Ｐゴシック" charset="-128"/>
            </a:endParaRPr>
          </a:p>
        </p:txBody>
      </p:sp>
      <p:pic>
        <p:nvPicPr>
          <p:cNvPr id="20" name="Picture 9" descr="provincia-roma"/>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107954" y="5297673"/>
            <a:ext cx="217166" cy="30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21"/>
          <p:cNvSpPr>
            <a:spLocks noChangeShapeType="1"/>
          </p:cNvSpPr>
          <p:nvPr/>
        </p:nvSpPr>
        <p:spPr bwMode="auto">
          <a:xfrm>
            <a:off x="855496" y="4364182"/>
            <a:ext cx="1094780" cy="93349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it-IT" dirty="0"/>
          </a:p>
        </p:txBody>
      </p:sp>
      <p:pic>
        <p:nvPicPr>
          <p:cNvPr id="10" name="Immagine 9" descr="logo capitale lavor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9" name="CasellaDiTesto 8"/>
          <p:cNvSpPr txBox="1"/>
          <p:nvPr/>
        </p:nvSpPr>
        <p:spPr>
          <a:xfrm>
            <a:off x="6032848" y="2374568"/>
            <a:ext cx="2759867"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400" dirty="0" smtClean="0">
                <a:ln w="0"/>
                <a:solidFill>
                  <a:schemeClr val="accent1"/>
                </a:solidFill>
                <a:effectLst>
                  <a:outerShdw blurRad="38100" dist="25400" dir="5400000" algn="ctr" rotWithShape="0">
                    <a:srgbClr val="6E747A">
                      <a:alpha val="43000"/>
                    </a:srgbClr>
                  </a:outerShdw>
                </a:effectLst>
              </a:rPr>
              <a:t>CENTRO INNOVADOR PARA LAS POLÍTICAS DE EMPLEO, FORMACIÓN PROFESIONAL Y DESARROLLO LOCAL DE LA CIUDAD METROPOLITANA DE ROMA CAPITAL</a:t>
            </a:r>
            <a:endParaRPr lang="it-IT" sz="2400" dirty="0">
              <a:ln w="0"/>
              <a:solidFill>
                <a:schemeClr val="accent1"/>
              </a:solidFill>
              <a:effectLst>
                <a:outerShdw blurRad="38100" dist="25400" dir="5400000" algn="ctr" rotWithShape="0">
                  <a:srgbClr val="6E747A">
                    <a:alpha val="43000"/>
                  </a:srgbClr>
                </a:outerShdw>
              </a:effectLst>
            </a:endParaRPr>
          </a:p>
        </p:txBody>
      </p:sp>
      <p:pic>
        <p:nvPicPr>
          <p:cNvPr id="27" name="Immagine 2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19539" y="2059682"/>
            <a:ext cx="5655631" cy="4249578"/>
          </a:xfrm>
          <a:prstGeom prst="rect">
            <a:avLst/>
          </a:prstGeom>
        </p:spPr>
      </p:pic>
      <p:pic>
        <p:nvPicPr>
          <p:cNvPr id="8" name="Segnaposto contenuto 7"/>
          <p:cNvPicPr>
            <a:picLocks noGrp="1" noChangeAspect="1"/>
          </p:cNvPicPr>
          <p:nvPr>
            <p:ph idx="1"/>
          </p:nvPr>
        </p:nvPicPr>
        <p:blipFill>
          <a:blip r:embed="rId10">
            <a:extLst>
              <a:ext uri="{28A0092B-C50C-407E-A947-70E740481C1C}">
                <a14:useLocalDpi xmlns:a14="http://schemas.microsoft.com/office/drawing/2010/main"/>
              </a:ext>
            </a:extLst>
          </a:blip>
          <a:stretch>
            <a:fillRect/>
          </a:stretch>
        </p:blipFill>
        <p:spPr>
          <a:xfrm>
            <a:off x="219539" y="2049193"/>
            <a:ext cx="8573175" cy="4335147"/>
          </a:xfrm>
        </p:spPr>
      </p:pic>
    </p:spTree>
    <p:extLst>
      <p:ext uri="{BB962C8B-B14F-4D97-AF65-F5344CB8AC3E}">
        <p14:creationId xmlns:p14="http://schemas.microsoft.com/office/powerpoint/2010/main" val="119559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32" presetClass="emph" presetSubtype="0" repeatCount="10000" fill="hold" nodeType="withEffect">
                                  <p:stCondLst>
                                    <p:cond delay="0"/>
                                  </p:stCondLst>
                                  <p:childTnLst>
                                    <p:animRot by="120000">
                                      <p:cBhvr>
                                        <p:cTn id="9" dur="50" fill="hold">
                                          <p:stCondLst>
                                            <p:cond delay="0"/>
                                          </p:stCondLst>
                                        </p:cTn>
                                        <p:tgtEl>
                                          <p:spTgt spid="11"/>
                                        </p:tgtEl>
                                        <p:attrNameLst>
                                          <p:attrName>r</p:attrName>
                                        </p:attrNameLst>
                                      </p:cBhvr>
                                    </p:animRot>
                                    <p:animRot by="-240000">
                                      <p:cBhvr>
                                        <p:cTn id="10" dur="100" fill="hold">
                                          <p:stCondLst>
                                            <p:cond delay="100"/>
                                          </p:stCondLst>
                                        </p:cTn>
                                        <p:tgtEl>
                                          <p:spTgt spid="11"/>
                                        </p:tgtEl>
                                        <p:attrNameLst>
                                          <p:attrName>r</p:attrName>
                                        </p:attrNameLst>
                                      </p:cBhvr>
                                    </p:animRot>
                                    <p:animRot by="240000">
                                      <p:cBhvr>
                                        <p:cTn id="11" dur="100" fill="hold">
                                          <p:stCondLst>
                                            <p:cond delay="200"/>
                                          </p:stCondLst>
                                        </p:cTn>
                                        <p:tgtEl>
                                          <p:spTgt spid="11"/>
                                        </p:tgtEl>
                                        <p:attrNameLst>
                                          <p:attrName>r</p:attrName>
                                        </p:attrNameLst>
                                      </p:cBhvr>
                                    </p:animRot>
                                    <p:animRot by="-240000">
                                      <p:cBhvr>
                                        <p:cTn id="12" dur="100" fill="hold">
                                          <p:stCondLst>
                                            <p:cond delay="300"/>
                                          </p:stCondLst>
                                        </p:cTn>
                                        <p:tgtEl>
                                          <p:spTgt spid="11"/>
                                        </p:tgtEl>
                                        <p:attrNameLst>
                                          <p:attrName>r</p:attrName>
                                        </p:attrNameLst>
                                      </p:cBhvr>
                                    </p:animRot>
                                    <p:animRot by="120000">
                                      <p:cBhvr>
                                        <p:cTn id="13" dur="100" fill="hold">
                                          <p:stCondLst>
                                            <p:cond delay="400"/>
                                          </p:stCondLst>
                                        </p:cTn>
                                        <p:tgtEl>
                                          <p:spTgt spid="11"/>
                                        </p:tgtEl>
                                        <p:attrNameLst>
                                          <p:attrName>r</p:attrName>
                                        </p:attrNameLst>
                                      </p:cBhvr>
                                    </p:animRo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2" presetClass="exit" presetSubtype="4" fill="hold" nodeType="withEffect">
                                  <p:stCondLst>
                                    <p:cond delay="0"/>
                                  </p:stCondLst>
                                  <p:childTnLst>
                                    <p:anim calcmode="lin" valueType="num">
                                      <p:cBhvr additive="base">
                                        <p:cTn id="34" dur="500"/>
                                        <p:tgtEl>
                                          <p:spTgt spid="20"/>
                                        </p:tgtEl>
                                        <p:attrNameLst>
                                          <p:attrName>ppt_y</p:attrName>
                                        </p:attrNameLst>
                                      </p:cBhvr>
                                      <p:tavLst>
                                        <p:tav tm="0">
                                          <p:val>
                                            <p:strVal val="#ppt_y"/>
                                          </p:val>
                                        </p:tav>
                                        <p:tav tm="100000">
                                          <p:val>
                                            <p:strVal val="#ppt_y+#ppt_h*1.125000"/>
                                          </p:val>
                                        </p:tav>
                                      </p:tavLst>
                                    </p:anim>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500"/>
                            </p:stCondLst>
                            <p:childTnLst>
                              <p:par>
                                <p:cTn id="38" presetID="1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lide(fromBottom)">
                                      <p:cBhvr>
                                        <p:cTn id="40" dur="500"/>
                                        <p:tgtEl>
                                          <p:spTgt spid="23"/>
                                        </p:tgtEl>
                                      </p:cBhvr>
                                    </p:animEffect>
                                  </p:childTnLst>
                                </p:cTn>
                              </p:par>
                            </p:childTnLst>
                          </p:cTn>
                        </p:par>
                        <p:par>
                          <p:cTn id="41" fill="hold">
                            <p:stCondLst>
                              <p:cond delay="1000"/>
                            </p:stCondLst>
                            <p:childTnLst>
                              <p:par>
                                <p:cTn id="42" presetID="3"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par>
                          <p:cTn id="53" fill="hold">
                            <p:stCondLst>
                              <p:cond delay="500"/>
                            </p:stCondLst>
                            <p:childTnLst>
                              <p:par>
                                <p:cTn id="54" presetID="3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800" decel="100000"/>
                                        <p:tgtEl>
                                          <p:spTgt spid="10"/>
                                        </p:tgtEl>
                                      </p:cBhvr>
                                    </p:animEffect>
                                    <p:anim calcmode="lin" valueType="num">
                                      <p:cBhvr>
                                        <p:cTn id="57" dur="800" decel="100000" fill="hold"/>
                                        <p:tgtEl>
                                          <p:spTgt spid="10"/>
                                        </p:tgtEl>
                                        <p:attrNameLst>
                                          <p:attrName>style.rotation</p:attrName>
                                        </p:attrNameLst>
                                      </p:cBhvr>
                                      <p:tavLst>
                                        <p:tav tm="0">
                                          <p:val>
                                            <p:fltVal val="-90"/>
                                          </p:val>
                                        </p:tav>
                                        <p:tav tm="100000">
                                          <p:val>
                                            <p:fltVal val="0"/>
                                          </p:val>
                                        </p:tav>
                                      </p:tavLst>
                                    </p:anim>
                                    <p:anim calcmode="lin" valueType="num">
                                      <p:cBhvr>
                                        <p:cTn id="58" dur="800" decel="100000" fill="hold"/>
                                        <p:tgtEl>
                                          <p:spTgt spid="10"/>
                                        </p:tgtEl>
                                        <p:attrNameLst>
                                          <p:attrName>ppt_x</p:attrName>
                                        </p:attrNameLst>
                                      </p:cBhvr>
                                      <p:tavLst>
                                        <p:tav tm="0">
                                          <p:val>
                                            <p:strVal val="#ppt_x+0.4"/>
                                          </p:val>
                                        </p:tav>
                                        <p:tav tm="100000">
                                          <p:val>
                                            <p:strVal val="#ppt_x-0.05"/>
                                          </p:val>
                                        </p:tav>
                                      </p:tavLst>
                                    </p:anim>
                                    <p:anim calcmode="lin" valueType="num">
                                      <p:cBhvr>
                                        <p:cTn id="59" dur="800" decel="100000" fill="hold"/>
                                        <p:tgtEl>
                                          <p:spTgt spid="10"/>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62" presetID="32" presetClass="emph" presetSubtype="0" repeatCount="10000" fill="hold" nodeType="withEffect">
                                  <p:stCondLst>
                                    <p:cond delay="0"/>
                                  </p:stCondLst>
                                  <p:childTnLst>
                                    <p:animRot by="120000">
                                      <p:cBhvr>
                                        <p:cTn id="63" dur="50" fill="hold">
                                          <p:stCondLst>
                                            <p:cond delay="0"/>
                                          </p:stCondLst>
                                        </p:cTn>
                                        <p:tgtEl>
                                          <p:spTgt spid="10"/>
                                        </p:tgtEl>
                                        <p:attrNameLst>
                                          <p:attrName>r</p:attrName>
                                        </p:attrNameLst>
                                      </p:cBhvr>
                                    </p:animRot>
                                    <p:animRot by="-240000">
                                      <p:cBhvr>
                                        <p:cTn id="64" dur="100" fill="hold">
                                          <p:stCondLst>
                                            <p:cond delay="100"/>
                                          </p:stCondLst>
                                        </p:cTn>
                                        <p:tgtEl>
                                          <p:spTgt spid="10"/>
                                        </p:tgtEl>
                                        <p:attrNameLst>
                                          <p:attrName>r</p:attrName>
                                        </p:attrNameLst>
                                      </p:cBhvr>
                                    </p:animRot>
                                    <p:animRot by="240000">
                                      <p:cBhvr>
                                        <p:cTn id="65" dur="100" fill="hold">
                                          <p:stCondLst>
                                            <p:cond delay="200"/>
                                          </p:stCondLst>
                                        </p:cTn>
                                        <p:tgtEl>
                                          <p:spTgt spid="10"/>
                                        </p:tgtEl>
                                        <p:attrNameLst>
                                          <p:attrName>r</p:attrName>
                                        </p:attrNameLst>
                                      </p:cBhvr>
                                    </p:animRot>
                                    <p:animRot by="-240000">
                                      <p:cBhvr>
                                        <p:cTn id="66" dur="100" fill="hold">
                                          <p:stCondLst>
                                            <p:cond delay="300"/>
                                          </p:stCondLst>
                                        </p:cTn>
                                        <p:tgtEl>
                                          <p:spTgt spid="10"/>
                                        </p:tgtEl>
                                        <p:attrNameLst>
                                          <p:attrName>r</p:attrName>
                                        </p:attrNameLst>
                                      </p:cBhvr>
                                    </p:animRot>
                                    <p:animRot by="120000">
                                      <p:cBhvr>
                                        <p:cTn id="67" dur="100" fill="hold">
                                          <p:stCondLst>
                                            <p:cond delay="400"/>
                                          </p:stCondLst>
                                        </p:cTn>
                                        <p:tgtEl>
                                          <p:spTgt spid="10"/>
                                        </p:tgtEl>
                                        <p:attrNameLst>
                                          <p:attrName>r</p:attrName>
                                        </p:attrNameLst>
                                      </p:cBhvr>
                                    </p:animRot>
                                  </p:childTnLst>
                                </p:cTn>
                              </p:par>
                              <p:par>
                                <p:cTn id="68" presetID="12" presetClass="entr" presetSubtype="4"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1000"/>
                                        <p:tgtEl>
                                          <p:spTgt spid="8"/>
                                        </p:tgtEl>
                                        <p:attrNameLst>
                                          <p:attrName>ppt_y</p:attrName>
                                        </p:attrNameLst>
                                      </p:cBhvr>
                                      <p:tavLst>
                                        <p:tav tm="0">
                                          <p:val>
                                            <p:strVal val="#ppt_y+#ppt_h*1.125000"/>
                                          </p:val>
                                        </p:tav>
                                        <p:tav tm="100000">
                                          <p:val>
                                            <p:strVal val="#ppt_y"/>
                                          </p:val>
                                        </p:tav>
                                      </p:tavLst>
                                    </p:anim>
                                    <p:animEffect transition="in" filter="wipe(up)">
                                      <p:cBhvr>
                                        <p:cTn id="71" dur="1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childTnLst>
                          </p:cTn>
                        </p:par>
                        <p:par>
                          <p:cTn id="77" fill="hold">
                            <p:stCondLst>
                              <p:cond delay="500"/>
                            </p:stCondLst>
                            <p:childTnLst>
                              <p:par>
                                <p:cTn id="78" presetID="6"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circle(in)">
                                      <p:cBhvr>
                                        <p:cTn id="80" dur="1000"/>
                                        <p:tgtEl>
                                          <p:spTgt spid="12"/>
                                        </p:tgtEl>
                                      </p:cBhvr>
                                    </p:animEffect>
                                  </p:childTnLst>
                                </p:cTn>
                              </p:par>
                              <p:par>
                                <p:cTn id="81" presetID="32" presetClass="emph" presetSubtype="0" repeatCount="10000" fill="hold" nodeType="withEffect">
                                  <p:stCondLst>
                                    <p:cond delay="0"/>
                                  </p:stCondLst>
                                  <p:childTnLst>
                                    <p:animRot by="120000">
                                      <p:cBhvr>
                                        <p:cTn id="82" dur="50" fill="hold">
                                          <p:stCondLst>
                                            <p:cond delay="0"/>
                                          </p:stCondLst>
                                        </p:cTn>
                                        <p:tgtEl>
                                          <p:spTgt spid="12"/>
                                        </p:tgtEl>
                                        <p:attrNameLst>
                                          <p:attrName>r</p:attrName>
                                        </p:attrNameLst>
                                      </p:cBhvr>
                                    </p:animRot>
                                    <p:animRot by="-240000">
                                      <p:cBhvr>
                                        <p:cTn id="83" dur="100" fill="hold">
                                          <p:stCondLst>
                                            <p:cond delay="100"/>
                                          </p:stCondLst>
                                        </p:cTn>
                                        <p:tgtEl>
                                          <p:spTgt spid="12"/>
                                        </p:tgtEl>
                                        <p:attrNameLst>
                                          <p:attrName>r</p:attrName>
                                        </p:attrNameLst>
                                      </p:cBhvr>
                                    </p:animRot>
                                    <p:animRot by="240000">
                                      <p:cBhvr>
                                        <p:cTn id="84" dur="100" fill="hold">
                                          <p:stCondLst>
                                            <p:cond delay="200"/>
                                          </p:stCondLst>
                                        </p:cTn>
                                        <p:tgtEl>
                                          <p:spTgt spid="12"/>
                                        </p:tgtEl>
                                        <p:attrNameLst>
                                          <p:attrName>r</p:attrName>
                                        </p:attrNameLst>
                                      </p:cBhvr>
                                    </p:animRot>
                                    <p:animRot by="-240000">
                                      <p:cBhvr>
                                        <p:cTn id="85" dur="100" fill="hold">
                                          <p:stCondLst>
                                            <p:cond delay="300"/>
                                          </p:stCondLst>
                                        </p:cTn>
                                        <p:tgtEl>
                                          <p:spTgt spid="12"/>
                                        </p:tgtEl>
                                        <p:attrNameLst>
                                          <p:attrName>r</p:attrName>
                                        </p:attrNameLst>
                                      </p:cBhvr>
                                    </p:animRot>
                                    <p:animRot by="120000">
                                      <p:cBhvr>
                                        <p:cTn id="86" dur="100" fill="hold">
                                          <p:stCondLst>
                                            <p:cond delay="400"/>
                                          </p:stCondLst>
                                        </p:cTn>
                                        <p:tgtEl>
                                          <p:spTgt spid="12"/>
                                        </p:tgtEl>
                                        <p:attrNameLst>
                                          <p:attrName>r</p:attrName>
                                        </p:attrNameLst>
                                      </p:cBhvr>
                                    </p:animRot>
                                  </p:childTnLst>
                                </p:cTn>
                              </p:par>
                              <p:par>
                                <p:cTn id="87" presetID="2" presetClass="entr" presetSubtype="4"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par>
                                <p:cTn id="91" presetID="12" presetClass="entr" presetSubtype="4"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p:tgtEl>
                                          <p:spTgt spid="9"/>
                                        </p:tgtEl>
                                        <p:attrNameLst>
                                          <p:attrName>ppt_y</p:attrName>
                                        </p:attrNameLst>
                                      </p:cBhvr>
                                      <p:tavLst>
                                        <p:tav tm="0">
                                          <p:val>
                                            <p:strVal val="#ppt_y+#ppt_h*1.125000"/>
                                          </p:val>
                                        </p:tav>
                                        <p:tav tm="100000">
                                          <p:val>
                                            <p:strVal val="#ppt_y"/>
                                          </p:val>
                                        </p:tav>
                                      </p:tavLst>
                                    </p:anim>
                                    <p:animEffect transition="in" filter="wipe(up)">
                                      <p:cBhvr>
                                        <p:cTn id="9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8" grpId="0" animBg="1"/>
      <p:bldP spid="18"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1936461"/>
          </a:xfrm>
        </p:spPr>
        <p:txBody>
          <a:bodyPr>
            <a:noAutofit/>
          </a:bodyPr>
          <a:lstStyle/>
          <a:p>
            <a:pPr marL="0" indent="0" algn="ctr">
              <a:buNone/>
            </a:pPr>
            <a:r>
              <a:rPr lang="es-ES_tradnl" sz="2800" b="1" dirty="0" smtClean="0">
                <a:solidFill>
                  <a:schemeClr val="tx1">
                    <a:lumMod val="75000"/>
                    <a:lumOff val="25000"/>
                  </a:schemeClr>
                </a:solidFill>
                <a:ea typeface="MS PGothic" charset="0"/>
                <a:cs typeface="PMingLiU" charset="0"/>
              </a:rPr>
              <a:t>Una Ciudad Inteligente y Sostenible:</a:t>
            </a:r>
          </a:p>
          <a:p>
            <a:pPr marL="0" indent="0" algn="ctr">
              <a:buNone/>
            </a:pPr>
            <a:r>
              <a:rPr lang="en-GB" sz="2800" b="1" dirty="0">
                <a:solidFill>
                  <a:schemeClr val="tx1">
                    <a:lumMod val="75000"/>
                    <a:lumOff val="25000"/>
                  </a:schemeClr>
                </a:solidFill>
                <a:ea typeface="MS PGothic" charset="0"/>
                <a:cs typeface="PMingLiU" charset="0"/>
              </a:rPr>
              <a:t>“</a:t>
            </a:r>
            <a:r>
              <a:rPr lang="en-GB" sz="2800" b="1" i="1" dirty="0">
                <a:solidFill>
                  <a:schemeClr val="tx1">
                    <a:lumMod val="75000"/>
                    <a:lumOff val="25000"/>
                  </a:schemeClr>
                </a:solidFill>
                <a:ea typeface="MS PGothic" charset="0"/>
                <a:cs typeface="PMingLiU" charset="0"/>
              </a:rPr>
              <a:t>starts a community on the path to become competitive for talent, investment and jobs</a:t>
            </a:r>
            <a:r>
              <a:rPr lang="en-GB" sz="2800" b="1" dirty="0">
                <a:solidFill>
                  <a:schemeClr val="tx1">
                    <a:lumMod val="75000"/>
                    <a:lumOff val="25000"/>
                  </a:schemeClr>
                </a:solidFill>
                <a:ea typeface="MS PGothic" charset="0"/>
                <a:cs typeface="PMingLiU" charset="0"/>
              </a:rPr>
              <a:t>” </a:t>
            </a:r>
            <a:br>
              <a:rPr lang="en-GB" sz="2800" b="1" dirty="0">
                <a:solidFill>
                  <a:schemeClr val="tx1">
                    <a:lumMod val="75000"/>
                    <a:lumOff val="25000"/>
                  </a:schemeClr>
                </a:solidFill>
                <a:ea typeface="MS PGothic" charset="0"/>
                <a:cs typeface="PMingLiU" charset="0"/>
              </a:rPr>
            </a:br>
            <a:r>
              <a:rPr lang="en-GB" sz="2400" b="1" dirty="0">
                <a:solidFill>
                  <a:schemeClr val="tx1">
                    <a:lumMod val="75000"/>
                    <a:lumOff val="25000"/>
                  </a:schemeClr>
                </a:solidFill>
                <a:ea typeface="MS PGothic" charset="0"/>
                <a:cs typeface="PMingLiU" charset="0"/>
              </a:rPr>
              <a:t>(Aoun-Schneider Electric - 2014). </a:t>
            </a:r>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4</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a:solidFill>
                  <a:schemeClr val="accent1">
                    <a:lumMod val="75000"/>
                  </a:schemeClr>
                </a:solidFill>
              </a:rPr>
              <a:t>2) Construyendo Ciudades/Ciudadanos Inteligentes y Sostenibles</a:t>
            </a:r>
          </a:p>
        </p:txBody>
      </p:sp>
      <p:sp>
        <p:nvSpPr>
          <p:cNvPr id="2" name="Rettangolo 1"/>
          <p:cNvSpPr/>
          <p:nvPr/>
        </p:nvSpPr>
        <p:spPr>
          <a:xfrm>
            <a:off x="457200" y="4134139"/>
            <a:ext cx="8229600" cy="1569660"/>
          </a:xfrm>
          <a:prstGeom prst="rect">
            <a:avLst/>
          </a:prstGeom>
        </p:spPr>
        <p:txBody>
          <a:bodyPr wrap="square">
            <a:spAutoFit/>
          </a:bodyPr>
          <a:lstStyle/>
          <a:p>
            <a:pPr algn="just"/>
            <a:r>
              <a:rPr lang="es-ES" sz="2400" dirty="0"/>
              <a:t>La movilidad laboral geográfica puede ser una herramienta estratégica para hacer frente a los nuevos retos económicos y sociales y un disparador potencial de crecimiento económico, para que las ciudades sean más competitivas y eficientes.</a:t>
            </a:r>
            <a:r>
              <a:rPr lang="it-IT" sz="2400" dirty="0"/>
              <a:t> </a:t>
            </a:r>
            <a:endParaRPr lang="es-ES_tradnl" sz="2400" dirty="0">
              <a:solidFill>
                <a:schemeClr val="tx1">
                  <a:lumMod val="75000"/>
                  <a:lumOff val="25000"/>
                </a:schemeClr>
              </a:solidFill>
              <a:ea typeface="MS PGothic" charset="0"/>
              <a:cs typeface="PMingLiU" charset="0"/>
            </a:endParaRPr>
          </a:p>
        </p:txBody>
      </p:sp>
    </p:spTree>
    <p:extLst>
      <p:ext uri="{BB962C8B-B14F-4D97-AF65-F5344CB8AC3E}">
        <p14:creationId xmlns:p14="http://schemas.microsoft.com/office/powerpoint/2010/main" val="38650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984375"/>
            <a:ext cx="8493125" cy="4540969"/>
          </a:xfrm>
        </p:spPr>
        <p:txBody>
          <a:bodyPr>
            <a:noAutofit/>
          </a:bodyPr>
          <a:lstStyle/>
          <a:p>
            <a:pPr marL="0" indent="0" algn="just">
              <a:buNone/>
            </a:pPr>
            <a:r>
              <a:rPr lang="es-ES_tradnl" sz="2800" dirty="0" smtClean="0">
                <a:solidFill>
                  <a:schemeClr val="tx1">
                    <a:lumMod val="75000"/>
                    <a:lumOff val="25000"/>
                  </a:schemeClr>
                </a:solidFill>
                <a:ea typeface="MS PGothic" charset="0"/>
                <a:cs typeface="PMingLiU" charset="0"/>
              </a:rPr>
              <a:t>La falta de mano de obra calificada es uno de los principales obstáculos para el crecimiento económico:</a:t>
            </a:r>
          </a:p>
          <a:p>
            <a:pPr algn="just">
              <a:buFontTx/>
              <a:buChar char="-"/>
            </a:pPr>
            <a:r>
              <a:rPr lang="es-ES_tradnl" sz="2400" dirty="0" smtClean="0">
                <a:solidFill>
                  <a:schemeClr val="tx1">
                    <a:lumMod val="75000"/>
                    <a:lumOff val="25000"/>
                  </a:schemeClr>
                </a:solidFill>
                <a:ea typeface="MS PGothic" charset="0"/>
                <a:cs typeface="PMingLiU" charset="0"/>
              </a:rPr>
              <a:t>los desajustes de capacidades (</a:t>
            </a:r>
            <a:r>
              <a:rPr lang="es-ES_tradnl" sz="2400" b="1" dirty="0" smtClean="0">
                <a:solidFill>
                  <a:schemeClr val="tx1">
                    <a:lumMod val="75000"/>
                    <a:lumOff val="25000"/>
                  </a:schemeClr>
                </a:solidFill>
                <a:ea typeface="MS PGothic" charset="0"/>
                <a:cs typeface="PMingLiU" charset="0"/>
              </a:rPr>
              <a:t>skills mismatches</a:t>
            </a:r>
            <a:r>
              <a:rPr lang="es-ES_tradnl" sz="2400" dirty="0" smtClean="0">
                <a:solidFill>
                  <a:schemeClr val="tx1">
                    <a:lumMod val="75000"/>
                    <a:lumOff val="25000"/>
                  </a:schemeClr>
                </a:solidFill>
                <a:ea typeface="MS PGothic" charset="0"/>
                <a:cs typeface="PMingLiU" charset="0"/>
              </a:rPr>
              <a:t>): desequilibrios entre lo que los empleadores necesitan y lo que los solicitantes de empleo ofrecen, en relación al sector o a la geografía </a:t>
            </a:r>
          </a:p>
          <a:p>
            <a:pPr algn="just">
              <a:buFontTx/>
              <a:buChar char="-"/>
            </a:pPr>
            <a:r>
              <a:rPr lang="es-ES_tradnl" sz="2400" dirty="0">
                <a:solidFill>
                  <a:schemeClr val="tx1">
                    <a:lumMod val="75000"/>
                    <a:lumOff val="25000"/>
                  </a:schemeClr>
                </a:solidFill>
                <a:ea typeface="MS PGothic" charset="0"/>
                <a:cs typeface="PMingLiU" charset="0"/>
              </a:rPr>
              <a:t>escasez de personal calificado y falta de capacidades (</a:t>
            </a:r>
            <a:r>
              <a:rPr lang="en-GB" sz="2400" b="1" dirty="0">
                <a:solidFill>
                  <a:schemeClr val="tx1">
                    <a:lumMod val="75000"/>
                    <a:lumOff val="25000"/>
                  </a:schemeClr>
                </a:solidFill>
                <a:ea typeface="MS PGothic" charset="0"/>
                <a:cs typeface="PMingLiU" charset="0"/>
              </a:rPr>
              <a:t>skill shortages and skill gaps</a:t>
            </a:r>
            <a:r>
              <a:rPr lang="en-GB" sz="2400" dirty="0">
                <a:solidFill>
                  <a:schemeClr val="tx1">
                    <a:lumMod val="75000"/>
                    <a:lumOff val="25000"/>
                  </a:schemeClr>
                </a:solidFill>
                <a:ea typeface="MS PGothic" charset="0"/>
                <a:cs typeface="PMingLiU" charset="0"/>
              </a:rPr>
              <a:t>)</a:t>
            </a:r>
            <a:r>
              <a:rPr lang="es-ES_tradnl" sz="2400" dirty="0">
                <a:solidFill>
                  <a:schemeClr val="tx1">
                    <a:lumMod val="75000"/>
                    <a:lumOff val="25000"/>
                  </a:schemeClr>
                </a:solidFill>
                <a:ea typeface="MS PGothic" charset="0"/>
                <a:cs typeface="PMingLiU" charset="0"/>
              </a:rPr>
              <a:t>: pocas personas con las habilidades </a:t>
            </a:r>
            <a:r>
              <a:rPr lang="es-ES_tradnl" sz="2400" dirty="0" smtClean="0">
                <a:solidFill>
                  <a:schemeClr val="tx1">
                    <a:lumMod val="75000"/>
                    <a:lumOff val="25000"/>
                  </a:schemeClr>
                </a:solidFill>
                <a:ea typeface="MS PGothic" charset="0"/>
                <a:cs typeface="PMingLiU" charset="0"/>
              </a:rPr>
              <a:t>requeridas</a:t>
            </a:r>
            <a:endParaRPr lang="es-ES_tradnl" sz="2400" dirty="0">
              <a:solidFill>
                <a:schemeClr val="tx1">
                  <a:lumMod val="75000"/>
                  <a:lumOff val="25000"/>
                </a:schemeClr>
              </a:solidFill>
              <a:ea typeface="MS PGothic" charset="0"/>
              <a:cs typeface="PMingLiU" charset="0"/>
            </a:endParaRPr>
          </a:p>
          <a:p>
            <a:pPr algn="just">
              <a:buFontTx/>
              <a:buChar char="-"/>
            </a:pPr>
            <a:r>
              <a:rPr lang="es-ES_tradnl" sz="2400" dirty="0">
                <a:solidFill>
                  <a:schemeClr val="tx1">
                    <a:lumMod val="75000"/>
                    <a:lumOff val="25000"/>
                  </a:schemeClr>
                </a:solidFill>
                <a:ea typeface="MS PGothic" charset="0"/>
                <a:cs typeface="PMingLiU" charset="0"/>
              </a:rPr>
              <a:t>desempleo estructural (</a:t>
            </a:r>
            <a:r>
              <a:rPr lang="en-GB" sz="2400" b="1" dirty="0">
                <a:solidFill>
                  <a:schemeClr val="tx1">
                    <a:lumMod val="75000"/>
                    <a:lumOff val="25000"/>
                  </a:schemeClr>
                </a:solidFill>
                <a:ea typeface="MS PGothic" charset="0"/>
                <a:cs typeface="PMingLiU" charset="0"/>
              </a:rPr>
              <a:t>structural unemployment</a:t>
            </a:r>
            <a:r>
              <a:rPr lang="en-GB" sz="2400" dirty="0">
                <a:solidFill>
                  <a:schemeClr val="tx1">
                    <a:lumMod val="75000"/>
                    <a:lumOff val="25000"/>
                  </a:schemeClr>
                </a:solidFill>
                <a:ea typeface="MS PGothic" charset="0"/>
                <a:cs typeface="PMingLiU" charset="0"/>
              </a:rPr>
              <a:t>)</a:t>
            </a:r>
            <a:r>
              <a:rPr lang="es-ES_tradnl" sz="2400" dirty="0">
                <a:solidFill>
                  <a:schemeClr val="tx1">
                    <a:lumMod val="75000"/>
                    <a:lumOff val="25000"/>
                  </a:schemeClr>
                </a:solidFill>
                <a:ea typeface="MS PGothic" charset="0"/>
                <a:cs typeface="PMingLiU" charset="0"/>
              </a:rPr>
              <a:t>: demasiadas personas que no tienen las habilidades requeridas</a:t>
            </a: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5</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a:solidFill>
                  <a:schemeClr val="accent1">
                    <a:lumMod val="75000"/>
                  </a:schemeClr>
                </a:solidFill>
              </a:rPr>
              <a:t>2) Construyendo Ciudades/Ciudadanos Inteligentes y Sostenibles</a:t>
            </a:r>
          </a:p>
        </p:txBody>
      </p:sp>
    </p:spTree>
    <p:extLst>
      <p:ext uri="{BB962C8B-B14F-4D97-AF65-F5344CB8AC3E}">
        <p14:creationId xmlns:p14="http://schemas.microsoft.com/office/powerpoint/2010/main" val="5802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2795032"/>
            <a:ext cx="8493125" cy="3730312"/>
          </a:xfrm>
        </p:spPr>
        <p:txBody>
          <a:bodyPr>
            <a:noAutofit/>
          </a:bodyPr>
          <a:lstStyle/>
          <a:p>
            <a:pPr marL="0" indent="0" algn="ctr">
              <a:buNone/>
            </a:pPr>
            <a:endParaRPr lang="en-GB" sz="2800" dirty="0" smtClean="0">
              <a:solidFill>
                <a:srgbClr val="595959"/>
              </a:solidFill>
              <a:ea typeface="MS PGothic" charset="0"/>
              <a:cs typeface="PMingLiU" charset="0"/>
            </a:endParaRPr>
          </a:p>
          <a:p>
            <a:pPr marL="0" indent="0" algn="ctr">
              <a:buNone/>
            </a:pPr>
            <a:endParaRPr lang="en-GB" sz="2800" dirty="0">
              <a:solidFill>
                <a:srgbClr val="595959"/>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6</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769" y="3279124"/>
            <a:ext cx="1911391" cy="1911391"/>
          </a:xfrm>
          <a:prstGeom prst="rect">
            <a:avLst/>
          </a:prstGeom>
        </p:spPr>
      </p:pic>
      <p:sp>
        <p:nvSpPr>
          <p:cNvPr id="15" name="CasellaDiTesto 14"/>
          <p:cNvSpPr txBox="1"/>
          <p:nvPr/>
        </p:nvSpPr>
        <p:spPr>
          <a:xfrm>
            <a:off x="2393543" y="1983454"/>
            <a:ext cx="6628998" cy="4074962"/>
          </a:xfrm>
          <a:prstGeom prst="rect">
            <a:avLst/>
          </a:prstGeom>
          <a:noFill/>
        </p:spPr>
        <p:txBody>
          <a:bodyPr wrap="square" rtlCol="0">
            <a:spAutoFit/>
          </a:bodyPr>
          <a:lstStyle/>
          <a:p>
            <a:pPr marL="15875" algn="ctr">
              <a:spcBef>
                <a:spcPct val="20000"/>
              </a:spcBef>
            </a:pPr>
            <a:r>
              <a:rPr lang="es-ES_tradnl" sz="2800" b="1" dirty="0" smtClean="0">
                <a:solidFill>
                  <a:schemeClr val="tx1">
                    <a:lumMod val="75000"/>
                    <a:lumOff val="25000"/>
                  </a:schemeClr>
                </a:solidFill>
                <a:ea typeface="MS PGothic" charset="0"/>
                <a:cs typeface="PMingLiU" charset="0"/>
              </a:rPr>
              <a:t>OBJETIVO 10</a:t>
            </a:r>
          </a:p>
          <a:p>
            <a:pPr marL="15875" algn="ctr">
              <a:spcBef>
                <a:spcPct val="20000"/>
              </a:spcBef>
            </a:pPr>
            <a:r>
              <a:rPr lang="es-ES_tradnl" sz="2800" b="1" dirty="0" smtClean="0">
                <a:solidFill>
                  <a:schemeClr val="tx1">
                    <a:lumMod val="75000"/>
                    <a:lumOff val="25000"/>
                  </a:schemeClr>
                </a:solidFill>
                <a:ea typeface="MS PGothic" charset="0"/>
                <a:cs typeface="PMingLiU" charset="0"/>
              </a:rPr>
              <a:t>Reducir la desigualdad en y entre los países</a:t>
            </a:r>
          </a:p>
          <a:p>
            <a:pPr marL="15875"/>
            <a:endParaRPr lang="es-ES_tradnl" dirty="0" smtClean="0"/>
          </a:p>
          <a:p>
            <a:pPr marL="15875" algn="ctr">
              <a:spcBef>
                <a:spcPct val="20000"/>
              </a:spcBef>
            </a:pPr>
            <a:r>
              <a:rPr lang="es-ES_tradnl" sz="2800" dirty="0" smtClean="0">
                <a:solidFill>
                  <a:schemeClr val="tx1">
                    <a:lumMod val="75000"/>
                    <a:lumOff val="25000"/>
                  </a:schemeClr>
                </a:solidFill>
                <a:ea typeface="MS PGothic" charset="0"/>
                <a:cs typeface="PMingLiU" charset="0"/>
              </a:rPr>
              <a:t>META 7:</a:t>
            </a:r>
          </a:p>
          <a:p>
            <a:pPr marL="15875" algn="just">
              <a:spcBef>
                <a:spcPct val="20000"/>
              </a:spcBef>
            </a:pPr>
            <a:r>
              <a:rPr lang="es-ES_tradnl" sz="2800" dirty="0" smtClean="0">
                <a:solidFill>
                  <a:schemeClr val="tx1">
                    <a:lumMod val="75000"/>
                    <a:lumOff val="25000"/>
                  </a:schemeClr>
                </a:solidFill>
                <a:ea typeface="MS PGothic" charset="0"/>
                <a:cs typeface="PMingLiU" charset="0"/>
              </a:rPr>
              <a:t>Facilitar la migración y la movilidad ordenadas, seguras, regulares y responsables de las personas, entre otras cosas mediante la aplicación de políticas migratorias planificadas y bien gestionadas</a:t>
            </a:r>
            <a:endParaRPr lang="es-ES_tradnl" sz="2800" dirty="0">
              <a:solidFill>
                <a:schemeClr val="tx1">
                  <a:lumMod val="75000"/>
                  <a:lumOff val="25000"/>
                </a:schemeClr>
              </a:solidFill>
              <a:ea typeface="MS PGothic" charset="0"/>
              <a:cs typeface="PMingLiU" charset="0"/>
            </a:endParaRPr>
          </a:p>
        </p:txBody>
      </p:sp>
      <p:pic>
        <p:nvPicPr>
          <p:cNvPr id="2" name="Immagin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1288" y="1638249"/>
            <a:ext cx="7626095" cy="4653631"/>
          </a:xfrm>
          <a:prstGeom prst="rect">
            <a:avLst/>
          </a:prstGeom>
        </p:spPr>
      </p:pic>
      <p:sp>
        <p:nvSpPr>
          <p:cNvPr id="16"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a:solidFill>
                  <a:schemeClr val="accent1">
                    <a:lumMod val="75000"/>
                  </a:schemeClr>
                </a:solidFill>
              </a:rPr>
              <a:t>2) Construyendo Ciudades/Ciudadanos Inteligentes y Sostenibles</a:t>
            </a:r>
          </a:p>
        </p:txBody>
      </p:sp>
      <p:sp>
        <p:nvSpPr>
          <p:cNvPr id="18" name="Saetta 17"/>
          <p:cNvSpPr/>
          <p:nvPr/>
        </p:nvSpPr>
        <p:spPr>
          <a:xfrm>
            <a:off x="1478822" y="3095472"/>
            <a:ext cx="822960" cy="822960"/>
          </a:xfrm>
          <a:prstGeom prst="lightningBolt">
            <a:avLst/>
          </a:prstGeom>
          <a:ln/>
        </p:spPr>
        <p:style>
          <a:lnRef idx="3">
            <a:schemeClr val="lt1"/>
          </a:lnRef>
          <a:fillRef idx="1">
            <a:schemeClr val="dk1"/>
          </a:fillRef>
          <a:effectRef idx="1">
            <a:schemeClr val="dk1"/>
          </a:effectRef>
          <a:fontRef idx="minor">
            <a:schemeClr val="lt1"/>
          </a:fontRef>
        </p:style>
        <p:txBody>
          <a:bodyPr/>
          <a:lstStyle/>
          <a:p>
            <a:endParaRPr lang="it-IT"/>
          </a:p>
        </p:txBody>
      </p:sp>
      <p:sp>
        <p:nvSpPr>
          <p:cNvPr id="19" name="Saetta 18"/>
          <p:cNvSpPr/>
          <p:nvPr/>
        </p:nvSpPr>
        <p:spPr>
          <a:xfrm rot="5123675">
            <a:off x="5424131" y="3360657"/>
            <a:ext cx="822960" cy="822960"/>
          </a:xfrm>
          <a:prstGeom prst="lightningBolt">
            <a:avLst/>
          </a:prstGeom>
          <a:ln/>
        </p:spPr>
        <p:style>
          <a:lnRef idx="3">
            <a:schemeClr val="lt1"/>
          </a:lnRef>
          <a:fillRef idx="1">
            <a:schemeClr val="accent1"/>
          </a:fillRef>
          <a:effectRef idx="1">
            <a:schemeClr val="accent1"/>
          </a:effectRef>
          <a:fontRef idx="minor">
            <a:schemeClr val="lt1"/>
          </a:fontRef>
        </p:style>
        <p:txBody>
          <a:bodyPr/>
          <a:lstStyle/>
          <a:p>
            <a:endParaRPr lang="it-IT"/>
          </a:p>
        </p:txBody>
      </p:sp>
      <p:sp>
        <p:nvSpPr>
          <p:cNvPr id="20" name="Saetta 19"/>
          <p:cNvSpPr/>
          <p:nvPr/>
        </p:nvSpPr>
        <p:spPr>
          <a:xfrm>
            <a:off x="5296562" y="4953654"/>
            <a:ext cx="822960" cy="822960"/>
          </a:xfrm>
          <a:prstGeom prst="lightningBolt">
            <a:avLst/>
          </a:prstGeom>
          <a:ln/>
        </p:spPr>
        <p:style>
          <a:lnRef idx="3">
            <a:schemeClr val="lt1"/>
          </a:lnRef>
          <a:fillRef idx="1">
            <a:schemeClr val="accent3"/>
          </a:fillRef>
          <a:effectRef idx="1">
            <a:schemeClr val="accent3"/>
          </a:effectRef>
          <a:fontRef idx="minor">
            <a:schemeClr val="lt1"/>
          </a:fontRef>
        </p:style>
        <p:txBody>
          <a:bodyPr/>
          <a:lstStyle/>
          <a:p>
            <a:endParaRPr lang="it-IT"/>
          </a:p>
        </p:txBody>
      </p:sp>
      <p:sp>
        <p:nvSpPr>
          <p:cNvPr id="21" name="Saetta 20"/>
          <p:cNvSpPr/>
          <p:nvPr/>
        </p:nvSpPr>
        <p:spPr>
          <a:xfrm>
            <a:off x="4053415" y="2451767"/>
            <a:ext cx="822960" cy="822960"/>
          </a:xfrm>
          <a:prstGeom prst="lightningBolt">
            <a:avLst/>
          </a:prstGeom>
          <a:solidFill>
            <a:srgbClr val="FFC240"/>
          </a:solidFill>
          <a:ln/>
        </p:spPr>
        <p:style>
          <a:lnRef idx="3">
            <a:schemeClr val="lt1"/>
          </a:lnRef>
          <a:fillRef idx="1">
            <a:schemeClr val="accent3"/>
          </a:fillRef>
          <a:effectRef idx="1">
            <a:schemeClr val="accent3"/>
          </a:effectRef>
          <a:fontRef idx="minor">
            <a:schemeClr val="lt1"/>
          </a:fontRef>
        </p:style>
        <p:txBody>
          <a:bodyPr/>
          <a:lstStyle/>
          <a:p>
            <a:endParaRPr lang="it-IT"/>
          </a:p>
        </p:txBody>
      </p:sp>
      <p:sp>
        <p:nvSpPr>
          <p:cNvPr id="22" name="Saetta 21"/>
          <p:cNvSpPr/>
          <p:nvPr/>
        </p:nvSpPr>
        <p:spPr>
          <a:xfrm rot="5786525" flipV="1">
            <a:off x="3112234" y="3226418"/>
            <a:ext cx="814336" cy="635876"/>
          </a:xfrm>
          <a:prstGeom prst="lightningBolt">
            <a:avLst/>
          </a:prstGeom>
          <a:solidFill>
            <a:schemeClr val="accent6">
              <a:lumMod val="50000"/>
            </a:schemeClr>
          </a:solidFill>
          <a:ln/>
        </p:spPr>
        <p:style>
          <a:lnRef idx="3">
            <a:schemeClr val="lt1"/>
          </a:lnRef>
          <a:fillRef idx="1">
            <a:schemeClr val="accent1"/>
          </a:fillRef>
          <a:effectRef idx="1">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33557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800" decel="100000"/>
                                        <p:tgtEl>
                                          <p:spTgt spid="18"/>
                                        </p:tgtEl>
                                      </p:cBhvr>
                                    </p:animEffect>
                                    <p:anim calcmode="lin" valueType="num">
                                      <p:cBhvr>
                                        <p:cTn id="14" dur="800" decel="100000" fill="hold"/>
                                        <p:tgtEl>
                                          <p:spTgt spid="18"/>
                                        </p:tgtEl>
                                        <p:attrNameLst>
                                          <p:attrName>style.rotation</p:attrName>
                                        </p:attrNameLst>
                                      </p:cBhvr>
                                      <p:tavLst>
                                        <p:tav tm="0">
                                          <p:val>
                                            <p:fltVal val="-90"/>
                                          </p:val>
                                        </p:tav>
                                        <p:tav tm="100000">
                                          <p:val>
                                            <p:fltVal val="0"/>
                                          </p:val>
                                        </p:tav>
                                      </p:tavLst>
                                    </p:anim>
                                    <p:anim calcmode="lin" valueType="num">
                                      <p:cBhvr>
                                        <p:cTn id="15" dur="800" decel="100000" fill="hold"/>
                                        <p:tgtEl>
                                          <p:spTgt spid="18"/>
                                        </p:tgtEl>
                                        <p:attrNameLst>
                                          <p:attrName>ppt_x</p:attrName>
                                        </p:attrNameLst>
                                      </p:cBhvr>
                                      <p:tavLst>
                                        <p:tav tm="0">
                                          <p:val>
                                            <p:strVal val="#ppt_x+0.4"/>
                                          </p:val>
                                        </p:tav>
                                        <p:tav tm="100000">
                                          <p:val>
                                            <p:strVal val="#ppt_x-0.05"/>
                                          </p:val>
                                        </p:tav>
                                      </p:tavLst>
                                    </p:anim>
                                    <p:anim calcmode="lin" valueType="num">
                                      <p:cBhvr>
                                        <p:cTn id="16" dur="800" decel="100000" fill="hold"/>
                                        <p:tgtEl>
                                          <p:spTgt spid="1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9" fill="hold">
                            <p:stCondLst>
                              <p:cond delay="1000"/>
                            </p:stCondLst>
                            <p:childTnLst>
                              <p:par>
                                <p:cTn id="20" presetID="3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800" decel="100000"/>
                                        <p:tgtEl>
                                          <p:spTgt spid="19"/>
                                        </p:tgtEl>
                                      </p:cBhvr>
                                    </p:animEffect>
                                    <p:anim calcmode="lin" valueType="num">
                                      <p:cBhvr>
                                        <p:cTn id="23" dur="800" decel="100000" fill="hold"/>
                                        <p:tgtEl>
                                          <p:spTgt spid="19"/>
                                        </p:tgtEl>
                                        <p:attrNameLst>
                                          <p:attrName>style.rotation</p:attrName>
                                        </p:attrNameLst>
                                      </p:cBhvr>
                                      <p:tavLst>
                                        <p:tav tm="0">
                                          <p:val>
                                            <p:fltVal val="-90"/>
                                          </p:val>
                                        </p:tav>
                                        <p:tav tm="100000">
                                          <p:val>
                                            <p:fltVal val="0"/>
                                          </p:val>
                                        </p:tav>
                                      </p:tavLst>
                                    </p:anim>
                                    <p:anim calcmode="lin" valueType="num">
                                      <p:cBhvr>
                                        <p:cTn id="24" dur="800" decel="100000" fill="hold"/>
                                        <p:tgtEl>
                                          <p:spTgt spid="19"/>
                                        </p:tgtEl>
                                        <p:attrNameLst>
                                          <p:attrName>ppt_x</p:attrName>
                                        </p:attrNameLst>
                                      </p:cBhvr>
                                      <p:tavLst>
                                        <p:tav tm="0">
                                          <p:val>
                                            <p:strVal val="#ppt_x+0.4"/>
                                          </p:val>
                                        </p:tav>
                                        <p:tav tm="100000">
                                          <p:val>
                                            <p:strVal val="#ppt_x-0.05"/>
                                          </p:val>
                                        </p:tav>
                                      </p:tavLst>
                                    </p:anim>
                                    <p:anim calcmode="lin" valueType="num">
                                      <p:cBhvr>
                                        <p:cTn id="25" dur="800" decel="100000" fill="hold"/>
                                        <p:tgtEl>
                                          <p:spTgt spid="1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3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800" decel="100000"/>
                                        <p:tgtEl>
                                          <p:spTgt spid="20"/>
                                        </p:tgtEl>
                                      </p:cBhvr>
                                    </p:animEffect>
                                    <p:anim calcmode="lin" valueType="num">
                                      <p:cBhvr>
                                        <p:cTn id="32" dur="800" decel="100000" fill="hold"/>
                                        <p:tgtEl>
                                          <p:spTgt spid="20"/>
                                        </p:tgtEl>
                                        <p:attrNameLst>
                                          <p:attrName>style.rotation</p:attrName>
                                        </p:attrNameLst>
                                      </p:cBhvr>
                                      <p:tavLst>
                                        <p:tav tm="0">
                                          <p:val>
                                            <p:fltVal val="-90"/>
                                          </p:val>
                                        </p:tav>
                                        <p:tav tm="100000">
                                          <p:val>
                                            <p:fltVal val="0"/>
                                          </p:val>
                                        </p:tav>
                                      </p:tavLst>
                                    </p:anim>
                                    <p:anim calcmode="lin" valueType="num">
                                      <p:cBhvr>
                                        <p:cTn id="33" dur="800" decel="100000" fill="hold"/>
                                        <p:tgtEl>
                                          <p:spTgt spid="20"/>
                                        </p:tgtEl>
                                        <p:attrNameLst>
                                          <p:attrName>ppt_x</p:attrName>
                                        </p:attrNameLst>
                                      </p:cBhvr>
                                      <p:tavLst>
                                        <p:tav tm="0">
                                          <p:val>
                                            <p:strVal val="#ppt_x+0.4"/>
                                          </p:val>
                                        </p:tav>
                                        <p:tav tm="100000">
                                          <p:val>
                                            <p:strVal val="#ppt_x-0.05"/>
                                          </p:val>
                                        </p:tav>
                                      </p:tavLst>
                                    </p:anim>
                                    <p:anim calcmode="lin" valueType="num">
                                      <p:cBhvr>
                                        <p:cTn id="34" dur="800" decel="100000" fill="hold"/>
                                        <p:tgtEl>
                                          <p:spTgt spid="2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37" fill="hold">
                            <p:stCondLst>
                              <p:cond delay="3000"/>
                            </p:stCondLst>
                            <p:childTnLst>
                              <p:par>
                                <p:cTn id="38" presetID="3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800" decel="100000"/>
                                        <p:tgtEl>
                                          <p:spTgt spid="21"/>
                                        </p:tgtEl>
                                      </p:cBhvr>
                                    </p:animEffect>
                                    <p:anim calcmode="lin" valueType="num">
                                      <p:cBhvr>
                                        <p:cTn id="41" dur="800" decel="100000" fill="hold"/>
                                        <p:tgtEl>
                                          <p:spTgt spid="21"/>
                                        </p:tgtEl>
                                        <p:attrNameLst>
                                          <p:attrName>style.rotation</p:attrName>
                                        </p:attrNameLst>
                                      </p:cBhvr>
                                      <p:tavLst>
                                        <p:tav tm="0">
                                          <p:val>
                                            <p:fltVal val="-90"/>
                                          </p:val>
                                        </p:tav>
                                        <p:tav tm="100000">
                                          <p:val>
                                            <p:fltVal val="0"/>
                                          </p:val>
                                        </p:tav>
                                      </p:tavLst>
                                    </p:anim>
                                    <p:anim calcmode="lin" valueType="num">
                                      <p:cBhvr>
                                        <p:cTn id="42" dur="800" decel="100000" fill="hold"/>
                                        <p:tgtEl>
                                          <p:spTgt spid="21"/>
                                        </p:tgtEl>
                                        <p:attrNameLst>
                                          <p:attrName>ppt_x</p:attrName>
                                        </p:attrNameLst>
                                      </p:cBhvr>
                                      <p:tavLst>
                                        <p:tav tm="0">
                                          <p:val>
                                            <p:strVal val="#ppt_x+0.4"/>
                                          </p:val>
                                        </p:tav>
                                        <p:tav tm="100000">
                                          <p:val>
                                            <p:strVal val="#ppt_x-0.05"/>
                                          </p:val>
                                        </p:tav>
                                      </p:tavLst>
                                    </p:anim>
                                    <p:anim calcmode="lin" valueType="num">
                                      <p:cBhvr>
                                        <p:cTn id="43" dur="800" decel="100000" fill="hold"/>
                                        <p:tgtEl>
                                          <p:spTgt spid="2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6" fill="hold">
                            <p:stCondLst>
                              <p:cond delay="4000"/>
                            </p:stCondLst>
                            <p:childTnLst>
                              <p:par>
                                <p:cTn id="47" presetID="3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800" decel="100000"/>
                                        <p:tgtEl>
                                          <p:spTgt spid="22"/>
                                        </p:tgtEl>
                                      </p:cBhvr>
                                    </p:animEffect>
                                    <p:anim calcmode="lin" valueType="num">
                                      <p:cBhvr>
                                        <p:cTn id="50" dur="800" decel="100000" fill="hold"/>
                                        <p:tgtEl>
                                          <p:spTgt spid="22"/>
                                        </p:tgtEl>
                                        <p:attrNameLst>
                                          <p:attrName>style.rotation</p:attrName>
                                        </p:attrNameLst>
                                      </p:cBhvr>
                                      <p:tavLst>
                                        <p:tav tm="0">
                                          <p:val>
                                            <p:fltVal val="-90"/>
                                          </p:val>
                                        </p:tav>
                                        <p:tav tm="100000">
                                          <p:val>
                                            <p:fltVal val="0"/>
                                          </p:val>
                                        </p:tav>
                                      </p:tavLst>
                                    </p:anim>
                                    <p:anim calcmode="lin" valueType="num">
                                      <p:cBhvr>
                                        <p:cTn id="51" dur="800" decel="100000" fill="hold"/>
                                        <p:tgtEl>
                                          <p:spTgt spid="22"/>
                                        </p:tgtEl>
                                        <p:attrNameLst>
                                          <p:attrName>ppt_x</p:attrName>
                                        </p:attrNameLst>
                                      </p:cBhvr>
                                      <p:tavLst>
                                        <p:tav tm="0">
                                          <p:val>
                                            <p:strVal val="#ppt_x+0.4"/>
                                          </p:val>
                                        </p:tav>
                                        <p:tav tm="100000">
                                          <p:val>
                                            <p:strVal val="#ppt_x-0.05"/>
                                          </p:val>
                                        </p:tav>
                                      </p:tavLst>
                                    </p:anim>
                                    <p:anim calcmode="lin" valueType="num">
                                      <p:cBhvr>
                                        <p:cTn id="52" dur="800" decel="100000" fill="hold"/>
                                        <p:tgtEl>
                                          <p:spTgt spid="2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nodeType="clickEffect">
                                  <p:stCondLst>
                                    <p:cond delay="0"/>
                                  </p:stCondLst>
                                  <p:childTnLst>
                                    <p:animEffect transition="out" filter="randombar(horizontal)">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52"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Scale>
                                      <p:cBhvr>
                                        <p:cTn id="7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6"/>
                                        </p:tgtEl>
                                        <p:attrNameLst>
                                          <p:attrName>ppt_x</p:attrName>
                                          <p:attrName>ppt_y</p:attrName>
                                        </p:attrNameLst>
                                      </p:cBhvr>
                                    </p:animMotion>
                                    <p:animEffect transition="in" filter="fade">
                                      <p:cBhvr>
                                        <p:cTn id="79" dur="1000"/>
                                        <p:tgtEl>
                                          <p:spTgt spid="6"/>
                                        </p:tgtEl>
                                      </p:cBhvr>
                                    </p:animEffect>
                                  </p:childTnLst>
                                </p:cTn>
                              </p:par>
                            </p:childTnLst>
                          </p:cTn>
                        </p:par>
                        <p:par>
                          <p:cTn id="80" fill="hold">
                            <p:stCondLst>
                              <p:cond delay="1000"/>
                            </p:stCondLst>
                            <p:childTnLst>
                              <p:par>
                                <p:cTn id="81" presetID="2" presetClass="entr" presetSubtype="4"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2630706"/>
            <a:ext cx="8493125" cy="3894638"/>
          </a:xfrm>
        </p:spPr>
        <p:txBody>
          <a:bodyPr numCol="3">
            <a:noAutofit/>
          </a:bodyPr>
          <a:lstStyle/>
          <a:p>
            <a:pPr marL="0" indent="0" algn="ctr">
              <a:buNone/>
            </a:pPr>
            <a:r>
              <a:rPr lang="es-ES_tradnl" sz="2400" b="1" dirty="0" smtClean="0">
                <a:solidFill>
                  <a:schemeClr val="tx1">
                    <a:lumMod val="75000"/>
                    <a:lumOff val="25000"/>
                  </a:schemeClr>
                </a:solidFill>
                <a:ea typeface="MS PGothic" charset="0"/>
                <a:cs typeface="PMingLiU" charset="0"/>
              </a:rPr>
              <a:t>FALTA DE POLITICAS PARA LA MOVILIDAD</a:t>
            </a:r>
          </a:p>
          <a:p>
            <a:pPr marL="0" indent="0" algn="ctr">
              <a:buNone/>
            </a:pPr>
            <a:endParaRPr lang="es-ES_tradnl" sz="2400" b="1" dirty="0" smtClean="0">
              <a:solidFill>
                <a:schemeClr val="tx1">
                  <a:lumMod val="75000"/>
                  <a:lumOff val="25000"/>
                </a:schemeClr>
              </a:solidFill>
              <a:ea typeface="MS PGothic" charset="0"/>
              <a:cs typeface="PMingLiU" charset="0"/>
            </a:endParaRPr>
          </a:p>
          <a:p>
            <a:pPr marL="0" indent="0">
              <a:buNone/>
            </a:pPr>
            <a:r>
              <a:rPr lang="es-ES_tradnl" sz="2400" b="1" dirty="0" smtClean="0">
                <a:solidFill>
                  <a:schemeClr val="tx1">
                    <a:lumMod val="75000"/>
                    <a:lumOff val="25000"/>
                  </a:schemeClr>
                </a:solidFill>
                <a:ea typeface="MS PGothic" charset="0"/>
                <a:cs typeface="PMingLiU" charset="0"/>
              </a:rPr>
              <a:t>Amenazas: </a:t>
            </a:r>
          </a:p>
          <a:p>
            <a:pPr marL="457200" indent="-457200">
              <a:buAutoNum type="arabicParenR"/>
            </a:pPr>
            <a:r>
              <a:rPr lang="es-ES_tradnl" sz="2400" dirty="0" smtClean="0">
                <a:solidFill>
                  <a:schemeClr val="tx1">
                    <a:lumMod val="75000"/>
                    <a:lumOff val="25000"/>
                  </a:schemeClr>
                </a:solidFill>
                <a:ea typeface="MS PGothic" charset="0"/>
                <a:cs typeface="PMingLiU" charset="0"/>
              </a:rPr>
              <a:t>fuga </a:t>
            </a:r>
            <a:r>
              <a:rPr lang="es-ES_tradnl" sz="2400" dirty="0">
                <a:solidFill>
                  <a:schemeClr val="tx1">
                    <a:lumMod val="75000"/>
                    <a:lumOff val="25000"/>
                  </a:schemeClr>
                </a:solidFill>
                <a:ea typeface="MS PGothic" charset="0"/>
                <a:cs typeface="PMingLiU" charset="0"/>
              </a:rPr>
              <a:t>de </a:t>
            </a:r>
            <a:r>
              <a:rPr lang="es-ES_tradnl" sz="2400" dirty="0" smtClean="0">
                <a:solidFill>
                  <a:schemeClr val="tx1">
                    <a:lumMod val="75000"/>
                    <a:lumOff val="25000"/>
                  </a:schemeClr>
                </a:solidFill>
                <a:ea typeface="MS PGothic" charset="0"/>
                <a:cs typeface="PMingLiU" charset="0"/>
              </a:rPr>
              <a:t>cerebros</a:t>
            </a:r>
          </a:p>
          <a:p>
            <a:pPr marL="457200" indent="-457200">
              <a:buAutoNum type="arabicParenR"/>
            </a:pPr>
            <a:r>
              <a:rPr lang="es-ES_tradnl" sz="2400" dirty="0" smtClean="0">
                <a:solidFill>
                  <a:schemeClr val="tx1">
                    <a:lumMod val="75000"/>
                    <a:lumOff val="25000"/>
                  </a:schemeClr>
                </a:solidFill>
                <a:ea typeface="MS PGothic" charset="0"/>
                <a:cs typeface="PMingLiU" charset="0"/>
              </a:rPr>
              <a:t>desperdicio </a:t>
            </a:r>
            <a:r>
              <a:rPr lang="es-ES_tradnl" sz="2400" dirty="0">
                <a:solidFill>
                  <a:schemeClr val="tx1">
                    <a:lumMod val="75000"/>
                    <a:lumOff val="25000"/>
                  </a:schemeClr>
                </a:solidFill>
                <a:ea typeface="MS PGothic" charset="0"/>
                <a:cs typeface="PMingLiU" charset="0"/>
              </a:rPr>
              <a:t>de </a:t>
            </a:r>
            <a:r>
              <a:rPr lang="es-ES_tradnl" sz="2400" dirty="0" smtClean="0">
                <a:solidFill>
                  <a:schemeClr val="tx1">
                    <a:lumMod val="75000"/>
                    <a:lumOff val="25000"/>
                  </a:schemeClr>
                </a:solidFill>
                <a:ea typeface="MS PGothic" charset="0"/>
                <a:cs typeface="PMingLiU" charset="0"/>
              </a:rPr>
              <a:t>cerebros</a:t>
            </a:r>
          </a:p>
          <a:p>
            <a:pPr marL="457200" indent="-457200">
              <a:buAutoNum type="arabicParenR"/>
            </a:pPr>
            <a:r>
              <a:rPr lang="es-ES_tradnl" sz="2400" dirty="0">
                <a:solidFill>
                  <a:schemeClr val="tx1">
                    <a:lumMod val="75000"/>
                    <a:lumOff val="25000"/>
                  </a:schemeClr>
                </a:solidFill>
                <a:ea typeface="MS PGothic" charset="0"/>
                <a:cs typeface="PMingLiU" charset="0"/>
              </a:rPr>
              <a:t>f</a:t>
            </a:r>
            <a:r>
              <a:rPr lang="es-ES_tradnl" sz="2400" dirty="0" smtClean="0">
                <a:solidFill>
                  <a:schemeClr val="tx1">
                    <a:lumMod val="75000"/>
                    <a:lumOff val="25000"/>
                  </a:schemeClr>
                </a:solidFill>
                <a:ea typeface="MS PGothic" charset="0"/>
                <a:cs typeface="PMingLiU" charset="0"/>
              </a:rPr>
              <a:t>alta </a:t>
            </a:r>
            <a:r>
              <a:rPr lang="es-ES_tradnl" sz="2400" dirty="0">
                <a:solidFill>
                  <a:schemeClr val="tx1">
                    <a:lumMod val="75000"/>
                    <a:lumOff val="25000"/>
                  </a:schemeClr>
                </a:solidFill>
                <a:ea typeface="MS PGothic" charset="0"/>
                <a:cs typeface="PMingLiU" charset="0"/>
              </a:rPr>
              <a:t>de integración</a:t>
            </a:r>
            <a:endParaRPr lang="es-ES_tradnl" sz="2400" dirty="0" smtClean="0">
              <a:solidFill>
                <a:schemeClr val="tx1">
                  <a:lumMod val="75000"/>
                  <a:lumOff val="25000"/>
                </a:schemeClr>
              </a:solidFill>
              <a:ea typeface="MS PGothic" charset="0"/>
              <a:cs typeface="PMingLiU" charset="0"/>
            </a:endParaRPr>
          </a:p>
          <a:p>
            <a:pPr marL="0" indent="0" algn="ctr">
              <a:buNone/>
            </a:pPr>
            <a:endParaRPr lang="en-GB" sz="2400" dirty="0" smtClean="0">
              <a:solidFill>
                <a:schemeClr val="tx1">
                  <a:lumMod val="75000"/>
                  <a:lumOff val="25000"/>
                </a:schemeClr>
              </a:solidFill>
              <a:ea typeface="MS PGothic" charset="0"/>
              <a:cs typeface="PMingLiU" charset="0"/>
            </a:endParaRPr>
          </a:p>
          <a:p>
            <a:pPr marL="0" indent="0" algn="ctr">
              <a:buNone/>
            </a:pPr>
            <a:endParaRPr lang="en-GB" sz="2400" dirty="0">
              <a:solidFill>
                <a:schemeClr val="tx1">
                  <a:lumMod val="75000"/>
                  <a:lumOff val="25000"/>
                </a:schemeClr>
              </a:solidFill>
              <a:ea typeface="MS PGothic" charset="0"/>
              <a:cs typeface="PMingLiU" charset="0"/>
            </a:endParaRPr>
          </a:p>
          <a:p>
            <a:pPr marL="0" indent="0">
              <a:buNone/>
            </a:pPr>
            <a:endParaRPr lang="en-GB" sz="2400" dirty="0">
              <a:solidFill>
                <a:schemeClr val="tx1">
                  <a:lumMod val="75000"/>
                  <a:lumOff val="25000"/>
                </a:schemeClr>
              </a:solidFill>
              <a:ea typeface="MS PGothic" charset="0"/>
              <a:cs typeface="PMingLiU" charset="0"/>
            </a:endParaRPr>
          </a:p>
          <a:p>
            <a:pPr marL="0" indent="0" algn="ctr">
              <a:buNone/>
            </a:pPr>
            <a:endParaRPr lang="en-GB" sz="2400" b="1" dirty="0">
              <a:solidFill>
                <a:schemeClr val="tx1">
                  <a:lumMod val="75000"/>
                  <a:lumOff val="25000"/>
                </a:schemeClr>
              </a:solidFill>
              <a:ea typeface="MS PGothic" charset="0"/>
              <a:cs typeface="PMingLiU" charset="0"/>
            </a:endParaRPr>
          </a:p>
          <a:p>
            <a:pPr marL="0" indent="0">
              <a:buNone/>
            </a:pPr>
            <a:endParaRPr lang="en-GB" sz="2800" dirty="0">
              <a:solidFill>
                <a:schemeClr val="tx1">
                  <a:lumMod val="75000"/>
                  <a:lumOff val="25000"/>
                </a:schemeClr>
              </a:solidFill>
              <a:ea typeface="MS PGothic" charset="0"/>
              <a:cs typeface="PMingLiU" charset="0"/>
            </a:endParaRPr>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7</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2" name="CasellaDiTesto 1"/>
          <p:cNvSpPr txBox="1"/>
          <p:nvPr/>
        </p:nvSpPr>
        <p:spPr>
          <a:xfrm>
            <a:off x="611560" y="1984375"/>
            <a:ext cx="7776000" cy="800219"/>
          </a:xfrm>
          <a:prstGeom prst="rect">
            <a:avLst/>
          </a:prstGeom>
          <a:noFill/>
        </p:spPr>
        <p:txBody>
          <a:bodyPr wrap="square" rtlCol="0">
            <a:spAutoFit/>
          </a:bodyPr>
          <a:lstStyle/>
          <a:p>
            <a:pPr algn="ctr"/>
            <a:r>
              <a:rPr lang="es-ES_tradnl" sz="2800" b="1" dirty="0" smtClean="0">
                <a:solidFill>
                  <a:schemeClr val="tx1">
                    <a:lumMod val="75000"/>
                    <a:lumOff val="25000"/>
                  </a:schemeClr>
                </a:solidFill>
                <a:ea typeface="MS PGothic" charset="0"/>
                <a:cs typeface="PMingLiU" charset="0"/>
              </a:rPr>
              <a:t>Que clase de integración?</a:t>
            </a:r>
          </a:p>
          <a:p>
            <a:endParaRPr lang="it-IT" dirty="0"/>
          </a:p>
        </p:txBody>
      </p:sp>
      <p:pic>
        <p:nvPicPr>
          <p:cNvPr id="9" name="Immagine 8" descr="economicalmigrati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54375" y="2451938"/>
            <a:ext cx="5889625" cy="3945951"/>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a:solidFill>
                  <a:schemeClr val="accent1">
                    <a:lumMod val="75000"/>
                  </a:schemeClr>
                </a:solidFill>
              </a:rPr>
              <a:t>2) Construyendo Ciudades/Ciudadanos Inteligentes y Sostenibles</a:t>
            </a:r>
          </a:p>
        </p:txBody>
      </p:sp>
    </p:spTree>
    <p:extLst>
      <p:ext uri="{BB962C8B-B14F-4D97-AF65-F5344CB8AC3E}">
        <p14:creationId xmlns:p14="http://schemas.microsoft.com/office/powerpoint/2010/main" val="18117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9"/>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2630706"/>
            <a:ext cx="8493125" cy="3894638"/>
          </a:xfrm>
        </p:spPr>
        <p:txBody>
          <a:bodyPr numCol="3">
            <a:noAutofit/>
          </a:bodyPr>
          <a:lstStyle/>
          <a:p>
            <a:pPr marL="0" indent="0" algn="ctr">
              <a:buNone/>
            </a:pPr>
            <a:r>
              <a:rPr lang="es-ES_tradnl" sz="2400" b="1" dirty="0" smtClean="0">
                <a:solidFill>
                  <a:schemeClr val="tx1">
                    <a:lumMod val="75000"/>
                    <a:lumOff val="25000"/>
                  </a:schemeClr>
                </a:solidFill>
                <a:ea typeface="MS PGothic" charset="0"/>
                <a:cs typeface="PMingLiU" charset="0"/>
              </a:rPr>
              <a:t>LA CIRCULACIÓN DE LOS CEREBROS</a:t>
            </a:r>
          </a:p>
          <a:p>
            <a:pPr marL="0" indent="0">
              <a:buNone/>
            </a:pPr>
            <a:endParaRPr lang="es-ES_tradnl" sz="2400" b="1" dirty="0" smtClean="0">
              <a:solidFill>
                <a:schemeClr val="tx1">
                  <a:lumMod val="75000"/>
                  <a:lumOff val="25000"/>
                </a:schemeClr>
              </a:solidFill>
              <a:ea typeface="MS PGothic" charset="0"/>
              <a:cs typeface="PMingLiU" charset="0"/>
            </a:endParaRPr>
          </a:p>
          <a:p>
            <a:pPr marL="0" indent="0">
              <a:buNone/>
            </a:pPr>
            <a:r>
              <a:rPr lang="es-ES_tradnl" sz="2400" b="1" dirty="0" smtClean="0">
                <a:solidFill>
                  <a:schemeClr val="tx1">
                    <a:lumMod val="75000"/>
                    <a:lumOff val="25000"/>
                  </a:schemeClr>
                </a:solidFill>
                <a:ea typeface="MS PGothic" charset="0"/>
                <a:cs typeface="PMingLiU" charset="0"/>
              </a:rPr>
              <a:t>Oportunidades: </a:t>
            </a:r>
          </a:p>
          <a:p>
            <a:pPr marL="457200" indent="-457200">
              <a:buAutoNum type="arabicParenR"/>
            </a:pPr>
            <a:r>
              <a:rPr lang="es-ES_tradnl" sz="2400" dirty="0" smtClean="0">
                <a:solidFill>
                  <a:schemeClr val="tx1">
                    <a:lumMod val="75000"/>
                    <a:lumOff val="25000"/>
                  </a:schemeClr>
                </a:solidFill>
                <a:ea typeface="MS PGothic" charset="0"/>
                <a:cs typeface="PMingLiU" charset="0"/>
              </a:rPr>
              <a:t>Transferencia de conocimientos</a:t>
            </a:r>
          </a:p>
          <a:p>
            <a:pPr marL="457200" indent="-457200">
              <a:buAutoNum type="arabicParenR"/>
            </a:pPr>
            <a:r>
              <a:rPr lang="es-ES_tradnl" sz="2400" dirty="0" smtClean="0">
                <a:solidFill>
                  <a:schemeClr val="tx1">
                    <a:lumMod val="75000"/>
                    <a:lumOff val="25000"/>
                  </a:schemeClr>
                </a:solidFill>
                <a:ea typeface="MS PGothic" charset="0"/>
                <a:cs typeface="PMingLiU" charset="0"/>
              </a:rPr>
              <a:t>Innovación</a:t>
            </a:r>
          </a:p>
          <a:p>
            <a:pPr marL="457200" indent="-457200">
              <a:buAutoNum type="arabicParenR"/>
            </a:pPr>
            <a:r>
              <a:rPr lang="es-ES_tradnl" sz="2400" dirty="0">
                <a:solidFill>
                  <a:schemeClr val="tx1">
                    <a:lumMod val="75000"/>
                    <a:lumOff val="25000"/>
                  </a:schemeClr>
                </a:solidFill>
                <a:ea typeface="MS PGothic" charset="0"/>
                <a:cs typeface="PMingLiU" charset="0"/>
              </a:rPr>
              <a:t>Desarrollo del capital </a:t>
            </a:r>
            <a:r>
              <a:rPr lang="es-ES_tradnl" sz="2400" dirty="0" smtClean="0">
                <a:solidFill>
                  <a:schemeClr val="tx1">
                    <a:lumMod val="75000"/>
                    <a:lumOff val="25000"/>
                  </a:schemeClr>
                </a:solidFill>
                <a:ea typeface="MS PGothic" charset="0"/>
                <a:cs typeface="PMingLiU" charset="0"/>
              </a:rPr>
              <a:t>humano</a:t>
            </a:r>
            <a:endParaRPr lang="es-ES_tradnl" sz="2400" dirty="0">
              <a:solidFill>
                <a:schemeClr val="tx1">
                  <a:lumMod val="75000"/>
                  <a:lumOff val="25000"/>
                </a:schemeClr>
              </a:solidFill>
              <a:ea typeface="MS PGothic" charset="0"/>
              <a:cs typeface="PMingLiU" charset="0"/>
            </a:endParaRPr>
          </a:p>
          <a:p>
            <a:pPr marL="0" indent="0">
              <a:buNone/>
            </a:pPr>
            <a:endParaRPr lang="es-ES_tradnl"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8</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pic>
        <p:nvPicPr>
          <p:cNvPr id="8" name="Immagine 7" descr="sadiq-khan-london-mayor-election-2016.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89362" y="4530725"/>
            <a:ext cx="2721262" cy="1778000"/>
          </a:xfrm>
          <a:prstGeom prst="rect">
            <a:avLst/>
          </a:prstGeom>
        </p:spPr>
      </p:pic>
      <p:pic>
        <p:nvPicPr>
          <p:cNvPr id="6" name="Immagine 5" descr="einstein-formule-tableau.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40734" y="3305482"/>
            <a:ext cx="2848628" cy="2269948"/>
          </a:xfrm>
          <a:prstGeom prst="rect">
            <a:avLst/>
          </a:prstGeom>
        </p:spPr>
      </p:pic>
      <p:sp>
        <p:nvSpPr>
          <p:cNvPr id="15" name="CasellaDiTesto 14"/>
          <p:cNvSpPr txBox="1"/>
          <p:nvPr/>
        </p:nvSpPr>
        <p:spPr>
          <a:xfrm>
            <a:off x="611560" y="1984375"/>
            <a:ext cx="7776000" cy="800219"/>
          </a:xfrm>
          <a:prstGeom prst="rect">
            <a:avLst/>
          </a:prstGeom>
          <a:noFill/>
        </p:spPr>
        <p:txBody>
          <a:bodyPr wrap="square" rtlCol="0">
            <a:spAutoFit/>
          </a:bodyPr>
          <a:lstStyle/>
          <a:p>
            <a:pPr algn="ctr"/>
            <a:r>
              <a:rPr lang="es-ES_tradnl" sz="2800" b="1" dirty="0" smtClean="0">
                <a:solidFill>
                  <a:schemeClr val="tx1">
                    <a:lumMod val="75000"/>
                    <a:lumOff val="25000"/>
                  </a:schemeClr>
                </a:solidFill>
                <a:ea typeface="MS PGothic" charset="0"/>
                <a:cs typeface="PMingLiU" charset="0"/>
              </a:rPr>
              <a:t>Que clase de integración?</a:t>
            </a:r>
          </a:p>
          <a:p>
            <a:endParaRPr lang="it-IT" dirty="0"/>
          </a:p>
        </p:txBody>
      </p:sp>
      <p:sp>
        <p:nvSpPr>
          <p:cNvPr id="16"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a:solidFill>
                  <a:schemeClr val="accent1">
                    <a:lumMod val="75000"/>
                  </a:schemeClr>
                </a:solidFill>
              </a:rPr>
              <a:t>2) </a:t>
            </a:r>
            <a:r>
              <a:rPr lang="es-ES_tradnl" sz="3200" b="1" dirty="0" smtClean="0">
                <a:solidFill>
                  <a:schemeClr val="accent1">
                    <a:lumMod val="75000"/>
                  </a:schemeClr>
                </a:solidFill>
              </a:rPr>
              <a:t>No hay ciudades </a:t>
            </a:r>
            <a:r>
              <a:rPr lang="es-ES_tradnl" sz="3200" b="1" dirty="0">
                <a:solidFill>
                  <a:schemeClr val="accent1">
                    <a:lumMod val="75000"/>
                  </a:schemeClr>
                </a:solidFill>
              </a:rPr>
              <a:t>inteligentes </a:t>
            </a:r>
            <a:r>
              <a:rPr lang="es-ES_tradnl" sz="3200" b="1" dirty="0" smtClean="0">
                <a:solidFill>
                  <a:schemeClr val="accent1">
                    <a:lumMod val="75000"/>
                  </a:schemeClr>
                </a:solidFill>
              </a:rPr>
              <a:t>sin ciudadanos </a:t>
            </a:r>
            <a:r>
              <a:rPr lang="es-ES_tradnl" sz="3200" b="1" dirty="0">
                <a:solidFill>
                  <a:schemeClr val="accent1">
                    <a:lumMod val="75000"/>
                  </a:schemeClr>
                </a:solidFill>
              </a:rPr>
              <a:t>inteligentes </a:t>
            </a:r>
          </a:p>
        </p:txBody>
      </p:sp>
      <p:pic>
        <p:nvPicPr>
          <p:cNvPr id="9" name="Immagin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89362" y="2715484"/>
            <a:ext cx="2717800" cy="1817529"/>
          </a:xfrm>
          <a:prstGeom prst="rect">
            <a:avLst/>
          </a:prstGeom>
        </p:spPr>
      </p:pic>
    </p:spTree>
    <p:extLst>
      <p:ext uri="{BB962C8B-B14F-4D97-AF65-F5344CB8AC3E}">
        <p14:creationId xmlns:p14="http://schemas.microsoft.com/office/powerpoint/2010/main" val="286548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7499" y="1839235"/>
            <a:ext cx="8493125" cy="4540969"/>
          </a:xfrm>
        </p:spPr>
        <p:txBody>
          <a:bodyPr>
            <a:noAutofit/>
          </a:bodyPr>
          <a:lstStyle/>
          <a:p>
            <a:pPr marL="0" indent="0" algn="ctr" eaLnBrk="0" hangingPunct="0">
              <a:buNone/>
            </a:pPr>
            <a:r>
              <a:rPr lang="es-ES_tradnl" sz="2800" b="1" dirty="0" smtClean="0">
                <a:solidFill>
                  <a:schemeClr val="tx1">
                    <a:lumMod val="75000"/>
                    <a:lumOff val="25000"/>
                  </a:schemeClr>
                </a:solidFill>
                <a:ea typeface="MS PGothic" charset="0"/>
                <a:cs typeface="PMingLiU" charset="0"/>
              </a:rPr>
              <a:t>Factores claves:</a:t>
            </a:r>
          </a:p>
          <a:p>
            <a:pPr marL="0" indent="0" algn="ctr" eaLnBrk="0" hangingPunct="0">
              <a:buNone/>
            </a:pPr>
            <a:endParaRPr lang="es-ES_tradnl" sz="2800" b="1" dirty="0" smtClean="0">
              <a:solidFill>
                <a:schemeClr val="tx1">
                  <a:lumMod val="75000"/>
                  <a:lumOff val="25000"/>
                </a:schemeClr>
              </a:solidFill>
              <a:ea typeface="MS PGothic" charset="0"/>
              <a:cs typeface="PMingLiU" charset="0"/>
            </a:endParaRPr>
          </a:p>
          <a:p>
            <a:pPr algn="just">
              <a:buFontTx/>
              <a:buChar char="-"/>
            </a:pPr>
            <a:r>
              <a:rPr lang="es-ES_tradnl" sz="2600" dirty="0" smtClean="0">
                <a:solidFill>
                  <a:schemeClr val="tx1">
                    <a:lumMod val="75000"/>
                    <a:lumOff val="25000"/>
                  </a:schemeClr>
                </a:solidFill>
                <a:ea typeface="MS PGothic" charset="0"/>
                <a:cs typeface="PMingLiU" charset="0"/>
              </a:rPr>
              <a:t>una gobernanza supranacional</a:t>
            </a:r>
          </a:p>
          <a:p>
            <a:pPr algn="just">
              <a:buFontTx/>
              <a:buChar char="-"/>
            </a:pPr>
            <a:endParaRPr lang="es-ES_tradnl" sz="2600" dirty="0" smtClean="0">
              <a:solidFill>
                <a:schemeClr val="tx1">
                  <a:lumMod val="75000"/>
                  <a:lumOff val="25000"/>
                </a:schemeClr>
              </a:solidFill>
              <a:ea typeface="MS PGothic" charset="0"/>
              <a:cs typeface="PMingLiU" charset="0"/>
            </a:endParaRPr>
          </a:p>
          <a:p>
            <a:pPr marL="2149475" indent="-327025">
              <a:buFontTx/>
              <a:buChar char="-"/>
            </a:pPr>
            <a:r>
              <a:rPr lang="es-ES_tradnl" sz="2600" dirty="0" smtClean="0">
                <a:solidFill>
                  <a:schemeClr val="tx1">
                    <a:lumMod val="75000"/>
                    <a:lumOff val="25000"/>
                  </a:schemeClr>
                </a:solidFill>
                <a:ea typeface="MS PGothic" charset="0"/>
                <a:cs typeface="PMingLiU" charset="0"/>
              </a:rPr>
              <a:t>cooperación pública-privada</a:t>
            </a:r>
          </a:p>
          <a:p>
            <a:pPr marL="2149475" indent="-327025">
              <a:buFontTx/>
              <a:buChar char="-"/>
            </a:pPr>
            <a:endParaRPr lang="es-ES_tradnl" sz="2600" dirty="0" smtClean="0">
              <a:solidFill>
                <a:schemeClr val="tx1">
                  <a:lumMod val="75000"/>
                  <a:lumOff val="25000"/>
                </a:schemeClr>
              </a:solidFill>
              <a:ea typeface="MS PGothic" charset="0"/>
              <a:cs typeface="PMingLiU" charset="0"/>
            </a:endParaRPr>
          </a:p>
          <a:p>
            <a:pPr algn="just">
              <a:buFontTx/>
              <a:buChar char="-"/>
            </a:pPr>
            <a:r>
              <a:rPr lang="es-ES_tradnl" sz="2600" dirty="0" smtClean="0">
                <a:solidFill>
                  <a:schemeClr val="tx1">
                    <a:lumMod val="75000"/>
                    <a:lumOff val="25000"/>
                  </a:schemeClr>
                </a:solidFill>
                <a:ea typeface="MS PGothic" charset="0"/>
                <a:cs typeface="PMingLiU" charset="0"/>
              </a:rPr>
              <a:t>una </a:t>
            </a:r>
            <a:r>
              <a:rPr lang="es-ES_tradnl" sz="2600" dirty="0">
                <a:solidFill>
                  <a:schemeClr val="tx1">
                    <a:lumMod val="75000"/>
                    <a:lumOff val="25000"/>
                  </a:schemeClr>
                </a:solidFill>
                <a:ea typeface="MS PGothic" charset="0"/>
                <a:cs typeface="PMingLiU" charset="0"/>
              </a:rPr>
              <a:t>plataforma </a:t>
            </a:r>
            <a:r>
              <a:rPr lang="es-ES_tradnl" sz="2600" dirty="0" smtClean="0">
                <a:solidFill>
                  <a:schemeClr val="tx1">
                    <a:lumMod val="75000"/>
                    <a:lumOff val="25000"/>
                  </a:schemeClr>
                </a:solidFill>
                <a:ea typeface="MS PGothic" charset="0"/>
                <a:cs typeface="PMingLiU" charset="0"/>
              </a:rPr>
              <a:t>TIC</a:t>
            </a:r>
          </a:p>
          <a:p>
            <a:pPr algn="just">
              <a:buFontTx/>
              <a:buChar char="-"/>
            </a:pPr>
            <a:endParaRPr lang="es-ES_tradnl" sz="2600" dirty="0">
              <a:solidFill>
                <a:schemeClr val="tx1">
                  <a:lumMod val="75000"/>
                  <a:lumOff val="25000"/>
                </a:schemeClr>
              </a:solidFill>
              <a:ea typeface="MS PGothic" charset="0"/>
              <a:cs typeface="PMingLiU" charset="0"/>
            </a:endParaRPr>
          </a:p>
          <a:p>
            <a:pPr algn="just">
              <a:buFontTx/>
              <a:buChar char="-"/>
            </a:pPr>
            <a:r>
              <a:rPr lang="es-ES_tradnl" sz="2600" dirty="0" smtClean="0">
                <a:solidFill>
                  <a:schemeClr val="tx1">
                    <a:lumMod val="75000"/>
                    <a:lumOff val="25000"/>
                  </a:schemeClr>
                </a:solidFill>
                <a:ea typeface="MS PGothic" charset="0"/>
                <a:cs typeface="PMingLiU" charset="0"/>
              </a:rPr>
              <a:t>...</a:t>
            </a:r>
          </a:p>
          <a:p>
            <a:pPr algn="just">
              <a:buFontTx/>
              <a:buChar char="-"/>
            </a:pPr>
            <a:endParaRPr lang="en-GB" sz="2800" dirty="0">
              <a:solidFill>
                <a:schemeClr val="tx1">
                  <a:lumMod val="75000"/>
                  <a:lumOff val="25000"/>
                </a:schemeClr>
              </a:solidFill>
              <a:ea typeface="MS PGothic" charset="0"/>
              <a:cs typeface="PMingLiU" charset="0"/>
            </a:endParaRPr>
          </a:p>
          <a:p>
            <a:pPr marL="0" indent="0" eaLnBrk="0" hangingPunct="0">
              <a:buNone/>
            </a:pPr>
            <a:endParaRPr lang="it-IT" sz="2800" dirty="0">
              <a:solidFill>
                <a:schemeClr val="tx1">
                  <a:lumMod val="75000"/>
                  <a:lumOff val="25000"/>
                </a:schemeClr>
              </a:solidFill>
              <a:ea typeface="MS PGothic" charset="0"/>
              <a:cs typeface="PMingLiU" charset="0"/>
            </a:endParaRPr>
          </a:p>
          <a:p>
            <a:pPr marL="0" indent="0">
              <a:buNone/>
            </a:pPr>
            <a:r>
              <a:rPr lang="en-GB" sz="2800" dirty="0"/>
              <a:t> </a:t>
            </a:r>
            <a:endParaRPr lang="it-IT" sz="2800" dirty="0"/>
          </a:p>
          <a:p>
            <a:pPr marL="0" indent="0">
              <a:buNone/>
            </a:pPr>
            <a:endParaRPr lang="en-GB" sz="2800" dirty="0" smtClean="0">
              <a:solidFill>
                <a:schemeClr val="tx1">
                  <a:lumMod val="75000"/>
                  <a:lumOff val="25000"/>
                </a:schemeClr>
              </a:solidFill>
              <a:ea typeface="MS PGothic" charset="0"/>
              <a:cs typeface="PMingLiU" charset="0"/>
            </a:endParaRPr>
          </a:p>
        </p:txBody>
      </p:sp>
      <p:sp>
        <p:nvSpPr>
          <p:cNvPr id="5" name="Segnaposto numero diapositiva 4"/>
          <p:cNvSpPr>
            <a:spLocks noGrp="1"/>
          </p:cNvSpPr>
          <p:nvPr>
            <p:ph type="sldNum" sz="quarter" idx="12"/>
          </p:nvPr>
        </p:nvSpPr>
        <p:spPr/>
        <p:txBody>
          <a:bodyPr/>
          <a:lstStyle/>
          <a:p>
            <a:fld id="{B90DA450-7545-4008-BDBC-786429AEFB8B}" type="slidenum">
              <a:rPr lang="it-IT" smtClean="0"/>
              <a:pPr/>
              <a:t>9</a:t>
            </a:fld>
            <a:endParaRPr lang="it-IT" dirty="0"/>
          </a:p>
        </p:txBody>
      </p:sp>
      <p:cxnSp>
        <p:nvCxnSpPr>
          <p:cNvPr id="7" name="Connettore 1 6"/>
          <p:cNvCxnSpPr/>
          <p:nvPr/>
        </p:nvCxnSpPr>
        <p:spPr>
          <a:xfrm>
            <a:off x="611560" y="6525344"/>
            <a:ext cx="7776000" cy="0"/>
          </a:xfrm>
          <a:prstGeom prst="line">
            <a:avLst/>
          </a:prstGeom>
          <a:ln w="22225" cap="rnd">
            <a:solidFill>
              <a:srgbClr val="C00000">
                <a:alpha val="51000"/>
              </a:srgbClr>
            </a:solidFill>
          </a:ln>
          <a:effectLst>
            <a:innerShdw blurRad="63500" dist="50800" dir="5400000">
              <a:srgbClr val="C00000">
                <a:alpha val="50000"/>
              </a:srgbClr>
            </a:innerShdw>
          </a:effectLst>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8937625" y="5873750"/>
            <a:ext cx="184666" cy="369332"/>
          </a:xfrm>
          <a:prstGeom prst="rect">
            <a:avLst/>
          </a:prstGeom>
          <a:noFill/>
        </p:spPr>
        <p:txBody>
          <a:bodyPr wrap="none" rtlCol="0">
            <a:spAutoFit/>
          </a:bodyPr>
          <a:lstStyle/>
          <a:p>
            <a:endParaRPr lang="it-IT" dirty="0"/>
          </a:p>
        </p:txBody>
      </p:sp>
      <p:pic>
        <p:nvPicPr>
          <p:cNvPr id="10" name="Immagine 9" descr="logo capitale lavor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7283" y="197971"/>
            <a:ext cx="1019517" cy="710749"/>
          </a:xfrm>
          <a:prstGeom prst="rect">
            <a:avLst/>
          </a:prstGeom>
        </p:spPr>
      </p:pic>
      <p:pic>
        <p:nvPicPr>
          <p:cNvPr id="11" name="Immagine 10" descr="LOGO_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8810"/>
            <a:ext cx="2127336" cy="869910"/>
          </a:xfrm>
          <a:prstGeom prst="rect">
            <a:avLst/>
          </a:prstGeom>
        </p:spPr>
      </p:pic>
      <p:pic>
        <p:nvPicPr>
          <p:cNvPr id="12" name="Immagin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8447" y="135424"/>
            <a:ext cx="771779" cy="773296"/>
          </a:xfrm>
          <a:prstGeom prst="rect">
            <a:avLst/>
          </a:prstGeom>
        </p:spPr>
      </p:pic>
      <p:sp>
        <p:nvSpPr>
          <p:cNvPr id="13" name="Titolo 1"/>
          <p:cNvSpPr txBox="1">
            <a:spLocks/>
          </p:cNvSpPr>
          <p:nvPr/>
        </p:nvSpPr>
        <p:spPr>
          <a:xfrm>
            <a:off x="457200" y="1095376"/>
            <a:ext cx="8229600" cy="603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r>
              <a:rPr lang="es-ES_tradnl" sz="3200" b="1" dirty="0" smtClean="0">
                <a:solidFill>
                  <a:schemeClr val="accent1">
                    <a:lumMod val="75000"/>
                  </a:schemeClr>
                </a:solidFill>
              </a:rPr>
              <a:t>3) Buenas practicas sobre la movilidad laboral</a:t>
            </a:r>
            <a:endParaRPr lang="es-ES_tradnl" sz="3200" b="1" dirty="0">
              <a:solidFill>
                <a:schemeClr val="accent1">
                  <a:lumMod val="75000"/>
                </a:schemeClr>
              </a:solidFill>
            </a:endParaRPr>
          </a:p>
        </p:txBody>
      </p:sp>
      <p:pic>
        <p:nvPicPr>
          <p:cNvPr id="14" name="Immagine 13" descr="eu.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01883" y="2629140"/>
            <a:ext cx="1151316" cy="767112"/>
          </a:xfrm>
          <a:prstGeom prst="rect">
            <a:avLst/>
          </a:prstGeom>
        </p:spPr>
      </p:pic>
      <p:pic>
        <p:nvPicPr>
          <p:cNvPr id="2" name="Immagin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5346" y="3396252"/>
            <a:ext cx="1001862" cy="1066758"/>
          </a:xfrm>
          <a:prstGeom prst="rect">
            <a:avLst/>
          </a:prstGeom>
        </p:spPr>
      </p:pic>
      <p:pic>
        <p:nvPicPr>
          <p:cNvPr id="15" name="Immagin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83566" y="4583848"/>
            <a:ext cx="996660" cy="766662"/>
          </a:xfrm>
          <a:prstGeom prst="rect">
            <a:avLst/>
          </a:prstGeom>
        </p:spPr>
      </p:pic>
    </p:spTree>
    <p:extLst>
      <p:ext uri="{BB962C8B-B14F-4D97-AF65-F5344CB8AC3E}">
        <p14:creationId xmlns:p14="http://schemas.microsoft.com/office/powerpoint/2010/main" val="3242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childTnLst>
                          </p:cTn>
                        </p:par>
                        <p:par>
                          <p:cTn id="23" fill="hold">
                            <p:stCondLst>
                              <p:cond delay="500"/>
                            </p:stCondLst>
                            <p:childTnLst>
                              <p:par>
                                <p:cTn id="24" presetID="1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ppt_y</p:attrName>
                                        </p:attrNameLst>
                                      </p:cBhvr>
                                      <p:tavLst>
                                        <p:tav tm="0">
                                          <p:val>
                                            <p:strVal val="#ppt_y+#ppt_h*1.125000"/>
                                          </p:val>
                                        </p:tav>
                                        <p:tav tm="100000">
                                          <p:val>
                                            <p:strVal val="#ppt_y"/>
                                          </p:val>
                                        </p:tav>
                                      </p:tavLst>
                                    </p:anim>
                                    <p:animEffect transition="in" filter="wipe(up)">
                                      <p:cBhvr>
                                        <p:cTn id="27" dur="500"/>
                                        <p:tgtEl>
                                          <p:spTgt spid="2"/>
                                        </p:tgtEl>
                                      </p:cBhvr>
                                    </p:animEffect>
                                  </p:childTnLst>
                                </p:cTn>
                              </p:par>
                            </p:childTnLst>
                          </p:cTn>
                        </p:par>
                        <p:par>
                          <p:cTn id="28" fill="hold">
                            <p:stCondLst>
                              <p:cond delay="1000"/>
                            </p:stCondLst>
                            <p:childTnLst>
                              <p:par>
                                <p:cTn id="29" presetID="1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CE79CB-EE59-4086-9BEC-63B0B620D2E6}"/>
</file>

<file path=customXml/itemProps2.xml><?xml version="1.0" encoding="utf-8"?>
<ds:datastoreItem xmlns:ds="http://schemas.openxmlformats.org/officeDocument/2006/customXml" ds:itemID="{00B41E57-CE46-4FF0-98CD-ABD9E054FC38}"/>
</file>

<file path=customXml/itemProps3.xml><?xml version="1.0" encoding="utf-8"?>
<ds:datastoreItem xmlns:ds="http://schemas.openxmlformats.org/officeDocument/2006/customXml" ds:itemID="{F5AC5FAB-381F-4714-ACFE-0BA681018AA9}"/>
</file>

<file path=docProps/app.xml><?xml version="1.0" encoding="utf-8"?>
<Properties xmlns="http://schemas.openxmlformats.org/officeDocument/2006/extended-properties" xmlns:vt="http://schemas.openxmlformats.org/officeDocument/2006/docPropsVTypes">
  <TotalTime>4403</TotalTime>
  <Words>1193</Words>
  <Application>Microsoft Macintosh PowerPoint</Application>
  <PresentationFormat>Presentazione su schermo (4:3)</PresentationFormat>
  <Paragraphs>137</Paragraphs>
  <Slides>12</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Arial</vt:lpstr>
      <vt:lpstr>Calibri</vt:lpstr>
      <vt:lpstr>MS PGothic</vt:lpstr>
      <vt:lpstr>ＭＳ Ｐゴシック</vt:lpstr>
      <vt:lpstr>PMingLiU</vt:lpstr>
      <vt:lpstr>Tahoma</vt:lpstr>
      <vt:lpstr>Wingdings</vt:lpstr>
      <vt:lpstr>Tema di Office</vt:lpstr>
      <vt:lpstr>Presentazione di PowerPoint</vt:lpstr>
      <vt:lpstr>La movilidad laboral: construyendo comunidades más competitivas</vt:lpstr>
      <vt:lpstr>Área:  5.352 km2   Población (Junio 2016):  4.342.654   Densidad  811,41 habitantes/km2   Ayuntamientos (incluida la Municipalidad de Roma) 121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Capitale Lavoro S.p.A.</Company>
  <LinksUpToDate>false</LinksUpToDate>
  <SharedDoc>false</SharedDoc>
  <HyperlinkBase/>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first EURES job</dc:title>
  <dc:subject/>
  <dc:creator>Dario Manna</dc:creator>
  <cp:keywords/>
  <dc:description/>
  <cp:lastModifiedBy>Dario Manna</cp:lastModifiedBy>
  <cp:revision>351</cp:revision>
  <dcterms:created xsi:type="dcterms:W3CDTF">2014-11-14T10:44:50Z</dcterms:created>
  <dcterms:modified xsi:type="dcterms:W3CDTF">2016-09-01T23:03:10Z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