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5.xml" ContentType="application/vnd.ms-office.chartstyle+xml"/>
  <Override PartName="/ppt/charts/colors4.xml" ContentType="application/vnd.ms-office.chartcolor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style4.xml" ContentType="application/vnd.ms-office.chartstyle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306" r:id="rId3"/>
    <p:sldId id="311" r:id="rId4"/>
    <p:sldId id="312" r:id="rId5"/>
    <p:sldId id="329" r:id="rId6"/>
    <p:sldId id="315" r:id="rId7"/>
    <p:sldId id="328" r:id="rId8"/>
    <p:sldId id="321" r:id="rId9"/>
    <p:sldId id="331" r:id="rId10"/>
    <p:sldId id="325" r:id="rId11"/>
    <p:sldId id="303" r:id="rId12"/>
    <p:sldId id="326" r:id="rId13"/>
    <p:sldId id="324" r:id="rId14"/>
    <p:sldId id="332" r:id="rId15"/>
  </p:sldIdLst>
  <p:sldSz cx="9144000" cy="6858000" type="screen4x3"/>
  <p:notesSz cx="6864350" cy="9998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nce Cavasin" initials="VC" lastIdx="2" clrIdx="0">
    <p:extLst>
      <p:ext uri="{19B8F6BF-5375-455C-9EA6-DF929625EA0E}">
        <p15:presenceInfo xmlns:p15="http://schemas.microsoft.com/office/powerpoint/2012/main" userId="d19380d55a3edf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A6288"/>
    <a:srgbClr val="333333"/>
    <a:srgbClr val="666666"/>
    <a:srgbClr val="00A9BD"/>
    <a:srgbClr val="E97117"/>
    <a:srgbClr val="DF0129"/>
    <a:srgbClr val="EE9C00"/>
    <a:srgbClr val="62893D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9" autoAdjust="0"/>
    <p:restoredTop sz="92571" autoAdjust="0"/>
  </p:normalViewPr>
  <p:slideViewPr>
    <p:cSldViewPr snapToObjects="1">
      <p:cViewPr varScale="1">
        <p:scale>
          <a:sx n="156" d="100"/>
          <a:sy n="156" d="100"/>
        </p:scale>
        <p:origin x="666" y="150"/>
      </p:cViewPr>
      <p:guideLst>
        <p:guide orient="horz" pos="12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V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V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V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nce\Dropbox\Documents\ValueIntersect\Clients\Belmont\ThoughtLeadership\2016Q1BlumbergPaper\20160215RLSC_DataAnalysisV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What We</a:t>
            </a:r>
            <a:r>
              <a:rPr lang="en-US" sz="1600" b="1" baseline="0" dirty="0"/>
              <a:t> Keep Out of Landfills</a:t>
            </a:r>
          </a:p>
          <a:p>
            <a:pPr>
              <a:defRPr sz="1600" b="1"/>
            </a:pPr>
            <a:r>
              <a:rPr lang="en-US" sz="1600" b="1" dirty="0" smtClean="0"/>
              <a:t>(ounces </a:t>
            </a:r>
            <a:r>
              <a:rPr lang="en-US" sz="1600" b="1" dirty="0"/>
              <a:t>per 100 phones)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ValueRecovered!$E$1</c:f>
              <c:strCache>
                <c:ptCount val="1"/>
                <c:pt idx="0">
                  <c:v>Oz per 100 phones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"/>
              <c:layout>
                <c:manualLayout>
                  <c:x val="-1.7127059937179983E-2"/>
                  <c:y val="-4.65428210320273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7992341121294137E-3"/>
                  <c:y val="-2.720715244772894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084247665763092E-2"/>
                  <c:y val="-0.2127554519421497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ValueRecovered!$A$2:$A$5</c:f>
              <c:strCache>
                <c:ptCount val="4"/>
                <c:pt idx="0">
                  <c:v>Paladium</c:v>
                </c:pt>
                <c:pt idx="1">
                  <c:v>Gold</c:v>
                </c:pt>
                <c:pt idx="2">
                  <c:v>Silver</c:v>
                </c:pt>
                <c:pt idx="3">
                  <c:v>Copper</c:v>
                </c:pt>
              </c:strCache>
            </c:strRef>
          </c:cat>
          <c:val>
            <c:numRef>
              <c:f>ValueRecovered!$E$2:$E$5</c:f>
              <c:numCache>
                <c:formatCode>0.00</c:formatCode>
                <c:ptCount val="4"/>
                <c:pt idx="0">
                  <c:v>5.28E-2</c:v>
                </c:pt>
                <c:pt idx="1">
                  <c:v>0.12</c:v>
                </c:pt>
                <c:pt idx="2">
                  <c:v>1.2352000000000001</c:v>
                </c:pt>
                <c:pt idx="3">
                  <c:v>8.4383999999999997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5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What</a:t>
            </a:r>
            <a:r>
              <a:rPr lang="en-US" sz="1800" b="1" baseline="0" dirty="0"/>
              <a:t> it's worth</a:t>
            </a:r>
          </a:p>
          <a:p>
            <a:pPr>
              <a:defRPr sz="1800" b="1"/>
            </a:pPr>
            <a:r>
              <a:rPr lang="en-US" sz="1800" b="1" dirty="0" smtClean="0"/>
              <a:t>(value </a:t>
            </a:r>
            <a:r>
              <a:rPr lang="en-US" sz="1800" b="1" dirty="0"/>
              <a:t>per 100 cell phones)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ValueRecovered!$I$1</c:f>
              <c:strCache>
                <c:ptCount val="1"/>
                <c:pt idx="0">
                  <c:v>Value per 100 cell phones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20460826036229E-2"/>
                  <c:y val="-1.29810084693971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902416829531513E-3"/>
                  <c:y val="-0.2158194606015151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52405331875922E-2"/>
                  <c:y val="-5.72159605345600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ValueRecovered!$A$2:$A$5</c:f>
              <c:strCache>
                <c:ptCount val="4"/>
                <c:pt idx="0">
                  <c:v>Paladium</c:v>
                </c:pt>
                <c:pt idx="1">
                  <c:v>Gold</c:v>
                </c:pt>
                <c:pt idx="2">
                  <c:v>Silver</c:v>
                </c:pt>
                <c:pt idx="3">
                  <c:v>Copper</c:v>
                </c:pt>
              </c:strCache>
            </c:strRef>
          </c:cat>
          <c:val>
            <c:numRef>
              <c:f>ValueRecovered!$I$2:$I$5</c:f>
              <c:numCache>
                <c:formatCode>_("$"* #,##0.00_);_("$"* \(#,##0.00\);_("$"* "-"??_);_(@_)</c:formatCode>
                <c:ptCount val="4"/>
                <c:pt idx="0">
                  <c:v>27.250080000000001</c:v>
                </c:pt>
                <c:pt idx="1">
                  <c:v>145.18800000000002</c:v>
                </c:pt>
                <c:pt idx="2">
                  <c:v>18.972671999999999</c:v>
                </c:pt>
                <c:pt idx="3">
                  <c:v>1.096992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7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cap="none" baseline="0" dirty="0" smtClean="0">
                <a:solidFill>
                  <a:schemeClr val="tx1"/>
                </a:solidFill>
                <a:effectLst/>
              </a:rPr>
              <a:t>Top eWaste Producers (%age of Global eWaste)</a:t>
            </a:r>
            <a:endParaRPr lang="en-US" sz="1400" cap="none" baseline="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eWasteByCountry!$A$3:$A$13</c:f>
              <c:strCache>
                <c:ptCount val="10"/>
                <c:pt idx="0">
                  <c:v>India</c:v>
                </c:pt>
                <c:pt idx="1">
                  <c:v>China</c:v>
                </c:pt>
                <c:pt idx="2">
                  <c:v>Russia</c:v>
                </c:pt>
                <c:pt idx="3">
                  <c:v>Japan</c:v>
                </c:pt>
                <c:pt idx="4">
                  <c:v>Italy </c:v>
                </c:pt>
                <c:pt idx="5">
                  <c:v>France</c:v>
                </c:pt>
                <c:pt idx="6">
                  <c:v>Germany</c:v>
                </c:pt>
                <c:pt idx="7">
                  <c:v>United States</c:v>
                </c:pt>
                <c:pt idx="8">
                  <c:v>UK</c:v>
                </c:pt>
                <c:pt idx="9">
                  <c:v>LATAM</c:v>
                </c:pt>
              </c:strCache>
            </c:strRef>
          </c:cat>
          <c:val>
            <c:numRef>
              <c:f>eWasteByCountry!$D$3:$D$13</c:f>
              <c:numCache>
                <c:formatCode>0.0%</c:formatCode>
                <c:ptCount val="10"/>
                <c:pt idx="0">
                  <c:v>4.0669856459330141E-2</c:v>
                </c:pt>
                <c:pt idx="1">
                  <c:v>0.14354066985645933</c:v>
                </c:pt>
                <c:pt idx="2">
                  <c:v>2.8708133971291867E-2</c:v>
                </c:pt>
                <c:pt idx="3">
                  <c:v>5.2631578947368418E-2</c:v>
                </c:pt>
                <c:pt idx="4">
                  <c:v>2.6315789473684209E-2</c:v>
                </c:pt>
                <c:pt idx="5">
                  <c:v>3.3492822966507178E-2</c:v>
                </c:pt>
                <c:pt idx="6">
                  <c:v>4.3062200956937802E-2</c:v>
                </c:pt>
                <c:pt idx="7">
                  <c:v>0.16985645933014354</c:v>
                </c:pt>
                <c:pt idx="8">
                  <c:v>3.5885167464114832E-2</c:v>
                </c:pt>
                <c:pt idx="9">
                  <c:v>9.200956937799043E-2</c:v>
                </c:pt>
              </c:numCache>
            </c:numRef>
          </c:val>
          <c:extLst/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0" baseline="0" dirty="0" smtClean="0">
                <a:solidFill>
                  <a:schemeClr val="tx1"/>
                </a:solidFill>
                <a:effectLst/>
              </a:rPr>
              <a:t>eWaste Generated per Capita (KG)</a:t>
            </a:r>
            <a:endParaRPr lang="en-US" sz="1400" dirty="0">
              <a:solidFill>
                <a:schemeClr val="tx1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eWasteByCountry!$A$3:$A$13</c:f>
              <c:strCache>
                <c:ptCount val="10"/>
                <c:pt idx="0">
                  <c:v>India</c:v>
                </c:pt>
                <c:pt idx="1">
                  <c:v>China</c:v>
                </c:pt>
                <c:pt idx="2">
                  <c:v>Russia</c:v>
                </c:pt>
                <c:pt idx="3">
                  <c:v>Japan</c:v>
                </c:pt>
                <c:pt idx="4">
                  <c:v>Italy </c:v>
                </c:pt>
                <c:pt idx="5">
                  <c:v>France</c:v>
                </c:pt>
                <c:pt idx="6">
                  <c:v>Germany</c:v>
                </c:pt>
                <c:pt idx="7">
                  <c:v>United States</c:v>
                </c:pt>
                <c:pt idx="8">
                  <c:v>UK</c:v>
                </c:pt>
                <c:pt idx="9">
                  <c:v>LATAM</c:v>
                </c:pt>
              </c:strCache>
            </c:strRef>
          </c:cat>
          <c:val>
            <c:numRef>
              <c:f>eWasteByCountry!$I$3:$I$13</c:f>
              <c:numCache>
                <c:formatCode>0.0</c:formatCode>
                <c:ptCount val="10"/>
                <c:pt idx="0">
                  <c:v>1.3539721161389493</c:v>
                </c:pt>
                <c:pt idx="1">
                  <c:v>4.3875043875043875</c:v>
                </c:pt>
                <c:pt idx="2">
                  <c:v>8.5133553261679253</c:v>
                </c:pt>
                <c:pt idx="3">
                  <c:v>17.314518223530431</c:v>
                </c:pt>
                <c:pt idx="4">
                  <c:v>17.986787886715941</c:v>
                </c:pt>
                <c:pt idx="5">
                  <c:v>21.87636727295456</c:v>
                </c:pt>
                <c:pt idx="6">
                  <c:v>22.061797546237852</c:v>
                </c:pt>
                <c:pt idx="7">
                  <c:v>22.208250834373366</c:v>
                </c:pt>
                <c:pt idx="8">
                  <c:v>23.338675296790154</c:v>
                </c:pt>
                <c:pt idx="9">
                  <c:v>6.720803560662854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6114912"/>
        <c:axId val="1746115456"/>
      </c:barChart>
      <c:catAx>
        <c:axId val="1746114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115456"/>
        <c:crosses val="autoZero"/>
        <c:auto val="1"/>
        <c:lblAlgn val="ctr"/>
        <c:lblOffset val="100"/>
        <c:noMultiLvlLbl val="0"/>
      </c:catAx>
      <c:valAx>
        <c:axId val="1746115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611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eWaste Generated per</a:t>
            </a:r>
            <a:r>
              <a:rPr lang="en-US" baseline="0" dirty="0" smtClean="0">
                <a:solidFill>
                  <a:schemeClr val="tx1"/>
                </a:solidFill>
              </a:rPr>
              <a:t> Capita (KG)</a:t>
            </a:r>
            <a:endParaRPr lang="en-US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LATAM!$F$1</c:f>
              <c:strCache>
                <c:ptCount val="1"/>
                <c:pt idx="0">
                  <c:v>KG/Person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LATAM!$E$2:$E$11</c:f>
              <c:strCache>
                <c:ptCount val="10"/>
                <c:pt idx="0">
                  <c:v>Brazil</c:v>
                </c:pt>
                <c:pt idx="1">
                  <c:v>Mexico</c:v>
                </c:pt>
                <c:pt idx="2">
                  <c:v>Argentina</c:v>
                </c:pt>
                <c:pt idx="3">
                  <c:v>Colombia</c:v>
                </c:pt>
                <c:pt idx="4">
                  <c:v>Venezuela</c:v>
                </c:pt>
                <c:pt idx="5">
                  <c:v>Chile</c:v>
                </c:pt>
                <c:pt idx="6">
                  <c:v>Peru</c:v>
                </c:pt>
                <c:pt idx="7">
                  <c:v>Ecuador</c:v>
                </c:pt>
                <c:pt idx="8">
                  <c:v>Guatemala</c:v>
                </c:pt>
                <c:pt idx="9">
                  <c:v>Bolivia</c:v>
                </c:pt>
              </c:strCache>
            </c:strRef>
          </c:cat>
          <c:val>
            <c:numRef>
              <c:f>LATAM!$F$2:$F$11</c:f>
              <c:numCache>
                <c:formatCode>General</c:formatCode>
                <c:ptCount val="10"/>
                <c:pt idx="0">
                  <c:v>7</c:v>
                </c:pt>
                <c:pt idx="1">
                  <c:v>8.1999999999999993</c:v>
                </c:pt>
                <c:pt idx="2">
                  <c:v>7</c:v>
                </c:pt>
                <c:pt idx="3">
                  <c:v>5.3</c:v>
                </c:pt>
                <c:pt idx="4">
                  <c:v>7.6</c:v>
                </c:pt>
                <c:pt idx="5">
                  <c:v>9.9</c:v>
                </c:pt>
                <c:pt idx="6">
                  <c:v>4.7</c:v>
                </c:pt>
                <c:pt idx="7">
                  <c:v>4.5999999999999996</c:v>
                </c:pt>
                <c:pt idx="8">
                  <c:v>3.5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60779952"/>
        <c:axId val="1860772336"/>
      </c:barChart>
      <c:catAx>
        <c:axId val="1860779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772336"/>
        <c:crosses val="autoZero"/>
        <c:auto val="1"/>
        <c:lblAlgn val="ctr"/>
        <c:lblOffset val="100"/>
        <c:noMultiLvlLbl val="0"/>
      </c:catAx>
      <c:valAx>
        <c:axId val="1860772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77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cap="none" baseline="0" dirty="0" smtClean="0">
                <a:solidFill>
                  <a:schemeClr val="tx1"/>
                </a:solidFill>
              </a:rPr>
              <a:t>Top </a:t>
            </a:r>
            <a:r>
              <a:rPr lang="en-US" sz="1400" b="1" cap="none" baseline="0" dirty="0">
                <a:solidFill>
                  <a:schemeClr val="tx1"/>
                </a:solidFill>
              </a:rPr>
              <a:t>10 LATAM eWaste Producers (KT)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fld id="{18513291-7741-48D7-9F83-B2B9670D5E78}" type="CATEGORYNAME">
                      <a:rPr lang="en-US" baseline="0"/>
                      <a:pPr>
                        <a:defRPr/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5671AA3-BD21-477F-AE67-1A6F28DBF1AF}" type="VALUE">
                      <a:rPr lang="en-US" baseline="0"/>
                      <a:pPr>
                        <a:defRPr/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2ABE3BB-80D0-4CF9-8C37-9FE796F9E3B7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1D96CBEC-E3AE-42C2-858A-5C58D5ACBC23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74AC10-E724-4FB3-93A8-A0D98BF775BC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EED8A316-9D04-4362-B80D-865DED4D5E30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D03BDE1-8AC3-4FE8-87E7-875A18F0B303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FFA4BC78-1879-41B7-8F0A-6CE523B42821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/>
                      <a:t> </a:t>
                    </a:r>
                    <a:fld id="{C53DA297-589C-4E24-8ADD-04EA31FD2428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498853BC-1531-4228-9BA7-055E1E8B248C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3CDCAC8-3C6E-44C3-A695-7DD8EC29DE63}" type="CELLRANG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[CELLRANGE]</a:t>
                    </a:fld>
                    <a:r>
                      <a:rPr lang="en-US" baseline="0"/>
                      <a:t>,  </a:t>
                    </a:r>
                    <a:fld id="{A1702FB3-DBB7-4FBE-A867-9175BCC805A3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6"/>
              <c:layout>
                <c:manualLayout>
                  <c:x val="3.3333333333333305E-2"/>
                  <c:y val="-7.75194035034497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DF5E257-865A-448C-BC26-0B8DA9F7C193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0850C776-9FB5-4BA2-99A6-0A45104E251D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dLbl>
              <c:idx val="7"/>
              <c:layout>
                <c:manualLayout>
                  <c:x val="0.12424242424242424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B4F6D5-9881-44DB-83C3-B3F4C7B4D9C1}" type="CATEGORYNAM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/>
                      <a:t>, </a:t>
                    </a:r>
                    <a:fld id="{74072445-D065-4AD2-AFD1-434F8F389397}" type="VALUE">
                      <a:rPr lang="en-US" baseline="0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LATAM!$E$4:$E$11</c:f>
              <c:strCache>
                <c:ptCount val="8"/>
                <c:pt idx="0">
                  <c:v>Argentina</c:v>
                </c:pt>
                <c:pt idx="1">
                  <c:v>Colombia</c:v>
                </c:pt>
                <c:pt idx="2">
                  <c:v>Venezuela</c:v>
                </c:pt>
                <c:pt idx="3">
                  <c:v>Chile</c:v>
                </c:pt>
                <c:pt idx="4">
                  <c:v>Peru</c:v>
                </c:pt>
                <c:pt idx="5">
                  <c:v>Ecuador</c:v>
                </c:pt>
                <c:pt idx="6">
                  <c:v>Guatemala</c:v>
                </c:pt>
                <c:pt idx="7">
                  <c:v>Bolivia</c:v>
                </c:pt>
              </c:strCache>
            </c:strRef>
          </c:cat>
          <c:val>
            <c:numRef>
              <c:f>LATAM!$G$4:$G$11</c:f>
              <c:numCache>
                <c:formatCode>General</c:formatCode>
                <c:ptCount val="8"/>
                <c:pt idx="0">
                  <c:v>292</c:v>
                </c:pt>
                <c:pt idx="1">
                  <c:v>252</c:v>
                </c:pt>
                <c:pt idx="2">
                  <c:v>233</c:v>
                </c:pt>
                <c:pt idx="3">
                  <c:v>176</c:v>
                </c:pt>
                <c:pt idx="4">
                  <c:v>148</c:v>
                </c:pt>
                <c:pt idx="5">
                  <c:v>73</c:v>
                </c:pt>
                <c:pt idx="6">
                  <c:v>55</c:v>
                </c:pt>
                <c:pt idx="7">
                  <c:v>45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LATAM!$E$4:$E$11</c15:f>
                <c15:dlblRangeCache>
                  <c:ptCount val="8"/>
                  <c:pt idx="0">
                    <c:v>Argentina</c:v>
                  </c:pt>
                  <c:pt idx="1">
                    <c:v>Colombia</c:v>
                  </c:pt>
                  <c:pt idx="2">
                    <c:v>Venezuela</c:v>
                  </c:pt>
                  <c:pt idx="3">
                    <c:v>Chile</c:v>
                  </c:pt>
                  <c:pt idx="4">
                    <c:v>Peru</c:v>
                  </c:pt>
                  <c:pt idx="5">
                    <c:v>Ecuador</c:v>
                  </c:pt>
                  <c:pt idx="6">
                    <c:v>Guatemala</c:v>
                  </c:pt>
                  <c:pt idx="7">
                    <c:v>Bolivia</c:v>
                  </c:pt>
                </c15:dlblRangeCache>
              </c15:datalabelsRange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8-16T11:42:26.434" idx="1">
    <p:pos x="5204" y="1629"/>
    <p:text>i don't understand this</p:text>
    <p:extLst>
      <p:ext uri="{C676402C-5697-4E1C-873F-D02D1690AC5C}">
        <p15:threadingInfo xmlns:p15="http://schemas.microsoft.com/office/powerpoint/2012/main" timeZoneBias="420"/>
      </p:ext>
    </p:extLst>
  </p:cm>
  <p:cm authorId="1" dt="2016-08-16T11:43:52.568" idx="2">
    <p:pos x="3774" y="1629"/>
    <p:text>i removed eWaste from this discussion. eMaterials includes eWaste.</p:text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821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B6DD44D-CB94-A647-B609-38653EA315A9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821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F6C83ADD-0529-0041-B5EC-C8069595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31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211" y="0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96088B90-4E93-2A49-94F5-12EE0EF690A8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35" y="4749086"/>
            <a:ext cx="5491480" cy="449913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211" y="9496436"/>
            <a:ext cx="2974552" cy="49990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9554EB1-4333-3248-8167-A46230C4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3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1" t="50133" r="13166" b="6690"/>
          <a:stretch/>
        </p:blipFill>
        <p:spPr>
          <a:xfrm>
            <a:off x="-11166" y="7760"/>
            <a:ext cx="9158942" cy="4708158"/>
          </a:xfrm>
          <a:prstGeom prst="rect">
            <a:avLst/>
          </a:prstGeom>
        </p:spPr>
      </p:pic>
      <p:pic>
        <p:nvPicPr>
          <p:cNvPr id="2" name="Picture 1" descr="belmont_glob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3979" b="15737"/>
          <a:stretch/>
        </p:blipFill>
        <p:spPr>
          <a:xfrm>
            <a:off x="-11166" y="7760"/>
            <a:ext cx="5726166" cy="47081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1166" y="4671622"/>
            <a:ext cx="9170108" cy="12897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738" y="5489223"/>
            <a:ext cx="5966444" cy="522111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6304108"/>
            <a:ext cx="3938031" cy="38576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insert date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439738" y="4867098"/>
            <a:ext cx="7617444" cy="73501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5943600"/>
            <a:ext cx="2025117" cy="7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spcBef>
                <a:spcPts val="600"/>
              </a:spcBef>
              <a:defRPr>
                <a:solidFill>
                  <a:schemeClr val="bg2"/>
                </a:solidFill>
              </a:defRPr>
            </a:lvl1pPr>
            <a:lvl2pPr marL="685800" indent="-228600">
              <a:spcBef>
                <a:spcPts val="400"/>
              </a:spcBef>
              <a:defRPr>
                <a:solidFill>
                  <a:schemeClr val="bg2"/>
                </a:solidFill>
              </a:defRPr>
            </a:lvl2pPr>
            <a:lvl3pPr>
              <a:spcBef>
                <a:spcPts val="400"/>
              </a:spcBef>
              <a:defRPr>
                <a:solidFill>
                  <a:schemeClr val="bg2"/>
                </a:solidFill>
              </a:defRPr>
            </a:lvl3pPr>
            <a:lvl4pPr>
              <a:spcBef>
                <a:spcPts val="400"/>
              </a:spcBef>
              <a:defRPr>
                <a:solidFill>
                  <a:schemeClr val="bg2"/>
                </a:solidFill>
              </a:defRPr>
            </a:lvl4pPr>
            <a:lvl5pPr>
              <a:spcBef>
                <a:spcPts val="4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0304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225425" indent="-225425"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225425" indent="-225425"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78280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225425" indent="-225425"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225425" indent="-225425">
              <a:defRPr sz="2400">
                <a:solidFill>
                  <a:schemeClr val="bg2"/>
                </a:solidFill>
              </a:defRPr>
            </a:lvl1pPr>
            <a:lvl2pPr>
              <a:defRPr sz="2000">
                <a:solidFill>
                  <a:schemeClr val="bg2"/>
                </a:solidFill>
              </a:defRPr>
            </a:lvl2pPr>
            <a:lvl3pPr>
              <a:defRPr sz="1800">
                <a:solidFill>
                  <a:schemeClr val="bg2"/>
                </a:solidFill>
              </a:defRPr>
            </a:lvl3pPr>
            <a:lvl4pPr>
              <a:defRPr sz="1600">
                <a:solidFill>
                  <a:schemeClr val="bg2"/>
                </a:solidFill>
              </a:defRPr>
            </a:lvl4pPr>
            <a:lvl5pPr>
              <a:defRPr sz="1600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8681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657218" y="6429108"/>
            <a:ext cx="4191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2"/>
                </a:solidFill>
              </a:rPr>
              <a:t>© 2016 Belmont Trading Co.,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66405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-1"/>
            <a:ext cx="915894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91" t="33171" r="13166" b="3936"/>
          <a:stretch/>
        </p:blipFill>
        <p:spPr>
          <a:xfrm>
            <a:off x="1" y="0"/>
            <a:ext cx="9158942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773706" y="3429000"/>
            <a:ext cx="5388400" cy="1415269"/>
          </a:xfrm>
          <a:custGeom>
            <a:avLst/>
            <a:gdLst>
              <a:gd name="connsiteX0" fmla="*/ 0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0 w 5388400"/>
              <a:gd name="connsiteY4" fmla="*/ 0 h 1415269"/>
              <a:gd name="connsiteX0" fmla="*/ 920079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920079 w 5388400"/>
              <a:gd name="connsiteY4" fmla="*/ 0 h 1415269"/>
              <a:gd name="connsiteX0" fmla="*/ 443000 w 5388400"/>
              <a:gd name="connsiteY0" fmla="*/ 0 h 1415269"/>
              <a:gd name="connsiteX1" fmla="*/ 5388400 w 5388400"/>
              <a:gd name="connsiteY1" fmla="*/ 0 h 1415269"/>
              <a:gd name="connsiteX2" fmla="*/ 5388400 w 5388400"/>
              <a:gd name="connsiteY2" fmla="*/ 1415269 h 1415269"/>
              <a:gd name="connsiteX3" fmla="*/ 0 w 5388400"/>
              <a:gd name="connsiteY3" fmla="*/ 1415269 h 1415269"/>
              <a:gd name="connsiteX4" fmla="*/ 443000 w 5388400"/>
              <a:gd name="connsiteY4" fmla="*/ 0 h 141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8400" h="1415269">
                <a:moveTo>
                  <a:pt x="443000" y="0"/>
                </a:moveTo>
                <a:lnTo>
                  <a:pt x="5388400" y="0"/>
                </a:lnTo>
                <a:lnTo>
                  <a:pt x="5388400" y="1415269"/>
                </a:lnTo>
                <a:lnTo>
                  <a:pt x="0" y="1415269"/>
                </a:lnTo>
                <a:lnTo>
                  <a:pt x="44300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40694" y="3429000"/>
            <a:ext cx="4721412" cy="1415269"/>
          </a:xfrm>
        </p:spPr>
        <p:txBody>
          <a:bodyPr anchor="ctr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80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621" y="6217920"/>
            <a:ext cx="1548179" cy="555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768" t="1466" r="9992" b="86758"/>
          <a:stretch/>
        </p:blipFill>
        <p:spPr>
          <a:xfrm>
            <a:off x="-14942" y="11288"/>
            <a:ext cx="9158942" cy="12841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284112"/>
            <a:ext cx="9144000" cy="45719"/>
          </a:xfrm>
          <a:prstGeom prst="rect">
            <a:avLst/>
          </a:prstGeom>
          <a:solidFill>
            <a:srgbClr val="0A628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0207"/>
            <a:ext cx="8229600" cy="1055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57200" y="6277738"/>
            <a:ext cx="370114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/>
          <a:p>
            <a:pPr lvl="0"/>
            <a:fld id="{69CA7B6E-E79C-4D10-AA82-1FB5CB7785D8}" type="slidenum">
              <a:rPr lang="en-US" sz="800" b="1" smtClean="0">
                <a:solidFill>
                  <a:schemeClr val="bg2"/>
                </a:solidFill>
                <a:latin typeface="Trebuchet MS"/>
                <a:cs typeface="Trebuchet MS"/>
              </a:rPr>
              <a:pPr lvl="0"/>
              <a:t>‹#›</a:t>
            </a:fld>
            <a:endParaRPr lang="en-US" sz="800" b="1" dirty="0">
              <a:solidFill>
                <a:schemeClr val="bg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282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accent1"/>
          </a:solidFill>
          <a:latin typeface="Trebuchet MS"/>
          <a:ea typeface="+mj-ea"/>
          <a:cs typeface="Trebuchet M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/>
        <a:buChar char="•"/>
        <a:defRPr sz="3200" kern="1200">
          <a:solidFill>
            <a:schemeClr val="bg2"/>
          </a:solidFill>
          <a:latin typeface="Trebuchet MS"/>
          <a:ea typeface="+mn-ea"/>
          <a:cs typeface="Trebuchet M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Trebuchet MS" panose="020B0603020202020204" pitchFamily="34" charset="0"/>
        <a:buChar char="-"/>
        <a:defRPr sz="2800" kern="1200">
          <a:solidFill>
            <a:schemeClr val="bg2"/>
          </a:solidFill>
          <a:latin typeface="Trebuchet MS"/>
          <a:ea typeface="+mn-ea"/>
          <a:cs typeface="Trebuchet M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Courier New"/>
        <a:buChar char="o"/>
        <a:defRPr sz="2400" kern="1200">
          <a:solidFill>
            <a:schemeClr val="bg2"/>
          </a:solidFill>
          <a:latin typeface="Trebuchet MS"/>
          <a:ea typeface="+mn-ea"/>
          <a:cs typeface="Trebuchet M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Arial"/>
        <a:buChar char="•"/>
        <a:defRPr sz="2000" kern="1200">
          <a:solidFill>
            <a:schemeClr val="bg2"/>
          </a:solidFill>
          <a:latin typeface="Trebuchet MS"/>
          <a:ea typeface="+mn-ea"/>
          <a:cs typeface="Trebuchet M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Courier New"/>
        <a:buChar char="o"/>
        <a:defRPr sz="2000" kern="1200">
          <a:solidFill>
            <a:schemeClr val="bg2"/>
          </a:solidFill>
          <a:latin typeface="Trebuchet MS"/>
          <a:ea typeface="+mn-ea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slide" Target="slide11.xml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BelmontColombia" TargetMode="External"/><Relationship Id="rId3" Type="http://schemas.openxmlformats.org/officeDocument/2006/relationships/hyperlink" Target="http://www.belmont-trading.com/mx.aspx" TargetMode="External"/><Relationship Id="rId7" Type="http://schemas.openxmlformats.org/officeDocument/2006/relationships/hyperlink" Target="https://twitter.com/BelmontEspanol" TargetMode="External"/><Relationship Id="rId2" Type="http://schemas.openxmlformats.org/officeDocument/2006/relationships/hyperlink" Target="http://www.belmont-trading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witter.com/BelmontTrading" TargetMode="External"/><Relationship Id="rId11" Type="http://schemas.openxmlformats.org/officeDocument/2006/relationships/image" Target="../media/image32.png"/><Relationship Id="rId5" Type="http://schemas.openxmlformats.org/officeDocument/2006/relationships/hyperlink" Target="http://www.belmont-trading.com/br.aspx" TargetMode="External"/><Relationship Id="rId10" Type="http://schemas.openxmlformats.org/officeDocument/2006/relationships/hyperlink" Target="https://www.youtube.com/user/BelmontTrading" TargetMode="External"/><Relationship Id="rId4" Type="http://schemas.openxmlformats.org/officeDocument/2006/relationships/hyperlink" Target="http://www.belmont-trading.com/co.aspx" TargetMode="External"/><Relationship Id="rId9" Type="http://schemas.openxmlformats.org/officeDocument/2006/relationships/hyperlink" Target="https://www.linkedin.com/company/belmont-trad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257960" y="5372100"/>
            <a:ext cx="8428839" cy="533400"/>
          </a:xfrm>
        </p:spPr>
        <p:txBody>
          <a:bodyPr/>
          <a:lstStyle/>
          <a:p>
            <a:r>
              <a:rPr lang="en-US" sz="1800" dirty="0" smtClean="0"/>
              <a:t>The Challenges and Opportunities of eMaterials Lifecycle Management in LATAM</a:t>
            </a:r>
            <a:endParaRPr lang="en-US" sz="1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04800" y="6192702"/>
            <a:ext cx="3938031" cy="385763"/>
          </a:xfrm>
        </p:spPr>
        <p:txBody>
          <a:bodyPr/>
          <a:lstStyle/>
          <a:p>
            <a:r>
              <a:rPr lang="en-US" dirty="0" smtClean="0"/>
              <a:t>September 5</a:t>
            </a:r>
            <a:r>
              <a:rPr lang="en-US" baseline="30000" dirty="0" smtClean="0"/>
              <a:t>th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28600" y="4868581"/>
            <a:ext cx="7617444" cy="735013"/>
          </a:xfrm>
        </p:spPr>
        <p:txBody>
          <a:bodyPr/>
          <a:lstStyle/>
          <a:p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Green Standards Week, Montevideo-Uruguay</a:t>
            </a:r>
            <a:endParaRPr lang="en-US" sz="2400" dirty="0"/>
          </a:p>
        </p:txBody>
      </p:sp>
      <p:sp>
        <p:nvSpPr>
          <p:cNvPr id="5" name="Subtitle 9"/>
          <p:cNvSpPr txBox="1">
            <a:spLocks/>
          </p:cNvSpPr>
          <p:nvPr/>
        </p:nvSpPr>
        <p:spPr>
          <a:xfrm>
            <a:off x="257961" y="5811702"/>
            <a:ext cx="6934200" cy="381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2400" kern="1200">
                <a:solidFill>
                  <a:schemeClr val="accent1"/>
                </a:solidFill>
                <a:latin typeface="Trebuchet MS"/>
                <a:ea typeface="+mn-ea"/>
                <a:cs typeface="Trebuchet M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Trebuchet MS" panose="020B0603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Courier New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/>
                <a:ea typeface="+mn-ea"/>
                <a:cs typeface="Trebuchet M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rgbClr val="0A6288"/>
                </a:solidFill>
              </a:rPr>
              <a:t>Consuelo Velarde</a:t>
            </a:r>
            <a:endParaRPr lang="en-US" sz="1600" dirty="0">
              <a:solidFill>
                <a:srgbClr val="0A62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5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Belmont Trading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25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Belmont’s global processing and remarketing capacity and capabilities are extensive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529865"/>
            <a:ext cx="7367954" cy="774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77" b="1" i="1" dirty="0">
                <a:solidFill>
                  <a:schemeClr val="bg2">
                    <a:lumMod val="75000"/>
                  </a:schemeClr>
                </a:solidFill>
              </a:rPr>
              <a:t>With headquarters just outside of Chicago, IL and 10 facilities on 4 continents around the globe, Belmont Trading Company is a global leader in providing asset management and value recovery services for used electronic equipment</a:t>
            </a:r>
          </a:p>
        </p:txBody>
      </p:sp>
      <p:pic>
        <p:nvPicPr>
          <p:cNvPr id="15" name="Picture 8" descr="http://www.belmont-trading.com/CMSPages/GetFile.aspx?guid=cdc50866-79a1-44aa-8b69-6c4246f3cac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165234" y="5609496"/>
            <a:ext cx="983519" cy="60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6" descr="http://www.belmont-trading.com/CMSPages/GetFile.aspx?guid=b07fd1d2-9e59-4485-90c7-b1a7d6d2b54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4862" y="3429003"/>
            <a:ext cx="1055077" cy="6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onderopolis.org/wp-content/uploads/2011/06/American-Flag_shutterstock_52044700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708" y="2725619"/>
            <a:ext cx="1055077" cy="7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avidkiyokawa.com/blog/wp-content/uploads/2009/07/mexico-flag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3723" y="3569680"/>
            <a:ext cx="1055077" cy="71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0.gstatic.com/images?q=tbn:ANd9GcRDeZ1SrnBvquqdLBWfjp0SEwg2aei9aFTZcyQK4oD-p7kBpV4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693" y="5624633"/>
            <a:ext cx="1085222" cy="60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.dreamstime.com/t/colombia-national-flag-flagpole-blue-sky-background-39861406.jpg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0800" y="5187462"/>
            <a:ext cx="1055077" cy="63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ages-blogger-opensocial.googleusercontent.com/gadgets/proxy?url=http%3A%2F%2Fimage.almanar.com.lb%2Fenglish%2Fedimg%2F2014%2FMiddleEast%2FUAE%2FUAE.jpg&amp;container=blogger&amp;gadget=a&amp;rewriteMime=image%2F*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95"/>
          <a:stretch/>
        </p:blipFill>
        <p:spPr bwMode="auto">
          <a:xfrm>
            <a:off x="6893169" y="4291946"/>
            <a:ext cx="1055077" cy="6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lubofmozambique.com/solutions1/sectionnews/data/business/Mhje_czech_photo_jpg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5877" y="2725615"/>
            <a:ext cx="1055077" cy="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dailybackgrounds.com/wp-content/uploads/2014/12/british-flag-waving-in-sky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195754" y="4420388"/>
            <a:ext cx="1055077" cy="59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vercrete.com/news/photos/Hong%20Kong%20Flag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23" y="5229665"/>
            <a:ext cx="1055077" cy="59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3058012" y="4033911"/>
          <a:ext cx="3061434" cy="1405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204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04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04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685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Mobile 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Devices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Network</a:t>
                      </a:r>
                      <a:r>
                        <a:rPr lang="en-US" sz="1100" baseline="0" dirty="0" smtClean="0">
                          <a:solidFill>
                            <a:schemeClr val="accent1"/>
                          </a:solidFill>
                        </a:rPr>
                        <a:t> Telecom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1"/>
                          </a:solidFill>
                        </a:rPr>
                        <a:t>Computing Equipment</a:t>
                      </a:r>
                      <a:endParaRPr lang="en-US" sz="1100" dirty="0">
                        <a:solidFill>
                          <a:schemeClr val="accent1"/>
                        </a:solidFill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5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1,000,000+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dirty="0" smtClean="0"/>
                        <a:t>Units/Mo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14,000+ Plug-in Units/Mo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200,000+ Units/</a:t>
                      </a:r>
                      <a:r>
                        <a:rPr lang="en-US" sz="1000" baseline="0" dirty="0" smtClean="0"/>
                        <a:t>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85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200+ Metric Tons/Mo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400+ Metric Tons/Mo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 smtClean="0"/>
                        <a:t>350+ Metric</a:t>
                      </a:r>
                      <a:r>
                        <a:rPr lang="en-US" sz="1000" baseline="0" dirty="0" smtClean="0"/>
                        <a:t> Tons/Mo</a:t>
                      </a:r>
                      <a:endParaRPr lang="en-US" sz="1000" dirty="0"/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pic>
        <p:nvPicPr>
          <p:cNvPr id="32" name="Picture 31" descr="belmont_custom_icons_final.pn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75"/>
          <a:stretch/>
        </p:blipFill>
        <p:spPr>
          <a:xfrm>
            <a:off x="4342355" y="3558631"/>
            <a:ext cx="510999" cy="506437"/>
          </a:xfrm>
          <a:prstGeom prst="rect">
            <a:avLst/>
          </a:prstGeom>
        </p:spPr>
      </p:pic>
      <p:pic>
        <p:nvPicPr>
          <p:cNvPr id="33" name="Picture 32" descr="belmont_custom_icons_final.png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1611" y="3558631"/>
            <a:ext cx="626821" cy="506437"/>
          </a:xfrm>
          <a:prstGeom prst="rect">
            <a:avLst/>
          </a:prstGeom>
        </p:spPr>
      </p:pic>
      <p:pic>
        <p:nvPicPr>
          <p:cNvPr id="34" name="Picture 33" descr="belmont_custom_icons_final.pn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6246" y="3558631"/>
            <a:ext cx="374843" cy="50643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99792" y="3217985"/>
            <a:ext cx="2544286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477" b="1" dirty="0">
                <a:solidFill>
                  <a:schemeClr val="tx2"/>
                </a:solidFill>
              </a:rPr>
              <a:t>Global Processing Capacity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6148" y="4954963"/>
            <a:ext cx="383438" cy="513856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Value Recovery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36148" y="4455254"/>
            <a:ext cx="383438" cy="591531"/>
          </a:xfrm>
          <a:prstGeom prst="rect">
            <a:avLst/>
          </a:prstGeom>
          <a:noFill/>
        </p:spPr>
        <p:txBody>
          <a:bodyPr vert="vert270" wrap="square" rtlCol="0" anchor="ctr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</a:rPr>
              <a:t>Asset Management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246" y="2303585"/>
            <a:ext cx="2391508" cy="85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Belmont’s network in LATAM allows us to cover more than 80% of the eMaterials market</a:t>
            </a:r>
            <a:endParaRPr lang="en-US" dirty="0"/>
          </a:p>
        </p:txBody>
      </p:sp>
      <p:pic>
        <p:nvPicPr>
          <p:cNvPr id="5" name="Picture Placeholder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48" r="15648"/>
          <a:stretch>
            <a:fillRect/>
          </a:stretch>
        </p:blipFill>
        <p:spPr>
          <a:xfrm>
            <a:off x="609600" y="1437665"/>
            <a:ext cx="5867400" cy="533763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722176"/>
              </p:ext>
            </p:extLst>
          </p:nvPr>
        </p:nvGraphicFramePr>
        <p:xfrm>
          <a:off x="6400800" y="1397000"/>
          <a:ext cx="2438400" cy="148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Belmont Facilities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Mexico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Colombia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Brazil</a:t>
                      </a:r>
                      <a:endParaRPr lang="en-US" sz="1600" dirty="0"/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14064"/>
              </p:ext>
            </p:extLst>
          </p:nvPr>
        </p:nvGraphicFramePr>
        <p:xfrm>
          <a:off x="6400800" y="3088640"/>
          <a:ext cx="2438400" cy="206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8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Belmont Partner Network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Chile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Ecuador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Peru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Venezuela</a:t>
                      </a:r>
                      <a:endParaRPr lang="en-US" sz="16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13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Study: Latin American Mobile Device Trade-In Program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228600" y="1371600"/>
          <a:ext cx="4191000" cy="1889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2347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solidFill>
                            <a:schemeClr val="bg2"/>
                          </a:solidFill>
                        </a:rPr>
                        <a:t>Client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373">
                <a:tc>
                  <a:txBody>
                    <a:bodyPr/>
                    <a:lstStyle/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</a:rPr>
                        <a:t>Leading</a:t>
                      </a: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 LATAM mobile network operator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Diversified service portfolio includes mobile phones, cable TV, broadband, mobile payments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>
                          <a:solidFill>
                            <a:schemeClr val="bg2"/>
                          </a:solidFill>
                        </a:rPr>
                        <a:t>Operates online eCommerce site and a network of retail stores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4724400" y="3307080"/>
          <a:ext cx="4191000" cy="1645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1611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Integrated 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1869">
                <a:tc>
                  <a:txBody>
                    <a:bodyPr/>
                    <a:lstStyle/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Belmont partnered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with client and in-store processor to develop end-to-end trade-in program</a:t>
                      </a:r>
                    </a:p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Belmont manages all out-of-store logistics, leveraging Colombia facility for device collection &amp; processing, Dubai and Hong Kong facilities for international remarketing, U.S. facility for recycling devices that can’t be remarketed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4724400" y="1371600"/>
          <a:ext cx="4191000" cy="167394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02347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Client Situation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67373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Sought partner to run online and in-store mobile device trade-in program and provide: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Maximum recovery value by selling phones in optimal markets (domestic or international)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Maximum velocity of cash conversion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Minimum environmental impact</a:t>
                      </a:r>
                    </a:p>
                    <a:p>
                      <a:pPr marL="120650" indent="-1206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Compliance with strict Colombian regulations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528" y="3390154"/>
            <a:ext cx="4173071" cy="278204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724400" y="5181600"/>
          <a:ext cx="4191000" cy="94313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91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5587">
                <a:tc>
                  <a:txBody>
                    <a:bodyPr/>
                    <a:lstStyle/>
                    <a:p>
                      <a:pPr algn="ctr"/>
                      <a:r>
                        <a:rPr lang="en-US" sz="1200" u="sng" dirty="0">
                          <a:solidFill>
                            <a:schemeClr val="bg2"/>
                          </a:solidFill>
                        </a:rPr>
                        <a:t>Business Value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813">
                <a:tc>
                  <a:txBody>
                    <a:bodyPr/>
                    <a:lstStyle/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Turn-key solution for mobile carrier</a:t>
                      </a:r>
                    </a:p>
                    <a:p>
                      <a:pPr marL="111125" indent="-111125" algn="l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>
                          <a:solidFill>
                            <a:schemeClr val="bg2"/>
                          </a:solidFill>
                        </a:rPr>
                        <a:t>Client’s end</a:t>
                      </a:r>
                      <a:r>
                        <a:rPr lang="en-US" sz="1200" baseline="0" dirty="0">
                          <a:solidFill>
                            <a:schemeClr val="bg2"/>
                          </a:solidFill>
                        </a:rPr>
                        <a:t> customers who trade in consume significantly more services and data than non-participating customers</a:t>
                      </a:r>
                      <a:endParaRPr lang="en-US" sz="1200" dirty="0">
                        <a:solidFill>
                          <a:schemeClr val="bg2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05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52800" y="1447800"/>
            <a:ext cx="4876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Consuelo Velarde de Tremmel</a:t>
            </a:r>
          </a:p>
          <a:p>
            <a:r>
              <a:rPr lang="en-US" sz="1600" dirty="0"/>
              <a:t>Business Development Manager of Latin America</a:t>
            </a:r>
          </a:p>
          <a:p>
            <a:r>
              <a:rPr lang="en-US" sz="1600" dirty="0"/>
              <a:t>consuelov@belmont-trading.com</a:t>
            </a:r>
          </a:p>
          <a:p>
            <a:endParaRPr lang="en-US" sz="1600" dirty="0"/>
          </a:p>
          <a:p>
            <a:r>
              <a:rPr lang="en-US" sz="1600" dirty="0"/>
              <a:t>Belmont Trading Co., </a:t>
            </a:r>
            <a:r>
              <a:rPr lang="en-US" sz="1600" dirty="0" smtClean="0"/>
              <a:t>Inc.</a:t>
            </a:r>
          </a:p>
          <a:p>
            <a:r>
              <a:rPr lang="en-US" sz="1600" dirty="0" smtClean="0"/>
              <a:t>ISO </a:t>
            </a:r>
            <a:r>
              <a:rPr lang="en-US" sz="1600" dirty="0"/>
              <a:t>9001, ISO 14001, OHSAS 18001, Responsible Recycling© (R2)</a:t>
            </a:r>
          </a:p>
          <a:p>
            <a:r>
              <a:rPr lang="en-US" sz="1600" dirty="0"/>
              <a:t>900 Corporate Grove Drive, Buffalo Grove, Illinois 60089  USA</a:t>
            </a:r>
          </a:p>
          <a:p>
            <a:r>
              <a:rPr lang="en-US" sz="1600" dirty="0" smtClean="0">
                <a:hlinkClick r:id="rId2"/>
              </a:rPr>
              <a:t>www.belmont-trading.com</a:t>
            </a:r>
            <a:endParaRPr lang="en-US" sz="1600" dirty="0" smtClean="0"/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www.belmont-trading.com/mx.aspx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www.belmont-trading.com/co.aspx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www.belmont-trading.com/br.aspx</a:t>
            </a:r>
            <a:r>
              <a:rPr lang="en-US" sz="1600" dirty="0" smtClean="0"/>
              <a:t> </a:t>
            </a:r>
          </a:p>
          <a:p>
            <a:r>
              <a:rPr lang="en-US" sz="1600" dirty="0" smtClean="0">
                <a:hlinkClick r:id="rId6"/>
              </a:rPr>
              <a:t>@</a:t>
            </a:r>
            <a:r>
              <a:rPr lang="en-US" sz="1600" dirty="0">
                <a:hlinkClick r:id="rId6"/>
              </a:rPr>
              <a:t>B</a:t>
            </a:r>
            <a:r>
              <a:rPr lang="en-US" sz="1600" dirty="0" smtClean="0">
                <a:hlinkClick r:id="rId6"/>
              </a:rPr>
              <a:t>elmontTrading</a:t>
            </a:r>
            <a:endParaRPr lang="en-US" sz="1600" dirty="0" smtClean="0"/>
          </a:p>
          <a:p>
            <a:r>
              <a:rPr lang="en-US" sz="1600" dirty="0" smtClean="0">
                <a:hlinkClick r:id="rId7"/>
              </a:rPr>
              <a:t>@</a:t>
            </a:r>
            <a:r>
              <a:rPr lang="en-US" sz="1600" dirty="0" err="1" smtClean="0">
                <a:hlinkClick r:id="rId7"/>
              </a:rPr>
              <a:t>BelmontEspanol</a:t>
            </a:r>
            <a:endParaRPr lang="en-US" sz="1600" dirty="0" smtClean="0"/>
          </a:p>
          <a:p>
            <a:r>
              <a:rPr lang="en-US" sz="1600" dirty="0" smtClean="0">
                <a:hlinkClick r:id="rId8"/>
              </a:rPr>
              <a:t>@</a:t>
            </a:r>
            <a:r>
              <a:rPr lang="en-US" sz="1600" dirty="0" err="1" smtClean="0">
                <a:hlinkClick r:id="rId8"/>
              </a:rPr>
              <a:t>BelmontColombia</a:t>
            </a:r>
            <a:endParaRPr lang="en-US" sz="1600" dirty="0" smtClean="0"/>
          </a:p>
          <a:p>
            <a:r>
              <a:rPr lang="en-US" sz="1600" dirty="0">
                <a:hlinkClick r:id="rId9"/>
              </a:rPr>
              <a:t>https://</a:t>
            </a:r>
            <a:r>
              <a:rPr lang="en-US" sz="1600" dirty="0" smtClean="0">
                <a:hlinkClick r:id="rId9"/>
              </a:rPr>
              <a:t>www.linkedin.com/company/belmont-trading</a:t>
            </a:r>
            <a:r>
              <a:rPr lang="en-US" sz="1600" dirty="0" smtClean="0"/>
              <a:t> </a:t>
            </a:r>
          </a:p>
          <a:p>
            <a:r>
              <a:rPr lang="en-US" sz="1600" dirty="0">
                <a:hlinkClick r:id="rId10"/>
              </a:rPr>
              <a:t>https://</a:t>
            </a:r>
            <a:r>
              <a:rPr lang="en-US" sz="1600" dirty="0" smtClean="0">
                <a:hlinkClick r:id="rId10"/>
              </a:rPr>
              <a:t>www.youtube.com/user/BelmontTrading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3000" y="19812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34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Goals of eMaterials Lifecycle Management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Opportunity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The Challenges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 Success Story: Mobile Carrier Buy-Back Program</a:t>
            </a:r>
          </a:p>
          <a:p>
            <a:pPr>
              <a:spcAft>
                <a:spcPts val="554"/>
              </a:spcAft>
            </a:pP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About Belmont Trading Company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eMaterial vs eWaste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4800" y="1447800"/>
          <a:ext cx="2590800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90800"/>
              </a:tblGrid>
              <a:tr h="236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eWaste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Generally implies material that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 is: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Beyond Economic Repair (BER) or End Of Life (EOL)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Destined for lower-value recycling/metals recovery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3200400" y="1447800"/>
          <a:ext cx="5638800" cy="2377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638800"/>
              </a:tblGrid>
              <a:tr h="2368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eMaterial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813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Any electronic product that is transitioning from one use to the next, such as</a:t>
                      </a:r>
                      <a:r>
                        <a:rPr lang="en-US" sz="1600" baseline="0" dirty="0" smtClean="0">
                          <a:solidFill>
                            <a:schemeClr val="bg2"/>
                          </a:solidFill>
                        </a:rPr>
                        <a:t>: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New in box equipment that an OEM never sold as new 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Resalable used equipment even if it requires repair or refurbishment to make it suitable for resale </a:t>
                      </a:r>
                    </a:p>
                    <a:p>
                      <a:pPr marL="166688" indent="-166688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Material generally referred to as eWaste: BER or EOL material that cannot be used again due to obsolescence or damage. 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990600" y="5334000"/>
          <a:ext cx="7162800" cy="701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62800"/>
              </a:tblGrid>
              <a:tr h="28129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bg2"/>
                          </a:solidFill>
                        </a:rPr>
                        <a:t>In this presentation we use the most applicable term given the context of the topic we are discussing.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" y="3962400"/>
            <a:ext cx="1783080" cy="1188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320" y="3958590"/>
            <a:ext cx="1783080" cy="1188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3958590"/>
            <a:ext cx="160020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920" y="3962400"/>
            <a:ext cx="1783080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1894" y="3962400"/>
            <a:ext cx="1245506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0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eMaterial Value Recovery Drivers</a:t>
            </a:r>
            <a:endParaRPr lang="en-US" dirty="0"/>
          </a:p>
        </p:txBody>
      </p:sp>
      <p:pic>
        <p:nvPicPr>
          <p:cNvPr id="1026" name="Picture 2" descr="http://www.2015shareholdersguide.iberdrola.com/img/iconDine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914400" cy="92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sweettgroup.com/wp-content/uploads/2014/06/environmental-icon-websi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2638463"/>
            <a:ext cx="914400" cy="108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thosenergygroup.com/PublishingImages/operations-maintenance/operations-maintinence-icon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0" y="390325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base2s.com/wp-content/uploads/2014/06/lock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068914"/>
            <a:ext cx="914400" cy="8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061" y="1905000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Maximizing Economic Value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61" y="2819400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Pursuing Sustainability Goals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61" y="4114800"/>
            <a:ext cx="146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Complying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ith Regulations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61" y="5206425"/>
            <a:ext cx="1463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Protecting Private Data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1058781" y="3631913"/>
            <a:ext cx="3917233" cy="311008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81400" y="3581400"/>
            <a:ext cx="5410200" cy="53340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2964" y="4038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Lower Value Recovery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24952" y="4038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70C0"/>
              </a:buClr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Higher Value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175260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Scrapping &amp;  Recycling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486400" y="175260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Component Harvest &amp; Resale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39000" y="1752600"/>
            <a:ext cx="137160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buClr>
                <a:srgbClr val="0070C0"/>
              </a:buClr>
            </a:pPr>
            <a:r>
              <a:rPr lang="en-US" sz="1600" dirty="0" smtClean="0">
                <a:solidFill>
                  <a:schemeClr val="bg2"/>
                </a:solidFill>
              </a:rPr>
              <a:t>Remarketing Whole Units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7800" y="2595545"/>
            <a:ext cx="1844985" cy="914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3995" y="2595545"/>
            <a:ext cx="1336605" cy="9144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6792847"/>
              </p:ext>
            </p:extLst>
          </p:nvPr>
        </p:nvGraphicFramePr>
        <p:xfrm>
          <a:off x="3581400" y="4876800"/>
          <a:ext cx="5410200" cy="57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10200"/>
              </a:tblGrid>
              <a:tr h="281298">
                <a:tc>
                  <a:txBody>
                    <a:bodyPr/>
                    <a:lstStyle/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en-US" sz="16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Striving for higher value recovery options helps us achieve economic, sustainability, and regulatory goals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3733800" y="2595545"/>
            <a:ext cx="1371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 if we can only recycle a phone for its metal, we get significant environmental and economic value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0" y="1828800"/>
          <a:ext cx="4648200" cy="3629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436226" y="1828801"/>
          <a:ext cx="4479174" cy="3629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352800" y="6248400"/>
            <a:ext cx="2057400" cy="400110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Source: Shegerian, John, Triple Pundit, August 21, 2015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90600" y="5394960"/>
          <a:ext cx="7162800" cy="396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62800"/>
              </a:tblGrid>
              <a:tr h="281298">
                <a:tc>
                  <a:txBody>
                    <a:bodyPr/>
                    <a:lstStyle/>
                    <a:p>
                      <a:pPr algn="ctr">
                        <a:buClr>
                          <a:srgbClr val="0070C0"/>
                        </a:buClr>
                      </a:pPr>
                      <a:r>
                        <a:rPr lang="en-US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Total value per 100 cell phones: $192.51</a:t>
                      </a:r>
                    </a:p>
                  </a:txBody>
                  <a:tcPr anchor="ctr"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8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LATAM countries’ per-capita eWaste generation is relatively low by world standards…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6019800"/>
            <a:ext cx="1981200" cy="707886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Source: http</a:t>
            </a:r>
            <a:r>
              <a:rPr lang="en-US" sz="1000" dirty="0">
                <a:solidFill>
                  <a:schemeClr val="bg2"/>
                </a:solidFill>
              </a:rPr>
              <a:t>://i.unu.edu/media/ias.unu.edu-en/news/7916/Global-E-waste-Monitor-2014-small.pdf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982687"/>
              </p:ext>
            </p:extLst>
          </p:nvPr>
        </p:nvGraphicFramePr>
        <p:xfrm>
          <a:off x="152400" y="1934028"/>
          <a:ext cx="4267200" cy="3270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5174173"/>
              </p:ext>
            </p:extLst>
          </p:nvPr>
        </p:nvGraphicFramePr>
        <p:xfrm>
          <a:off x="4691743" y="1959428"/>
          <a:ext cx="4299857" cy="3244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98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…With some countries offering significant eWaste processing opportunities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348636"/>
              </p:ext>
            </p:extLst>
          </p:nvPr>
        </p:nvGraphicFramePr>
        <p:xfrm>
          <a:off x="4724400" y="1905000"/>
          <a:ext cx="41148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679322"/>
              </p:ext>
            </p:extLst>
          </p:nvPr>
        </p:nvGraphicFramePr>
        <p:xfrm>
          <a:off x="152400" y="1904999"/>
          <a:ext cx="4191000" cy="3276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3581400" y="6019800"/>
            <a:ext cx="1981200" cy="707886"/>
          </a:xfrm>
          <a:prstGeom prst="rect">
            <a:avLst/>
          </a:prstGeom>
          <a:ln>
            <a:solidFill>
              <a:srgbClr val="333333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bg2"/>
                </a:solidFill>
              </a:rPr>
              <a:t>Source: http</a:t>
            </a:r>
            <a:r>
              <a:rPr lang="en-US" sz="1000" dirty="0">
                <a:solidFill>
                  <a:schemeClr val="bg2"/>
                </a:solidFill>
              </a:rPr>
              <a:t>://i.unu.edu/media/ias.unu.edu-en/news/7916/Global-E-waste-Monitor-2014-small.pdf</a:t>
            </a:r>
          </a:p>
        </p:txBody>
      </p:sp>
    </p:spTree>
    <p:extLst>
      <p:ext uri="{BB962C8B-B14F-4D97-AF65-F5344CB8AC3E}">
        <p14:creationId xmlns:p14="http://schemas.microsoft.com/office/powerpoint/2010/main" val="23674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Challenges: Communication, Logistics, Standards Adoption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370677"/>
              </p:ext>
            </p:extLst>
          </p:nvPr>
        </p:nvGraphicFramePr>
        <p:xfrm>
          <a:off x="3048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Communication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Educating consumers: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Hazards of eWaste in landfills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Economic value of eMaterials</a:t>
                      </a:r>
                    </a:p>
                    <a:p>
                      <a:pPr marL="34766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Availability of recycling/reuse options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74625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Cost of educational campaigns; who pays?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443644"/>
              </p:ext>
            </p:extLst>
          </p:nvPr>
        </p:nvGraphicFramePr>
        <p:xfrm>
          <a:off x="32004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Logistics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Movement of scrap material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Movement of resale material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Import and export 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Establishing resale channels (B2B and B2C)</a:t>
                      </a: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08685"/>
              </p:ext>
            </p:extLst>
          </p:nvPr>
        </p:nvGraphicFramePr>
        <p:xfrm>
          <a:off x="6096000" y="1600200"/>
          <a:ext cx="27432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56477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Standards Adoption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3550023">
                <a:tc>
                  <a:txBody>
                    <a:bodyPr/>
                    <a:lstStyle/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Common definitions of: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Hazardous waste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Scrap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eWaste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Etc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74625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NGO standards: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R2</a:t>
                      </a:r>
                    </a:p>
                    <a:p>
                      <a:pPr marL="290513" marR="0" lvl="1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eStewards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166688" marR="0" lvl="0" indent="-1666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2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Challenges into Opportunities: Summary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04800" y="1600200"/>
          <a:ext cx="1752600" cy="385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238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Challenge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Regulatory Environment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Processing, Remarketing, Recycling Capacity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Educating Consumers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Logistics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38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Standards Adoption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44636"/>
              </p:ext>
            </p:extLst>
          </p:nvPr>
        </p:nvGraphicFramePr>
        <p:xfrm>
          <a:off x="3200400" y="1600201"/>
          <a:ext cx="5562600" cy="3942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</a:tblGrid>
              <a:tr h="3352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Recommendation</a:t>
                      </a: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We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need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a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clear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,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consistent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definition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and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application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of rules in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the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s-MX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regulations</a:t>
                      </a:r>
                      <a:r>
                        <a:rPr kumimoji="0" lang="es-MX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 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F7F7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9415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We encourage the eMaterials processors to fare-trade economy in order to expand local capacity in countries in Latin America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Promote and communicate initiatives of recycling on a regular basis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In order to minimize the logistics cost we need to generate volumes to consolidate materials. How are we going to do that?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1425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>
                          <a:srgbClr val="0A6288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Work toward adoption of standards on the management of eMaterials to promote responsible recycling programs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Isosceles Triangle 7"/>
          <p:cNvSpPr/>
          <p:nvPr/>
        </p:nvSpPr>
        <p:spPr>
          <a:xfrm rot="5400000">
            <a:off x="2115966" y="2075035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5400000">
            <a:off x="2115967" y="2954166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5400000">
            <a:off x="2115968" y="3833297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2115969" y="4437234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5400000">
            <a:off x="2115970" y="5041171"/>
            <a:ext cx="568667" cy="22860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000814"/>
      </p:ext>
    </p:extLst>
  </p:cSld>
  <p:clrMapOvr>
    <a:masterClrMapping/>
  </p:clrMapOvr>
</p:sld>
</file>

<file path=ppt/theme/theme1.xml><?xml version="1.0" encoding="utf-8"?>
<a:theme xmlns:a="http://schemas.openxmlformats.org/drawingml/2006/main" name="07_15_Belmont_template_v34">
  <a:themeElements>
    <a:clrScheme name="Belmont final">
      <a:dk1>
        <a:srgbClr val="333333"/>
      </a:dk1>
      <a:lt1>
        <a:sysClr val="window" lastClr="FFFFFF"/>
      </a:lt1>
      <a:dk2>
        <a:srgbClr val="0A6288"/>
      </a:dk2>
      <a:lt2>
        <a:srgbClr val="7F7F7F"/>
      </a:lt2>
      <a:accent1>
        <a:srgbClr val="62893D"/>
      </a:accent1>
      <a:accent2>
        <a:srgbClr val="0AC214"/>
      </a:accent2>
      <a:accent3>
        <a:srgbClr val="EE9C00"/>
      </a:accent3>
      <a:accent4>
        <a:srgbClr val="DF0129"/>
      </a:accent4>
      <a:accent5>
        <a:srgbClr val="00A9BD"/>
      </a:accent5>
      <a:accent6>
        <a:srgbClr val="E97117"/>
      </a:accent6>
      <a:hlink>
        <a:srgbClr val="0A6288"/>
      </a:hlink>
      <a:folHlink>
        <a:srgbClr val="00A9BD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tailEnd type="triangle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Clr>
            <a:srgbClr val="0070C0"/>
          </a:buClr>
          <a:defRPr sz="1600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5537BD0D-82C6-4A07-BEFC-1E8C05144E89}" vid="{BBA0B78B-591C-4077-97CA-6E2ACEAF63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F5C16A11FF3142AD98FE93BCD0A370" ma:contentTypeVersion="1" ma:contentTypeDescription="Create a new document." ma:contentTypeScope="" ma:versionID="da3e9551827be27c540814dd12af468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9D75DD1-F49A-4BB4-87D1-468210787F7B}"/>
</file>

<file path=customXml/itemProps2.xml><?xml version="1.0" encoding="utf-8"?>
<ds:datastoreItem xmlns:ds="http://schemas.openxmlformats.org/officeDocument/2006/customXml" ds:itemID="{5E5D57AE-D7BE-4108-AEF2-0AFDFD98060F}"/>
</file>

<file path=customXml/itemProps3.xml><?xml version="1.0" encoding="utf-8"?>
<ds:datastoreItem xmlns:ds="http://schemas.openxmlformats.org/officeDocument/2006/customXml" ds:itemID="{88723F16-C9F9-4345-B9F6-BB3CAD53B93B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351</TotalTime>
  <Words>911</Words>
  <Application>Microsoft Office PowerPoint</Application>
  <PresentationFormat>On-screen Show (4:3)</PresentationFormat>
  <Paragraphs>165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Courier New</vt:lpstr>
      <vt:lpstr>Trebuchet MS</vt:lpstr>
      <vt:lpstr>07_15_Belmont_template_v34</vt:lpstr>
      <vt:lpstr>6th Green Standards Week, Montevideo-Uruguay</vt:lpstr>
      <vt:lpstr>Agenda</vt:lpstr>
      <vt:lpstr>eMaterial vs eWaste</vt:lpstr>
      <vt:lpstr>eMaterial Value Recovery Drivers</vt:lpstr>
      <vt:lpstr>Even if we can only recycle a phone for its metal, we get significant environmental and economic value</vt:lpstr>
      <vt:lpstr>LATAM countries’ per-capita eWaste generation is relatively low by world standards…</vt:lpstr>
      <vt:lpstr>…With some countries offering significant eWaste processing opportunities</vt:lpstr>
      <vt:lpstr>Challenges: Communication, Logistics, Standards Adoption</vt:lpstr>
      <vt:lpstr>Turning Challenges into Opportunities: Summary</vt:lpstr>
      <vt:lpstr>About Belmont Trading Company</vt:lpstr>
      <vt:lpstr>Belmont’s global processing and remarketing capacity and capabilities are extensive</vt:lpstr>
      <vt:lpstr>Belmont’s network in LATAM allows us to cover more than 80% of the eMaterials market</vt:lpstr>
      <vt:lpstr>Case Study: Latin American Mobile Device Trade-In Program</vt:lpstr>
      <vt:lpstr>Thank You!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6th Green Standards Week, Montevideo-Uruguay</dc:title>
  <dc:creator>Consuelo Velarde</dc:creator>
  <cp:lastModifiedBy>Consuelo Velarde</cp:lastModifiedBy>
  <cp:revision>42</cp:revision>
  <cp:lastPrinted>2015-11-16T20:35:34Z</cp:lastPrinted>
  <dcterms:created xsi:type="dcterms:W3CDTF">2016-08-08T19:52:11Z</dcterms:created>
  <dcterms:modified xsi:type="dcterms:W3CDTF">2016-08-26T16:42:11Z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0x010100DEF5C16A11FF3142AD98FE93BCD0A370</vt:lpwstr>
  </property>
</Properties>
</file>