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8" Type="http://schemas.openxmlformats.org/officeDocument/2006/relationships/slide" Target="slides/slide6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12" Type="http://schemas.openxmlformats.org/officeDocument/2006/relationships/presProps" Target="presProps.xml"/><Relationship Id="rId7" Type="http://schemas.openxmlformats.org/officeDocument/2006/relationships/slide" Target="slides/slide5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4935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39" cy="530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39" cy="530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74239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74239" y="368208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39" y="1604520"/>
            <a:ext cx="4015800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39" cy="1896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39" cy="11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9.jp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20067" t="5001" r="20067" b="5001"/>
          <a:stretch/>
        </p:blipFill>
        <p:spPr>
          <a:xfrm>
            <a:off x="730079" y="1364759"/>
            <a:ext cx="4165920" cy="486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216000" y="296280"/>
            <a:ext cx="6552000" cy="8557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Intendencia de Montevideo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Departamento de Desarrollo Sostenible e Inteligente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Gerencia de Tecnología para Ciudades Inteligentes</a:t>
            </a:r>
          </a:p>
        </p:txBody>
      </p:sp>
      <p:sp>
        <p:nvSpPr>
          <p:cNvPr id="109" name="Shape 109"/>
          <p:cNvSpPr/>
          <p:nvPr/>
        </p:nvSpPr>
        <p:spPr>
          <a:xfrm>
            <a:off x="5171400" y="2405519"/>
            <a:ext cx="3828600" cy="2778479"/>
          </a:xfrm>
          <a:prstGeom prst="rect">
            <a:avLst/>
          </a:prstGeom>
          <a:noFill/>
          <a:ln>
            <a:noFill/>
          </a:ln>
        </p:spPr>
        <p:txBody>
          <a:bodyPr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200" b="0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Transformando en Smart City Proyectos reales en </a:t>
            </a:r>
            <a:r>
              <a:rPr lang="es-ES" sz="3600" b="0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 b="0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Montevideo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l="14897" t="35327" r="14898" b="37582"/>
          <a:stretch/>
        </p:blipFill>
        <p:spPr>
          <a:xfrm>
            <a:off x="6660000" y="280439"/>
            <a:ext cx="2447999" cy="7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"/>
            <a:ext cx="9140399" cy="24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216000" y="-71640"/>
            <a:ext cx="7772759" cy="1139399"/>
          </a:xfrm>
          <a:prstGeom prst="rect">
            <a:avLst/>
          </a:prstGeom>
          <a:noFill/>
          <a:ln>
            <a:noFill/>
          </a:ln>
        </p:spPr>
        <p:txBody>
          <a:bodyPr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1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3600" b="1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3600" b="1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Sistema de Transporte Metropolitano</a:t>
            </a:r>
          </a:p>
        </p:txBody>
      </p:sp>
      <p:sp>
        <p:nvSpPr>
          <p:cNvPr id="117" name="Shape 117"/>
          <p:cNvSpPr/>
          <p:nvPr/>
        </p:nvSpPr>
        <p:spPr>
          <a:xfrm>
            <a:off x="170280" y="1584000"/>
            <a:ext cx="7531559" cy="50371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55039" y="1573920"/>
            <a:ext cx="8292959" cy="54820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90000" tIns="64425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Actualmente el STM es explotado por cuatro empresas permisarias, 1528 buses, 144 líneas y 4835 paradas.</a:t>
            </a:r>
          </a:p>
          <a:p>
            <a:pPr marL="216000" marR="0" lvl="0" indent="-216000" algn="l" rtl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 Ticketing basado en tarjeta RFID MIFARE 1K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de buses urbanos y en breve la flota de taxis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 reparto de recaudación a cargo de la IM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Transmisión de datos en tiempo real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análisis de Big-Data  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Encuesta origen-destino a partir de información de venta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y mejora de calidad en el cumplimiento de servicios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 apps, con información de horarios en tiempo real, (en etapa final de desarrollo)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SzPct val="25000"/>
              <a:buNone/>
            </a:pPr>
            <a:r>
              <a:rPr lang="es-E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SzPct val="25000"/>
              <a:buNone/>
            </a:pPr>
            <a:r>
              <a:rPr lang="es-E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l="14897" t="35327" r="14898" b="37582"/>
          <a:stretch/>
        </p:blipFill>
        <p:spPr>
          <a:xfrm>
            <a:off x="6660000" y="280439"/>
            <a:ext cx="2447999" cy="7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9945" r="14924"/>
          <a:stretch/>
        </p:blipFill>
        <p:spPr>
          <a:xfrm>
            <a:off x="4392000" y="3052080"/>
            <a:ext cx="4528800" cy="335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00"/>
            <a:ext cx="9140399" cy="24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72000" y="252360"/>
            <a:ext cx="6588000" cy="971639"/>
          </a:xfrm>
          <a:prstGeom prst="rect">
            <a:avLst/>
          </a:prstGeom>
          <a:noFill/>
          <a:ln>
            <a:noFill/>
          </a:ln>
        </p:spPr>
        <p:txBody>
          <a:bodyPr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300" b="1" i="0" u="none" strike="noStrike" cap="non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Centro de Gestión de Movilidad</a:t>
            </a:r>
          </a:p>
        </p:txBody>
      </p:sp>
      <p:sp>
        <p:nvSpPr>
          <p:cNvPr id="127" name="Shape 127"/>
          <p:cNvSpPr/>
          <p:nvPr/>
        </p:nvSpPr>
        <p:spPr>
          <a:xfrm>
            <a:off x="170280" y="1584000"/>
            <a:ext cx="7531559" cy="50371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44000" y="1425600"/>
            <a:ext cx="8928000" cy="113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la conjunción de servicios y sistemas ITS aplicados a la administración, gestión, control del tránsito y del transporte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65760" y="2397600"/>
            <a:ext cx="5754239" cy="441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semáforos: 170 intersecciones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Monitoreo CCTV: </a:t>
            </a:r>
          </a:p>
          <a:p>
            <a:pPr marL="432000" marR="0" lvl="1" indent="-216099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fijas + 11 domos 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Relevamiento de tránsito: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165 cámaras para conteo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41 sensores inalámbricos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 al usuario: </a:t>
            </a:r>
          </a:p>
          <a:p>
            <a:pPr marL="432000" marR="0" lvl="1" indent="-216099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paneles 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Fiscalización electrónica: </a:t>
            </a:r>
          </a:p>
          <a:p>
            <a:pPr marL="432000" marR="0" lvl="1" indent="-216099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equipos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Plataforma OMNIA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l="14897" t="35327" r="14898" b="37582"/>
          <a:stretch/>
        </p:blipFill>
        <p:spPr>
          <a:xfrm>
            <a:off x="6660000" y="280439"/>
            <a:ext cx="2447999" cy="7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"/>
            <a:ext cx="9140399" cy="24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216000" y="252360"/>
            <a:ext cx="6407999" cy="1139399"/>
          </a:xfrm>
          <a:prstGeom prst="rect">
            <a:avLst/>
          </a:prstGeom>
          <a:noFill/>
          <a:ln>
            <a:noFill/>
          </a:ln>
        </p:spPr>
        <p:txBody>
          <a:bodyPr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1" strike="noStrik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Sistema de Gestión de Luminarias Inteligentes</a:t>
            </a:r>
          </a:p>
        </p:txBody>
      </p:sp>
      <p:sp>
        <p:nvSpPr>
          <p:cNvPr id="137" name="Shape 137"/>
          <p:cNvSpPr/>
          <p:nvPr/>
        </p:nvSpPr>
        <p:spPr>
          <a:xfrm>
            <a:off x="170280" y="1584000"/>
            <a:ext cx="7531559" cy="50371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2000" y="3821039"/>
            <a:ext cx="4317479" cy="287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80" y="3816000"/>
            <a:ext cx="3645000" cy="258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44000" y="1605600"/>
            <a:ext cx="8928000" cy="177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Suministro de 70.000 luminarias viales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 Gestión de Luminarias Inteligentes </a:t>
            </a:r>
          </a:p>
          <a:p>
            <a:pPr marL="216000" marR="0" lvl="0" indent="-2160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Implementación de red de datos para la interconexión de luminarias y futuros dispositivos de IoT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6">
            <a:alphaModFix/>
          </a:blip>
          <a:srcRect l="14897" t="35327" r="14898" b="37582"/>
          <a:stretch/>
        </p:blipFill>
        <p:spPr>
          <a:xfrm>
            <a:off x="6660000" y="280439"/>
            <a:ext cx="2447999" cy="7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000" y="4802400"/>
            <a:ext cx="2699999" cy="16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000" y="1872000"/>
            <a:ext cx="2699999" cy="16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600"/>
            <a:ext cx="9140399" cy="24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216000" y="108359"/>
            <a:ext cx="7772759" cy="1139399"/>
          </a:xfrm>
          <a:prstGeom prst="rect">
            <a:avLst/>
          </a:prstGeom>
          <a:noFill/>
          <a:ln>
            <a:noFill/>
          </a:ln>
        </p:spPr>
        <p:txBody>
          <a:bodyPr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1" strike="noStrik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Internet de las Cosas</a:t>
            </a:r>
          </a:p>
        </p:txBody>
      </p:sp>
      <p:sp>
        <p:nvSpPr>
          <p:cNvPr id="150" name="Shape 150"/>
          <p:cNvSpPr/>
          <p:nvPr/>
        </p:nvSpPr>
        <p:spPr>
          <a:xfrm>
            <a:off x="170280" y="1584000"/>
            <a:ext cx="7531559" cy="50371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473760" y="1080000"/>
            <a:ext cx="9359639" cy="5966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lIns="90000" tIns="6442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SzPct val="25000"/>
              <a:buNone/>
            </a:pPr>
            <a:r>
              <a:rPr lang="es-ES" sz="2200" b="1" strike="noStrik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SzPct val="25000"/>
              <a:buNone/>
            </a:pPr>
            <a:r>
              <a:rPr lang="es-ES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 Observatorio Ambiental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Sensores de calidad del aire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Nivel de ruido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Estaciones meteorológicas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Radiómetro UV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Monitoreo de playas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Sensores en contenedores de residuos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Mejoras en Disposición Final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buSzPct val="25000"/>
              <a:buNone/>
            </a:pPr>
            <a:r>
              <a:rPr lang="es-ES" sz="22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Proyecto Saneamiento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Pluviómetros y limnígrafos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Interconexión de sensores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Control de compuertas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Sistema de alerta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 l="701" t="2107" r="1525" b="1362"/>
          <a:stretch/>
        </p:blipFill>
        <p:spPr>
          <a:xfrm>
            <a:off x="6336000" y="3333600"/>
            <a:ext cx="2699999" cy="17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7">
            <a:alphaModFix/>
          </a:blip>
          <a:srcRect l="14897" t="35327" r="14898" b="37582"/>
          <a:stretch/>
        </p:blipFill>
        <p:spPr>
          <a:xfrm>
            <a:off x="6660000" y="280439"/>
            <a:ext cx="2447999" cy="7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00"/>
            <a:ext cx="9140399" cy="24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216000" y="252360"/>
            <a:ext cx="6407999" cy="1043640"/>
          </a:xfrm>
          <a:prstGeom prst="rect">
            <a:avLst/>
          </a:prstGeom>
          <a:noFill/>
          <a:ln>
            <a:noFill/>
          </a:ln>
        </p:spPr>
        <p:txBody>
          <a:bodyPr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s-ES" sz="3600" b="1" strike="noStrike">
                <a:solidFill>
                  <a:srgbClr val="215584"/>
                </a:solidFill>
                <a:latin typeface="Arial"/>
                <a:ea typeface="Arial"/>
                <a:cs typeface="Arial"/>
                <a:sym typeface="Arial"/>
              </a:rPr>
              <a:t>Plataforma</a:t>
            </a:r>
          </a:p>
        </p:txBody>
      </p:sp>
      <p:sp>
        <p:nvSpPr>
          <p:cNvPr id="160" name="Shape 160"/>
          <p:cNvSpPr/>
          <p:nvPr/>
        </p:nvSpPr>
        <p:spPr>
          <a:xfrm>
            <a:off x="170280" y="1584000"/>
            <a:ext cx="7531559" cy="50371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9930"/>
          <a:stretch/>
        </p:blipFill>
        <p:spPr>
          <a:xfrm>
            <a:off x="5258160" y="4595400"/>
            <a:ext cx="3669839" cy="2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79" y="5538239"/>
            <a:ext cx="2868120" cy="65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 l="14897" t="35327" r="14898" b="37582"/>
          <a:stretch/>
        </p:blipFill>
        <p:spPr>
          <a:xfrm>
            <a:off x="6660000" y="280439"/>
            <a:ext cx="2447999" cy="7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44000" y="1497600"/>
            <a:ext cx="8928000" cy="307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IM seleccionó como plataforma de Smart City a FIWARE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Varios de los proyectos nombrados ya se encuentran contenidos en dicha plataforma, en versión piloto.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marcha consultoría para la implementación y puesta en producción.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16000" cy="690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408010-AC4D-4C48-9D5A-FFB38C6C76E8}"/>
</file>

<file path=customXml/itemProps2.xml><?xml version="1.0" encoding="utf-8"?>
<ds:datastoreItem xmlns:ds="http://schemas.openxmlformats.org/officeDocument/2006/customXml" ds:itemID="{87470DBD-FBFC-4E58-8BFD-CF715BBBCA0C}"/>
</file>

<file path=customXml/itemProps3.xml><?xml version="1.0" encoding="utf-8"?>
<ds:datastoreItem xmlns:ds="http://schemas.openxmlformats.org/officeDocument/2006/customXml" ds:itemID="{64FAEBC9-57BC-413F-8A2E-A14952F69F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Presentación en pantalla (4:3)</PresentationFormat>
  <Paragraphs>93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Arimo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Juliana Gallo Cardona</cp:lastModifiedBy>
  <cp:revision>1</cp:revision>
  <dcterms:modified xsi:type="dcterms:W3CDTF">2017-04-03T01:08:46Z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