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56" r:id="rId5"/>
    <p:sldId id="257" r:id="rId6"/>
    <p:sldId id="263" r:id="rId7"/>
    <p:sldId id="265" r:id="rId8"/>
    <p:sldId id="271" r:id="rId9"/>
    <p:sldId id="274" r:id="rId10"/>
    <p:sldId id="269" r:id="rId11"/>
    <p:sldId id="276" r:id="rId12"/>
    <p:sldId id="272" r:id="rId13"/>
    <p:sldId id="273" r:id="rId14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FFFFFF"/>
    <a:srgbClr val="C1C1C1"/>
    <a:srgbClr val="C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15" autoAdjust="0"/>
    <p:restoredTop sz="94660"/>
  </p:normalViewPr>
  <p:slideViewPr>
    <p:cSldViewPr snapToGrid="0">
      <p:cViewPr varScale="1">
        <p:scale>
          <a:sx n="35" d="100"/>
          <a:sy n="35" d="100"/>
        </p:scale>
        <p:origin x="898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3EC83-2EC4-45A7-B8A3-C252CC143243}" type="datetimeFigureOut">
              <a:rPr lang="es-ES" smtClean="0"/>
              <a:t>02/04/2017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863AA-6B12-4983-9D97-D674FBC36F2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7528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863AA-6B12-4983-9D97-D674FBC36F2E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7816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863AA-6B12-4983-9D97-D674FBC36F2E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0922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863AA-6B12-4983-9D97-D674FBC36F2E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7820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02724" y="4772853"/>
            <a:ext cx="1786552" cy="62586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80167" y="5698072"/>
            <a:ext cx="2231666" cy="598398"/>
          </a:xfrm>
          <a:prstGeom prst="rect">
            <a:avLst/>
          </a:prstGeom>
        </p:spPr>
      </p:pic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2117003" y="1943417"/>
            <a:ext cx="7957996" cy="1165543"/>
          </a:xfrm>
          <a:prstGeom prst="rect">
            <a:avLst/>
          </a:prstGeom>
        </p:spPr>
        <p:txBody>
          <a:bodyPr/>
          <a:lstStyle>
            <a:lvl1pPr algn="ctr">
              <a:defRPr lang="es-ES" sz="4000" b="1" kern="12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0"/>
          </p:nvPr>
        </p:nvSpPr>
        <p:spPr>
          <a:xfrm>
            <a:off x="2118449" y="3109094"/>
            <a:ext cx="7956550" cy="644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3000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s-ES" dirty="0"/>
              <a:t>Editar el estilo de texto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839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202131" y="211756"/>
            <a:ext cx="11787738" cy="64344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ítulo 9"/>
          <p:cNvSpPr>
            <a:spLocks noGrp="1"/>
          </p:cNvSpPr>
          <p:nvPr>
            <p:ph type="title" hasCustomPrompt="1"/>
          </p:nvPr>
        </p:nvSpPr>
        <p:spPr>
          <a:xfrm>
            <a:off x="838200" y="722773"/>
            <a:ext cx="10515600" cy="584775"/>
          </a:xfrm>
          <a:prstGeom prst="rect">
            <a:avLst/>
          </a:prstGeom>
        </p:spPr>
        <p:txBody>
          <a:bodyPr/>
          <a:lstStyle>
            <a:lvl1pPr algn="ctr">
              <a:defRPr lang="en-US" sz="3200" b="1" kern="1200" dirty="0">
                <a:solidFill>
                  <a:srgbClr val="1D1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TITULO</a:t>
            </a:r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9975" y="6033079"/>
            <a:ext cx="1398215" cy="49174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98983" y="5979753"/>
            <a:ext cx="2231666" cy="59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919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202131" y="211756"/>
            <a:ext cx="11787738" cy="64344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ítulo 9"/>
          <p:cNvSpPr>
            <a:spLocks noGrp="1"/>
          </p:cNvSpPr>
          <p:nvPr>
            <p:ph type="title" hasCustomPrompt="1"/>
          </p:nvPr>
        </p:nvSpPr>
        <p:spPr>
          <a:xfrm>
            <a:off x="838200" y="722773"/>
            <a:ext cx="10515600" cy="584775"/>
          </a:xfrm>
          <a:prstGeom prst="rect">
            <a:avLst/>
          </a:prstGeom>
        </p:spPr>
        <p:txBody>
          <a:bodyPr/>
          <a:lstStyle>
            <a:lvl1pPr algn="ctr">
              <a:defRPr lang="en-US" sz="3200" b="1" kern="1200" dirty="0">
                <a:solidFill>
                  <a:srgbClr val="1D1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TITULO</a:t>
            </a:r>
            <a:endParaRPr lang="en-US" dirty="0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3601" y="5870709"/>
            <a:ext cx="1398215" cy="49174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25916" y="5817383"/>
            <a:ext cx="2231666" cy="59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3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202131" y="211756"/>
            <a:ext cx="11787738" cy="64344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ítulo 9"/>
          <p:cNvSpPr>
            <a:spLocks noGrp="1"/>
          </p:cNvSpPr>
          <p:nvPr>
            <p:ph type="title" hasCustomPrompt="1"/>
          </p:nvPr>
        </p:nvSpPr>
        <p:spPr>
          <a:xfrm>
            <a:off x="838200" y="722773"/>
            <a:ext cx="10515600" cy="584775"/>
          </a:xfrm>
          <a:prstGeom prst="rect">
            <a:avLst/>
          </a:prstGeom>
        </p:spPr>
        <p:txBody>
          <a:bodyPr/>
          <a:lstStyle>
            <a:lvl1pPr algn="ctr">
              <a:defRPr lang="en-US" sz="3200" b="1" kern="1200" dirty="0">
                <a:solidFill>
                  <a:srgbClr val="1D1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TITULO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647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202131" y="211756"/>
            <a:ext cx="11787738" cy="64344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ítulo 9"/>
          <p:cNvSpPr>
            <a:spLocks noGrp="1"/>
          </p:cNvSpPr>
          <p:nvPr>
            <p:ph type="title" hasCustomPrompt="1"/>
          </p:nvPr>
        </p:nvSpPr>
        <p:spPr>
          <a:xfrm>
            <a:off x="838200" y="269255"/>
            <a:ext cx="10515600" cy="462266"/>
          </a:xfrm>
          <a:prstGeom prst="rect">
            <a:avLst/>
          </a:prstGeom>
        </p:spPr>
        <p:txBody>
          <a:bodyPr/>
          <a:lstStyle>
            <a:lvl1pPr algn="ctr">
              <a:defRPr lang="en-US" sz="3200" b="1" kern="1200" dirty="0">
                <a:solidFill>
                  <a:srgbClr val="1D1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TITULO</a:t>
            </a:r>
            <a:endParaRPr lang="en-US" dirty="0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9975" y="6033079"/>
            <a:ext cx="1398215" cy="491746"/>
          </a:xfrm>
          <a:prstGeom prst="rect">
            <a:avLst/>
          </a:prstGeom>
        </p:spPr>
      </p:pic>
      <p:sp>
        <p:nvSpPr>
          <p:cNvPr id="12" name="Marcador de texto 13"/>
          <p:cNvSpPr>
            <a:spLocks noGrp="1"/>
          </p:cNvSpPr>
          <p:nvPr>
            <p:ph type="body" sz="quarter" idx="10" hasCustomPrompt="1"/>
          </p:nvPr>
        </p:nvSpPr>
        <p:spPr>
          <a:xfrm>
            <a:off x="2117725" y="731521"/>
            <a:ext cx="7956550" cy="644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3000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s-ES" dirty="0"/>
              <a:t>Subtitulo</a:t>
            </a:r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98983" y="5979753"/>
            <a:ext cx="2231666" cy="59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5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202131" y="211756"/>
            <a:ext cx="11787738" cy="64344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ítulo 9"/>
          <p:cNvSpPr>
            <a:spLocks noGrp="1"/>
          </p:cNvSpPr>
          <p:nvPr>
            <p:ph type="title" hasCustomPrompt="1"/>
          </p:nvPr>
        </p:nvSpPr>
        <p:spPr>
          <a:xfrm>
            <a:off x="838200" y="269255"/>
            <a:ext cx="10515600" cy="462266"/>
          </a:xfrm>
          <a:prstGeom prst="rect">
            <a:avLst/>
          </a:prstGeom>
        </p:spPr>
        <p:txBody>
          <a:bodyPr/>
          <a:lstStyle>
            <a:lvl1pPr algn="ctr">
              <a:defRPr lang="en-US" sz="3200" b="1" kern="1200" dirty="0">
                <a:solidFill>
                  <a:srgbClr val="1D1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TITULO</a:t>
            </a:r>
            <a:endParaRPr lang="en-US" dirty="0"/>
          </a:p>
        </p:txBody>
      </p:sp>
      <p:sp>
        <p:nvSpPr>
          <p:cNvPr id="12" name="Marcador de texto 13"/>
          <p:cNvSpPr>
            <a:spLocks noGrp="1"/>
          </p:cNvSpPr>
          <p:nvPr>
            <p:ph type="body" sz="quarter" idx="10" hasCustomPrompt="1"/>
          </p:nvPr>
        </p:nvSpPr>
        <p:spPr>
          <a:xfrm>
            <a:off x="2117725" y="731521"/>
            <a:ext cx="7956550" cy="644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3000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s-ES" dirty="0"/>
              <a:t>Subtitulo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698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202131" y="211756"/>
            <a:ext cx="11787738" cy="64344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ítulo 9"/>
          <p:cNvSpPr>
            <a:spLocks noGrp="1"/>
          </p:cNvSpPr>
          <p:nvPr>
            <p:ph type="title" hasCustomPrompt="1"/>
          </p:nvPr>
        </p:nvSpPr>
        <p:spPr>
          <a:xfrm>
            <a:off x="838200" y="269255"/>
            <a:ext cx="10515600" cy="462266"/>
          </a:xfrm>
          <a:prstGeom prst="rect">
            <a:avLst/>
          </a:prstGeom>
        </p:spPr>
        <p:txBody>
          <a:bodyPr/>
          <a:lstStyle>
            <a:lvl1pPr algn="ctr">
              <a:defRPr lang="en-US" sz="3200" b="1" kern="1200" dirty="0">
                <a:solidFill>
                  <a:srgbClr val="1D1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TITULO</a:t>
            </a:r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9975" y="6033079"/>
            <a:ext cx="1398215" cy="49174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98983" y="5979753"/>
            <a:ext cx="2231666" cy="59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32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202131" y="211756"/>
            <a:ext cx="11787738" cy="64344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9975" y="6033079"/>
            <a:ext cx="1398215" cy="49174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98983" y="5979753"/>
            <a:ext cx="2231666" cy="59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292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202131" y="211756"/>
            <a:ext cx="11787738" cy="64344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ítulo 9"/>
          <p:cNvSpPr>
            <a:spLocks noGrp="1"/>
          </p:cNvSpPr>
          <p:nvPr>
            <p:ph type="title" hasCustomPrompt="1"/>
          </p:nvPr>
        </p:nvSpPr>
        <p:spPr>
          <a:xfrm>
            <a:off x="838200" y="269255"/>
            <a:ext cx="10515600" cy="462266"/>
          </a:xfrm>
          <a:prstGeom prst="rect">
            <a:avLst/>
          </a:prstGeom>
        </p:spPr>
        <p:txBody>
          <a:bodyPr/>
          <a:lstStyle>
            <a:lvl1pPr algn="ctr">
              <a:defRPr lang="en-US" sz="3200" b="1" kern="1200" dirty="0">
                <a:solidFill>
                  <a:srgbClr val="1D1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TITULO</a:t>
            </a:r>
            <a:endParaRPr lang="en-US" dirty="0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3601" y="5870709"/>
            <a:ext cx="1398215" cy="49174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94283" y="5817383"/>
            <a:ext cx="2231666" cy="59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00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202131" y="211756"/>
            <a:ext cx="11787738" cy="64344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3601" y="5870709"/>
            <a:ext cx="1398215" cy="49174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9921" y="5870709"/>
            <a:ext cx="2231666" cy="59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94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202131" y="211756"/>
            <a:ext cx="11787738" cy="64344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ítulo 9"/>
          <p:cNvSpPr>
            <a:spLocks noGrp="1"/>
          </p:cNvSpPr>
          <p:nvPr>
            <p:ph type="title" hasCustomPrompt="1"/>
          </p:nvPr>
        </p:nvSpPr>
        <p:spPr>
          <a:xfrm>
            <a:off x="838200" y="269255"/>
            <a:ext cx="10515600" cy="462266"/>
          </a:xfrm>
          <a:prstGeom prst="rect">
            <a:avLst/>
          </a:prstGeom>
        </p:spPr>
        <p:txBody>
          <a:bodyPr/>
          <a:lstStyle>
            <a:lvl1pPr algn="ctr">
              <a:defRPr lang="en-US" sz="3200" b="1" kern="1200" dirty="0">
                <a:solidFill>
                  <a:srgbClr val="1D1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TITULO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281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202131" y="211756"/>
            <a:ext cx="11787738" cy="64344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ítulo 9"/>
          <p:cNvSpPr>
            <a:spLocks noGrp="1"/>
          </p:cNvSpPr>
          <p:nvPr>
            <p:ph type="title" hasCustomPrompt="1"/>
          </p:nvPr>
        </p:nvSpPr>
        <p:spPr>
          <a:xfrm>
            <a:off x="838200" y="722773"/>
            <a:ext cx="10515600" cy="584775"/>
          </a:xfrm>
          <a:prstGeom prst="rect">
            <a:avLst/>
          </a:prstGeom>
        </p:spPr>
        <p:txBody>
          <a:bodyPr/>
          <a:lstStyle>
            <a:lvl1pPr algn="ctr">
              <a:defRPr lang="en-US" sz="3200" b="1" kern="1200" dirty="0">
                <a:solidFill>
                  <a:srgbClr val="1D1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TITULO</a:t>
            </a:r>
            <a:endParaRPr lang="en-US" dirty="0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3601" y="5870709"/>
            <a:ext cx="1398215" cy="49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9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202131" y="211756"/>
            <a:ext cx="11787738" cy="64344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ítulo 9"/>
          <p:cNvSpPr>
            <a:spLocks noGrp="1"/>
          </p:cNvSpPr>
          <p:nvPr>
            <p:ph type="title" hasCustomPrompt="1"/>
          </p:nvPr>
        </p:nvSpPr>
        <p:spPr>
          <a:xfrm>
            <a:off x="341832" y="269255"/>
            <a:ext cx="7639940" cy="462266"/>
          </a:xfrm>
          <a:prstGeom prst="rect">
            <a:avLst/>
          </a:prstGeom>
        </p:spPr>
        <p:txBody>
          <a:bodyPr/>
          <a:lstStyle>
            <a:lvl1pPr algn="l">
              <a:defRPr lang="en-US" sz="3200" b="1" kern="1200" dirty="0">
                <a:solidFill>
                  <a:srgbClr val="1D1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TITULO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5792" y="322581"/>
            <a:ext cx="1398215" cy="49174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48107" y="269255"/>
            <a:ext cx="2231666" cy="59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6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202131" y="211756"/>
            <a:ext cx="11787738" cy="64344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0" name="Título 9"/>
          <p:cNvSpPr>
            <a:spLocks noGrp="1"/>
          </p:cNvSpPr>
          <p:nvPr>
            <p:ph type="title" hasCustomPrompt="1"/>
          </p:nvPr>
        </p:nvSpPr>
        <p:spPr>
          <a:xfrm>
            <a:off x="316194" y="269255"/>
            <a:ext cx="7616051" cy="462266"/>
          </a:xfrm>
          <a:prstGeom prst="rect">
            <a:avLst/>
          </a:prstGeom>
        </p:spPr>
        <p:txBody>
          <a:bodyPr/>
          <a:lstStyle>
            <a:lvl1pPr algn="l">
              <a:defRPr lang="en-US" sz="3200" b="1" kern="1200" dirty="0">
                <a:solidFill>
                  <a:srgbClr val="1D1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TITULO</a:t>
            </a:r>
            <a:endParaRPr lang="en-US" dirty="0"/>
          </a:p>
        </p:txBody>
      </p:sp>
      <p:sp>
        <p:nvSpPr>
          <p:cNvPr id="12" name="Marcador de texto 13"/>
          <p:cNvSpPr>
            <a:spLocks noGrp="1"/>
          </p:cNvSpPr>
          <p:nvPr>
            <p:ph type="body" sz="quarter" idx="10" hasCustomPrompt="1"/>
          </p:nvPr>
        </p:nvSpPr>
        <p:spPr>
          <a:xfrm>
            <a:off x="316194" y="789020"/>
            <a:ext cx="5811141" cy="644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3000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s-ES" dirty="0"/>
              <a:t>Subtitulo</a:t>
            </a:r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5792" y="322581"/>
            <a:ext cx="1398215" cy="49174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48107" y="269255"/>
            <a:ext cx="2231666" cy="59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78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202131" y="211756"/>
            <a:ext cx="11787738" cy="64344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7650" y="375763"/>
            <a:ext cx="1398215" cy="49174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69965" y="322437"/>
            <a:ext cx="2231666" cy="59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095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202131" y="211756"/>
            <a:ext cx="11787738" cy="64344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1193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9396" y="129396"/>
            <a:ext cx="11913079" cy="6607834"/>
          </a:xfrm>
          <a:prstGeom prst="rect">
            <a:avLst/>
          </a:prstGeom>
        </p:spPr>
      </p:pic>
      <p:sp>
        <p:nvSpPr>
          <p:cNvPr id="6" name="Rectángulo 5"/>
          <p:cNvSpPr/>
          <p:nvPr userDrawn="1"/>
        </p:nvSpPr>
        <p:spPr>
          <a:xfrm>
            <a:off x="9517811" y="943675"/>
            <a:ext cx="2674189" cy="379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10" name="Título 9"/>
          <p:cNvSpPr>
            <a:spLocks noGrp="1"/>
          </p:cNvSpPr>
          <p:nvPr>
            <p:ph type="title" hasCustomPrompt="1"/>
          </p:nvPr>
        </p:nvSpPr>
        <p:spPr>
          <a:xfrm>
            <a:off x="9695935" y="970878"/>
            <a:ext cx="2496065" cy="3416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lvl1pPr>
              <a:defRPr lang="en-US" sz="18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/>
            <a:r>
              <a:rPr lang="es-ES" dirty="0"/>
              <a:t>TITLO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930275" y="1312863"/>
            <a:ext cx="6896100" cy="47910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buNone/>
              <a:defRPr lang="es-ES" sz="2500" b="1" kern="1200" baseline="3000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s-ES" sz="2000" kern="1200" baseline="30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defRPr lang="es-ES" sz="2500" b="1" kern="1200" baseline="3000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defRPr lang="es-ES" sz="2500" b="1" kern="1200" baseline="3000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defRPr lang="en-US" sz="2500" b="1" kern="1200" baseline="300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endParaRPr lang="es-ES" dirty="0"/>
          </a:p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53601" y="5870709"/>
            <a:ext cx="1398215" cy="49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6107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202131" y="211756"/>
            <a:ext cx="11787738" cy="6434488"/>
          </a:xfrm>
          <a:prstGeom prst="rect">
            <a:avLst/>
          </a:prstGeom>
          <a:solidFill>
            <a:srgbClr val="DBF0F5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ítulo 9"/>
          <p:cNvSpPr>
            <a:spLocks noGrp="1"/>
          </p:cNvSpPr>
          <p:nvPr>
            <p:ph type="title" hasCustomPrompt="1"/>
          </p:nvPr>
        </p:nvSpPr>
        <p:spPr>
          <a:xfrm>
            <a:off x="838200" y="269255"/>
            <a:ext cx="10515600" cy="462266"/>
          </a:xfrm>
          <a:prstGeom prst="rect">
            <a:avLst/>
          </a:prstGeom>
        </p:spPr>
        <p:txBody>
          <a:bodyPr/>
          <a:lstStyle>
            <a:lvl1pPr algn="ctr">
              <a:defRPr lang="en-US" sz="3200" b="1" kern="1200" dirty="0">
                <a:solidFill>
                  <a:srgbClr val="1D1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2" name="Marcador de texto 13"/>
          <p:cNvSpPr>
            <a:spLocks noGrp="1"/>
          </p:cNvSpPr>
          <p:nvPr>
            <p:ph type="body" sz="quarter" idx="10" hasCustomPrompt="1"/>
          </p:nvPr>
        </p:nvSpPr>
        <p:spPr>
          <a:xfrm>
            <a:off x="2117725" y="731521"/>
            <a:ext cx="7956550" cy="644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3000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s-ES" dirty="0"/>
              <a:t>Subtitulo</a:t>
            </a:r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3601" y="5870709"/>
            <a:ext cx="1398215" cy="49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141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B8E1-1527-D846-841E-40FECE76E3A5}" type="datetimeFigureOut">
              <a:rPr lang="es-ES_tradnl" smtClean="0"/>
              <a:pPr/>
              <a:t>02/04/2017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6730A-8A28-7547-A7C6-AFC327BCB27E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4453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202131" y="211756"/>
            <a:ext cx="11787738" cy="64344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ítulo 9"/>
          <p:cNvSpPr>
            <a:spLocks noGrp="1"/>
          </p:cNvSpPr>
          <p:nvPr>
            <p:ph type="title" hasCustomPrompt="1"/>
          </p:nvPr>
        </p:nvSpPr>
        <p:spPr>
          <a:xfrm>
            <a:off x="838200" y="722773"/>
            <a:ext cx="10515600" cy="584775"/>
          </a:xfrm>
          <a:prstGeom prst="rect">
            <a:avLst/>
          </a:prstGeom>
        </p:spPr>
        <p:txBody>
          <a:bodyPr/>
          <a:lstStyle>
            <a:lvl1pPr algn="ctr">
              <a:defRPr lang="en-US" sz="3200" b="1" kern="1200" dirty="0">
                <a:solidFill>
                  <a:srgbClr val="1D1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TITULO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367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202131" y="211756"/>
            <a:ext cx="11787738" cy="64344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ítulo 9"/>
          <p:cNvSpPr>
            <a:spLocks noGrp="1"/>
          </p:cNvSpPr>
          <p:nvPr>
            <p:ph type="title" hasCustomPrompt="1"/>
          </p:nvPr>
        </p:nvSpPr>
        <p:spPr>
          <a:xfrm>
            <a:off x="838200" y="269255"/>
            <a:ext cx="10515600" cy="462266"/>
          </a:xfrm>
          <a:prstGeom prst="rect">
            <a:avLst/>
          </a:prstGeom>
        </p:spPr>
        <p:txBody>
          <a:bodyPr/>
          <a:lstStyle>
            <a:lvl1pPr algn="ctr">
              <a:defRPr lang="en-US" sz="3200" b="1" kern="1200" dirty="0">
                <a:solidFill>
                  <a:srgbClr val="1D1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TITULO</a:t>
            </a:r>
            <a:endParaRPr lang="en-US" dirty="0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3601" y="5870709"/>
            <a:ext cx="1398215" cy="491746"/>
          </a:xfrm>
          <a:prstGeom prst="rect">
            <a:avLst/>
          </a:prstGeom>
        </p:spPr>
      </p:pic>
      <p:sp>
        <p:nvSpPr>
          <p:cNvPr id="12" name="Marcador de texto 13"/>
          <p:cNvSpPr>
            <a:spLocks noGrp="1"/>
          </p:cNvSpPr>
          <p:nvPr>
            <p:ph type="body" sz="quarter" idx="10" hasCustomPrompt="1"/>
          </p:nvPr>
        </p:nvSpPr>
        <p:spPr>
          <a:xfrm>
            <a:off x="2117725" y="731521"/>
            <a:ext cx="7956550" cy="644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3000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s-ES" dirty="0"/>
              <a:t>Subtitulo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870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202131" y="211756"/>
            <a:ext cx="11787738" cy="64344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ítulo 9"/>
          <p:cNvSpPr>
            <a:spLocks noGrp="1"/>
          </p:cNvSpPr>
          <p:nvPr>
            <p:ph type="title" hasCustomPrompt="1"/>
          </p:nvPr>
        </p:nvSpPr>
        <p:spPr>
          <a:xfrm>
            <a:off x="838200" y="269255"/>
            <a:ext cx="10515600" cy="462266"/>
          </a:xfrm>
          <a:prstGeom prst="rect">
            <a:avLst/>
          </a:prstGeom>
        </p:spPr>
        <p:txBody>
          <a:bodyPr/>
          <a:lstStyle>
            <a:lvl1pPr algn="ctr">
              <a:defRPr lang="en-US" sz="3200" b="1" kern="1200" dirty="0">
                <a:solidFill>
                  <a:srgbClr val="1D1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TITULO</a:t>
            </a:r>
            <a:endParaRPr lang="en-US" dirty="0"/>
          </a:p>
        </p:txBody>
      </p:sp>
      <p:sp>
        <p:nvSpPr>
          <p:cNvPr id="12" name="Marcador de texto 13"/>
          <p:cNvSpPr>
            <a:spLocks noGrp="1"/>
          </p:cNvSpPr>
          <p:nvPr>
            <p:ph type="body" sz="quarter" idx="10" hasCustomPrompt="1"/>
          </p:nvPr>
        </p:nvSpPr>
        <p:spPr>
          <a:xfrm>
            <a:off x="2117725" y="731521"/>
            <a:ext cx="7956550" cy="644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3000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s-ES" dirty="0"/>
              <a:t>Subtitulo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93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202131" y="211756"/>
            <a:ext cx="11787738" cy="64344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ítulo 9"/>
          <p:cNvSpPr>
            <a:spLocks noGrp="1"/>
          </p:cNvSpPr>
          <p:nvPr>
            <p:ph type="title" hasCustomPrompt="1"/>
          </p:nvPr>
        </p:nvSpPr>
        <p:spPr>
          <a:xfrm>
            <a:off x="838200" y="269255"/>
            <a:ext cx="10515600" cy="462266"/>
          </a:xfrm>
          <a:prstGeom prst="rect">
            <a:avLst/>
          </a:prstGeom>
        </p:spPr>
        <p:txBody>
          <a:bodyPr/>
          <a:lstStyle>
            <a:lvl1pPr algn="ctr">
              <a:defRPr lang="en-US" sz="3200" b="1" kern="1200" dirty="0">
                <a:solidFill>
                  <a:srgbClr val="1D1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TITULO</a:t>
            </a:r>
            <a:endParaRPr lang="en-US" dirty="0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3601" y="5870709"/>
            <a:ext cx="1398215" cy="49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481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202131" y="211756"/>
            <a:ext cx="11787738" cy="64344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ítulo 9"/>
          <p:cNvSpPr>
            <a:spLocks noGrp="1"/>
          </p:cNvSpPr>
          <p:nvPr>
            <p:ph type="title" hasCustomPrompt="1"/>
          </p:nvPr>
        </p:nvSpPr>
        <p:spPr>
          <a:xfrm>
            <a:off x="838200" y="269255"/>
            <a:ext cx="10515600" cy="462266"/>
          </a:xfrm>
          <a:prstGeom prst="rect">
            <a:avLst/>
          </a:prstGeom>
        </p:spPr>
        <p:txBody>
          <a:bodyPr/>
          <a:lstStyle>
            <a:lvl1pPr algn="ctr">
              <a:defRPr lang="en-US" sz="3200" b="1" kern="1200" dirty="0">
                <a:solidFill>
                  <a:srgbClr val="1D1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TITULO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74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202131" y="211756"/>
            <a:ext cx="11787738" cy="64344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3601" y="5870709"/>
            <a:ext cx="1398215" cy="49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2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202131" y="211756"/>
            <a:ext cx="11787738" cy="64344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589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1F1F41"/>
            </a:gs>
            <a:gs pos="100000">
              <a:srgbClr val="11B4C5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900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8" r:id="rId5"/>
    <p:sldLayoutId id="2147483669" r:id="rId6"/>
    <p:sldLayoutId id="2147483665" r:id="rId7"/>
    <p:sldLayoutId id="2147483670" r:id="rId8"/>
    <p:sldLayoutId id="2147483671" r:id="rId9"/>
    <p:sldLayoutId id="2147483684" r:id="rId10"/>
    <p:sldLayoutId id="2147483673" r:id="rId11"/>
    <p:sldLayoutId id="2147483674" r:id="rId12"/>
    <p:sldLayoutId id="2147483685" r:id="rId13"/>
    <p:sldLayoutId id="2147483676" r:id="rId14"/>
    <p:sldLayoutId id="2147483686" r:id="rId15"/>
    <p:sldLayoutId id="2147483687" r:id="rId16"/>
    <p:sldLayoutId id="2147483677" r:id="rId17"/>
    <p:sldLayoutId id="2147483679" r:id="rId18"/>
    <p:sldLayoutId id="2147483678" r:id="rId19"/>
    <p:sldLayoutId id="2147483682" r:id="rId20"/>
    <p:sldLayoutId id="2147483683" r:id="rId21"/>
    <p:sldLayoutId id="2147483681" r:id="rId22"/>
    <p:sldLayoutId id="2147483680" r:id="rId23"/>
    <p:sldLayoutId id="2147483666" r:id="rId24"/>
    <p:sldLayoutId id="2147483667" r:id="rId25"/>
    <p:sldLayoutId id="2147483672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image" Target="../media/image14.emf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.png"/><Relationship Id="rId11" Type="http://schemas.openxmlformats.org/officeDocument/2006/relationships/image" Target="../media/image15.emf"/><Relationship Id="rId5" Type="http://schemas.openxmlformats.org/officeDocument/2006/relationships/image" Target="../media/image8.png"/><Relationship Id="rId10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image" Target="../media/image1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3.png"/><Relationship Id="rId7" Type="http://schemas.openxmlformats.org/officeDocument/2006/relationships/image" Target="../media/image22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emf"/><Relationship Id="rId5" Type="http://schemas.openxmlformats.org/officeDocument/2006/relationships/image" Target="../media/image21.png"/><Relationship Id="rId10" Type="http://schemas.openxmlformats.org/officeDocument/2006/relationships/image" Target="../media/image7.png"/><Relationship Id="rId4" Type="http://schemas.openxmlformats.org/officeDocument/2006/relationships/image" Target="../media/image20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19.png"/><Relationship Id="rId4" Type="http://schemas.openxmlformats.org/officeDocument/2006/relationships/image" Target="../media/image2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0.png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emf"/><Relationship Id="rId7" Type="http://schemas.openxmlformats.org/officeDocument/2006/relationships/image" Target="../media/image36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emf"/><Relationship Id="rId5" Type="http://schemas.openxmlformats.org/officeDocument/2006/relationships/image" Target="../media/image34.png"/><Relationship Id="rId4" Type="http://schemas.openxmlformats.org/officeDocument/2006/relationships/image" Target="../media/image3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4618" y="1071419"/>
            <a:ext cx="10215417" cy="2037542"/>
          </a:xfrm>
        </p:spPr>
        <p:txBody>
          <a:bodyPr wrap="square">
            <a:noAutofit/>
          </a:bodyPr>
          <a:lstStyle/>
          <a:p>
            <a:r>
              <a:rPr lang="en-US" dirty="0"/>
              <a:t>Importance of international standards in promoting interoperability within </a:t>
            </a:r>
            <a:br>
              <a:rPr lang="en-US" dirty="0"/>
            </a:br>
            <a:r>
              <a:rPr lang="en-US" dirty="0"/>
              <a:t>Smart City ecosystem</a:t>
            </a:r>
            <a:br>
              <a:rPr lang="en-US" dirty="0"/>
            </a:b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2404051" y="3709458"/>
            <a:ext cx="7956550" cy="644525"/>
          </a:xfrm>
        </p:spPr>
        <p:txBody>
          <a:bodyPr/>
          <a:lstStyle/>
          <a:p>
            <a:r>
              <a:rPr lang="en-US" dirty="0"/>
              <a:t>Jesus Cañadas</a:t>
            </a:r>
          </a:p>
        </p:txBody>
      </p:sp>
    </p:spTree>
    <p:extLst>
      <p:ext uri="{BB962C8B-B14F-4D97-AF65-F5344CB8AC3E}">
        <p14:creationId xmlns:p14="http://schemas.microsoft.com/office/powerpoint/2010/main" val="683916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8771" y="2478188"/>
            <a:ext cx="10215417" cy="2037542"/>
          </a:xfrm>
        </p:spPr>
        <p:txBody>
          <a:bodyPr wrap="square">
            <a:noAutofit/>
          </a:bodyPr>
          <a:lstStyle/>
          <a:p>
            <a:br>
              <a:rPr lang="en-US" dirty="0"/>
            </a:br>
            <a:r>
              <a:rPr lang="en-US" sz="4800" dirty="0"/>
              <a:t>Thank you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96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Cities</a:t>
            </a:r>
          </a:p>
        </p:txBody>
      </p:sp>
      <p:sp>
        <p:nvSpPr>
          <p:cNvPr id="43" name="Marcador de texto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Context</a:t>
            </a:r>
          </a:p>
        </p:txBody>
      </p:sp>
      <p:sp>
        <p:nvSpPr>
          <p:cNvPr id="41" name="Rectángulo 40"/>
          <p:cNvSpPr/>
          <p:nvPr/>
        </p:nvSpPr>
        <p:spPr>
          <a:xfrm>
            <a:off x="6606949" y="2356647"/>
            <a:ext cx="500952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SzPct val="100000"/>
              <a:buFont typeface="Wingdings" panose="05000000000000000000" pitchFamily="2" charset="2"/>
              <a:buChar char="Ø"/>
            </a:pPr>
            <a:r>
              <a:rPr lang="en-US" sz="2800" dirty="0"/>
              <a:t>Independent</a:t>
            </a:r>
          </a:p>
          <a:p>
            <a:pPr marL="457200" lvl="0" indent="-457200">
              <a:buSzPct val="100000"/>
              <a:buFont typeface="Wingdings" panose="05000000000000000000" pitchFamily="2" charset="2"/>
              <a:buChar char="Ø"/>
            </a:pPr>
            <a:r>
              <a:rPr lang="en-US" sz="2800" dirty="0"/>
              <a:t>Proprietary</a:t>
            </a:r>
          </a:p>
          <a:p>
            <a:pPr marL="457200" lvl="0" indent="-457200">
              <a:buSzPct val="100000"/>
              <a:buFont typeface="Wingdings" panose="05000000000000000000" pitchFamily="2" charset="2"/>
              <a:buChar char="Ø"/>
            </a:pPr>
            <a:r>
              <a:rPr lang="en-US" sz="2800" dirty="0"/>
              <a:t>Not standards</a:t>
            </a:r>
          </a:p>
          <a:p>
            <a:pPr marL="457200" lvl="0" indent="-457200">
              <a:buSzPct val="100000"/>
              <a:buFont typeface="Wingdings" panose="05000000000000000000" pitchFamily="2" charset="2"/>
              <a:buChar char="Ø"/>
            </a:pPr>
            <a:r>
              <a:rPr lang="en-US" sz="2800" dirty="0"/>
              <a:t>Not share resources and data</a:t>
            </a:r>
          </a:p>
          <a:p>
            <a:pPr lvl="0">
              <a:buClr>
                <a:srgbClr val="FF0000"/>
              </a:buClr>
              <a:buSzPct val="100000"/>
            </a:pPr>
            <a:endParaRPr lang="en-US" sz="2400" dirty="0"/>
          </a:p>
        </p:txBody>
      </p:sp>
      <p:sp>
        <p:nvSpPr>
          <p:cNvPr id="42" name="CuadroTexto 41"/>
          <p:cNvSpPr txBox="1"/>
          <p:nvPr/>
        </p:nvSpPr>
        <p:spPr>
          <a:xfrm>
            <a:off x="6030102" y="1611933"/>
            <a:ext cx="5880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/>
              <a:t>Exists or will exists systems 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4388316" y="4836453"/>
            <a:ext cx="7143449" cy="954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>
              <a:buClr>
                <a:schemeClr val="accent5"/>
              </a:buClr>
            </a:pPr>
            <a:r>
              <a:rPr lang="en-GB" sz="2800" dirty="0"/>
              <a:t>The independent systems can provide services,</a:t>
            </a:r>
          </a:p>
          <a:p>
            <a:pPr>
              <a:buClr>
                <a:schemeClr val="accent5"/>
              </a:buClr>
            </a:pPr>
            <a:r>
              <a:rPr lang="en-GB" sz="2800" dirty="0"/>
              <a:t> but </a:t>
            </a:r>
            <a:r>
              <a:rPr lang="en-GB" sz="2800" b="1" dirty="0">
                <a:solidFill>
                  <a:srgbClr val="FF0000"/>
                </a:solidFill>
              </a:rPr>
              <a:t>a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b="1" dirty="0">
                <a:solidFill>
                  <a:srgbClr val="FF0000"/>
                </a:solidFill>
              </a:rPr>
              <a:t>Smart City is more than a sensorized city 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461916" y="599143"/>
            <a:ext cx="3119275" cy="27872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400" b="1" dirty="0"/>
              <a:t>Internal Systems </a:t>
            </a:r>
            <a:r>
              <a:rPr lang="en-US" sz="1400" dirty="0"/>
              <a:t>(Municipality)</a:t>
            </a: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6610" y="1981464"/>
            <a:ext cx="361042" cy="59450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411043" y="1326128"/>
            <a:ext cx="10476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Berlin Sans FB" panose="020E0602020502020306" pitchFamily="34" charset="0"/>
              </a:rPr>
              <a:t>Public</a:t>
            </a:r>
            <a:r>
              <a:rPr lang="es-ES" dirty="0">
                <a:latin typeface="Berlin Sans FB" panose="020E0602020502020306" pitchFamily="34" charset="0"/>
              </a:rPr>
              <a:t> </a:t>
            </a:r>
          </a:p>
          <a:p>
            <a:pPr algn="ctr"/>
            <a:r>
              <a:rPr lang="en-US" dirty="0">
                <a:latin typeface="Berlin Sans FB" panose="020E0602020502020306" pitchFamily="34" charset="0"/>
              </a:rPr>
              <a:t>Lighting </a:t>
            </a: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151" y="2003220"/>
            <a:ext cx="458459" cy="550997"/>
          </a:xfrm>
          <a:prstGeom prst="rect">
            <a:avLst/>
          </a:prstGeom>
        </p:spPr>
      </p:pic>
      <p:sp>
        <p:nvSpPr>
          <p:cNvPr id="45" name="Rectángulo 44"/>
          <p:cNvSpPr/>
          <p:nvPr/>
        </p:nvSpPr>
        <p:spPr>
          <a:xfrm>
            <a:off x="2525147" y="1297321"/>
            <a:ext cx="9525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Berlin Sans FB" panose="020E0602020502020306" pitchFamily="34" charset="0"/>
              </a:rPr>
              <a:t>Parking</a:t>
            </a:r>
          </a:p>
          <a:p>
            <a:pPr algn="ctr"/>
            <a:r>
              <a:rPr lang="en-US" sz="1100" dirty="0">
                <a:latin typeface="Berlin Sans FB" panose="020E0602020502020306" pitchFamily="34" charset="0"/>
              </a:rPr>
              <a:t>(public and </a:t>
            </a:r>
          </a:p>
          <a:p>
            <a:pPr algn="ctr"/>
            <a:r>
              <a:rPr lang="en-US" sz="1100" dirty="0">
                <a:latin typeface="Berlin Sans FB" panose="020E0602020502020306" pitchFamily="34" charset="0"/>
              </a:rPr>
              <a:t>private)</a:t>
            </a:r>
          </a:p>
        </p:txBody>
      </p:sp>
      <p:pic>
        <p:nvPicPr>
          <p:cNvPr id="52" name="Imagen 5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2638" y="2003220"/>
            <a:ext cx="398456" cy="567151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464197" y="1326128"/>
            <a:ext cx="1035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Berlin Sans FB" panose="020E0602020502020306" pitchFamily="34" charset="0"/>
              </a:rPr>
              <a:t>Waste</a:t>
            </a:r>
            <a:r>
              <a:rPr lang="es-ES" dirty="0">
                <a:latin typeface="Berlin Sans FB" panose="020E0602020502020306" pitchFamily="34" charset="0"/>
              </a:rPr>
              <a:t> </a:t>
            </a:r>
          </a:p>
          <a:p>
            <a:pPr algn="ctr"/>
            <a:r>
              <a:rPr lang="en-US" dirty="0">
                <a:latin typeface="Berlin Sans FB" panose="020E0602020502020306" pitchFamily="34" charset="0"/>
              </a:rPr>
              <a:t>Services</a:t>
            </a:r>
            <a:endParaRPr lang="en-US" sz="1100" dirty="0">
              <a:latin typeface="Berlin Sans FB" panose="020E0602020502020306" pitchFamily="34" charset="0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3861307" y="1651035"/>
            <a:ext cx="1268167" cy="1338596"/>
            <a:chOff x="10770385" y="1488894"/>
            <a:chExt cx="893193" cy="1041470"/>
          </a:xfrm>
        </p:grpSpPr>
        <p:pic>
          <p:nvPicPr>
            <p:cNvPr id="47" name="Imagen 46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233070" y="1614065"/>
              <a:ext cx="354656" cy="354656"/>
            </a:xfrm>
            <a:prstGeom prst="rect">
              <a:avLst/>
            </a:prstGeom>
          </p:spPr>
        </p:pic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776692" y="1688451"/>
              <a:ext cx="348059" cy="348059"/>
            </a:xfrm>
            <a:prstGeom prst="rect">
              <a:avLst/>
            </a:prstGeom>
          </p:spPr>
        </p:pic>
        <p:sp>
          <p:nvSpPr>
            <p:cNvPr id="44" name="Rectángulo 43"/>
            <p:cNvSpPr/>
            <p:nvPr/>
          </p:nvSpPr>
          <p:spPr>
            <a:xfrm>
              <a:off x="10770385" y="2007144"/>
              <a:ext cx="8931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1400" dirty="0">
                  <a:latin typeface="Berlin Sans FB" panose="020E0602020502020306" pitchFamily="34" charset="0"/>
                </a:rPr>
                <a:t>Social </a:t>
              </a:r>
            </a:p>
            <a:p>
              <a:pPr algn="ctr"/>
              <a:r>
                <a:rPr lang="es-ES" sz="1400" dirty="0">
                  <a:latin typeface="Berlin Sans FB" panose="020E0602020502020306" pitchFamily="34" charset="0"/>
                </a:rPr>
                <a:t>Networks</a:t>
              </a:r>
            </a:p>
          </p:txBody>
        </p:sp>
        <p:pic>
          <p:nvPicPr>
            <p:cNvPr id="46" name="Imagen 4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988562" y="1488894"/>
              <a:ext cx="319648" cy="319648"/>
            </a:xfrm>
            <a:prstGeom prst="rect">
              <a:avLst/>
            </a:prstGeom>
          </p:spPr>
        </p:pic>
      </p:grpSp>
      <p:grpSp>
        <p:nvGrpSpPr>
          <p:cNvPr id="20" name="Grupo 19"/>
          <p:cNvGrpSpPr/>
          <p:nvPr/>
        </p:nvGrpSpPr>
        <p:grpSpPr>
          <a:xfrm>
            <a:off x="4495390" y="3063694"/>
            <a:ext cx="943495" cy="1407714"/>
            <a:chOff x="10363400" y="2911371"/>
            <a:chExt cx="596637" cy="1079401"/>
          </a:xfrm>
        </p:grpSpPr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02025" y="2911371"/>
              <a:ext cx="526082" cy="859923"/>
            </a:xfrm>
            <a:prstGeom prst="rect">
              <a:avLst/>
            </a:prstGeom>
          </p:spPr>
        </p:pic>
        <p:sp>
          <p:nvSpPr>
            <p:cNvPr id="30" name="Rectángulo 29"/>
            <p:cNvSpPr/>
            <p:nvPr/>
          </p:nvSpPr>
          <p:spPr>
            <a:xfrm>
              <a:off x="10363400" y="3682995"/>
              <a:ext cx="59663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029" sz="1400" dirty="0">
                  <a:latin typeface="Berlin Sans FB" panose="020E0602020502020306" pitchFamily="34" charset="0"/>
                </a:rPr>
                <a:t>Mobil</a:t>
              </a:r>
            </a:p>
          </p:txBody>
        </p:sp>
      </p:grpSp>
      <p:sp>
        <p:nvSpPr>
          <p:cNvPr id="8" name="Rectángulo 7"/>
          <p:cNvSpPr/>
          <p:nvPr/>
        </p:nvSpPr>
        <p:spPr>
          <a:xfrm>
            <a:off x="510219" y="2879028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Berlin Sans FB" panose="020E0602020502020306" pitchFamily="34" charset="0"/>
              </a:rPr>
              <a:t>Sensors</a:t>
            </a:r>
            <a:endParaRPr lang="es-ES" dirty="0"/>
          </a:p>
        </p:txBody>
      </p:sp>
      <p:cxnSp>
        <p:nvCxnSpPr>
          <p:cNvPr id="10" name="Conector recto de flecha 9"/>
          <p:cNvCxnSpPr>
            <a:endCxn id="8" idx="0"/>
          </p:cNvCxnSpPr>
          <p:nvPr/>
        </p:nvCxnSpPr>
        <p:spPr>
          <a:xfrm>
            <a:off x="938381" y="2605537"/>
            <a:ext cx="1" cy="27349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ángulo 56"/>
          <p:cNvSpPr/>
          <p:nvPr/>
        </p:nvSpPr>
        <p:spPr>
          <a:xfrm>
            <a:off x="1459792" y="2881436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Berlin Sans FB" panose="020E0602020502020306" pitchFamily="34" charset="0"/>
              </a:rPr>
              <a:t>Sensors</a:t>
            </a:r>
            <a:endParaRPr lang="es-ES" dirty="0"/>
          </a:p>
        </p:txBody>
      </p:sp>
      <p:cxnSp>
        <p:nvCxnSpPr>
          <p:cNvPr id="58" name="Conector recto de flecha 57"/>
          <p:cNvCxnSpPr>
            <a:endCxn id="57" idx="0"/>
          </p:cNvCxnSpPr>
          <p:nvPr/>
        </p:nvCxnSpPr>
        <p:spPr>
          <a:xfrm>
            <a:off x="1887954" y="2607945"/>
            <a:ext cx="1" cy="27349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ángulo 58"/>
          <p:cNvSpPr/>
          <p:nvPr/>
        </p:nvSpPr>
        <p:spPr>
          <a:xfrm>
            <a:off x="2541884" y="2889945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Berlin Sans FB" panose="020E0602020502020306" pitchFamily="34" charset="0"/>
              </a:rPr>
              <a:t>Sensors</a:t>
            </a:r>
            <a:endParaRPr lang="es-ES" dirty="0"/>
          </a:p>
        </p:txBody>
      </p:sp>
      <p:cxnSp>
        <p:nvCxnSpPr>
          <p:cNvPr id="60" name="Conector recto de flecha 59"/>
          <p:cNvCxnSpPr>
            <a:endCxn id="59" idx="0"/>
          </p:cNvCxnSpPr>
          <p:nvPr/>
        </p:nvCxnSpPr>
        <p:spPr>
          <a:xfrm>
            <a:off x="2970046" y="2616454"/>
            <a:ext cx="1" cy="27349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ángulo 71"/>
          <p:cNvSpPr/>
          <p:nvPr/>
        </p:nvSpPr>
        <p:spPr>
          <a:xfrm>
            <a:off x="461917" y="3716276"/>
            <a:ext cx="3119274" cy="23735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400" b="1"/>
              <a:t>External systems</a:t>
            </a:r>
            <a:endParaRPr lang="en-US" sz="2400" b="1" dirty="0"/>
          </a:p>
        </p:txBody>
      </p:sp>
      <p:grpSp>
        <p:nvGrpSpPr>
          <p:cNvPr id="73" name="Grupo 72"/>
          <p:cNvGrpSpPr/>
          <p:nvPr/>
        </p:nvGrpSpPr>
        <p:grpSpPr>
          <a:xfrm>
            <a:off x="370855" y="4187191"/>
            <a:ext cx="1085090" cy="928540"/>
            <a:chOff x="477982" y="1546513"/>
            <a:chExt cx="1085090" cy="928540"/>
          </a:xfrm>
        </p:grpSpPr>
        <p:sp>
          <p:nvSpPr>
            <p:cNvPr id="74" name="CuadroTexto 73"/>
            <p:cNvSpPr txBox="1"/>
            <p:nvPr/>
          </p:nvSpPr>
          <p:spPr>
            <a:xfrm>
              <a:off x="477982" y="1951833"/>
              <a:ext cx="10850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Berlin Sans FB" panose="020E0602020502020306" pitchFamily="34" charset="0"/>
                </a:rPr>
                <a:t>Transport companies</a:t>
              </a:r>
            </a:p>
          </p:txBody>
        </p:sp>
        <p:pic>
          <p:nvPicPr>
            <p:cNvPr id="75" name="Imagen 74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744909" y="1546513"/>
              <a:ext cx="551236" cy="361377"/>
            </a:xfrm>
            <a:prstGeom prst="rect">
              <a:avLst/>
            </a:prstGeom>
          </p:spPr>
        </p:pic>
      </p:grpSp>
      <p:grpSp>
        <p:nvGrpSpPr>
          <p:cNvPr id="76" name="Grupo 75"/>
          <p:cNvGrpSpPr/>
          <p:nvPr/>
        </p:nvGrpSpPr>
        <p:grpSpPr>
          <a:xfrm>
            <a:off x="898294" y="5310473"/>
            <a:ext cx="791254" cy="761501"/>
            <a:chOff x="2187602" y="1512804"/>
            <a:chExt cx="791254" cy="761501"/>
          </a:xfrm>
        </p:grpSpPr>
        <p:pic>
          <p:nvPicPr>
            <p:cNvPr id="77" name="Imagen 76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98557" y="1512804"/>
              <a:ext cx="369344" cy="381208"/>
            </a:xfrm>
            <a:prstGeom prst="rect">
              <a:avLst/>
            </a:prstGeom>
          </p:spPr>
        </p:pic>
        <p:sp>
          <p:nvSpPr>
            <p:cNvPr id="78" name="CuadroTexto 77"/>
            <p:cNvSpPr txBox="1"/>
            <p:nvPr/>
          </p:nvSpPr>
          <p:spPr>
            <a:xfrm>
              <a:off x="2187602" y="1966528"/>
              <a:ext cx="7912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Berlin Sans FB" panose="020E0602020502020306" pitchFamily="34" charset="0"/>
                </a:rPr>
                <a:t>Hotels</a:t>
              </a:r>
            </a:p>
          </p:txBody>
        </p:sp>
      </p:grpSp>
      <p:grpSp>
        <p:nvGrpSpPr>
          <p:cNvPr id="79" name="Grupo 78"/>
          <p:cNvGrpSpPr/>
          <p:nvPr/>
        </p:nvGrpSpPr>
        <p:grpSpPr>
          <a:xfrm>
            <a:off x="2347709" y="5227841"/>
            <a:ext cx="791254" cy="860684"/>
            <a:chOff x="2092548" y="2219241"/>
            <a:chExt cx="791254" cy="860684"/>
          </a:xfrm>
        </p:grpSpPr>
        <p:pic>
          <p:nvPicPr>
            <p:cNvPr id="80" name="Imagen 79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96573" y="2219241"/>
              <a:ext cx="661810" cy="576215"/>
            </a:xfrm>
            <a:prstGeom prst="rect">
              <a:avLst/>
            </a:prstGeom>
          </p:spPr>
        </p:pic>
        <p:sp>
          <p:nvSpPr>
            <p:cNvPr id="81" name="CuadroTexto 80"/>
            <p:cNvSpPr txBox="1"/>
            <p:nvPr/>
          </p:nvSpPr>
          <p:spPr>
            <a:xfrm>
              <a:off x="2092548" y="2772148"/>
              <a:ext cx="7912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Berlin Sans FB" panose="020E0602020502020306" pitchFamily="34" charset="0"/>
                </a:rPr>
                <a:t>Airports</a:t>
              </a:r>
            </a:p>
          </p:txBody>
        </p:sp>
      </p:grpSp>
      <p:grpSp>
        <p:nvGrpSpPr>
          <p:cNvPr id="82" name="Grupo 81"/>
          <p:cNvGrpSpPr/>
          <p:nvPr/>
        </p:nvGrpSpPr>
        <p:grpSpPr>
          <a:xfrm>
            <a:off x="1630164" y="4142865"/>
            <a:ext cx="1006394" cy="1099438"/>
            <a:chOff x="1496518" y="1239916"/>
            <a:chExt cx="1006394" cy="1099438"/>
          </a:xfrm>
        </p:grpSpPr>
        <p:sp>
          <p:nvSpPr>
            <p:cNvPr id="83" name="CuadroTexto 14"/>
            <p:cNvSpPr txBox="1"/>
            <p:nvPr/>
          </p:nvSpPr>
          <p:spPr>
            <a:xfrm>
              <a:off x="1496518" y="1816134"/>
              <a:ext cx="10063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_tradnl" sz="1400" dirty="0">
                  <a:latin typeface="Berlin Sans FB" panose="020E0602020502020306" pitchFamily="34" charset="0"/>
                </a:rPr>
                <a:t>Smart </a:t>
              </a:r>
              <a:r>
                <a:rPr lang="en-US" sz="1400" dirty="0">
                  <a:latin typeface="Berlin Sans FB" panose="020E0602020502020306" pitchFamily="34" charset="0"/>
                </a:rPr>
                <a:t>Building</a:t>
              </a:r>
            </a:p>
          </p:txBody>
        </p:sp>
        <p:pic>
          <p:nvPicPr>
            <p:cNvPr id="84" name="Imagen 8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840639" y="1239916"/>
              <a:ext cx="337004" cy="560601"/>
            </a:xfrm>
            <a:prstGeom prst="rect">
              <a:avLst/>
            </a:prstGeom>
          </p:spPr>
        </p:pic>
      </p:grpSp>
      <p:sp>
        <p:nvSpPr>
          <p:cNvPr id="85" name="Rectángulo 84"/>
          <p:cNvSpPr/>
          <p:nvPr/>
        </p:nvSpPr>
        <p:spPr>
          <a:xfrm>
            <a:off x="2657173" y="4367879"/>
            <a:ext cx="8787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Berlin Sans FB" panose="020E0602020502020306" pitchFamily="34" charset="0"/>
              </a:rPr>
              <a:t>…</a:t>
            </a:r>
          </a:p>
          <a:p>
            <a:r>
              <a:rPr lang="en-US" dirty="0">
                <a:latin typeface="Berlin Sans FB" panose="020E0602020502020306" pitchFamily="34" charset="0"/>
              </a:rPr>
              <a:t>Utilities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68852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Smart </a:t>
            </a:r>
            <a:r>
              <a:rPr lang="en-US" dirty="0"/>
              <a:t>Cities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Generating useful information</a:t>
            </a:r>
          </a:p>
        </p:txBody>
      </p:sp>
      <p:grpSp>
        <p:nvGrpSpPr>
          <p:cNvPr id="47" name="Grupo 46"/>
          <p:cNvGrpSpPr/>
          <p:nvPr/>
        </p:nvGrpSpPr>
        <p:grpSpPr>
          <a:xfrm>
            <a:off x="4103437" y="5386054"/>
            <a:ext cx="1522206" cy="700192"/>
            <a:chOff x="5011550" y="4802076"/>
            <a:chExt cx="1522206" cy="700192"/>
          </a:xfrm>
        </p:grpSpPr>
        <p:pic>
          <p:nvPicPr>
            <p:cNvPr id="33" name="Imagen 3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11550" y="4802076"/>
              <a:ext cx="328921" cy="479444"/>
            </a:xfrm>
            <a:prstGeom prst="rect">
              <a:avLst/>
            </a:prstGeom>
          </p:spPr>
        </p:pic>
        <p:sp>
          <p:nvSpPr>
            <p:cNvPr id="37" name="Rectángulo 36"/>
            <p:cNvSpPr/>
            <p:nvPr/>
          </p:nvSpPr>
          <p:spPr>
            <a:xfrm>
              <a:off x="5085924" y="4802076"/>
              <a:ext cx="1447832" cy="7001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dirty="0">
                  <a:latin typeface="Berlin Sans FB" panose="020E0602020502020306" pitchFamily="34" charset="0"/>
                </a:rPr>
                <a:t>Parkings</a:t>
              </a:r>
            </a:p>
            <a:p>
              <a:pPr lvl="0" algn="ctr"/>
              <a:r>
                <a:rPr lang="en-US" sz="1100" dirty="0">
                  <a:solidFill>
                    <a:prstClr val="black"/>
                  </a:solidFill>
                  <a:latin typeface="Berlin Sans FB" panose="020E0602020502020306" pitchFamily="34" charset="0"/>
                </a:rPr>
                <a:t>Sensors</a:t>
              </a:r>
            </a:p>
            <a:p>
              <a:pPr algn="ctr"/>
              <a:r>
                <a:rPr lang="en-US" sz="1050" dirty="0">
                  <a:latin typeface="Berlin Sans FB" panose="020E0602020502020306" pitchFamily="34" charset="0"/>
                </a:rPr>
                <a:t>(internal and external)</a:t>
              </a:r>
            </a:p>
          </p:txBody>
        </p:sp>
      </p:grpSp>
      <p:grpSp>
        <p:nvGrpSpPr>
          <p:cNvPr id="48" name="Grupo 47"/>
          <p:cNvGrpSpPr/>
          <p:nvPr/>
        </p:nvGrpSpPr>
        <p:grpSpPr>
          <a:xfrm>
            <a:off x="2313126" y="5774689"/>
            <a:ext cx="833882" cy="917820"/>
            <a:chOff x="539729" y="5510366"/>
            <a:chExt cx="833882" cy="917820"/>
          </a:xfrm>
        </p:grpSpPr>
        <p:pic>
          <p:nvPicPr>
            <p:cNvPr id="34" name="Imagen 3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17969" y="5510366"/>
              <a:ext cx="281440" cy="346388"/>
            </a:xfrm>
            <a:prstGeom prst="rect">
              <a:avLst/>
            </a:prstGeom>
          </p:spPr>
        </p:pic>
        <p:sp>
          <p:nvSpPr>
            <p:cNvPr id="39" name="Rectángulo 38"/>
            <p:cNvSpPr/>
            <p:nvPr/>
          </p:nvSpPr>
          <p:spPr>
            <a:xfrm>
              <a:off x="539729" y="5781855"/>
              <a:ext cx="83388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Berlin Sans FB" panose="020E0602020502020306" pitchFamily="34" charset="0"/>
                </a:rPr>
                <a:t>Waste</a:t>
              </a:r>
              <a:r>
                <a:rPr lang="es-ES" dirty="0">
                  <a:latin typeface="Berlin Sans FB" panose="020E0602020502020306" pitchFamily="34" charset="0"/>
                </a:rPr>
                <a:t> </a:t>
              </a:r>
            </a:p>
            <a:p>
              <a:pPr algn="ctr"/>
              <a:r>
                <a:rPr lang="en-US" sz="1100" dirty="0">
                  <a:latin typeface="Berlin Sans FB" panose="020E0602020502020306" pitchFamily="34" charset="0"/>
                </a:rPr>
                <a:t>Sensors</a:t>
              </a:r>
              <a:r>
                <a:rPr lang="en-US" dirty="0">
                  <a:latin typeface="Berlin Sans FB" panose="020E0602020502020306" pitchFamily="34" charset="0"/>
                </a:rPr>
                <a:t> </a:t>
              </a:r>
              <a:endParaRPr lang="en-US" sz="1100" dirty="0">
                <a:latin typeface="Berlin Sans FB" panose="020E0602020502020306" pitchFamily="34" charset="0"/>
              </a:endParaRPr>
            </a:p>
          </p:txBody>
        </p:sp>
      </p:grpSp>
      <p:grpSp>
        <p:nvGrpSpPr>
          <p:cNvPr id="110" name="Grupo 109"/>
          <p:cNvGrpSpPr/>
          <p:nvPr/>
        </p:nvGrpSpPr>
        <p:grpSpPr>
          <a:xfrm>
            <a:off x="129870" y="4992309"/>
            <a:ext cx="1098378" cy="1155943"/>
            <a:chOff x="257886" y="4992309"/>
            <a:chExt cx="1098378" cy="1155943"/>
          </a:xfrm>
        </p:grpSpPr>
        <p:sp>
          <p:nvSpPr>
            <p:cNvPr id="44" name="Rectángulo 43"/>
            <p:cNvSpPr/>
            <p:nvPr/>
          </p:nvSpPr>
          <p:spPr>
            <a:xfrm>
              <a:off x="257886" y="5501921"/>
              <a:ext cx="109837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dirty="0">
                  <a:latin typeface="Berlin Sans FB" panose="020E0602020502020306" pitchFamily="34" charset="0"/>
                </a:rPr>
                <a:t>Social </a:t>
              </a:r>
            </a:p>
            <a:p>
              <a:pPr algn="ctr"/>
              <a:r>
                <a:rPr lang="es-ES" dirty="0">
                  <a:latin typeface="Berlin Sans FB" panose="020E0602020502020306" pitchFamily="34" charset="0"/>
                </a:rPr>
                <a:t>Networks</a:t>
              </a:r>
              <a:endParaRPr lang="es-ES" sz="1100" dirty="0">
                <a:latin typeface="Berlin Sans FB" panose="020E0602020502020306" pitchFamily="34" charset="0"/>
              </a:endParaRPr>
            </a:p>
          </p:txBody>
        </p:sp>
        <p:grpSp>
          <p:nvGrpSpPr>
            <p:cNvPr id="108" name="Grupo 107"/>
            <p:cNvGrpSpPr/>
            <p:nvPr/>
          </p:nvGrpSpPr>
          <p:grpSpPr>
            <a:xfrm>
              <a:off x="526772" y="4992309"/>
              <a:ext cx="696084" cy="552009"/>
              <a:chOff x="526772" y="4992309"/>
              <a:chExt cx="696084" cy="552009"/>
            </a:xfrm>
          </p:grpSpPr>
          <p:pic>
            <p:nvPicPr>
              <p:cNvPr id="31" name="Imagen 3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8200" y="4992309"/>
                <a:ext cx="354656" cy="354656"/>
              </a:xfrm>
              <a:prstGeom prst="rect">
                <a:avLst/>
              </a:prstGeom>
            </p:spPr>
          </p:pic>
          <p:pic>
            <p:nvPicPr>
              <p:cNvPr id="43" name="Imagen 4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6686" y="5196259"/>
                <a:ext cx="348059" cy="348059"/>
              </a:xfrm>
              <a:prstGeom prst="rect">
                <a:avLst/>
              </a:prstGeom>
            </p:spPr>
          </p:pic>
          <p:pic>
            <p:nvPicPr>
              <p:cNvPr id="45" name="Imagen 4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6772" y="5001223"/>
                <a:ext cx="319648" cy="319648"/>
              </a:xfrm>
              <a:prstGeom prst="rect">
                <a:avLst/>
              </a:prstGeom>
            </p:spPr>
          </p:pic>
        </p:grpSp>
      </p:grpSp>
      <p:sp>
        <p:nvSpPr>
          <p:cNvPr id="50" name="Rectángulo 49"/>
          <p:cNvSpPr/>
          <p:nvPr/>
        </p:nvSpPr>
        <p:spPr>
          <a:xfrm>
            <a:off x="427804" y="2662784"/>
            <a:ext cx="4819169" cy="800345"/>
          </a:xfrm>
          <a:prstGeom prst="rect">
            <a:avLst/>
          </a:prstGeom>
          <a:solidFill>
            <a:srgbClr val="5F257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1200" b="1" dirty="0">
                <a:latin typeface="Arial" charset="0"/>
                <a:ea typeface="Arial" charset="0"/>
                <a:cs typeface="Arial" charset="0"/>
              </a:rPr>
              <a:t>KNOWLEDGE LAYER</a:t>
            </a:r>
          </a:p>
        </p:txBody>
      </p:sp>
      <p:sp>
        <p:nvSpPr>
          <p:cNvPr id="51" name="Rectángulo 50"/>
          <p:cNvSpPr/>
          <p:nvPr/>
        </p:nvSpPr>
        <p:spPr>
          <a:xfrm>
            <a:off x="427804" y="3527681"/>
            <a:ext cx="4819169" cy="453678"/>
          </a:xfrm>
          <a:prstGeom prst="rect">
            <a:avLst/>
          </a:prstGeom>
          <a:solidFill>
            <a:srgbClr val="5F257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1200" b="1" dirty="0">
                <a:latin typeface="Arial" charset="0"/>
                <a:ea typeface="Arial" charset="0"/>
                <a:cs typeface="Arial" charset="0"/>
              </a:rPr>
              <a:t>COLLECTION LAYER</a:t>
            </a:r>
          </a:p>
        </p:txBody>
      </p:sp>
      <p:grpSp>
        <p:nvGrpSpPr>
          <p:cNvPr id="100" name="Grupo 99"/>
          <p:cNvGrpSpPr/>
          <p:nvPr/>
        </p:nvGrpSpPr>
        <p:grpSpPr>
          <a:xfrm>
            <a:off x="630643" y="2943252"/>
            <a:ext cx="1226631" cy="437638"/>
            <a:chOff x="638115" y="2722328"/>
            <a:chExt cx="1749493" cy="437638"/>
          </a:xfrm>
        </p:grpSpPr>
        <p:pic>
          <p:nvPicPr>
            <p:cNvPr id="53" name="Imagen 5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8115" y="2722328"/>
              <a:ext cx="1749493" cy="437638"/>
            </a:xfrm>
            <a:prstGeom prst="rect">
              <a:avLst/>
            </a:prstGeom>
          </p:spPr>
        </p:pic>
        <p:sp>
          <p:nvSpPr>
            <p:cNvPr id="54" name="Rectángulo 53"/>
            <p:cNvSpPr/>
            <p:nvPr/>
          </p:nvSpPr>
          <p:spPr>
            <a:xfrm>
              <a:off x="852279" y="2878156"/>
              <a:ext cx="93487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_tradnl" sz="900" b="1" dirty="0">
                  <a:latin typeface="Arial" charset="0"/>
                  <a:ea typeface="Arial" charset="0"/>
                  <a:cs typeface="Arial" charset="0"/>
                </a:rPr>
                <a:t>DATABASES </a:t>
              </a:r>
            </a:p>
          </p:txBody>
        </p:sp>
      </p:grpSp>
      <p:sp>
        <p:nvSpPr>
          <p:cNvPr id="55" name="Rectángulo 54"/>
          <p:cNvSpPr/>
          <p:nvPr/>
        </p:nvSpPr>
        <p:spPr>
          <a:xfrm>
            <a:off x="1497802" y="3827810"/>
            <a:ext cx="2638980" cy="37034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000" b="1" dirty="0">
                <a:solidFill>
                  <a:srgbClr val="1E1E40"/>
                </a:solidFill>
                <a:latin typeface="Arial" charset="0"/>
                <a:ea typeface="Arial" charset="0"/>
                <a:cs typeface="Arial" charset="0"/>
              </a:rPr>
              <a:t>MULTIPROTOCOL CONNECTOR</a:t>
            </a:r>
          </a:p>
        </p:txBody>
      </p:sp>
      <p:pic>
        <p:nvPicPr>
          <p:cNvPr id="58" name="Imagen 5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72720" y="4150551"/>
            <a:ext cx="164886" cy="354505"/>
          </a:xfrm>
          <a:prstGeom prst="rect">
            <a:avLst/>
          </a:prstGeom>
        </p:spPr>
      </p:pic>
      <p:pic>
        <p:nvPicPr>
          <p:cNvPr id="59" name="Imagen 5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0172" y="4150551"/>
            <a:ext cx="164886" cy="354505"/>
          </a:xfrm>
          <a:prstGeom prst="rect">
            <a:avLst/>
          </a:prstGeom>
        </p:spPr>
      </p:pic>
      <p:pic>
        <p:nvPicPr>
          <p:cNvPr id="60" name="Imagen 5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7624" y="4150551"/>
            <a:ext cx="164886" cy="354505"/>
          </a:xfrm>
          <a:prstGeom prst="rect">
            <a:avLst/>
          </a:prstGeom>
        </p:spPr>
      </p:pic>
      <p:pic>
        <p:nvPicPr>
          <p:cNvPr id="61" name="Imagen 6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35076" y="4150551"/>
            <a:ext cx="164886" cy="354505"/>
          </a:xfrm>
          <a:prstGeom prst="rect">
            <a:avLst/>
          </a:prstGeom>
        </p:spPr>
      </p:pic>
      <p:pic>
        <p:nvPicPr>
          <p:cNvPr id="62" name="Imagen 6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22528" y="4150551"/>
            <a:ext cx="164886" cy="354505"/>
          </a:xfrm>
          <a:prstGeom prst="rect">
            <a:avLst/>
          </a:prstGeom>
        </p:spPr>
      </p:pic>
      <p:cxnSp>
        <p:nvCxnSpPr>
          <p:cNvPr id="86" name="Conector recto 85"/>
          <p:cNvCxnSpPr>
            <a:stCxn id="60" idx="2"/>
          </p:cNvCxnSpPr>
          <p:nvPr/>
        </p:nvCxnSpPr>
        <p:spPr>
          <a:xfrm>
            <a:off x="2730067" y="4505056"/>
            <a:ext cx="2234" cy="1146124"/>
          </a:xfrm>
          <a:prstGeom prst="line">
            <a:avLst/>
          </a:prstGeom>
          <a:noFill/>
          <a:ln w="38100">
            <a:solidFill>
              <a:schemeClr val="accent1"/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4" name="Flecha abajo 93"/>
          <p:cNvSpPr/>
          <p:nvPr/>
        </p:nvSpPr>
        <p:spPr>
          <a:xfrm rot="10800000">
            <a:off x="1987044" y="2106129"/>
            <a:ext cx="1696788" cy="4883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5" name="CuadroTexto 94"/>
          <p:cNvSpPr txBox="1"/>
          <p:nvPr/>
        </p:nvSpPr>
        <p:spPr>
          <a:xfrm>
            <a:off x="427803" y="1529985"/>
            <a:ext cx="4819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Useful Information</a:t>
            </a:r>
          </a:p>
        </p:txBody>
      </p:sp>
      <p:grpSp>
        <p:nvGrpSpPr>
          <p:cNvPr id="99" name="Grupo 98"/>
          <p:cNvGrpSpPr/>
          <p:nvPr/>
        </p:nvGrpSpPr>
        <p:grpSpPr>
          <a:xfrm>
            <a:off x="3432680" y="2940492"/>
            <a:ext cx="1645336" cy="428865"/>
            <a:chOff x="3227978" y="2712374"/>
            <a:chExt cx="1645336" cy="428865"/>
          </a:xfrm>
        </p:grpSpPr>
        <p:sp>
          <p:nvSpPr>
            <p:cNvPr id="97" name="Cubo 96"/>
            <p:cNvSpPr/>
            <p:nvPr/>
          </p:nvSpPr>
          <p:spPr>
            <a:xfrm>
              <a:off x="3227978" y="2712374"/>
              <a:ext cx="1645336" cy="428865"/>
            </a:xfrm>
            <a:prstGeom prst="cube">
              <a:avLst/>
            </a:prstGeom>
            <a:solidFill>
              <a:srgbClr val="C1C1C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8" name="Rectángulo 97"/>
            <p:cNvSpPr/>
            <p:nvPr/>
          </p:nvSpPr>
          <p:spPr>
            <a:xfrm>
              <a:off x="3235278" y="2861833"/>
              <a:ext cx="1545192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_tradnl" sz="900" b="1" dirty="0">
                  <a:latin typeface="Arial" charset="0"/>
                  <a:ea typeface="Arial" charset="0"/>
                  <a:cs typeface="Arial" charset="0"/>
                </a:rPr>
                <a:t>ANALITICS SYSTEMS</a:t>
              </a:r>
            </a:p>
          </p:txBody>
        </p:sp>
      </p:grpSp>
      <p:cxnSp>
        <p:nvCxnSpPr>
          <p:cNvPr id="105" name="Conector curvado 104"/>
          <p:cNvCxnSpPr>
            <a:stCxn id="59" idx="2"/>
          </p:cNvCxnSpPr>
          <p:nvPr/>
        </p:nvCxnSpPr>
        <p:spPr>
          <a:xfrm rot="5400000">
            <a:off x="1374394" y="4755037"/>
            <a:ext cx="1318202" cy="818241"/>
          </a:xfrm>
          <a:prstGeom prst="curvedConnector2">
            <a:avLst/>
          </a:prstGeom>
          <a:ln w="38100">
            <a:solidFill>
              <a:schemeClr val="accent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ector curvado 106"/>
          <p:cNvCxnSpPr>
            <a:stCxn id="58" idx="2"/>
            <a:endCxn id="43" idx="3"/>
          </p:cNvCxnSpPr>
          <p:nvPr/>
        </p:nvCxnSpPr>
        <p:spPr>
          <a:xfrm rot="5400000">
            <a:off x="1108330" y="4323455"/>
            <a:ext cx="865233" cy="1228434"/>
          </a:xfrm>
          <a:prstGeom prst="curvedConnector2">
            <a:avLst/>
          </a:prstGeom>
          <a:ln w="38100">
            <a:solidFill>
              <a:schemeClr val="accent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ector curvado 111"/>
          <p:cNvCxnSpPr>
            <a:stCxn id="61" idx="2"/>
            <a:endCxn id="119" idx="1"/>
          </p:cNvCxnSpPr>
          <p:nvPr/>
        </p:nvCxnSpPr>
        <p:spPr>
          <a:xfrm rot="16200000" flipH="1">
            <a:off x="2598541" y="4924033"/>
            <a:ext cx="1414843" cy="576887"/>
          </a:xfrm>
          <a:prstGeom prst="curvedConnector2">
            <a:avLst/>
          </a:prstGeom>
          <a:ln w="38100">
            <a:solidFill>
              <a:schemeClr val="accent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ector curvado 113"/>
          <p:cNvCxnSpPr>
            <a:stCxn id="62" idx="2"/>
            <a:endCxn id="33" idx="1"/>
          </p:cNvCxnSpPr>
          <p:nvPr/>
        </p:nvCxnSpPr>
        <p:spPr>
          <a:xfrm rot="16200000" flipH="1">
            <a:off x="3143844" y="4666183"/>
            <a:ext cx="1120720" cy="798466"/>
          </a:xfrm>
          <a:prstGeom prst="curvedConnector2">
            <a:avLst/>
          </a:prstGeom>
          <a:ln w="38100">
            <a:solidFill>
              <a:schemeClr val="accent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CuadroTexto 115"/>
          <p:cNvSpPr txBox="1"/>
          <p:nvPr/>
        </p:nvSpPr>
        <p:spPr>
          <a:xfrm>
            <a:off x="5895303" y="1313858"/>
            <a:ext cx="596649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Process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Common acquisition based on standards </a:t>
            </a:r>
            <a:r>
              <a:rPr lang="en-US" sz="2000" dirty="0"/>
              <a:t>(if it is possible)</a:t>
            </a: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Data models standards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Storage and analyzed by Knowledge Layer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17" name="CuadroTexto 116"/>
          <p:cNvSpPr txBox="1"/>
          <p:nvPr/>
        </p:nvSpPr>
        <p:spPr>
          <a:xfrm>
            <a:off x="5821891" y="3277466"/>
            <a:ext cx="6192172" cy="954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The data are converted in useful information and predictable. </a:t>
            </a:r>
          </a:p>
        </p:txBody>
      </p:sp>
      <p:grpSp>
        <p:nvGrpSpPr>
          <p:cNvPr id="120" name="Grupo 119"/>
          <p:cNvGrpSpPr/>
          <p:nvPr/>
        </p:nvGrpSpPr>
        <p:grpSpPr>
          <a:xfrm>
            <a:off x="2900956" y="5686486"/>
            <a:ext cx="1471878" cy="912120"/>
            <a:chOff x="3710360" y="5612968"/>
            <a:chExt cx="1471878" cy="912120"/>
          </a:xfrm>
        </p:grpSpPr>
        <p:sp>
          <p:nvSpPr>
            <p:cNvPr id="35" name="Rectángulo 34"/>
            <p:cNvSpPr/>
            <p:nvPr/>
          </p:nvSpPr>
          <p:spPr>
            <a:xfrm>
              <a:off x="3710360" y="5986479"/>
              <a:ext cx="1471878" cy="538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Berlin Sans FB" panose="020E0602020502020306" pitchFamily="34" charset="0"/>
                </a:rPr>
                <a:t>Traffics Lights</a:t>
              </a:r>
            </a:p>
            <a:p>
              <a:pPr algn="ctr"/>
              <a:r>
                <a:rPr lang="en-US" sz="1100" dirty="0">
                  <a:latin typeface="Berlin Sans FB" panose="020E0602020502020306" pitchFamily="34" charset="0"/>
                </a:rPr>
                <a:t>Sensors</a:t>
              </a:r>
            </a:p>
          </p:txBody>
        </p:sp>
        <p:pic>
          <p:nvPicPr>
            <p:cNvPr id="119" name="Imagen 11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403810" y="5612968"/>
              <a:ext cx="213214" cy="466825"/>
            </a:xfrm>
            <a:prstGeom prst="rect">
              <a:avLst/>
            </a:prstGeom>
          </p:spPr>
        </p:pic>
      </p:grpSp>
      <p:sp>
        <p:nvSpPr>
          <p:cNvPr id="4" name="Rectángulo 3"/>
          <p:cNvSpPr/>
          <p:nvPr/>
        </p:nvSpPr>
        <p:spPr>
          <a:xfrm>
            <a:off x="7577875" y="4327803"/>
            <a:ext cx="472080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/>
              <a:t>Benefits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Show the state of the city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Anticipate to the problem</a:t>
            </a:r>
            <a:r>
              <a:rPr lang="es-ES" sz="2400" dirty="0"/>
              <a:t>s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Offer</a:t>
            </a:r>
            <a:r>
              <a:rPr lang="es-ES" sz="2400" dirty="0"/>
              <a:t> </a:t>
            </a:r>
            <a:r>
              <a:rPr lang="en-US" sz="2400" dirty="0"/>
              <a:t>services according to higher </a:t>
            </a:r>
            <a:r>
              <a:rPr lang="en-US" sz="2400" b="1" dirty="0"/>
              <a:t>maturity levels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1151231" y="5491329"/>
            <a:ext cx="974946" cy="1107277"/>
            <a:chOff x="1151231" y="5491329"/>
            <a:chExt cx="974946" cy="1107277"/>
          </a:xfrm>
        </p:grpSpPr>
        <p:sp>
          <p:nvSpPr>
            <p:cNvPr id="42" name="Rectángulo 41"/>
            <p:cNvSpPr/>
            <p:nvPr/>
          </p:nvSpPr>
          <p:spPr>
            <a:xfrm>
              <a:off x="1151231" y="6059997"/>
              <a:ext cx="974946" cy="538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Berlin Sans FB" panose="020E0602020502020306" pitchFamily="34" charset="0"/>
                </a:rPr>
                <a:t>Building</a:t>
              </a:r>
            </a:p>
            <a:p>
              <a:pPr algn="ctr"/>
              <a:r>
                <a:rPr lang="en-US" sz="1100" dirty="0">
                  <a:latin typeface="Berlin Sans FB" panose="020E0602020502020306" pitchFamily="34" charset="0"/>
                </a:rPr>
                <a:t>Sensors </a:t>
              </a:r>
            </a:p>
          </p:txBody>
        </p:sp>
        <p:pic>
          <p:nvPicPr>
            <p:cNvPr id="49" name="Imagen 4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325517" y="5491329"/>
              <a:ext cx="336949" cy="560509"/>
            </a:xfrm>
            <a:prstGeom prst="rect">
              <a:avLst/>
            </a:prstGeom>
          </p:spPr>
        </p:pic>
      </p:grpSp>
      <p:grpSp>
        <p:nvGrpSpPr>
          <p:cNvPr id="52" name="Grupo 51"/>
          <p:cNvGrpSpPr/>
          <p:nvPr/>
        </p:nvGrpSpPr>
        <p:grpSpPr>
          <a:xfrm>
            <a:off x="1987727" y="2957039"/>
            <a:ext cx="1218715" cy="437638"/>
            <a:chOff x="-584837" y="2721711"/>
            <a:chExt cx="1749493" cy="437638"/>
          </a:xfrm>
        </p:grpSpPr>
        <p:pic>
          <p:nvPicPr>
            <p:cNvPr id="56" name="Imagen 5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584837" y="2721711"/>
              <a:ext cx="1749493" cy="437638"/>
            </a:xfrm>
            <a:prstGeom prst="rect">
              <a:avLst/>
            </a:prstGeom>
          </p:spPr>
        </p:pic>
        <p:sp>
          <p:nvSpPr>
            <p:cNvPr id="57" name="Rectángulo 56"/>
            <p:cNvSpPr/>
            <p:nvPr/>
          </p:nvSpPr>
          <p:spPr>
            <a:xfrm>
              <a:off x="-243783" y="2879109"/>
              <a:ext cx="1065891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_tradnl" sz="900" b="1" dirty="0">
                  <a:latin typeface="Arial" charset="0"/>
                  <a:ea typeface="Arial" charset="0"/>
                  <a:cs typeface="Arial" charset="0"/>
                </a:rPr>
                <a:t>BIG DATA</a:t>
              </a:r>
            </a:p>
          </p:txBody>
        </p:sp>
      </p:grpSp>
      <p:cxnSp>
        <p:nvCxnSpPr>
          <p:cNvPr id="6" name="Conector angular 5"/>
          <p:cNvCxnSpPr/>
          <p:nvPr/>
        </p:nvCxnSpPr>
        <p:spPr>
          <a:xfrm>
            <a:off x="630643" y="2350308"/>
            <a:ext cx="613316" cy="592944"/>
          </a:xfrm>
          <a:prstGeom prst="bentConnector3">
            <a:avLst>
              <a:gd name="adj1" fmla="val 100691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ángulo 63"/>
          <p:cNvSpPr/>
          <p:nvPr/>
        </p:nvSpPr>
        <p:spPr>
          <a:xfrm>
            <a:off x="421143" y="1998506"/>
            <a:ext cx="94769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Berlin Sans FB" panose="020E0602020502020306" pitchFamily="34" charset="0"/>
              </a:rPr>
              <a:t>External</a:t>
            </a:r>
            <a:r>
              <a:rPr lang="es-ES" dirty="0">
                <a:latin typeface="Berlin Sans FB" panose="020E0602020502020306" pitchFamily="34" charset="0"/>
              </a:rPr>
              <a:t> </a:t>
            </a:r>
          </a:p>
          <a:p>
            <a:pPr algn="ctr"/>
            <a:r>
              <a:rPr lang="es-US" sz="1600" dirty="0" err="1">
                <a:latin typeface="Berlin Sans FB" panose="020E0602020502020306" pitchFamily="34" charset="0"/>
              </a:rPr>
              <a:t>Sources</a:t>
            </a:r>
            <a:endParaRPr lang="es-US" sz="1100" dirty="0">
              <a:latin typeface="Berlin Sans FB" panose="020E0602020502020306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733308" y="4725193"/>
            <a:ext cx="1903587" cy="461665"/>
          </a:xfrm>
          <a:prstGeom prst="rect">
            <a:avLst/>
          </a:prstGeom>
          <a:solidFill>
            <a:srgbClr val="C9C9C9">
              <a:alpha val="56078"/>
            </a:srgb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Standardized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3622471" y="4316328"/>
            <a:ext cx="3756738" cy="655819"/>
            <a:chOff x="3739011" y="4276482"/>
            <a:chExt cx="3415745" cy="655819"/>
          </a:xfrm>
        </p:grpSpPr>
        <p:pic>
          <p:nvPicPr>
            <p:cNvPr id="65" name="Imagen 64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39011" y="4276482"/>
              <a:ext cx="485160" cy="527717"/>
            </a:xfrm>
            <a:prstGeom prst="rect">
              <a:avLst/>
            </a:prstGeom>
          </p:spPr>
        </p:pic>
        <p:sp>
          <p:nvSpPr>
            <p:cNvPr id="5" name="Rectángulo 4"/>
            <p:cNvSpPr/>
            <p:nvPr/>
          </p:nvSpPr>
          <p:spPr>
            <a:xfrm>
              <a:off x="4176320" y="4285970"/>
              <a:ext cx="297843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2000" dirty="0">
                  <a:latin typeface="Berlin Sans FB" panose="020E0602020502020306" pitchFamily="34" charset="0"/>
                </a:rPr>
                <a:t>ITU-T Y.2060</a:t>
              </a:r>
            </a:p>
            <a:p>
              <a:r>
                <a:rPr lang="en-US" sz="1600" b="1" dirty="0"/>
                <a:t>“Overview of the Internet of things”</a:t>
              </a:r>
              <a:endParaRPr lang="es-ES" sz="1600" b="1" dirty="0">
                <a:latin typeface="Berlin Sans FB" panose="020E0602020502020306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3135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204592" y="993885"/>
            <a:ext cx="2157869" cy="1608604"/>
            <a:chOff x="332508" y="1332027"/>
            <a:chExt cx="2157869" cy="1608604"/>
          </a:xfrm>
        </p:grpSpPr>
        <p:sp>
          <p:nvSpPr>
            <p:cNvPr id="73" name="Rectángulo 72"/>
            <p:cNvSpPr/>
            <p:nvPr/>
          </p:nvSpPr>
          <p:spPr>
            <a:xfrm>
              <a:off x="502820" y="1332027"/>
              <a:ext cx="1516459" cy="160860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External applications</a:t>
              </a:r>
            </a:p>
          </p:txBody>
        </p:sp>
        <p:grpSp>
          <p:nvGrpSpPr>
            <p:cNvPr id="63" name="Grupo 62"/>
            <p:cNvGrpSpPr/>
            <p:nvPr/>
          </p:nvGrpSpPr>
          <p:grpSpPr>
            <a:xfrm>
              <a:off x="332508" y="1930980"/>
              <a:ext cx="1085090" cy="836207"/>
              <a:chOff x="477982" y="1546513"/>
              <a:chExt cx="1085090" cy="836207"/>
            </a:xfrm>
          </p:grpSpPr>
          <p:sp>
            <p:nvSpPr>
              <p:cNvPr id="43" name="CuadroTexto 42"/>
              <p:cNvSpPr txBox="1"/>
              <p:nvPr/>
            </p:nvSpPr>
            <p:spPr>
              <a:xfrm>
                <a:off x="477982" y="1951833"/>
                <a:ext cx="108509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Transport companies</a:t>
                </a:r>
              </a:p>
            </p:txBody>
          </p:sp>
          <p:pic>
            <p:nvPicPr>
              <p:cNvPr id="62" name="Imagen 6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744909" y="1546513"/>
                <a:ext cx="551236" cy="361377"/>
              </a:xfrm>
              <a:prstGeom prst="rect">
                <a:avLst/>
              </a:prstGeom>
            </p:spPr>
          </p:pic>
        </p:grpSp>
        <p:grpSp>
          <p:nvGrpSpPr>
            <p:cNvPr id="66" name="Grupo 65"/>
            <p:cNvGrpSpPr/>
            <p:nvPr/>
          </p:nvGrpSpPr>
          <p:grpSpPr>
            <a:xfrm>
              <a:off x="955993" y="1973457"/>
              <a:ext cx="1534384" cy="728329"/>
              <a:chOff x="1101467" y="1485080"/>
              <a:chExt cx="1534384" cy="728329"/>
            </a:xfrm>
          </p:grpSpPr>
          <p:pic>
            <p:nvPicPr>
              <p:cNvPr id="64" name="Imagen 6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40336" y="1485080"/>
                <a:ext cx="369344" cy="381208"/>
              </a:xfrm>
              <a:prstGeom prst="rect">
                <a:avLst/>
              </a:prstGeom>
            </p:spPr>
          </p:pic>
          <p:sp>
            <p:nvSpPr>
              <p:cNvPr id="65" name="CuadroTexto 64"/>
              <p:cNvSpPr txBox="1"/>
              <p:nvPr/>
            </p:nvSpPr>
            <p:spPr>
              <a:xfrm>
                <a:off x="1101467" y="1951046"/>
                <a:ext cx="1534384" cy="262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Hotels</a:t>
                </a:r>
              </a:p>
            </p:txBody>
          </p:sp>
        </p:grp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Cities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029" dirty="0"/>
              <a:t>Creating new business models and services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589874" y="4054508"/>
            <a:ext cx="3973752" cy="684624"/>
          </a:xfrm>
          <a:custGeom>
            <a:avLst/>
            <a:gdLst>
              <a:gd name="connsiteX0" fmla="*/ 0 w 4819169"/>
              <a:gd name="connsiteY0" fmla="*/ 0 h 672695"/>
              <a:gd name="connsiteX1" fmla="*/ 4819169 w 4819169"/>
              <a:gd name="connsiteY1" fmla="*/ 0 h 672695"/>
              <a:gd name="connsiteX2" fmla="*/ 4819169 w 4819169"/>
              <a:gd name="connsiteY2" fmla="*/ 672695 h 672695"/>
              <a:gd name="connsiteX3" fmla="*/ 0 w 4819169"/>
              <a:gd name="connsiteY3" fmla="*/ 672695 h 672695"/>
              <a:gd name="connsiteX4" fmla="*/ 0 w 4819169"/>
              <a:gd name="connsiteY4" fmla="*/ 0 h 672695"/>
              <a:gd name="connsiteX0" fmla="*/ 0 w 4819169"/>
              <a:gd name="connsiteY0" fmla="*/ 11929 h 684624"/>
              <a:gd name="connsiteX1" fmla="*/ 1094964 w 4819169"/>
              <a:gd name="connsiteY1" fmla="*/ 0 h 684624"/>
              <a:gd name="connsiteX2" fmla="*/ 4819169 w 4819169"/>
              <a:gd name="connsiteY2" fmla="*/ 11929 h 684624"/>
              <a:gd name="connsiteX3" fmla="*/ 4819169 w 4819169"/>
              <a:gd name="connsiteY3" fmla="*/ 684624 h 684624"/>
              <a:gd name="connsiteX4" fmla="*/ 0 w 4819169"/>
              <a:gd name="connsiteY4" fmla="*/ 684624 h 684624"/>
              <a:gd name="connsiteX5" fmla="*/ 0 w 4819169"/>
              <a:gd name="connsiteY5" fmla="*/ 11929 h 684624"/>
              <a:gd name="connsiteX0" fmla="*/ 0 w 4819169"/>
              <a:gd name="connsiteY0" fmla="*/ 11929 h 684624"/>
              <a:gd name="connsiteX1" fmla="*/ 1094964 w 4819169"/>
              <a:gd name="connsiteY1" fmla="*/ 0 h 684624"/>
              <a:gd name="connsiteX2" fmla="*/ 2695164 w 4819169"/>
              <a:gd name="connsiteY2" fmla="*/ 10391 h 684624"/>
              <a:gd name="connsiteX3" fmla="*/ 4819169 w 4819169"/>
              <a:gd name="connsiteY3" fmla="*/ 11929 h 684624"/>
              <a:gd name="connsiteX4" fmla="*/ 4819169 w 4819169"/>
              <a:gd name="connsiteY4" fmla="*/ 684624 h 684624"/>
              <a:gd name="connsiteX5" fmla="*/ 0 w 4819169"/>
              <a:gd name="connsiteY5" fmla="*/ 684624 h 684624"/>
              <a:gd name="connsiteX6" fmla="*/ 0 w 4819169"/>
              <a:gd name="connsiteY6" fmla="*/ 11929 h 684624"/>
              <a:gd name="connsiteX0" fmla="*/ 0 w 4819169"/>
              <a:gd name="connsiteY0" fmla="*/ 11929 h 684624"/>
              <a:gd name="connsiteX1" fmla="*/ 1094964 w 4819169"/>
              <a:gd name="connsiteY1" fmla="*/ 0 h 684624"/>
              <a:gd name="connsiteX2" fmla="*/ 3703083 w 4819169"/>
              <a:gd name="connsiteY2" fmla="*/ 10391 h 684624"/>
              <a:gd name="connsiteX3" fmla="*/ 4819169 w 4819169"/>
              <a:gd name="connsiteY3" fmla="*/ 11929 h 684624"/>
              <a:gd name="connsiteX4" fmla="*/ 4819169 w 4819169"/>
              <a:gd name="connsiteY4" fmla="*/ 684624 h 684624"/>
              <a:gd name="connsiteX5" fmla="*/ 0 w 4819169"/>
              <a:gd name="connsiteY5" fmla="*/ 684624 h 684624"/>
              <a:gd name="connsiteX6" fmla="*/ 0 w 4819169"/>
              <a:gd name="connsiteY6" fmla="*/ 11929 h 684624"/>
              <a:gd name="connsiteX0" fmla="*/ 0 w 4819169"/>
              <a:gd name="connsiteY0" fmla="*/ 11929 h 684624"/>
              <a:gd name="connsiteX1" fmla="*/ 1094964 w 4819169"/>
              <a:gd name="connsiteY1" fmla="*/ 0 h 684624"/>
              <a:gd name="connsiteX2" fmla="*/ 3069238 w 4819169"/>
              <a:gd name="connsiteY2" fmla="*/ 10391 h 684624"/>
              <a:gd name="connsiteX3" fmla="*/ 4819169 w 4819169"/>
              <a:gd name="connsiteY3" fmla="*/ 11929 h 684624"/>
              <a:gd name="connsiteX4" fmla="*/ 4819169 w 4819169"/>
              <a:gd name="connsiteY4" fmla="*/ 684624 h 684624"/>
              <a:gd name="connsiteX5" fmla="*/ 0 w 4819169"/>
              <a:gd name="connsiteY5" fmla="*/ 684624 h 684624"/>
              <a:gd name="connsiteX6" fmla="*/ 0 w 4819169"/>
              <a:gd name="connsiteY6" fmla="*/ 11929 h 684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9169" h="684624">
                <a:moveTo>
                  <a:pt x="0" y="11929"/>
                </a:moveTo>
                <a:lnTo>
                  <a:pt x="1094964" y="0"/>
                </a:lnTo>
                <a:lnTo>
                  <a:pt x="3069238" y="10391"/>
                </a:lnTo>
                <a:lnTo>
                  <a:pt x="4819169" y="11929"/>
                </a:lnTo>
                <a:lnTo>
                  <a:pt x="4819169" y="684624"/>
                </a:lnTo>
                <a:lnTo>
                  <a:pt x="0" y="684624"/>
                </a:lnTo>
                <a:lnTo>
                  <a:pt x="0" y="11929"/>
                </a:lnTo>
                <a:close/>
              </a:path>
            </a:pathLst>
          </a:custGeom>
          <a:solidFill>
            <a:srgbClr val="5F257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s-ES_tradnl" sz="1200" b="1" dirty="0">
                <a:latin typeface="Arial" charset="0"/>
                <a:ea typeface="Arial" charset="0"/>
                <a:cs typeface="Arial" charset="0"/>
              </a:rPr>
              <a:t>INTEROPERABILITY LAYER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2031145" y="4138113"/>
            <a:ext cx="2286463" cy="329096"/>
          </a:xfrm>
          <a:prstGeom prst="rect">
            <a:avLst/>
          </a:prstGeom>
          <a:solidFill>
            <a:srgbClr val="FFD33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 err="1">
                <a:solidFill>
                  <a:srgbClr val="1E1E40"/>
                </a:solidFill>
                <a:latin typeface="Arial" charset="0"/>
                <a:ea typeface="Arial" charset="0"/>
                <a:cs typeface="Arial" charset="0"/>
              </a:rPr>
              <a:t>APIs</a:t>
            </a:r>
            <a:endParaRPr lang="es-ES_tradnl" sz="400" b="1" dirty="0">
              <a:solidFill>
                <a:srgbClr val="1E1E4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669761" y="4131953"/>
            <a:ext cx="1225942" cy="329096"/>
          </a:xfrm>
          <a:prstGeom prst="rect">
            <a:avLst/>
          </a:prstGeom>
          <a:solidFill>
            <a:srgbClr val="FFD33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rgbClr val="1E1E40"/>
                </a:solidFill>
                <a:latin typeface="Arial" charset="0"/>
                <a:ea typeface="Arial" charset="0"/>
                <a:cs typeface="Arial" charset="0"/>
              </a:rPr>
              <a:t>OPEN DATA</a:t>
            </a:r>
            <a:endParaRPr lang="es-ES_tradnl" sz="1100" b="1" dirty="0">
              <a:solidFill>
                <a:srgbClr val="1E1E40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45" name="Conector angular 44"/>
          <p:cNvCxnSpPr>
            <a:stCxn id="43" idx="2"/>
            <a:endCxn id="77" idx="0"/>
          </p:cNvCxnSpPr>
          <p:nvPr/>
        </p:nvCxnSpPr>
        <p:spPr>
          <a:xfrm>
            <a:off x="747137" y="2429045"/>
            <a:ext cx="346754" cy="292051"/>
          </a:xfrm>
          <a:prstGeom prst="straightConnector1">
            <a:avLst/>
          </a:prstGeom>
          <a:ln w="38100">
            <a:headEnd type="stealt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angular 44"/>
          <p:cNvCxnSpPr>
            <a:stCxn id="65" idx="2"/>
            <a:endCxn id="77" idx="0"/>
          </p:cNvCxnSpPr>
          <p:nvPr/>
        </p:nvCxnSpPr>
        <p:spPr>
          <a:xfrm flipH="1">
            <a:off x="1093891" y="2363644"/>
            <a:ext cx="501378" cy="357452"/>
          </a:xfrm>
          <a:prstGeom prst="straightConnector1">
            <a:avLst/>
          </a:prstGeom>
          <a:ln w="38100">
            <a:headEnd type="stealt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upo 75"/>
          <p:cNvGrpSpPr/>
          <p:nvPr/>
        </p:nvGrpSpPr>
        <p:grpSpPr>
          <a:xfrm>
            <a:off x="669761" y="2721096"/>
            <a:ext cx="848259" cy="848259"/>
            <a:chOff x="8153713" y="3107056"/>
            <a:chExt cx="848259" cy="848259"/>
          </a:xfrm>
        </p:grpSpPr>
        <p:pic>
          <p:nvPicPr>
            <p:cNvPr id="77" name="Picture 2" descr="Resultado de imagen de mobile ico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3713" y="3107056"/>
              <a:ext cx="848259" cy="848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Imagen 77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9476" y="3270029"/>
              <a:ext cx="394051" cy="394051"/>
            </a:xfrm>
            <a:prstGeom prst="rect">
              <a:avLst/>
            </a:prstGeom>
          </p:spPr>
        </p:pic>
      </p:grpSp>
      <p:sp>
        <p:nvSpPr>
          <p:cNvPr id="79" name="Rectángulo 78"/>
          <p:cNvSpPr/>
          <p:nvPr/>
        </p:nvSpPr>
        <p:spPr>
          <a:xfrm>
            <a:off x="586410" y="5623087"/>
            <a:ext cx="3977216" cy="453678"/>
          </a:xfrm>
          <a:prstGeom prst="rect">
            <a:avLst/>
          </a:prstGeom>
          <a:solidFill>
            <a:srgbClr val="5F257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1200" b="1" dirty="0">
                <a:latin typeface="Arial" charset="0"/>
                <a:ea typeface="Arial" charset="0"/>
                <a:cs typeface="Arial" charset="0"/>
              </a:rPr>
              <a:t>COLLECTION LAYER</a:t>
            </a:r>
          </a:p>
        </p:txBody>
      </p:sp>
      <p:sp>
        <p:nvSpPr>
          <p:cNvPr id="80" name="Rectángulo 79"/>
          <p:cNvSpPr/>
          <p:nvPr/>
        </p:nvSpPr>
        <p:spPr>
          <a:xfrm>
            <a:off x="1190063" y="5923216"/>
            <a:ext cx="2638980" cy="37034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000" b="1" dirty="0">
                <a:solidFill>
                  <a:srgbClr val="1E1E40"/>
                </a:solidFill>
                <a:latin typeface="Arial" charset="0"/>
                <a:ea typeface="Arial" charset="0"/>
                <a:cs typeface="Arial" charset="0"/>
              </a:rPr>
              <a:t>MULTIPROTOCOL CONNECTOR</a:t>
            </a:r>
          </a:p>
        </p:txBody>
      </p:sp>
      <p:pic>
        <p:nvPicPr>
          <p:cNvPr id="81" name="Imagen 8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2997" y="6245957"/>
            <a:ext cx="164886" cy="354505"/>
          </a:xfrm>
          <a:prstGeom prst="rect">
            <a:avLst/>
          </a:prstGeom>
        </p:spPr>
      </p:pic>
      <p:pic>
        <p:nvPicPr>
          <p:cNvPr id="82" name="Imagen 8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0449" y="6245957"/>
            <a:ext cx="164886" cy="354505"/>
          </a:xfrm>
          <a:prstGeom prst="rect">
            <a:avLst/>
          </a:prstGeom>
        </p:spPr>
      </p:pic>
      <p:pic>
        <p:nvPicPr>
          <p:cNvPr id="83" name="Imagen 8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7901" y="6245957"/>
            <a:ext cx="164886" cy="354505"/>
          </a:xfrm>
          <a:prstGeom prst="rect">
            <a:avLst/>
          </a:prstGeom>
        </p:spPr>
      </p:pic>
      <p:pic>
        <p:nvPicPr>
          <p:cNvPr id="84" name="Imagen 8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5353" y="6245957"/>
            <a:ext cx="164886" cy="354505"/>
          </a:xfrm>
          <a:prstGeom prst="rect">
            <a:avLst/>
          </a:prstGeom>
        </p:spPr>
      </p:pic>
      <p:pic>
        <p:nvPicPr>
          <p:cNvPr id="85" name="Imagen 8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2805" y="6245957"/>
            <a:ext cx="164886" cy="354505"/>
          </a:xfrm>
          <a:prstGeom prst="rect">
            <a:avLst/>
          </a:prstGeom>
        </p:spPr>
      </p:pic>
      <p:sp>
        <p:nvSpPr>
          <p:cNvPr id="86" name="CuadroTexto 85"/>
          <p:cNvSpPr txBox="1"/>
          <p:nvPr/>
        </p:nvSpPr>
        <p:spPr>
          <a:xfrm>
            <a:off x="210423" y="3486443"/>
            <a:ext cx="1787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New services and applications</a:t>
            </a:r>
          </a:p>
        </p:txBody>
      </p:sp>
      <p:pic>
        <p:nvPicPr>
          <p:cNvPr id="87" name="Imagen 8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3319" y="2751620"/>
            <a:ext cx="849623" cy="787210"/>
          </a:xfrm>
          <a:prstGeom prst="rect">
            <a:avLst/>
          </a:prstGeom>
        </p:spPr>
      </p:pic>
      <p:sp>
        <p:nvSpPr>
          <p:cNvPr id="88" name="CuadroTexto 87"/>
          <p:cNvSpPr txBox="1"/>
          <p:nvPr/>
        </p:nvSpPr>
        <p:spPr>
          <a:xfrm>
            <a:off x="4336289" y="2193457"/>
            <a:ext cx="145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New </a:t>
            </a:r>
            <a:r>
              <a:rPr lang="en-US" dirty="0"/>
              <a:t>business</a:t>
            </a:r>
          </a:p>
          <a:p>
            <a:pPr algn="ctr"/>
            <a:r>
              <a:rPr lang="es-ES" dirty="0"/>
              <a:t> </a:t>
            </a:r>
            <a:r>
              <a:rPr lang="en-US" dirty="0"/>
              <a:t>models</a:t>
            </a:r>
          </a:p>
        </p:txBody>
      </p:sp>
      <p:cxnSp>
        <p:nvCxnSpPr>
          <p:cNvPr id="90" name="Conector angular 89"/>
          <p:cNvCxnSpPr>
            <a:stCxn id="18" idx="0"/>
            <a:endCxn id="77" idx="3"/>
          </p:cNvCxnSpPr>
          <p:nvPr/>
        </p:nvCxnSpPr>
        <p:spPr>
          <a:xfrm rot="16200000" flipV="1">
            <a:off x="1849756" y="2813491"/>
            <a:ext cx="992887" cy="1656357"/>
          </a:xfrm>
          <a:prstGeom prst="bentConnector2">
            <a:avLst/>
          </a:prstGeom>
          <a:ln w="381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ector angular 92"/>
          <p:cNvCxnSpPr>
            <a:stCxn id="18" idx="0"/>
            <a:endCxn id="87" idx="1"/>
          </p:cNvCxnSpPr>
          <p:nvPr/>
        </p:nvCxnSpPr>
        <p:spPr>
          <a:xfrm rot="5400000" flipH="1" flipV="1">
            <a:off x="3387404" y="2932198"/>
            <a:ext cx="992888" cy="1418942"/>
          </a:xfrm>
          <a:prstGeom prst="bentConnector2">
            <a:avLst/>
          </a:prstGeom>
          <a:ln w="381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CuadroTexto 113"/>
          <p:cNvSpPr txBox="1"/>
          <p:nvPr/>
        </p:nvSpPr>
        <p:spPr>
          <a:xfrm>
            <a:off x="6047138" y="1412756"/>
            <a:ext cx="54575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Interoperability layer allow access and receive information from external systems or private platform</a:t>
            </a:r>
          </a:p>
        </p:txBody>
      </p:sp>
      <p:sp>
        <p:nvSpPr>
          <p:cNvPr id="115" name="Rectángulo 114"/>
          <p:cNvSpPr/>
          <p:nvPr/>
        </p:nvSpPr>
        <p:spPr>
          <a:xfrm>
            <a:off x="6352173" y="2719133"/>
            <a:ext cx="58217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If external systems are connected, we have: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more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better analysis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more useful information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better services will be provide to the citizens</a:t>
            </a:r>
          </a:p>
          <a:p>
            <a:endParaRPr lang="en-US" sz="2000" dirty="0"/>
          </a:p>
          <a:p>
            <a:r>
              <a:rPr lang="en-US" sz="2000" dirty="0"/>
              <a:t>If the industry can access to allowed data, it will access to a more useful information, so it will be able to create </a:t>
            </a:r>
            <a:r>
              <a:rPr lang="en-US" sz="2000" b="1" dirty="0">
                <a:solidFill>
                  <a:srgbClr val="FF0000"/>
                </a:solidFill>
              </a:rPr>
              <a:t>new business models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586409" y="4781110"/>
            <a:ext cx="3977216" cy="800345"/>
          </a:xfrm>
          <a:prstGeom prst="rect">
            <a:avLst/>
          </a:prstGeom>
          <a:solidFill>
            <a:srgbClr val="5F257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1200" b="1" dirty="0">
                <a:latin typeface="Arial" charset="0"/>
                <a:ea typeface="Arial" charset="0"/>
                <a:cs typeface="Arial" charset="0"/>
              </a:rPr>
              <a:t>KNOWLEDGE LAYER</a:t>
            </a:r>
          </a:p>
        </p:txBody>
      </p:sp>
      <p:grpSp>
        <p:nvGrpSpPr>
          <p:cNvPr id="46" name="Grupo 45"/>
          <p:cNvGrpSpPr/>
          <p:nvPr/>
        </p:nvGrpSpPr>
        <p:grpSpPr>
          <a:xfrm>
            <a:off x="712745" y="5051783"/>
            <a:ext cx="1012328" cy="437638"/>
            <a:chOff x="638115" y="2722328"/>
            <a:chExt cx="1749493" cy="437638"/>
          </a:xfrm>
        </p:grpSpPr>
        <p:pic>
          <p:nvPicPr>
            <p:cNvPr id="47" name="Imagen 4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8115" y="2722328"/>
              <a:ext cx="1749493" cy="437638"/>
            </a:xfrm>
            <a:prstGeom prst="rect">
              <a:avLst/>
            </a:prstGeom>
          </p:spPr>
        </p:pic>
        <p:sp>
          <p:nvSpPr>
            <p:cNvPr id="48" name="Rectángulo 47"/>
            <p:cNvSpPr/>
            <p:nvPr/>
          </p:nvSpPr>
          <p:spPr>
            <a:xfrm>
              <a:off x="638115" y="2897084"/>
              <a:ext cx="1749491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_tradnl" sz="900" b="1" dirty="0">
                  <a:latin typeface="Arial" charset="0"/>
                  <a:ea typeface="Arial" charset="0"/>
                  <a:cs typeface="Arial" charset="0"/>
                </a:rPr>
                <a:t>DATABASES </a:t>
              </a:r>
            </a:p>
          </p:txBody>
        </p:sp>
      </p:grpSp>
      <p:grpSp>
        <p:nvGrpSpPr>
          <p:cNvPr id="49" name="Grupo 48"/>
          <p:cNvGrpSpPr/>
          <p:nvPr/>
        </p:nvGrpSpPr>
        <p:grpSpPr>
          <a:xfrm>
            <a:off x="3021383" y="5075355"/>
            <a:ext cx="1253065" cy="428865"/>
            <a:chOff x="3227978" y="2712374"/>
            <a:chExt cx="1645336" cy="428865"/>
          </a:xfrm>
        </p:grpSpPr>
        <p:sp>
          <p:nvSpPr>
            <p:cNvPr id="50" name="Cubo 49"/>
            <p:cNvSpPr/>
            <p:nvPr/>
          </p:nvSpPr>
          <p:spPr>
            <a:xfrm>
              <a:off x="3227978" y="2712374"/>
              <a:ext cx="1645336" cy="428865"/>
            </a:xfrm>
            <a:prstGeom prst="cube">
              <a:avLst/>
            </a:prstGeom>
            <a:solidFill>
              <a:srgbClr val="C1C1C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5" name="Rectángulo 54"/>
            <p:cNvSpPr/>
            <p:nvPr/>
          </p:nvSpPr>
          <p:spPr>
            <a:xfrm>
              <a:off x="3235279" y="2861833"/>
              <a:ext cx="1545192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_tradnl" sz="900" b="1" dirty="0">
                  <a:latin typeface="Arial" charset="0"/>
                  <a:ea typeface="Arial" charset="0"/>
                  <a:cs typeface="Arial" charset="0"/>
                </a:rPr>
                <a:t>ANALISYS</a:t>
              </a:r>
            </a:p>
          </p:txBody>
        </p:sp>
      </p:grpSp>
      <p:grpSp>
        <p:nvGrpSpPr>
          <p:cNvPr id="56" name="Grupo 55"/>
          <p:cNvGrpSpPr/>
          <p:nvPr/>
        </p:nvGrpSpPr>
        <p:grpSpPr>
          <a:xfrm>
            <a:off x="1891363" y="5086895"/>
            <a:ext cx="1005796" cy="437638"/>
            <a:chOff x="-486922" y="2733241"/>
            <a:chExt cx="1749493" cy="437638"/>
          </a:xfrm>
        </p:grpSpPr>
        <p:pic>
          <p:nvPicPr>
            <p:cNvPr id="57" name="Imagen 5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486922" y="2733241"/>
              <a:ext cx="1749493" cy="437638"/>
            </a:xfrm>
            <a:prstGeom prst="rect">
              <a:avLst/>
            </a:prstGeom>
          </p:spPr>
        </p:pic>
        <p:sp>
          <p:nvSpPr>
            <p:cNvPr id="58" name="Rectángulo 57"/>
            <p:cNvSpPr/>
            <p:nvPr/>
          </p:nvSpPr>
          <p:spPr>
            <a:xfrm>
              <a:off x="-243783" y="2879109"/>
              <a:ext cx="1065891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_tradnl" sz="900" b="1" dirty="0">
                  <a:latin typeface="Arial" charset="0"/>
                  <a:ea typeface="Arial" charset="0"/>
                  <a:cs typeface="Arial" charset="0"/>
                </a:rPr>
                <a:t>BIG DATA</a:t>
              </a:r>
            </a:p>
          </p:txBody>
        </p:sp>
      </p:grpSp>
      <p:pic>
        <p:nvPicPr>
          <p:cNvPr id="89" name="Imagen 8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6648" y="2014969"/>
            <a:ext cx="458459" cy="550997"/>
          </a:xfrm>
          <a:prstGeom prst="rect">
            <a:avLst/>
          </a:prstGeom>
        </p:spPr>
      </p:pic>
      <p:sp>
        <p:nvSpPr>
          <p:cNvPr id="91" name="Rectángulo 90"/>
          <p:cNvSpPr/>
          <p:nvPr/>
        </p:nvSpPr>
        <p:spPr>
          <a:xfrm>
            <a:off x="3146799" y="1294628"/>
            <a:ext cx="90762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Berlin Sans FB" panose="020E0602020502020306" pitchFamily="34" charset="0"/>
              </a:rPr>
              <a:t>Improved</a:t>
            </a:r>
          </a:p>
          <a:p>
            <a:pPr algn="ctr"/>
            <a:r>
              <a:rPr lang="en-US" sz="1400" dirty="0">
                <a:latin typeface="Berlin Sans FB" panose="020E0602020502020306" pitchFamily="34" charset="0"/>
              </a:rPr>
              <a:t>Parking</a:t>
            </a:r>
          </a:p>
          <a:p>
            <a:pPr algn="ctr"/>
            <a:r>
              <a:rPr lang="en-US" sz="1400" dirty="0">
                <a:latin typeface="Berlin Sans FB" panose="020E0602020502020306" pitchFamily="34" charset="0"/>
              </a:rPr>
              <a:t>Services</a:t>
            </a:r>
          </a:p>
        </p:txBody>
      </p:sp>
      <p:pic>
        <p:nvPicPr>
          <p:cNvPr id="92" name="Imagen 9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81849" y="2000527"/>
            <a:ext cx="398456" cy="567151"/>
          </a:xfrm>
          <a:prstGeom prst="rect">
            <a:avLst/>
          </a:prstGeom>
        </p:spPr>
      </p:pic>
      <p:sp>
        <p:nvSpPr>
          <p:cNvPr id="94" name="Rectángulo 93"/>
          <p:cNvSpPr/>
          <p:nvPr/>
        </p:nvSpPr>
        <p:spPr>
          <a:xfrm>
            <a:off x="1981694" y="1337877"/>
            <a:ext cx="10354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Berlin Sans FB" panose="020E0602020502020306" pitchFamily="34" charset="0"/>
              </a:rPr>
              <a:t>Improved</a:t>
            </a:r>
          </a:p>
          <a:p>
            <a:pPr algn="ctr"/>
            <a:r>
              <a:rPr lang="en-US" sz="1400" dirty="0">
                <a:latin typeface="Berlin Sans FB" panose="020E0602020502020306" pitchFamily="34" charset="0"/>
              </a:rPr>
              <a:t>Waste</a:t>
            </a:r>
            <a:r>
              <a:rPr lang="es-ES" sz="1400" dirty="0">
                <a:latin typeface="Berlin Sans FB" panose="020E0602020502020306" pitchFamily="34" charset="0"/>
              </a:rPr>
              <a:t> </a:t>
            </a:r>
          </a:p>
          <a:p>
            <a:pPr algn="ctr"/>
            <a:r>
              <a:rPr lang="en-US" sz="1400" dirty="0">
                <a:latin typeface="Berlin Sans FB" panose="020E0602020502020306" pitchFamily="34" charset="0"/>
              </a:rPr>
              <a:t>Services</a:t>
            </a:r>
            <a:endParaRPr lang="en-US" sz="1000" dirty="0">
              <a:latin typeface="Berlin Sans FB" panose="020E0602020502020306" pitchFamily="34" charset="0"/>
            </a:endParaRPr>
          </a:p>
        </p:txBody>
      </p:sp>
      <p:cxnSp>
        <p:nvCxnSpPr>
          <p:cNvPr id="95" name="Conector angular 94"/>
          <p:cNvCxnSpPr>
            <a:stCxn id="18" idx="0"/>
            <a:endCxn id="89" idx="2"/>
          </p:cNvCxnSpPr>
          <p:nvPr/>
        </p:nvCxnSpPr>
        <p:spPr>
          <a:xfrm rot="16200000" flipV="1">
            <a:off x="2029055" y="2992790"/>
            <a:ext cx="1572147" cy="718499"/>
          </a:xfrm>
          <a:prstGeom prst="bentConnector3">
            <a:avLst>
              <a:gd name="adj1" fmla="val 63377"/>
            </a:avLst>
          </a:prstGeom>
          <a:ln w="381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angular 95"/>
          <p:cNvCxnSpPr>
            <a:stCxn id="18" idx="0"/>
            <a:endCxn id="92" idx="2"/>
          </p:cNvCxnSpPr>
          <p:nvPr/>
        </p:nvCxnSpPr>
        <p:spPr>
          <a:xfrm rot="5400000" flipH="1" flipV="1">
            <a:off x="2592510" y="3149546"/>
            <a:ext cx="1570435" cy="406700"/>
          </a:xfrm>
          <a:prstGeom prst="bentConnector3">
            <a:avLst>
              <a:gd name="adj1" fmla="val 63392"/>
            </a:avLst>
          </a:prstGeom>
          <a:ln w="381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uadroTexto 67"/>
          <p:cNvSpPr txBox="1"/>
          <p:nvPr/>
        </p:nvSpPr>
        <p:spPr>
          <a:xfrm>
            <a:off x="2257334" y="3563805"/>
            <a:ext cx="1900713" cy="369332"/>
          </a:xfrm>
          <a:prstGeom prst="rect">
            <a:avLst/>
          </a:prstGeom>
          <a:solidFill>
            <a:srgbClr val="C9C9C9">
              <a:alpha val="56078"/>
            </a:srgb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Standardized</a:t>
            </a:r>
          </a:p>
        </p:txBody>
      </p:sp>
      <p:cxnSp>
        <p:nvCxnSpPr>
          <p:cNvPr id="104" name="Conector angular 103"/>
          <p:cNvCxnSpPr>
            <a:stCxn id="108" idx="0"/>
            <a:endCxn id="18" idx="3"/>
          </p:cNvCxnSpPr>
          <p:nvPr/>
        </p:nvCxnSpPr>
        <p:spPr>
          <a:xfrm rot="16200000" flipV="1">
            <a:off x="4531204" y="4089065"/>
            <a:ext cx="588202" cy="1015393"/>
          </a:xfrm>
          <a:prstGeom prst="bentConnector2">
            <a:avLst/>
          </a:prstGeom>
          <a:ln w="381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CuadroTexto 107"/>
          <p:cNvSpPr txBox="1"/>
          <p:nvPr/>
        </p:nvSpPr>
        <p:spPr>
          <a:xfrm>
            <a:off x="4703407" y="4890863"/>
            <a:ext cx="1259187" cy="369332"/>
          </a:xfrm>
          <a:prstGeom prst="rect">
            <a:avLst/>
          </a:prstGeom>
          <a:solidFill>
            <a:srgbClr val="C9C9C9">
              <a:alpha val="56078"/>
            </a:srgb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b="1"/>
            </a:lvl1pPr>
          </a:lstStyle>
          <a:p>
            <a:r>
              <a:rPr lang="en-US" dirty="0"/>
              <a:t>Developers</a:t>
            </a:r>
          </a:p>
        </p:txBody>
      </p:sp>
    </p:spTree>
    <p:extLst>
      <p:ext uri="{BB962C8B-B14F-4D97-AF65-F5344CB8AC3E}">
        <p14:creationId xmlns:p14="http://schemas.microsoft.com/office/powerpoint/2010/main" val="3778083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067" y="1193787"/>
            <a:ext cx="8399865" cy="49946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RECOMMENDATION DETERMINED UIT-T Y.4454 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200" dirty="0"/>
              <a:t>“Platform interoperability for smart cities”</a:t>
            </a:r>
            <a:endParaRPr lang="es-ES_tradnl" sz="1200" dirty="0"/>
          </a:p>
          <a:p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2589409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Agrupar 147"/>
          <p:cNvGrpSpPr/>
          <p:nvPr/>
        </p:nvGrpSpPr>
        <p:grpSpPr>
          <a:xfrm>
            <a:off x="1149719" y="1696657"/>
            <a:ext cx="6250544" cy="4997660"/>
            <a:chOff x="622290" y="1423281"/>
            <a:chExt cx="6250544" cy="4997660"/>
          </a:xfrm>
        </p:grpSpPr>
        <p:sp>
          <p:nvSpPr>
            <p:cNvPr id="149" name="Rectángulo 148"/>
            <p:cNvSpPr/>
            <p:nvPr/>
          </p:nvSpPr>
          <p:spPr>
            <a:xfrm>
              <a:off x="622290" y="1746869"/>
              <a:ext cx="1487028" cy="3988204"/>
            </a:xfrm>
            <a:prstGeom prst="rect">
              <a:avLst/>
            </a:prstGeom>
            <a:solidFill>
              <a:srgbClr val="5F257A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s-ES_tradnl" sz="1000" b="1" dirty="0">
                  <a:latin typeface="Arial" charset="0"/>
                  <a:ea typeface="Arial" charset="0"/>
                  <a:cs typeface="Arial" charset="0"/>
                </a:rPr>
                <a:t>SUPPORT LAYER</a:t>
              </a:r>
            </a:p>
          </p:txBody>
        </p:sp>
        <p:sp>
          <p:nvSpPr>
            <p:cNvPr id="150" name="Rectángulo 149"/>
            <p:cNvSpPr/>
            <p:nvPr/>
          </p:nvSpPr>
          <p:spPr>
            <a:xfrm>
              <a:off x="2305910" y="1746869"/>
              <a:ext cx="4566924" cy="552769"/>
            </a:xfrm>
            <a:prstGeom prst="rect">
              <a:avLst/>
            </a:prstGeom>
            <a:solidFill>
              <a:srgbClr val="5F257A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1000" b="1" dirty="0">
                  <a:latin typeface="Arial" charset="0"/>
                  <a:ea typeface="Arial" charset="0"/>
                  <a:cs typeface="Arial" charset="0"/>
                </a:rPr>
                <a:t>SERVICE LAYER</a:t>
              </a:r>
            </a:p>
          </p:txBody>
        </p:sp>
        <p:sp>
          <p:nvSpPr>
            <p:cNvPr id="151" name="Rectángulo 150"/>
            <p:cNvSpPr/>
            <p:nvPr/>
          </p:nvSpPr>
          <p:spPr>
            <a:xfrm rot="16200000">
              <a:off x="2204184" y="1622222"/>
              <a:ext cx="826427" cy="428546"/>
            </a:xfrm>
            <a:prstGeom prst="rect">
              <a:avLst/>
            </a:prstGeom>
            <a:solidFill>
              <a:srgbClr val="FFD3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rPr>
                <a:t>MOBILITY</a:t>
              </a:r>
            </a:p>
          </p:txBody>
        </p:sp>
        <p:sp>
          <p:nvSpPr>
            <p:cNvPr id="152" name="Rectángulo 151"/>
            <p:cNvSpPr/>
            <p:nvPr/>
          </p:nvSpPr>
          <p:spPr>
            <a:xfrm rot="16200000">
              <a:off x="2692417" y="1622223"/>
              <a:ext cx="826426" cy="428546"/>
            </a:xfrm>
            <a:prstGeom prst="rect">
              <a:avLst/>
            </a:prstGeom>
            <a:solidFill>
              <a:srgbClr val="FFD3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600" b="1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rPr>
                <a:t>ENVIRONMENT</a:t>
              </a:r>
              <a:endParaRPr lang="es-ES_tradnl" sz="600" b="1" dirty="0">
                <a:solidFill>
                  <a:srgbClr val="1E1E4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53" name="Rectángulo 152"/>
            <p:cNvSpPr/>
            <p:nvPr/>
          </p:nvSpPr>
          <p:spPr>
            <a:xfrm rot="16200000">
              <a:off x="3180649" y="1622222"/>
              <a:ext cx="826427" cy="428546"/>
            </a:xfrm>
            <a:prstGeom prst="rect">
              <a:avLst/>
            </a:prstGeom>
            <a:solidFill>
              <a:srgbClr val="FFD3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rPr>
                <a:t>TOURISM</a:t>
              </a:r>
            </a:p>
          </p:txBody>
        </p:sp>
        <p:sp>
          <p:nvSpPr>
            <p:cNvPr id="154" name="Rectángulo 153"/>
            <p:cNvSpPr/>
            <p:nvPr/>
          </p:nvSpPr>
          <p:spPr>
            <a:xfrm rot="16200000">
              <a:off x="5133579" y="1622222"/>
              <a:ext cx="826428" cy="428546"/>
            </a:xfrm>
            <a:prstGeom prst="rect">
              <a:avLst/>
            </a:prstGeom>
            <a:solidFill>
              <a:srgbClr val="FFD3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rPr>
                <a:t>RECYCLING</a:t>
              </a:r>
              <a:endParaRPr lang="es-ES_tradnl" sz="600" b="1" dirty="0">
                <a:solidFill>
                  <a:srgbClr val="1E1E4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55" name="Rectángulo 154"/>
            <p:cNvSpPr/>
            <p:nvPr/>
          </p:nvSpPr>
          <p:spPr>
            <a:xfrm rot="16200000">
              <a:off x="5621811" y="1622222"/>
              <a:ext cx="826428" cy="428546"/>
            </a:xfrm>
            <a:prstGeom prst="rect">
              <a:avLst/>
            </a:prstGeom>
            <a:solidFill>
              <a:srgbClr val="FFD3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rPr>
                <a:t>WATER</a:t>
              </a:r>
              <a:endParaRPr lang="es-ES_tradnl" sz="600" b="1" dirty="0">
                <a:solidFill>
                  <a:srgbClr val="1E1E4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56" name="Rectángulo 155"/>
            <p:cNvSpPr/>
            <p:nvPr/>
          </p:nvSpPr>
          <p:spPr>
            <a:xfrm rot="16200000">
              <a:off x="6110044" y="1622222"/>
              <a:ext cx="826428" cy="428546"/>
            </a:xfrm>
            <a:prstGeom prst="rect">
              <a:avLst/>
            </a:prstGeom>
            <a:solidFill>
              <a:srgbClr val="FFD3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s-IS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rPr>
                <a:t>…...</a:t>
              </a:r>
              <a:endParaRPr lang="es-ES_tradnl" sz="600" b="1" dirty="0">
                <a:solidFill>
                  <a:srgbClr val="1E1E4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57" name="Rectángulo 156"/>
            <p:cNvSpPr/>
            <p:nvPr/>
          </p:nvSpPr>
          <p:spPr>
            <a:xfrm>
              <a:off x="2305910" y="2720172"/>
              <a:ext cx="4566924" cy="637485"/>
            </a:xfrm>
            <a:prstGeom prst="rect">
              <a:avLst/>
            </a:prstGeom>
            <a:solidFill>
              <a:srgbClr val="5F257A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s-ES_tradnl" sz="1000" b="1" dirty="0">
                  <a:latin typeface="Arial" charset="0"/>
                  <a:ea typeface="Arial" charset="0"/>
                  <a:cs typeface="Arial" charset="0"/>
                </a:rPr>
                <a:t>INTEROPERABILITY LAYER</a:t>
              </a:r>
            </a:p>
          </p:txBody>
        </p:sp>
        <p:sp>
          <p:nvSpPr>
            <p:cNvPr id="158" name="Rectángulo 157"/>
            <p:cNvSpPr/>
            <p:nvPr/>
          </p:nvSpPr>
          <p:spPr>
            <a:xfrm>
              <a:off x="2403124" y="2779371"/>
              <a:ext cx="976465" cy="311870"/>
            </a:xfrm>
            <a:prstGeom prst="rect">
              <a:avLst/>
            </a:prstGeom>
            <a:solidFill>
              <a:srgbClr val="FFD3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rPr>
                <a:t>SECURITY</a:t>
              </a:r>
              <a:endParaRPr lang="es-ES_tradnl" sz="600" b="1" dirty="0">
                <a:solidFill>
                  <a:srgbClr val="1E1E4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59" name="Rectángulo 158"/>
            <p:cNvSpPr/>
            <p:nvPr/>
          </p:nvSpPr>
          <p:spPr>
            <a:xfrm>
              <a:off x="3542333" y="2779371"/>
              <a:ext cx="976465" cy="311870"/>
            </a:xfrm>
            <a:prstGeom prst="rect">
              <a:avLst/>
            </a:prstGeom>
            <a:solidFill>
              <a:srgbClr val="FFD3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600" b="1" dirty="0" err="1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rPr>
                <a:t>APIs</a:t>
              </a:r>
              <a:endParaRPr lang="es-ES_tradnl" sz="600" b="1" dirty="0">
                <a:solidFill>
                  <a:srgbClr val="1E1E4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60" name="Rectángulo 159"/>
            <p:cNvSpPr/>
            <p:nvPr/>
          </p:nvSpPr>
          <p:spPr>
            <a:xfrm>
              <a:off x="4681542" y="2779371"/>
              <a:ext cx="976465" cy="311870"/>
            </a:xfrm>
            <a:prstGeom prst="rect">
              <a:avLst/>
            </a:prstGeom>
            <a:solidFill>
              <a:srgbClr val="FFD3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rPr>
                <a:t>DEVELOPMENT KIT</a:t>
              </a:r>
              <a:endParaRPr lang="es-ES_tradnl" sz="600" b="1" dirty="0">
                <a:solidFill>
                  <a:srgbClr val="1E1E4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61" name="Rectángulo 160"/>
            <p:cNvSpPr/>
            <p:nvPr/>
          </p:nvSpPr>
          <p:spPr>
            <a:xfrm>
              <a:off x="5820752" y="2779371"/>
              <a:ext cx="976465" cy="311870"/>
            </a:xfrm>
            <a:prstGeom prst="rect">
              <a:avLst/>
            </a:prstGeom>
            <a:solidFill>
              <a:srgbClr val="FFD3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rPr>
                <a:t>OPEN DATA PORTAL</a:t>
              </a:r>
              <a:endParaRPr lang="es-ES_tradnl" sz="600" b="1" dirty="0">
                <a:solidFill>
                  <a:srgbClr val="1E1E4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62" name="CuadroTexto 161"/>
            <p:cNvSpPr txBox="1"/>
            <p:nvPr/>
          </p:nvSpPr>
          <p:spPr>
            <a:xfrm>
              <a:off x="3435933" y="2366353"/>
              <a:ext cx="24641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_tradnl" sz="12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rPr>
                <a:t>SMART SERVICES INTERFACE</a:t>
              </a:r>
            </a:p>
          </p:txBody>
        </p:sp>
        <p:sp>
          <p:nvSpPr>
            <p:cNvPr id="163" name="CuadroTexto 162"/>
            <p:cNvSpPr txBox="1"/>
            <p:nvPr/>
          </p:nvSpPr>
          <p:spPr>
            <a:xfrm>
              <a:off x="3292382" y="3441056"/>
              <a:ext cx="25939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_tradnl" sz="12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rPr>
                <a:t>INTEROPERABILITY INTERFACE</a:t>
              </a:r>
            </a:p>
          </p:txBody>
        </p:sp>
        <p:sp>
          <p:nvSpPr>
            <p:cNvPr id="164" name="Rectángulo 163"/>
            <p:cNvSpPr/>
            <p:nvPr/>
          </p:nvSpPr>
          <p:spPr>
            <a:xfrm>
              <a:off x="2305910" y="3786501"/>
              <a:ext cx="4566924" cy="998542"/>
            </a:xfrm>
            <a:prstGeom prst="rect">
              <a:avLst/>
            </a:prstGeom>
            <a:solidFill>
              <a:srgbClr val="5F257A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s-ES_tradnl" sz="1000" b="1" dirty="0">
                  <a:latin typeface="Arial" charset="0"/>
                  <a:ea typeface="Arial" charset="0"/>
                  <a:cs typeface="Arial" charset="0"/>
                </a:rPr>
                <a:t>KNOWLEDGE LAYER</a:t>
              </a:r>
            </a:p>
          </p:txBody>
        </p:sp>
        <p:sp>
          <p:nvSpPr>
            <p:cNvPr id="165" name="Rectángulo 164"/>
            <p:cNvSpPr/>
            <p:nvPr/>
          </p:nvSpPr>
          <p:spPr>
            <a:xfrm>
              <a:off x="2305910" y="5144805"/>
              <a:ext cx="4566924" cy="590268"/>
            </a:xfrm>
            <a:prstGeom prst="rect">
              <a:avLst/>
            </a:prstGeom>
            <a:solidFill>
              <a:srgbClr val="5F257A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s-ES_tradnl" sz="1000" b="1" dirty="0">
                  <a:latin typeface="Arial" charset="0"/>
                  <a:ea typeface="Arial" charset="0"/>
                  <a:cs typeface="Arial" charset="0"/>
                </a:rPr>
                <a:t>COLLECTION LAYER</a:t>
              </a:r>
            </a:p>
          </p:txBody>
        </p:sp>
        <p:sp>
          <p:nvSpPr>
            <p:cNvPr id="166" name="CuadroTexto 165"/>
            <p:cNvSpPr txBox="1"/>
            <p:nvPr/>
          </p:nvSpPr>
          <p:spPr>
            <a:xfrm>
              <a:off x="2882365" y="4817679"/>
              <a:ext cx="34140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_tradnl" sz="12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rPr>
                <a:t>DATA/METADATA COLLECTION INTERFACE</a:t>
              </a:r>
            </a:p>
          </p:txBody>
        </p:sp>
        <p:sp>
          <p:nvSpPr>
            <p:cNvPr id="167" name="Rectángulo 166"/>
            <p:cNvSpPr/>
            <p:nvPr/>
          </p:nvSpPr>
          <p:spPr>
            <a:xfrm>
              <a:off x="3594053" y="5641452"/>
              <a:ext cx="1952548" cy="1954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8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rPr>
                <a:t>MULTIPROTOCOL CONNECTOR</a:t>
              </a:r>
            </a:p>
          </p:txBody>
        </p:sp>
        <p:cxnSp>
          <p:nvCxnSpPr>
            <p:cNvPr id="168" name="Conector recto de flecha 167"/>
            <p:cNvCxnSpPr/>
            <p:nvPr/>
          </p:nvCxnSpPr>
          <p:spPr>
            <a:xfrm>
              <a:off x="6600709" y="2301576"/>
              <a:ext cx="0" cy="418596"/>
            </a:xfrm>
            <a:prstGeom prst="straightConnector1">
              <a:avLst/>
            </a:prstGeom>
            <a:ln w="28575">
              <a:solidFill>
                <a:srgbClr val="1E1E4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ector recto de flecha 168"/>
            <p:cNvCxnSpPr/>
            <p:nvPr/>
          </p:nvCxnSpPr>
          <p:spPr>
            <a:xfrm>
              <a:off x="6598615" y="3357657"/>
              <a:ext cx="0" cy="418596"/>
            </a:xfrm>
            <a:prstGeom prst="straightConnector1">
              <a:avLst/>
            </a:prstGeom>
            <a:ln w="28575">
              <a:solidFill>
                <a:srgbClr val="1E1E4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ector recto de flecha 169"/>
            <p:cNvCxnSpPr/>
            <p:nvPr/>
          </p:nvCxnSpPr>
          <p:spPr>
            <a:xfrm>
              <a:off x="6600709" y="4785043"/>
              <a:ext cx="0" cy="370401"/>
            </a:xfrm>
            <a:prstGeom prst="straightConnector1">
              <a:avLst/>
            </a:prstGeom>
            <a:ln w="28575">
              <a:solidFill>
                <a:srgbClr val="1E1E4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ector recto de flecha 170"/>
            <p:cNvCxnSpPr/>
            <p:nvPr/>
          </p:nvCxnSpPr>
          <p:spPr>
            <a:xfrm>
              <a:off x="2569136" y="2301576"/>
              <a:ext cx="0" cy="418596"/>
            </a:xfrm>
            <a:prstGeom prst="straightConnector1">
              <a:avLst/>
            </a:prstGeom>
            <a:ln w="28575">
              <a:solidFill>
                <a:srgbClr val="1E1E4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ector recto de flecha 171"/>
            <p:cNvCxnSpPr/>
            <p:nvPr/>
          </p:nvCxnSpPr>
          <p:spPr>
            <a:xfrm>
              <a:off x="2569136" y="3357657"/>
              <a:ext cx="0" cy="418596"/>
            </a:xfrm>
            <a:prstGeom prst="straightConnector1">
              <a:avLst/>
            </a:prstGeom>
            <a:ln w="28575">
              <a:solidFill>
                <a:srgbClr val="1E1E4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ector recto de flecha 172"/>
            <p:cNvCxnSpPr/>
            <p:nvPr/>
          </p:nvCxnSpPr>
          <p:spPr>
            <a:xfrm>
              <a:off x="2569136" y="4817679"/>
              <a:ext cx="0" cy="337765"/>
            </a:xfrm>
            <a:prstGeom prst="straightConnector1">
              <a:avLst/>
            </a:prstGeom>
            <a:ln w="28575">
              <a:solidFill>
                <a:srgbClr val="1E1E4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4" name="Imagen 17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16968" y="5869548"/>
              <a:ext cx="156256" cy="335949"/>
            </a:xfrm>
            <a:prstGeom prst="rect">
              <a:avLst/>
            </a:prstGeom>
          </p:spPr>
        </p:pic>
        <p:pic>
          <p:nvPicPr>
            <p:cNvPr id="175" name="Imagen 17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89374" y="5869548"/>
              <a:ext cx="156256" cy="335949"/>
            </a:xfrm>
            <a:prstGeom prst="rect">
              <a:avLst/>
            </a:prstGeom>
          </p:spPr>
        </p:pic>
        <p:pic>
          <p:nvPicPr>
            <p:cNvPr id="176" name="Imagen 17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1780" y="5869548"/>
              <a:ext cx="156256" cy="335949"/>
            </a:xfrm>
            <a:prstGeom prst="rect">
              <a:avLst/>
            </a:prstGeom>
          </p:spPr>
        </p:pic>
        <p:pic>
          <p:nvPicPr>
            <p:cNvPr id="177" name="Imagen 17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34187" y="5869548"/>
              <a:ext cx="156256" cy="335949"/>
            </a:xfrm>
            <a:prstGeom prst="rect">
              <a:avLst/>
            </a:prstGeom>
          </p:spPr>
        </p:pic>
        <p:sp>
          <p:nvSpPr>
            <p:cNvPr id="178" name="Rectángulo 177"/>
            <p:cNvSpPr/>
            <p:nvPr/>
          </p:nvSpPr>
          <p:spPr>
            <a:xfrm>
              <a:off x="712895" y="2127298"/>
              <a:ext cx="796132" cy="338491"/>
            </a:xfrm>
            <a:prstGeom prst="rect">
              <a:avLst/>
            </a:prstGeom>
            <a:solidFill>
              <a:srgbClr val="FFD3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rPr>
                <a:t>AUDIT</a:t>
              </a:r>
            </a:p>
          </p:txBody>
        </p:sp>
        <p:sp>
          <p:nvSpPr>
            <p:cNvPr id="179" name="Rectángulo 178"/>
            <p:cNvSpPr/>
            <p:nvPr/>
          </p:nvSpPr>
          <p:spPr>
            <a:xfrm rot="16200000">
              <a:off x="55679" y="3656259"/>
              <a:ext cx="3486474" cy="428546"/>
            </a:xfrm>
            <a:prstGeom prst="rect">
              <a:avLst/>
            </a:prstGeom>
            <a:solidFill>
              <a:srgbClr val="FFD3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rPr>
                <a:t>SECURITY</a:t>
              </a:r>
            </a:p>
          </p:txBody>
        </p:sp>
        <p:sp>
          <p:nvSpPr>
            <p:cNvPr id="180" name="Rectángulo 179"/>
            <p:cNvSpPr/>
            <p:nvPr/>
          </p:nvSpPr>
          <p:spPr>
            <a:xfrm>
              <a:off x="712895" y="2523939"/>
              <a:ext cx="796132" cy="338491"/>
            </a:xfrm>
            <a:prstGeom prst="rect">
              <a:avLst/>
            </a:prstGeom>
            <a:solidFill>
              <a:srgbClr val="FFD3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rPr>
                <a:t>MONITORING</a:t>
              </a:r>
            </a:p>
          </p:txBody>
        </p:sp>
        <p:sp>
          <p:nvSpPr>
            <p:cNvPr id="181" name="Rectángulo 180"/>
            <p:cNvSpPr/>
            <p:nvPr/>
          </p:nvSpPr>
          <p:spPr>
            <a:xfrm>
              <a:off x="712895" y="2920579"/>
              <a:ext cx="796132" cy="338491"/>
            </a:xfrm>
            <a:prstGeom prst="rect">
              <a:avLst/>
            </a:prstGeom>
            <a:solidFill>
              <a:srgbClr val="FFD3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rPr>
                <a:t>LOGGING</a:t>
              </a:r>
            </a:p>
          </p:txBody>
        </p:sp>
        <p:sp>
          <p:nvSpPr>
            <p:cNvPr id="182" name="Rectángulo 181"/>
            <p:cNvSpPr/>
            <p:nvPr/>
          </p:nvSpPr>
          <p:spPr>
            <a:xfrm>
              <a:off x="712895" y="3317219"/>
              <a:ext cx="796132" cy="338491"/>
            </a:xfrm>
            <a:prstGeom prst="rect">
              <a:avLst/>
            </a:prstGeom>
            <a:solidFill>
              <a:srgbClr val="FFD3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rPr>
                <a:t>SCHEDULE</a:t>
              </a:r>
            </a:p>
          </p:txBody>
        </p:sp>
        <p:sp>
          <p:nvSpPr>
            <p:cNvPr id="183" name="Rectángulo 182"/>
            <p:cNvSpPr/>
            <p:nvPr/>
          </p:nvSpPr>
          <p:spPr>
            <a:xfrm>
              <a:off x="712895" y="3713858"/>
              <a:ext cx="796132" cy="629265"/>
            </a:xfrm>
            <a:prstGeom prst="rect">
              <a:avLst/>
            </a:prstGeom>
            <a:solidFill>
              <a:srgbClr val="FFD3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rPr>
                <a:t>MANAGEMENT</a:t>
              </a:r>
            </a:p>
          </p:txBody>
        </p:sp>
        <p:pic>
          <p:nvPicPr>
            <p:cNvPr id="184" name="Imagen 18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7407" y="4483376"/>
              <a:ext cx="644925" cy="628937"/>
            </a:xfrm>
            <a:prstGeom prst="rect">
              <a:avLst/>
            </a:prstGeom>
          </p:spPr>
        </p:pic>
        <p:sp>
          <p:nvSpPr>
            <p:cNvPr id="185" name="Rectángulo 184"/>
            <p:cNvSpPr/>
            <p:nvPr/>
          </p:nvSpPr>
          <p:spPr>
            <a:xfrm>
              <a:off x="712895" y="5275277"/>
              <a:ext cx="796132" cy="338491"/>
            </a:xfrm>
            <a:prstGeom prst="rect">
              <a:avLst/>
            </a:prstGeom>
            <a:solidFill>
              <a:srgbClr val="FFD3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rPr>
                <a:t>CONNECTORS</a:t>
              </a:r>
            </a:p>
          </p:txBody>
        </p:sp>
        <p:sp>
          <p:nvSpPr>
            <p:cNvPr id="186" name="CuadroTexto 185"/>
            <p:cNvSpPr txBox="1"/>
            <p:nvPr/>
          </p:nvSpPr>
          <p:spPr>
            <a:xfrm>
              <a:off x="743217" y="4764127"/>
              <a:ext cx="72487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rPr>
                <a:t>CONFIG. REP. </a:t>
              </a:r>
            </a:p>
          </p:txBody>
        </p:sp>
        <p:sp>
          <p:nvSpPr>
            <p:cNvPr id="187" name="Rectángulo 186"/>
            <p:cNvSpPr/>
            <p:nvPr/>
          </p:nvSpPr>
          <p:spPr>
            <a:xfrm>
              <a:off x="789900" y="3918650"/>
              <a:ext cx="619409" cy="166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rPr>
                <a:t>REST API </a:t>
              </a:r>
            </a:p>
          </p:txBody>
        </p:sp>
        <p:sp>
          <p:nvSpPr>
            <p:cNvPr id="188" name="Rectángulo 187"/>
            <p:cNvSpPr/>
            <p:nvPr/>
          </p:nvSpPr>
          <p:spPr>
            <a:xfrm>
              <a:off x="789900" y="4118607"/>
              <a:ext cx="619409" cy="166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rPr>
                <a:t>WEB UI</a:t>
              </a:r>
            </a:p>
          </p:txBody>
        </p:sp>
        <p:grpSp>
          <p:nvGrpSpPr>
            <p:cNvPr id="189" name="Agrupar 188"/>
            <p:cNvGrpSpPr/>
            <p:nvPr/>
          </p:nvGrpSpPr>
          <p:grpSpPr>
            <a:xfrm>
              <a:off x="5948904" y="3804149"/>
              <a:ext cx="788627" cy="949414"/>
              <a:chOff x="6274492" y="4097757"/>
              <a:chExt cx="707050" cy="983109"/>
            </a:xfrm>
          </p:grpSpPr>
          <p:pic>
            <p:nvPicPr>
              <p:cNvPr id="215" name="Imagen 21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74492" y="4727341"/>
                <a:ext cx="707050" cy="353525"/>
              </a:xfrm>
              <a:prstGeom prst="rect">
                <a:avLst/>
              </a:prstGeom>
            </p:spPr>
          </p:pic>
          <p:pic>
            <p:nvPicPr>
              <p:cNvPr id="216" name="Imagen 21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74492" y="4414708"/>
                <a:ext cx="707050" cy="353525"/>
              </a:xfrm>
              <a:prstGeom prst="rect">
                <a:avLst/>
              </a:prstGeom>
            </p:spPr>
          </p:pic>
          <p:pic>
            <p:nvPicPr>
              <p:cNvPr id="217" name="Imagen 21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74492" y="4097757"/>
                <a:ext cx="707050" cy="353525"/>
              </a:xfrm>
              <a:prstGeom prst="rect">
                <a:avLst/>
              </a:prstGeom>
            </p:spPr>
          </p:pic>
        </p:grpSp>
        <p:sp>
          <p:nvSpPr>
            <p:cNvPr id="190" name="CuadroTexto 189"/>
            <p:cNvSpPr txBox="1"/>
            <p:nvPr/>
          </p:nvSpPr>
          <p:spPr>
            <a:xfrm>
              <a:off x="4046605" y="6205497"/>
              <a:ext cx="112317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8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rPr>
                <a:t>MQTT, WS, REST...</a:t>
              </a:r>
            </a:p>
          </p:txBody>
        </p:sp>
        <p:sp>
          <p:nvSpPr>
            <p:cNvPr id="191" name="Rectángulo 190"/>
            <p:cNvSpPr/>
            <p:nvPr/>
          </p:nvSpPr>
          <p:spPr>
            <a:xfrm>
              <a:off x="3594053" y="5416128"/>
              <a:ext cx="1952548" cy="166762"/>
            </a:xfrm>
            <a:prstGeom prst="rect">
              <a:avLst/>
            </a:prstGeom>
            <a:solidFill>
              <a:srgbClr val="FFD3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rPr>
                <a:t>SEMANTIC ABSTRACTION PROTOCOL</a:t>
              </a:r>
              <a:endParaRPr lang="es-ES_tradnl" sz="600" b="1" dirty="0">
                <a:solidFill>
                  <a:srgbClr val="1E1E4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92" name="Rectángulo 191"/>
            <p:cNvSpPr/>
            <p:nvPr/>
          </p:nvSpPr>
          <p:spPr>
            <a:xfrm>
              <a:off x="2383722" y="5272867"/>
              <a:ext cx="995867" cy="318945"/>
            </a:xfrm>
            <a:prstGeom prst="rect">
              <a:avLst/>
            </a:prstGeom>
            <a:solidFill>
              <a:srgbClr val="FFD3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rPr>
                <a:t>SECURITY</a:t>
              </a:r>
              <a:endParaRPr lang="es-ES_tradnl" sz="600" b="1" dirty="0">
                <a:solidFill>
                  <a:srgbClr val="1E1E4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93" name="Rectángulo 192"/>
            <p:cNvSpPr/>
            <p:nvPr/>
          </p:nvSpPr>
          <p:spPr>
            <a:xfrm>
              <a:off x="5777489" y="5228042"/>
              <a:ext cx="995867" cy="189589"/>
            </a:xfrm>
            <a:prstGeom prst="rect">
              <a:avLst/>
            </a:prstGeom>
            <a:solidFill>
              <a:srgbClr val="FFD3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rPr>
                <a:t>NOTIFICATIONS</a:t>
              </a:r>
              <a:endParaRPr lang="es-ES_tradnl" sz="600" b="1" dirty="0">
                <a:solidFill>
                  <a:srgbClr val="1E1E4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94" name="Rectángulo 193"/>
            <p:cNvSpPr/>
            <p:nvPr/>
          </p:nvSpPr>
          <p:spPr>
            <a:xfrm>
              <a:off x="5777489" y="5470137"/>
              <a:ext cx="995867" cy="189589"/>
            </a:xfrm>
            <a:prstGeom prst="rect">
              <a:avLst/>
            </a:prstGeom>
            <a:solidFill>
              <a:srgbClr val="FFD3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rPr>
                <a:t>PLUG-INS</a:t>
              </a:r>
            </a:p>
            <a:p>
              <a:pPr algn="ctr"/>
              <a:r>
                <a:rPr lang="es-ES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rPr>
                <a:t>ADAPTERS</a:t>
              </a:r>
              <a:endParaRPr lang="es-ES_tradnl" sz="600" b="1" dirty="0">
                <a:solidFill>
                  <a:srgbClr val="1E1E4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195" name="Conector recto de flecha 194"/>
            <p:cNvCxnSpPr>
              <a:stCxn id="175" idx="1"/>
            </p:cNvCxnSpPr>
            <p:nvPr/>
          </p:nvCxnSpPr>
          <p:spPr>
            <a:xfrm flipH="1">
              <a:off x="1946485" y="2935306"/>
              <a:ext cx="456639" cy="0"/>
            </a:xfrm>
            <a:prstGeom prst="straightConnector1">
              <a:avLst/>
            </a:prstGeom>
            <a:ln w="28575">
              <a:solidFill>
                <a:srgbClr val="1E1E4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Conector recto de flecha 195"/>
            <p:cNvCxnSpPr/>
            <p:nvPr/>
          </p:nvCxnSpPr>
          <p:spPr>
            <a:xfrm flipH="1">
              <a:off x="1946485" y="5272867"/>
              <a:ext cx="456639" cy="0"/>
            </a:xfrm>
            <a:prstGeom prst="straightConnector1">
              <a:avLst/>
            </a:prstGeom>
            <a:ln w="28575">
              <a:solidFill>
                <a:srgbClr val="1E1E4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Rectángulo 196"/>
            <p:cNvSpPr/>
            <p:nvPr/>
          </p:nvSpPr>
          <p:spPr>
            <a:xfrm>
              <a:off x="2383722" y="3845199"/>
              <a:ext cx="1091991" cy="169562"/>
            </a:xfrm>
            <a:prstGeom prst="rect">
              <a:avLst/>
            </a:prstGeom>
            <a:solidFill>
              <a:srgbClr val="FFD3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rPr>
                <a:t>SECURITY</a:t>
              </a:r>
              <a:endParaRPr lang="es-ES_tradnl" sz="600" b="1" dirty="0">
                <a:solidFill>
                  <a:srgbClr val="1E1E4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198" name="Conector recto de flecha 197"/>
            <p:cNvCxnSpPr/>
            <p:nvPr/>
          </p:nvCxnSpPr>
          <p:spPr>
            <a:xfrm flipH="1">
              <a:off x="1946485" y="3953490"/>
              <a:ext cx="456639" cy="0"/>
            </a:xfrm>
            <a:prstGeom prst="straightConnector1">
              <a:avLst/>
            </a:prstGeom>
            <a:ln w="28575">
              <a:solidFill>
                <a:srgbClr val="1E1E4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Rectángulo 198"/>
            <p:cNvSpPr/>
            <p:nvPr/>
          </p:nvSpPr>
          <p:spPr>
            <a:xfrm>
              <a:off x="2380259" y="4051928"/>
              <a:ext cx="1095454" cy="486978"/>
            </a:xfrm>
            <a:prstGeom prst="rect">
              <a:avLst/>
            </a:prstGeom>
            <a:solidFill>
              <a:srgbClr val="FFD3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s-ES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rPr>
                <a:t>REAL TIME</a:t>
              </a:r>
              <a:endParaRPr lang="es-ES_tradnl" sz="600" b="1" dirty="0">
                <a:solidFill>
                  <a:srgbClr val="1E1E4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00" name="Rectángulo 199"/>
            <p:cNvSpPr/>
            <p:nvPr/>
          </p:nvSpPr>
          <p:spPr>
            <a:xfrm>
              <a:off x="3573254" y="4051928"/>
              <a:ext cx="1095454" cy="486978"/>
            </a:xfrm>
            <a:prstGeom prst="rect">
              <a:avLst/>
            </a:prstGeom>
            <a:solidFill>
              <a:srgbClr val="FFD3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s-ES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rPr>
                <a:t>BACH</a:t>
              </a:r>
              <a:endParaRPr lang="es-ES_tradnl" sz="600" b="1" dirty="0">
                <a:solidFill>
                  <a:srgbClr val="1E1E4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01" name="Rectángulo 200"/>
            <p:cNvSpPr/>
            <p:nvPr/>
          </p:nvSpPr>
          <p:spPr>
            <a:xfrm>
              <a:off x="4752982" y="4051928"/>
              <a:ext cx="1095454" cy="486978"/>
            </a:xfrm>
            <a:prstGeom prst="rect">
              <a:avLst/>
            </a:prstGeom>
            <a:solidFill>
              <a:srgbClr val="FFD3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s-ES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rPr>
                <a:t>ANALYTICS</a:t>
              </a:r>
              <a:endParaRPr lang="es-ES_tradnl" sz="600" b="1" dirty="0">
                <a:solidFill>
                  <a:srgbClr val="1E1E4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02" name="Rectángulo 201"/>
            <p:cNvSpPr/>
            <p:nvPr/>
          </p:nvSpPr>
          <p:spPr>
            <a:xfrm>
              <a:off x="2381956" y="4584332"/>
              <a:ext cx="3438796" cy="148753"/>
            </a:xfrm>
            <a:prstGeom prst="rect">
              <a:avLst/>
            </a:prstGeom>
            <a:solidFill>
              <a:srgbClr val="FFD3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rPr>
                <a:t>SEMÁNTICA CIUDAD</a:t>
              </a:r>
              <a:endParaRPr lang="es-ES_tradnl" sz="600" b="1" dirty="0">
                <a:solidFill>
                  <a:srgbClr val="1E1E4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03" name="CuadroTexto 202"/>
            <p:cNvSpPr txBox="1"/>
            <p:nvPr/>
          </p:nvSpPr>
          <p:spPr>
            <a:xfrm>
              <a:off x="5897778" y="3937359"/>
              <a:ext cx="885179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rPr>
                <a:t>SERVICE HISTORY</a:t>
              </a:r>
            </a:p>
          </p:txBody>
        </p:sp>
        <p:sp>
          <p:nvSpPr>
            <p:cNvPr id="204" name="CuadroTexto 203"/>
            <p:cNvSpPr txBox="1"/>
            <p:nvPr/>
          </p:nvSpPr>
          <p:spPr>
            <a:xfrm>
              <a:off x="5948572" y="4547871"/>
              <a:ext cx="81945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rPr>
                <a:t> REAL TIME REP.</a:t>
              </a:r>
              <a:endParaRPr lang="es-ES_tradnl" sz="600" b="1" dirty="0">
                <a:solidFill>
                  <a:srgbClr val="1E1E4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05" name="CuadroTexto 204"/>
            <p:cNvSpPr txBox="1"/>
            <p:nvPr/>
          </p:nvSpPr>
          <p:spPr>
            <a:xfrm>
              <a:off x="6082127" y="4243447"/>
              <a:ext cx="5164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rPr>
                <a:t>GIS REP.</a:t>
              </a:r>
              <a:endParaRPr lang="es-ES_tradnl" sz="600" b="1" dirty="0">
                <a:solidFill>
                  <a:srgbClr val="1E1E4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06" name="Rectángulo 205"/>
            <p:cNvSpPr/>
            <p:nvPr/>
          </p:nvSpPr>
          <p:spPr>
            <a:xfrm>
              <a:off x="2428591" y="4206448"/>
              <a:ext cx="1005747" cy="813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rPr>
                <a:t>CEP ENGINE</a:t>
              </a:r>
            </a:p>
          </p:txBody>
        </p:sp>
        <p:sp>
          <p:nvSpPr>
            <p:cNvPr id="207" name="Rectángulo 206"/>
            <p:cNvSpPr/>
            <p:nvPr/>
          </p:nvSpPr>
          <p:spPr>
            <a:xfrm>
              <a:off x="2428591" y="4312996"/>
              <a:ext cx="1005747" cy="813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rPr>
                <a:t>RULES</a:t>
              </a:r>
            </a:p>
          </p:txBody>
        </p:sp>
        <p:sp>
          <p:nvSpPr>
            <p:cNvPr id="208" name="Rectángulo 207"/>
            <p:cNvSpPr/>
            <p:nvPr/>
          </p:nvSpPr>
          <p:spPr>
            <a:xfrm>
              <a:off x="2428591" y="4421745"/>
              <a:ext cx="1005747" cy="813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s-IS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rPr>
                <a:t>…...</a:t>
              </a:r>
              <a:endParaRPr lang="es-ES_tradnl" sz="600" b="1" dirty="0">
                <a:solidFill>
                  <a:srgbClr val="1E1E4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09" name="Rectángulo 208"/>
            <p:cNvSpPr/>
            <p:nvPr/>
          </p:nvSpPr>
          <p:spPr>
            <a:xfrm>
              <a:off x="3623059" y="4206448"/>
              <a:ext cx="1005747" cy="813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rPr>
                <a:t>ETL</a:t>
              </a:r>
            </a:p>
          </p:txBody>
        </p:sp>
        <p:sp>
          <p:nvSpPr>
            <p:cNvPr id="210" name="Rectángulo 209"/>
            <p:cNvSpPr/>
            <p:nvPr/>
          </p:nvSpPr>
          <p:spPr>
            <a:xfrm>
              <a:off x="3623059" y="4312996"/>
              <a:ext cx="1005747" cy="813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rPr>
                <a:t>M LEARNING</a:t>
              </a:r>
            </a:p>
          </p:txBody>
        </p:sp>
        <p:sp>
          <p:nvSpPr>
            <p:cNvPr id="211" name="Rectángulo 210"/>
            <p:cNvSpPr/>
            <p:nvPr/>
          </p:nvSpPr>
          <p:spPr>
            <a:xfrm>
              <a:off x="3623059" y="4421745"/>
              <a:ext cx="1005747" cy="813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s-IS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rPr>
                <a:t>…...</a:t>
              </a:r>
              <a:endParaRPr lang="es-ES_tradnl" sz="600" b="1" dirty="0">
                <a:solidFill>
                  <a:srgbClr val="1E1E4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12" name="Rectángulo 211"/>
            <p:cNvSpPr/>
            <p:nvPr/>
          </p:nvSpPr>
          <p:spPr>
            <a:xfrm>
              <a:off x="4806040" y="4206448"/>
              <a:ext cx="1005747" cy="813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rPr>
                <a:t>GIS ENGINE</a:t>
              </a:r>
            </a:p>
          </p:txBody>
        </p:sp>
        <p:sp>
          <p:nvSpPr>
            <p:cNvPr id="213" name="Rectángulo 212"/>
            <p:cNvSpPr/>
            <p:nvPr/>
          </p:nvSpPr>
          <p:spPr>
            <a:xfrm>
              <a:off x="4806040" y="4312996"/>
              <a:ext cx="1005747" cy="813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rPr>
                <a:t>BI ENGINE</a:t>
              </a:r>
            </a:p>
          </p:txBody>
        </p:sp>
        <p:sp>
          <p:nvSpPr>
            <p:cNvPr id="214" name="Rectángulo 213"/>
            <p:cNvSpPr/>
            <p:nvPr/>
          </p:nvSpPr>
          <p:spPr>
            <a:xfrm>
              <a:off x="4806040" y="4421745"/>
              <a:ext cx="1005747" cy="813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s-IS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rPr>
                <a:t>…...</a:t>
              </a:r>
              <a:endParaRPr lang="es-ES_tradnl" sz="600" b="1" dirty="0">
                <a:solidFill>
                  <a:srgbClr val="1E1E4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1397872" y="565118"/>
            <a:ext cx="93962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b="1" dirty="0" err="1">
                <a:solidFill>
                  <a:srgbClr val="1D1F3F"/>
                </a:solidFill>
                <a:latin typeface="Arial" charset="0"/>
                <a:ea typeface="Arial" charset="0"/>
                <a:cs typeface="Arial" charset="0"/>
              </a:rPr>
              <a:t>External</a:t>
            </a:r>
            <a:r>
              <a:rPr lang="es-ES" sz="2500" b="1" dirty="0">
                <a:solidFill>
                  <a:srgbClr val="1D1F3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sz="2500" b="1" dirty="0" err="1">
                <a:solidFill>
                  <a:srgbClr val="1D1F3F"/>
                </a:solidFill>
                <a:latin typeface="Arial" charset="0"/>
                <a:ea typeface="Arial" charset="0"/>
                <a:cs typeface="Arial" charset="0"/>
              </a:rPr>
              <a:t>plataforms</a:t>
            </a:r>
            <a:r>
              <a:rPr lang="es-ES" sz="2500" b="1" dirty="0">
                <a:solidFill>
                  <a:srgbClr val="1D1F3F"/>
                </a:solidFill>
                <a:latin typeface="Arial" charset="0"/>
                <a:ea typeface="Arial" charset="0"/>
                <a:cs typeface="Arial" charset="0"/>
              </a:rPr>
              <a:t> Smart </a:t>
            </a:r>
            <a:r>
              <a:rPr lang="es-ES" sz="2500" b="1" dirty="0" err="1">
                <a:solidFill>
                  <a:srgbClr val="1D1F3F"/>
                </a:solidFill>
                <a:latin typeface="Arial" charset="0"/>
                <a:ea typeface="Arial" charset="0"/>
                <a:cs typeface="Arial" charset="0"/>
              </a:rPr>
              <a:t>port</a:t>
            </a:r>
            <a:r>
              <a:rPr lang="es-ES" sz="2500" b="1" dirty="0">
                <a:solidFill>
                  <a:srgbClr val="1D1F3F"/>
                </a:solidFill>
                <a:latin typeface="Arial" charset="0"/>
                <a:ea typeface="Arial" charset="0"/>
                <a:cs typeface="Arial" charset="0"/>
              </a:rPr>
              <a:t> / </a:t>
            </a:r>
            <a:r>
              <a:rPr lang="es-ES" sz="2500" b="1" dirty="0" err="1">
                <a:solidFill>
                  <a:srgbClr val="1D1F3F"/>
                </a:solidFill>
                <a:latin typeface="Arial" charset="0"/>
                <a:ea typeface="Arial" charset="0"/>
                <a:cs typeface="Arial" charset="0"/>
              </a:rPr>
              <a:t>airport</a:t>
            </a:r>
            <a:r>
              <a:rPr lang="es-ES" sz="2500" b="1" dirty="0">
                <a:solidFill>
                  <a:srgbClr val="1D1F3F"/>
                </a:solidFill>
                <a:latin typeface="Arial" charset="0"/>
                <a:ea typeface="Arial" charset="0"/>
                <a:cs typeface="Arial" charset="0"/>
              </a:rPr>
              <a:t> / </a:t>
            </a:r>
            <a:r>
              <a:rPr lang="es-ES" sz="2500" b="1" dirty="0" err="1">
                <a:solidFill>
                  <a:srgbClr val="1D1F3F"/>
                </a:solidFill>
                <a:latin typeface="Arial" charset="0"/>
                <a:ea typeface="Arial" charset="0"/>
                <a:cs typeface="Arial" charset="0"/>
              </a:rPr>
              <a:t>station</a:t>
            </a:r>
            <a:r>
              <a:rPr lang="es-ES" sz="2500" b="1" dirty="0">
                <a:solidFill>
                  <a:srgbClr val="1D1F3F"/>
                </a:solidFill>
                <a:latin typeface="Arial" charset="0"/>
                <a:ea typeface="Arial" charset="0"/>
                <a:cs typeface="Arial" charset="0"/>
              </a:rPr>
              <a:t> / </a:t>
            </a:r>
            <a:r>
              <a:rPr lang="es-ES" sz="2500" b="1" dirty="0" err="1">
                <a:solidFill>
                  <a:srgbClr val="1D1F3F"/>
                </a:solidFill>
                <a:latin typeface="Arial" charset="0"/>
                <a:ea typeface="Arial" charset="0"/>
                <a:cs typeface="Arial" charset="0"/>
              </a:rPr>
              <a:t>other</a:t>
            </a:r>
            <a:r>
              <a:rPr lang="es-ES" sz="2500" b="1" dirty="0">
                <a:solidFill>
                  <a:srgbClr val="1D1F3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sz="2500" b="1" dirty="0" err="1">
                <a:solidFill>
                  <a:srgbClr val="1D1F3F"/>
                </a:solidFill>
                <a:latin typeface="Arial" charset="0"/>
                <a:ea typeface="Arial" charset="0"/>
                <a:cs typeface="Arial" charset="0"/>
              </a:rPr>
              <a:t>city</a:t>
            </a:r>
            <a:endParaRPr lang="es-ES_tradnl" sz="1400" b="1" dirty="0">
              <a:solidFill>
                <a:srgbClr val="1D1F3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1" name="CuadroTexto 130"/>
          <p:cNvSpPr txBox="1"/>
          <p:nvPr/>
        </p:nvSpPr>
        <p:spPr>
          <a:xfrm>
            <a:off x="7391754" y="2061599"/>
            <a:ext cx="11231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800" b="1" dirty="0">
                <a:solidFill>
                  <a:srgbClr val="1E1E40"/>
                </a:solidFill>
                <a:latin typeface="Arial" charset="0"/>
                <a:ea typeface="Arial" charset="0"/>
                <a:cs typeface="Arial" charset="0"/>
              </a:rPr>
              <a:t>INTERFACE</a:t>
            </a:r>
          </a:p>
        </p:txBody>
      </p:sp>
      <p:cxnSp>
        <p:nvCxnSpPr>
          <p:cNvPr id="136" name="Conector recto de flecha 135"/>
          <p:cNvCxnSpPr/>
          <p:nvPr/>
        </p:nvCxnSpPr>
        <p:spPr>
          <a:xfrm flipH="1">
            <a:off x="7558297" y="2343758"/>
            <a:ext cx="889860" cy="0"/>
          </a:xfrm>
          <a:prstGeom prst="straightConnector1">
            <a:avLst/>
          </a:prstGeom>
          <a:ln w="28575">
            <a:solidFill>
              <a:srgbClr val="1E1E4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CuadroTexto 136"/>
          <p:cNvSpPr txBox="1"/>
          <p:nvPr/>
        </p:nvSpPr>
        <p:spPr>
          <a:xfrm>
            <a:off x="7391754" y="2978826"/>
            <a:ext cx="11231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800" b="1" dirty="0">
                <a:solidFill>
                  <a:srgbClr val="1E1E40"/>
                </a:solidFill>
                <a:latin typeface="Arial" charset="0"/>
                <a:ea typeface="Arial" charset="0"/>
                <a:cs typeface="Arial" charset="0"/>
              </a:rPr>
              <a:t>INTERFACE</a:t>
            </a:r>
          </a:p>
        </p:txBody>
      </p:sp>
      <p:cxnSp>
        <p:nvCxnSpPr>
          <p:cNvPr id="138" name="Conector recto de flecha 137"/>
          <p:cNvCxnSpPr/>
          <p:nvPr/>
        </p:nvCxnSpPr>
        <p:spPr>
          <a:xfrm flipH="1">
            <a:off x="7558297" y="3260985"/>
            <a:ext cx="889860" cy="0"/>
          </a:xfrm>
          <a:prstGeom prst="straightConnector1">
            <a:avLst/>
          </a:prstGeom>
          <a:ln w="28575">
            <a:solidFill>
              <a:srgbClr val="1E1E4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CuadroTexto 138"/>
          <p:cNvSpPr txBox="1"/>
          <p:nvPr/>
        </p:nvSpPr>
        <p:spPr>
          <a:xfrm>
            <a:off x="7391754" y="4233126"/>
            <a:ext cx="11231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800" b="1" dirty="0">
                <a:solidFill>
                  <a:srgbClr val="1E1E40"/>
                </a:solidFill>
                <a:latin typeface="Arial" charset="0"/>
                <a:ea typeface="Arial" charset="0"/>
                <a:cs typeface="Arial" charset="0"/>
              </a:rPr>
              <a:t>INTERFACE</a:t>
            </a:r>
          </a:p>
        </p:txBody>
      </p:sp>
      <p:cxnSp>
        <p:nvCxnSpPr>
          <p:cNvPr id="140" name="Conector recto de flecha 139"/>
          <p:cNvCxnSpPr/>
          <p:nvPr/>
        </p:nvCxnSpPr>
        <p:spPr>
          <a:xfrm flipH="1">
            <a:off x="7558297" y="4515285"/>
            <a:ext cx="889860" cy="0"/>
          </a:xfrm>
          <a:prstGeom prst="straightConnector1">
            <a:avLst/>
          </a:prstGeom>
          <a:ln w="28575">
            <a:solidFill>
              <a:srgbClr val="1E1E4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CuadroTexto 140"/>
          <p:cNvSpPr txBox="1"/>
          <p:nvPr/>
        </p:nvSpPr>
        <p:spPr>
          <a:xfrm>
            <a:off x="7391754" y="5419174"/>
            <a:ext cx="11231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800" b="1" dirty="0">
                <a:solidFill>
                  <a:srgbClr val="1E1E40"/>
                </a:solidFill>
                <a:latin typeface="Arial" charset="0"/>
                <a:ea typeface="Arial" charset="0"/>
                <a:cs typeface="Arial" charset="0"/>
              </a:rPr>
              <a:t>INTERFACE</a:t>
            </a:r>
          </a:p>
        </p:txBody>
      </p:sp>
      <p:cxnSp>
        <p:nvCxnSpPr>
          <p:cNvPr id="142" name="Conector recto de flecha 141"/>
          <p:cNvCxnSpPr/>
          <p:nvPr/>
        </p:nvCxnSpPr>
        <p:spPr>
          <a:xfrm flipH="1">
            <a:off x="7558297" y="5701333"/>
            <a:ext cx="889860" cy="0"/>
          </a:xfrm>
          <a:prstGeom prst="straightConnector1">
            <a:avLst/>
          </a:prstGeom>
          <a:ln w="28575">
            <a:solidFill>
              <a:srgbClr val="1E1E4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Agrupar 46"/>
          <p:cNvGrpSpPr/>
          <p:nvPr/>
        </p:nvGrpSpPr>
        <p:grpSpPr>
          <a:xfrm>
            <a:off x="8579686" y="1288750"/>
            <a:ext cx="2744204" cy="4693949"/>
            <a:chOff x="8579686" y="1288750"/>
            <a:chExt cx="2744204" cy="4693949"/>
          </a:xfrm>
        </p:grpSpPr>
        <p:sp>
          <p:nvSpPr>
            <p:cNvPr id="93" name="Rectángulo 92"/>
            <p:cNvSpPr/>
            <p:nvPr/>
          </p:nvSpPr>
          <p:spPr>
            <a:xfrm>
              <a:off x="8579686" y="1959213"/>
              <a:ext cx="1720444" cy="917266"/>
            </a:xfrm>
            <a:prstGeom prst="rect">
              <a:avLst/>
            </a:prstGeom>
            <a:solidFill>
              <a:srgbClr val="5F257A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s-ES_tradnl" sz="1000" b="1" dirty="0">
                  <a:latin typeface="Arial" charset="0"/>
                  <a:ea typeface="Arial" charset="0"/>
                  <a:cs typeface="Arial" charset="0"/>
                </a:rPr>
                <a:t>SERVICE LAYER</a:t>
              </a:r>
            </a:p>
          </p:txBody>
        </p:sp>
        <p:sp>
          <p:nvSpPr>
            <p:cNvPr id="94" name="Rectángulo 93"/>
            <p:cNvSpPr/>
            <p:nvPr/>
          </p:nvSpPr>
          <p:spPr>
            <a:xfrm rot="5400000">
              <a:off x="8679997" y="3778919"/>
              <a:ext cx="4023486" cy="384074"/>
            </a:xfrm>
            <a:prstGeom prst="rect">
              <a:avLst/>
            </a:prstGeom>
            <a:solidFill>
              <a:srgbClr val="5F257A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1000" b="1" dirty="0">
                  <a:latin typeface="Arial" charset="0"/>
                  <a:ea typeface="Arial" charset="0"/>
                  <a:cs typeface="Arial" charset="0"/>
                </a:rPr>
                <a:t>SUPPORT LAYER</a:t>
              </a:r>
            </a:p>
          </p:txBody>
        </p:sp>
        <p:sp>
          <p:nvSpPr>
            <p:cNvPr id="95" name="Rectángulo 94"/>
            <p:cNvSpPr/>
            <p:nvPr/>
          </p:nvSpPr>
          <p:spPr>
            <a:xfrm>
              <a:off x="8579686" y="2994620"/>
              <a:ext cx="1720444" cy="917266"/>
            </a:xfrm>
            <a:prstGeom prst="rect">
              <a:avLst/>
            </a:prstGeom>
            <a:solidFill>
              <a:srgbClr val="5F257A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1000" b="1" dirty="0">
                  <a:latin typeface="Arial" charset="0"/>
                  <a:ea typeface="Arial" charset="0"/>
                  <a:cs typeface="Arial" charset="0"/>
                </a:rPr>
                <a:t>INTEROPERABILITY LAYER</a:t>
              </a:r>
            </a:p>
          </p:txBody>
        </p:sp>
        <p:sp>
          <p:nvSpPr>
            <p:cNvPr id="97" name="Rectángulo 96"/>
            <p:cNvSpPr/>
            <p:nvPr/>
          </p:nvSpPr>
          <p:spPr>
            <a:xfrm>
              <a:off x="8579686" y="4030027"/>
              <a:ext cx="1720444" cy="917266"/>
            </a:xfrm>
            <a:prstGeom prst="rect">
              <a:avLst/>
            </a:prstGeom>
            <a:solidFill>
              <a:srgbClr val="5F257A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s-ES_tradnl" sz="1000" b="1" dirty="0">
                  <a:latin typeface="Arial" charset="0"/>
                  <a:ea typeface="Arial" charset="0"/>
                  <a:cs typeface="Arial" charset="0"/>
                </a:rPr>
                <a:t>KNOWLEDGE LAYER</a:t>
              </a:r>
            </a:p>
          </p:txBody>
        </p:sp>
        <p:sp>
          <p:nvSpPr>
            <p:cNvPr id="98" name="Rectángulo 97"/>
            <p:cNvSpPr/>
            <p:nvPr/>
          </p:nvSpPr>
          <p:spPr>
            <a:xfrm>
              <a:off x="8579686" y="5065433"/>
              <a:ext cx="1720444" cy="917266"/>
            </a:xfrm>
            <a:prstGeom prst="rect">
              <a:avLst/>
            </a:prstGeom>
            <a:solidFill>
              <a:srgbClr val="FFD3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10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rPr>
                <a:t>CONNECTORS</a:t>
              </a:r>
            </a:p>
          </p:txBody>
        </p:sp>
        <p:sp>
          <p:nvSpPr>
            <p:cNvPr id="99" name="Rectángulo 98"/>
            <p:cNvSpPr/>
            <p:nvPr/>
          </p:nvSpPr>
          <p:spPr>
            <a:xfrm rot="16200000">
              <a:off x="8606195" y="1834566"/>
              <a:ext cx="696712" cy="428546"/>
            </a:xfrm>
            <a:prstGeom prst="rect">
              <a:avLst/>
            </a:prstGeom>
            <a:solidFill>
              <a:srgbClr val="FFD3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rPr>
                <a:t>RECYCLING</a:t>
              </a:r>
              <a:endParaRPr lang="es-ES_tradnl" sz="600" b="1" dirty="0">
                <a:solidFill>
                  <a:srgbClr val="1E1E4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01" name="Rectángulo 100"/>
            <p:cNvSpPr/>
            <p:nvPr/>
          </p:nvSpPr>
          <p:spPr>
            <a:xfrm rot="16200000">
              <a:off x="9094427" y="1834566"/>
              <a:ext cx="696712" cy="428546"/>
            </a:xfrm>
            <a:prstGeom prst="rect">
              <a:avLst/>
            </a:prstGeom>
            <a:solidFill>
              <a:srgbClr val="FFD3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rPr>
                <a:t>WATER</a:t>
              </a:r>
              <a:endParaRPr lang="es-ES_tradnl" sz="600" b="1" dirty="0">
                <a:solidFill>
                  <a:srgbClr val="1E1E4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02" name="Rectángulo 101"/>
            <p:cNvSpPr/>
            <p:nvPr/>
          </p:nvSpPr>
          <p:spPr>
            <a:xfrm rot="16200000">
              <a:off x="9582660" y="1834566"/>
              <a:ext cx="696712" cy="428546"/>
            </a:xfrm>
            <a:prstGeom prst="rect">
              <a:avLst/>
            </a:prstGeom>
            <a:solidFill>
              <a:srgbClr val="FFD3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s-IS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rPr>
                <a:t>…...</a:t>
              </a:r>
              <a:endParaRPr lang="es-ES_tradnl" sz="600" b="1" dirty="0">
                <a:solidFill>
                  <a:srgbClr val="1E1E4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108" name="Imagen 10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66956" y="4279197"/>
              <a:ext cx="1380838" cy="597784"/>
            </a:xfrm>
            <a:prstGeom prst="rect">
              <a:avLst/>
            </a:prstGeom>
          </p:spPr>
        </p:pic>
        <p:sp>
          <p:nvSpPr>
            <p:cNvPr id="109" name="CuadroTexto 108"/>
            <p:cNvSpPr txBox="1"/>
            <p:nvPr/>
          </p:nvSpPr>
          <p:spPr>
            <a:xfrm>
              <a:off x="8965894" y="4525340"/>
              <a:ext cx="9829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0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rPr>
                <a:t>DATABASES</a:t>
              </a:r>
              <a:endParaRPr lang="es-ES_tradnl" sz="1000" b="1" dirty="0">
                <a:solidFill>
                  <a:srgbClr val="1E1E4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43" name="Elipse 142"/>
            <p:cNvSpPr/>
            <p:nvPr/>
          </p:nvSpPr>
          <p:spPr>
            <a:xfrm>
              <a:off x="10414434" y="1288750"/>
              <a:ext cx="909456" cy="90945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4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44" name="Imagen 14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602247" y="1400085"/>
              <a:ext cx="533830" cy="593145"/>
            </a:xfrm>
            <a:prstGeom prst="rect">
              <a:avLst/>
            </a:prstGeom>
          </p:spPr>
        </p:pic>
      </p:grpSp>
      <p:sp>
        <p:nvSpPr>
          <p:cNvPr id="145" name="Elipse 144"/>
          <p:cNvSpPr/>
          <p:nvPr/>
        </p:nvSpPr>
        <p:spPr>
          <a:xfrm>
            <a:off x="595790" y="1265929"/>
            <a:ext cx="909456" cy="90945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4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053" y="1453557"/>
            <a:ext cx="508656" cy="508656"/>
          </a:xfrm>
          <a:prstGeom prst="rect">
            <a:avLst/>
          </a:prstGeom>
        </p:spPr>
      </p:pic>
      <p:sp>
        <p:nvSpPr>
          <p:cNvPr id="146" name="CuadroTexto 145"/>
          <p:cNvSpPr txBox="1"/>
          <p:nvPr/>
        </p:nvSpPr>
        <p:spPr>
          <a:xfrm>
            <a:off x="1139846" y="1347426"/>
            <a:ext cx="20588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>
                <a:solidFill>
                  <a:srgbClr val="1E1E40"/>
                </a:solidFill>
                <a:latin typeface="Arial" charset="0"/>
                <a:ea typeface="Arial" charset="0"/>
                <a:cs typeface="Arial" charset="0"/>
              </a:rPr>
              <a:t>City </a:t>
            </a:r>
            <a:r>
              <a:rPr lang="es-ES_tradnl" sz="1200" b="1" dirty="0" err="1">
                <a:solidFill>
                  <a:srgbClr val="1E1E40"/>
                </a:solidFill>
                <a:latin typeface="Arial" charset="0"/>
                <a:ea typeface="Arial" charset="0"/>
                <a:cs typeface="Arial" charset="0"/>
              </a:rPr>
              <a:t>Platform</a:t>
            </a:r>
            <a:endParaRPr lang="es-ES_tradnl" sz="1200" b="1" dirty="0">
              <a:solidFill>
                <a:srgbClr val="1E1E4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7" name="CuadroTexto 146"/>
          <p:cNvSpPr txBox="1"/>
          <p:nvPr/>
        </p:nvSpPr>
        <p:spPr>
          <a:xfrm>
            <a:off x="8280313" y="1347426"/>
            <a:ext cx="2264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>
                <a:solidFill>
                  <a:srgbClr val="1E1E40"/>
                </a:solidFill>
                <a:latin typeface="Arial" charset="0"/>
                <a:ea typeface="Arial" charset="0"/>
                <a:cs typeface="Arial" charset="0"/>
              </a:rPr>
              <a:t>Smart Port </a:t>
            </a:r>
            <a:r>
              <a:rPr lang="es-ES_tradnl" sz="1200" b="1" dirty="0" err="1">
                <a:solidFill>
                  <a:srgbClr val="1E1E40"/>
                </a:solidFill>
                <a:latin typeface="Arial" charset="0"/>
                <a:ea typeface="Arial" charset="0"/>
                <a:cs typeface="Arial" charset="0"/>
              </a:rPr>
              <a:t>Platform</a:t>
            </a:r>
            <a:endParaRPr lang="es-ES_tradnl" sz="1200" b="1" dirty="0">
              <a:solidFill>
                <a:srgbClr val="1E1E4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2683748" y="2485964"/>
            <a:ext cx="4724958" cy="745514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dirty="0" err="1">
                <a:solidFill>
                  <a:schemeClr val="tx1"/>
                </a:solidFill>
              </a:rPr>
              <a:t>Northbound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00" name="Rectángulo redondeado 99"/>
          <p:cNvSpPr/>
          <p:nvPr/>
        </p:nvSpPr>
        <p:spPr>
          <a:xfrm>
            <a:off x="2773140" y="5865187"/>
            <a:ext cx="4724958" cy="661681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s-ES" dirty="0" err="1">
                <a:solidFill>
                  <a:schemeClr val="tx1"/>
                </a:solidFill>
              </a:rPr>
              <a:t>Southbound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212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Cities: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917664" y="776011"/>
            <a:ext cx="10140695" cy="644525"/>
          </a:xfrm>
        </p:spPr>
        <p:txBody>
          <a:bodyPr/>
          <a:lstStyle/>
          <a:p>
            <a:r>
              <a:rPr lang="en-US" dirty="0"/>
              <a:t>Horizontal Platforms with uses cases: Y.4454 -&gt; Y.SSCP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7002738" y="2995043"/>
            <a:ext cx="4604215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Clr>
                <a:srgbClr val="00B050"/>
              </a:buClr>
              <a:buSzPct val="100000"/>
              <a:buFont typeface="Wingdings 2" panose="05020102010507070707" pitchFamily="18" charset="2"/>
              <a:buChar char=""/>
            </a:pPr>
            <a:endParaRPr lang="en-US" sz="2000" dirty="0"/>
          </a:p>
          <a:p>
            <a:pPr marL="457200" lvl="0" indent="-457200">
              <a:buClr>
                <a:srgbClr val="00B050"/>
              </a:buClr>
              <a:buSzPct val="100000"/>
              <a:buFont typeface="Wingdings 2" panose="05020102010507070707" pitchFamily="18" charset="2"/>
              <a:buChar char=""/>
            </a:pPr>
            <a:r>
              <a:rPr lang="en-US" sz="2000" dirty="0"/>
              <a:t>Sharing resources and data</a:t>
            </a:r>
          </a:p>
          <a:p>
            <a:pPr marL="457200" indent="-457200">
              <a:buClr>
                <a:srgbClr val="00B050"/>
              </a:buClr>
              <a:buSzPct val="100000"/>
              <a:buFont typeface="Wingdings 2" panose="05020102010507070707" pitchFamily="18" charset="2"/>
              <a:buChar char=""/>
            </a:pPr>
            <a:r>
              <a:rPr lang="en-US" sz="2000" dirty="0"/>
              <a:t>Interoperability between applications</a:t>
            </a:r>
          </a:p>
          <a:p>
            <a:pPr marL="457200" indent="-457200">
              <a:buClr>
                <a:srgbClr val="00B050"/>
              </a:buClr>
              <a:buSzPct val="100000"/>
              <a:buFont typeface="Wingdings 2" panose="05020102010507070707" pitchFamily="18" charset="2"/>
              <a:buChar char=""/>
            </a:pPr>
            <a:r>
              <a:rPr lang="en-US" sz="2000" dirty="0"/>
              <a:t>Scalability</a:t>
            </a:r>
          </a:p>
          <a:p>
            <a:pPr marL="457200" indent="-457200">
              <a:buClr>
                <a:srgbClr val="00B050"/>
              </a:buClr>
              <a:buSzPct val="100000"/>
              <a:buFont typeface="Wingdings 2" panose="05020102010507070707" pitchFamily="18" charset="2"/>
              <a:buChar char=""/>
            </a:pPr>
            <a:r>
              <a:rPr lang="en-US" sz="2000" dirty="0"/>
              <a:t>Analytics capabilities</a:t>
            </a:r>
          </a:p>
          <a:p>
            <a:pPr marL="457200" indent="-457200">
              <a:buClr>
                <a:srgbClr val="00B050"/>
              </a:buClr>
              <a:buSzPct val="100000"/>
              <a:buFont typeface="Wingdings 2" panose="05020102010507070707" pitchFamily="18" charset="2"/>
              <a:buChar char=""/>
            </a:pPr>
            <a:r>
              <a:rPr lang="en-US" sz="2000" dirty="0"/>
              <a:t>Anticipate to the problem</a:t>
            </a:r>
            <a:r>
              <a:rPr lang="es-ES" sz="2000" dirty="0"/>
              <a:t>s</a:t>
            </a:r>
          </a:p>
          <a:p>
            <a:pPr marL="457200" indent="-457200">
              <a:buClr>
                <a:srgbClr val="00B050"/>
              </a:buClr>
              <a:buSzPct val="100000"/>
              <a:buFont typeface="Wingdings 2" panose="05020102010507070707" pitchFamily="18" charset="2"/>
              <a:buChar char=""/>
            </a:pPr>
            <a:r>
              <a:rPr lang="en-US" sz="2000" dirty="0"/>
              <a:t>Provide better services to citizens</a:t>
            </a:r>
          </a:p>
          <a:p>
            <a:pPr marL="457200" indent="-457200">
              <a:buClr>
                <a:srgbClr val="00B050"/>
              </a:buClr>
              <a:buSzPct val="100000"/>
              <a:buFont typeface="Wingdings 2" panose="05020102010507070707" pitchFamily="18" charset="2"/>
              <a:buChar char=""/>
            </a:pPr>
            <a:r>
              <a:rPr lang="en-US" sz="2000" dirty="0"/>
              <a:t>Generate new business models</a:t>
            </a:r>
          </a:p>
          <a:p>
            <a:pPr>
              <a:lnSpc>
                <a:spcPct val="150000"/>
              </a:lnSpc>
              <a:buClr>
                <a:srgbClr val="00B050"/>
              </a:buClr>
              <a:buSzPct val="100000"/>
            </a:pPr>
            <a:endParaRPr lang="en-US" sz="20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7002738" y="2499808"/>
            <a:ext cx="3949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/>
              <a:t>Benefits</a:t>
            </a:r>
          </a:p>
        </p:txBody>
      </p:sp>
      <p:grpSp>
        <p:nvGrpSpPr>
          <p:cNvPr id="12" name="Agrupar 46"/>
          <p:cNvGrpSpPr/>
          <p:nvPr/>
        </p:nvGrpSpPr>
        <p:grpSpPr>
          <a:xfrm>
            <a:off x="399587" y="1718343"/>
            <a:ext cx="3147286" cy="2189702"/>
            <a:chOff x="1100493" y="1361308"/>
            <a:chExt cx="3147286" cy="2189702"/>
          </a:xfrm>
        </p:grpSpPr>
        <p:grpSp>
          <p:nvGrpSpPr>
            <p:cNvPr id="13" name="Agrupar 116"/>
            <p:cNvGrpSpPr/>
            <p:nvPr/>
          </p:nvGrpSpPr>
          <p:grpSpPr>
            <a:xfrm>
              <a:off x="1100493" y="1361308"/>
              <a:ext cx="3147286" cy="2189702"/>
              <a:chOff x="622290" y="1488139"/>
              <a:chExt cx="6250544" cy="4348773"/>
            </a:xfrm>
          </p:grpSpPr>
          <p:sp>
            <p:nvSpPr>
              <p:cNvPr id="18" name="Rectángulo 17"/>
              <p:cNvSpPr/>
              <p:nvPr/>
            </p:nvSpPr>
            <p:spPr>
              <a:xfrm>
                <a:off x="622290" y="1746869"/>
                <a:ext cx="1487028" cy="3988204"/>
              </a:xfrm>
              <a:prstGeom prst="rect">
                <a:avLst/>
              </a:prstGeom>
              <a:solidFill>
                <a:srgbClr val="5F257A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s-ES_tradnl" sz="500" b="1" dirty="0">
                    <a:latin typeface="Arial" charset="0"/>
                    <a:ea typeface="Arial" charset="0"/>
                    <a:cs typeface="Arial" charset="0"/>
                  </a:rPr>
                  <a:t>SUPPORT LAYER</a:t>
                </a:r>
              </a:p>
            </p:txBody>
          </p:sp>
          <p:sp>
            <p:nvSpPr>
              <p:cNvPr id="19" name="Rectángulo 18"/>
              <p:cNvSpPr/>
              <p:nvPr/>
            </p:nvSpPr>
            <p:spPr>
              <a:xfrm>
                <a:off x="2305910" y="1746869"/>
                <a:ext cx="4566924" cy="552769"/>
              </a:xfrm>
              <a:prstGeom prst="rect">
                <a:avLst/>
              </a:prstGeom>
              <a:solidFill>
                <a:srgbClr val="5F257A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es-ES_tradnl" sz="500" b="1" dirty="0">
                    <a:latin typeface="Arial" charset="0"/>
                    <a:ea typeface="Arial" charset="0"/>
                    <a:cs typeface="Arial" charset="0"/>
                  </a:rPr>
                  <a:t>SERVICE LAYER</a:t>
                </a:r>
              </a:p>
            </p:txBody>
          </p:sp>
          <p:sp>
            <p:nvSpPr>
              <p:cNvPr id="20" name="Rectángulo 19"/>
              <p:cNvSpPr/>
              <p:nvPr/>
            </p:nvSpPr>
            <p:spPr>
              <a:xfrm rot="16200000">
                <a:off x="2269042" y="1622223"/>
                <a:ext cx="696712" cy="428546"/>
              </a:xfrm>
              <a:prstGeom prst="rect">
                <a:avLst/>
              </a:prstGeom>
              <a:solidFill>
                <a:srgbClr val="FFD3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1" name="Rectángulo 20"/>
              <p:cNvSpPr/>
              <p:nvPr/>
            </p:nvSpPr>
            <p:spPr>
              <a:xfrm rot="16200000">
                <a:off x="2757274" y="1622223"/>
                <a:ext cx="696712" cy="428546"/>
              </a:xfrm>
              <a:prstGeom prst="rect">
                <a:avLst/>
              </a:prstGeom>
              <a:solidFill>
                <a:srgbClr val="FFD3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2" name="Rectángulo 21"/>
              <p:cNvSpPr/>
              <p:nvPr/>
            </p:nvSpPr>
            <p:spPr>
              <a:xfrm rot="16200000">
                <a:off x="3245507" y="1622223"/>
                <a:ext cx="696712" cy="428546"/>
              </a:xfrm>
              <a:prstGeom prst="rect">
                <a:avLst/>
              </a:prstGeom>
              <a:solidFill>
                <a:srgbClr val="FFD3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3" name="Rectángulo 22"/>
              <p:cNvSpPr/>
              <p:nvPr/>
            </p:nvSpPr>
            <p:spPr>
              <a:xfrm rot="16200000">
                <a:off x="5198437" y="1622222"/>
                <a:ext cx="696712" cy="428546"/>
              </a:xfrm>
              <a:prstGeom prst="rect">
                <a:avLst/>
              </a:prstGeom>
              <a:solidFill>
                <a:srgbClr val="FFD3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4" name="Rectángulo 23"/>
              <p:cNvSpPr/>
              <p:nvPr/>
            </p:nvSpPr>
            <p:spPr>
              <a:xfrm rot="16200000">
                <a:off x="5686669" y="1622222"/>
                <a:ext cx="696712" cy="428546"/>
              </a:xfrm>
              <a:prstGeom prst="rect">
                <a:avLst/>
              </a:prstGeom>
              <a:solidFill>
                <a:srgbClr val="FFD3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5" name="Rectángulo 24"/>
              <p:cNvSpPr/>
              <p:nvPr/>
            </p:nvSpPr>
            <p:spPr>
              <a:xfrm rot="16200000">
                <a:off x="6174902" y="1622222"/>
                <a:ext cx="696712" cy="428546"/>
              </a:xfrm>
              <a:prstGeom prst="rect">
                <a:avLst/>
              </a:prstGeom>
              <a:solidFill>
                <a:srgbClr val="FFD3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6" name="Rectángulo 25"/>
              <p:cNvSpPr/>
              <p:nvPr/>
            </p:nvSpPr>
            <p:spPr>
              <a:xfrm>
                <a:off x="2305910" y="2720172"/>
                <a:ext cx="4566924" cy="637485"/>
              </a:xfrm>
              <a:prstGeom prst="rect">
                <a:avLst/>
              </a:prstGeom>
              <a:solidFill>
                <a:srgbClr val="5F257A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es-ES_tradnl" sz="500" b="1" dirty="0">
                    <a:latin typeface="Arial" charset="0"/>
                    <a:ea typeface="Arial" charset="0"/>
                    <a:cs typeface="Arial" charset="0"/>
                  </a:rPr>
                  <a:t>INTEROPERABILITY LAYER</a:t>
                </a:r>
              </a:p>
            </p:txBody>
          </p:sp>
          <p:sp>
            <p:nvSpPr>
              <p:cNvPr id="27" name="Rectángulo 26"/>
              <p:cNvSpPr/>
              <p:nvPr/>
            </p:nvSpPr>
            <p:spPr>
              <a:xfrm>
                <a:off x="2403124" y="2779371"/>
                <a:ext cx="976465" cy="311870"/>
              </a:xfrm>
              <a:prstGeom prst="rect">
                <a:avLst/>
              </a:prstGeom>
              <a:solidFill>
                <a:srgbClr val="FFD3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8" name="Rectángulo 27"/>
              <p:cNvSpPr/>
              <p:nvPr/>
            </p:nvSpPr>
            <p:spPr>
              <a:xfrm>
                <a:off x="3542333" y="2779371"/>
                <a:ext cx="976465" cy="311870"/>
              </a:xfrm>
              <a:prstGeom prst="rect">
                <a:avLst/>
              </a:prstGeom>
              <a:solidFill>
                <a:srgbClr val="FFD3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9" name="Rectángulo 28"/>
              <p:cNvSpPr/>
              <p:nvPr/>
            </p:nvSpPr>
            <p:spPr>
              <a:xfrm>
                <a:off x="4681542" y="2779371"/>
                <a:ext cx="976465" cy="311870"/>
              </a:xfrm>
              <a:prstGeom prst="rect">
                <a:avLst/>
              </a:prstGeom>
              <a:solidFill>
                <a:srgbClr val="FFD3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0" name="Rectángulo 29"/>
              <p:cNvSpPr/>
              <p:nvPr/>
            </p:nvSpPr>
            <p:spPr>
              <a:xfrm>
                <a:off x="5820752" y="2779371"/>
                <a:ext cx="976465" cy="311870"/>
              </a:xfrm>
              <a:prstGeom prst="rect">
                <a:avLst/>
              </a:prstGeom>
              <a:solidFill>
                <a:srgbClr val="FFD3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1" name="CuadroTexto 30"/>
              <p:cNvSpPr txBox="1"/>
              <p:nvPr/>
            </p:nvSpPr>
            <p:spPr>
              <a:xfrm>
                <a:off x="4575636" y="2366353"/>
                <a:ext cx="1847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s-ES_tradnl" sz="12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2" name="Rectángulo 31"/>
              <p:cNvSpPr/>
              <p:nvPr/>
            </p:nvSpPr>
            <p:spPr>
              <a:xfrm>
                <a:off x="2305910" y="3786501"/>
                <a:ext cx="4566924" cy="998542"/>
              </a:xfrm>
              <a:prstGeom prst="rect">
                <a:avLst/>
              </a:prstGeom>
              <a:solidFill>
                <a:srgbClr val="5F257A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s-ES_tradnl" sz="500" b="1" dirty="0">
                    <a:latin typeface="Arial" charset="0"/>
                    <a:ea typeface="Arial" charset="0"/>
                    <a:cs typeface="Arial" charset="0"/>
                  </a:rPr>
                  <a:t>KNOWLEDGE LAYER</a:t>
                </a:r>
              </a:p>
            </p:txBody>
          </p:sp>
          <p:sp>
            <p:nvSpPr>
              <p:cNvPr id="33" name="Rectángulo 32"/>
              <p:cNvSpPr/>
              <p:nvPr/>
            </p:nvSpPr>
            <p:spPr>
              <a:xfrm>
                <a:off x="2305910" y="5144805"/>
                <a:ext cx="4566924" cy="590268"/>
              </a:xfrm>
              <a:prstGeom prst="rect">
                <a:avLst/>
              </a:prstGeom>
              <a:solidFill>
                <a:srgbClr val="5F257A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s-ES_tradnl" sz="500" b="1" dirty="0">
                    <a:latin typeface="Arial" charset="0"/>
                    <a:ea typeface="Arial" charset="0"/>
                    <a:cs typeface="Arial" charset="0"/>
                  </a:rPr>
                  <a:t>COLLECTION LAYER</a:t>
                </a:r>
              </a:p>
            </p:txBody>
          </p:sp>
          <p:sp>
            <p:nvSpPr>
              <p:cNvPr id="34" name="Rectángulo 33"/>
              <p:cNvSpPr/>
              <p:nvPr/>
            </p:nvSpPr>
            <p:spPr>
              <a:xfrm>
                <a:off x="3594053" y="5641452"/>
                <a:ext cx="1952548" cy="19546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8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5" name="Rectángulo 34"/>
              <p:cNvSpPr/>
              <p:nvPr/>
            </p:nvSpPr>
            <p:spPr>
              <a:xfrm>
                <a:off x="712895" y="2127298"/>
                <a:ext cx="796132" cy="338491"/>
              </a:xfrm>
              <a:prstGeom prst="rect">
                <a:avLst/>
              </a:prstGeom>
              <a:solidFill>
                <a:srgbClr val="FFD3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6" name="Rectángulo 35"/>
              <p:cNvSpPr/>
              <p:nvPr/>
            </p:nvSpPr>
            <p:spPr>
              <a:xfrm rot="16200000">
                <a:off x="55679" y="3656259"/>
                <a:ext cx="3486474" cy="428546"/>
              </a:xfrm>
              <a:prstGeom prst="rect">
                <a:avLst/>
              </a:prstGeom>
              <a:solidFill>
                <a:srgbClr val="FFD3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7" name="Rectángulo 36"/>
              <p:cNvSpPr/>
              <p:nvPr/>
            </p:nvSpPr>
            <p:spPr>
              <a:xfrm>
                <a:off x="712895" y="2523939"/>
                <a:ext cx="796132" cy="338491"/>
              </a:xfrm>
              <a:prstGeom prst="rect">
                <a:avLst/>
              </a:prstGeom>
              <a:solidFill>
                <a:srgbClr val="FFD3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8" name="Rectángulo 37"/>
              <p:cNvSpPr/>
              <p:nvPr/>
            </p:nvSpPr>
            <p:spPr>
              <a:xfrm>
                <a:off x="712895" y="2920579"/>
                <a:ext cx="796132" cy="338491"/>
              </a:xfrm>
              <a:prstGeom prst="rect">
                <a:avLst/>
              </a:prstGeom>
              <a:solidFill>
                <a:srgbClr val="FFD3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9" name="Rectángulo 38"/>
              <p:cNvSpPr/>
              <p:nvPr/>
            </p:nvSpPr>
            <p:spPr>
              <a:xfrm>
                <a:off x="712895" y="3317219"/>
                <a:ext cx="796132" cy="338491"/>
              </a:xfrm>
              <a:prstGeom prst="rect">
                <a:avLst/>
              </a:prstGeom>
              <a:solidFill>
                <a:srgbClr val="FFD3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0" name="Rectángulo 39"/>
              <p:cNvSpPr/>
              <p:nvPr/>
            </p:nvSpPr>
            <p:spPr>
              <a:xfrm>
                <a:off x="712895" y="3713858"/>
                <a:ext cx="796132" cy="629265"/>
              </a:xfrm>
              <a:prstGeom prst="rect">
                <a:avLst/>
              </a:prstGeom>
              <a:solidFill>
                <a:srgbClr val="FFD3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pic>
            <p:nvPicPr>
              <p:cNvPr id="41" name="Imagen 4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7407" y="4483376"/>
                <a:ext cx="644925" cy="628937"/>
              </a:xfrm>
              <a:prstGeom prst="rect">
                <a:avLst/>
              </a:prstGeom>
            </p:spPr>
          </p:pic>
          <p:sp>
            <p:nvSpPr>
              <p:cNvPr id="42" name="Rectángulo 41"/>
              <p:cNvSpPr/>
              <p:nvPr/>
            </p:nvSpPr>
            <p:spPr>
              <a:xfrm>
                <a:off x="712895" y="5275277"/>
                <a:ext cx="796132" cy="338491"/>
              </a:xfrm>
              <a:prstGeom prst="rect">
                <a:avLst/>
              </a:prstGeom>
              <a:solidFill>
                <a:srgbClr val="FFD3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3" name="Rectángulo 42"/>
              <p:cNvSpPr/>
              <p:nvPr/>
            </p:nvSpPr>
            <p:spPr>
              <a:xfrm>
                <a:off x="789900" y="3918650"/>
                <a:ext cx="619409" cy="1661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4" name="Rectángulo 43"/>
              <p:cNvSpPr/>
              <p:nvPr/>
            </p:nvSpPr>
            <p:spPr>
              <a:xfrm>
                <a:off x="789900" y="4118607"/>
                <a:ext cx="619409" cy="1661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grpSp>
            <p:nvGrpSpPr>
              <p:cNvPr id="45" name="Agrupar 191"/>
              <p:cNvGrpSpPr/>
              <p:nvPr/>
            </p:nvGrpSpPr>
            <p:grpSpPr>
              <a:xfrm>
                <a:off x="5948904" y="3804149"/>
                <a:ext cx="788627" cy="949414"/>
                <a:chOff x="6274492" y="4097757"/>
                <a:chExt cx="707050" cy="983109"/>
              </a:xfrm>
            </p:grpSpPr>
            <p:pic>
              <p:nvPicPr>
                <p:cNvPr id="64" name="Imagen 63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274492" y="4727341"/>
                  <a:ext cx="707050" cy="353525"/>
                </a:xfrm>
                <a:prstGeom prst="rect">
                  <a:avLst/>
                </a:prstGeom>
              </p:spPr>
            </p:pic>
            <p:pic>
              <p:nvPicPr>
                <p:cNvPr id="65" name="Imagen 64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274492" y="4414708"/>
                  <a:ext cx="707050" cy="353525"/>
                </a:xfrm>
                <a:prstGeom prst="rect">
                  <a:avLst/>
                </a:prstGeom>
              </p:spPr>
            </p:pic>
            <p:pic>
              <p:nvPicPr>
                <p:cNvPr id="66" name="Imagen 65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274492" y="4097757"/>
                  <a:ext cx="707050" cy="353525"/>
                </a:xfrm>
                <a:prstGeom prst="rect">
                  <a:avLst/>
                </a:prstGeom>
              </p:spPr>
            </p:pic>
          </p:grpSp>
          <p:sp>
            <p:nvSpPr>
              <p:cNvPr id="46" name="Rectángulo 45"/>
              <p:cNvSpPr/>
              <p:nvPr/>
            </p:nvSpPr>
            <p:spPr>
              <a:xfrm>
                <a:off x="3594053" y="5416128"/>
                <a:ext cx="1952548" cy="166762"/>
              </a:xfrm>
              <a:prstGeom prst="rect">
                <a:avLst/>
              </a:prstGeom>
              <a:solidFill>
                <a:srgbClr val="FFD3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7" name="Rectángulo 46"/>
              <p:cNvSpPr/>
              <p:nvPr/>
            </p:nvSpPr>
            <p:spPr>
              <a:xfrm>
                <a:off x="2383722" y="5272867"/>
                <a:ext cx="995867" cy="318945"/>
              </a:xfrm>
              <a:prstGeom prst="rect">
                <a:avLst/>
              </a:prstGeom>
              <a:solidFill>
                <a:srgbClr val="FFD3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8" name="Rectángulo 47"/>
              <p:cNvSpPr/>
              <p:nvPr/>
            </p:nvSpPr>
            <p:spPr>
              <a:xfrm>
                <a:off x="5777489" y="5228042"/>
                <a:ext cx="995867" cy="189589"/>
              </a:xfrm>
              <a:prstGeom prst="rect">
                <a:avLst/>
              </a:prstGeom>
              <a:solidFill>
                <a:srgbClr val="FFD3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9" name="Rectángulo 48"/>
              <p:cNvSpPr/>
              <p:nvPr/>
            </p:nvSpPr>
            <p:spPr>
              <a:xfrm>
                <a:off x="5777489" y="5470137"/>
                <a:ext cx="995867" cy="189589"/>
              </a:xfrm>
              <a:prstGeom prst="rect">
                <a:avLst/>
              </a:prstGeom>
              <a:solidFill>
                <a:srgbClr val="FFD3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0" name="Rectángulo 49"/>
              <p:cNvSpPr/>
              <p:nvPr/>
            </p:nvSpPr>
            <p:spPr>
              <a:xfrm>
                <a:off x="2383722" y="3845199"/>
                <a:ext cx="1091991" cy="169562"/>
              </a:xfrm>
              <a:prstGeom prst="rect">
                <a:avLst/>
              </a:prstGeom>
              <a:solidFill>
                <a:srgbClr val="FFD3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1" name="Rectángulo 50"/>
              <p:cNvSpPr/>
              <p:nvPr/>
            </p:nvSpPr>
            <p:spPr>
              <a:xfrm>
                <a:off x="2380259" y="4051928"/>
                <a:ext cx="1095454" cy="486978"/>
              </a:xfrm>
              <a:prstGeom prst="rect">
                <a:avLst/>
              </a:prstGeom>
              <a:solidFill>
                <a:srgbClr val="FFD3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2" name="Rectángulo 51"/>
              <p:cNvSpPr/>
              <p:nvPr/>
            </p:nvSpPr>
            <p:spPr>
              <a:xfrm>
                <a:off x="3573254" y="4051928"/>
                <a:ext cx="1095454" cy="486978"/>
              </a:xfrm>
              <a:prstGeom prst="rect">
                <a:avLst/>
              </a:prstGeom>
              <a:solidFill>
                <a:srgbClr val="FFD3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3" name="Rectángulo 52"/>
              <p:cNvSpPr/>
              <p:nvPr/>
            </p:nvSpPr>
            <p:spPr>
              <a:xfrm>
                <a:off x="4752982" y="4051928"/>
                <a:ext cx="1095454" cy="486978"/>
              </a:xfrm>
              <a:prstGeom prst="rect">
                <a:avLst/>
              </a:prstGeom>
              <a:solidFill>
                <a:srgbClr val="FFD3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4" name="Rectángulo 53"/>
              <p:cNvSpPr/>
              <p:nvPr/>
            </p:nvSpPr>
            <p:spPr>
              <a:xfrm>
                <a:off x="2381956" y="4584332"/>
                <a:ext cx="3438796" cy="148753"/>
              </a:xfrm>
              <a:prstGeom prst="rect">
                <a:avLst/>
              </a:prstGeom>
              <a:solidFill>
                <a:srgbClr val="FFD3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5" name="Rectángulo 54"/>
              <p:cNvSpPr/>
              <p:nvPr/>
            </p:nvSpPr>
            <p:spPr>
              <a:xfrm>
                <a:off x="2428591" y="4206448"/>
                <a:ext cx="1005747" cy="813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6" name="Rectángulo 55"/>
              <p:cNvSpPr/>
              <p:nvPr/>
            </p:nvSpPr>
            <p:spPr>
              <a:xfrm>
                <a:off x="2428591" y="4312996"/>
                <a:ext cx="1005747" cy="813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7" name="Rectángulo 56"/>
              <p:cNvSpPr/>
              <p:nvPr/>
            </p:nvSpPr>
            <p:spPr>
              <a:xfrm>
                <a:off x="2428591" y="4421745"/>
                <a:ext cx="1005747" cy="813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8" name="Rectángulo 57"/>
              <p:cNvSpPr/>
              <p:nvPr/>
            </p:nvSpPr>
            <p:spPr>
              <a:xfrm>
                <a:off x="3623059" y="4206448"/>
                <a:ext cx="1005747" cy="813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9" name="Rectángulo 58"/>
              <p:cNvSpPr/>
              <p:nvPr/>
            </p:nvSpPr>
            <p:spPr>
              <a:xfrm>
                <a:off x="3623059" y="4312996"/>
                <a:ext cx="1005747" cy="813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60" name="Rectángulo 59"/>
              <p:cNvSpPr/>
              <p:nvPr/>
            </p:nvSpPr>
            <p:spPr>
              <a:xfrm>
                <a:off x="3623059" y="4421745"/>
                <a:ext cx="1005747" cy="813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61" name="Rectángulo 60"/>
              <p:cNvSpPr/>
              <p:nvPr/>
            </p:nvSpPr>
            <p:spPr>
              <a:xfrm>
                <a:off x="4806040" y="4206448"/>
                <a:ext cx="1005747" cy="813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62" name="Rectángulo 61"/>
              <p:cNvSpPr/>
              <p:nvPr/>
            </p:nvSpPr>
            <p:spPr>
              <a:xfrm>
                <a:off x="4806040" y="4312996"/>
                <a:ext cx="1005747" cy="813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63" name="Rectángulo 62"/>
              <p:cNvSpPr/>
              <p:nvPr/>
            </p:nvSpPr>
            <p:spPr>
              <a:xfrm>
                <a:off x="4806040" y="4421745"/>
                <a:ext cx="1005747" cy="813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17" name="CuadroTexto 16"/>
            <p:cNvSpPr txBox="1"/>
            <p:nvPr/>
          </p:nvSpPr>
          <p:spPr>
            <a:xfrm>
              <a:off x="1566365" y="2101170"/>
              <a:ext cx="23689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600" b="1" dirty="0">
                  <a:solidFill>
                    <a:srgbClr val="1D1F3F"/>
                  </a:solidFill>
                  <a:latin typeface="Arial" charset="0"/>
                  <a:ea typeface="Arial" charset="0"/>
                  <a:cs typeface="Arial" charset="0"/>
                </a:rPr>
                <a:t>CITY 1</a:t>
              </a:r>
              <a:endParaRPr lang="es-ES_tradnl" sz="3600" b="1" dirty="0">
                <a:solidFill>
                  <a:srgbClr val="1D1F3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67" name="Agrupar 47"/>
          <p:cNvGrpSpPr/>
          <p:nvPr/>
        </p:nvGrpSpPr>
        <p:grpSpPr>
          <a:xfrm>
            <a:off x="399587" y="4264421"/>
            <a:ext cx="3147286" cy="2189702"/>
            <a:chOff x="1100493" y="4006493"/>
            <a:chExt cx="3147286" cy="2189702"/>
          </a:xfrm>
        </p:grpSpPr>
        <p:grpSp>
          <p:nvGrpSpPr>
            <p:cNvPr id="68" name="Agrupar 220"/>
            <p:cNvGrpSpPr/>
            <p:nvPr/>
          </p:nvGrpSpPr>
          <p:grpSpPr>
            <a:xfrm>
              <a:off x="1100493" y="4006493"/>
              <a:ext cx="3147286" cy="2189702"/>
              <a:chOff x="622290" y="1488139"/>
              <a:chExt cx="6250544" cy="4348773"/>
            </a:xfrm>
          </p:grpSpPr>
          <p:sp>
            <p:nvSpPr>
              <p:cNvPr id="70" name="Rectángulo 69"/>
              <p:cNvSpPr/>
              <p:nvPr/>
            </p:nvSpPr>
            <p:spPr>
              <a:xfrm>
                <a:off x="622290" y="1746869"/>
                <a:ext cx="1487028" cy="3988204"/>
              </a:xfrm>
              <a:prstGeom prst="rect">
                <a:avLst/>
              </a:prstGeom>
              <a:solidFill>
                <a:srgbClr val="5F257A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s-ES_tradnl" sz="500" b="1" dirty="0">
                    <a:latin typeface="Arial" charset="0"/>
                    <a:ea typeface="Arial" charset="0"/>
                    <a:cs typeface="Arial" charset="0"/>
                  </a:rPr>
                  <a:t>SUPPORT LAYER</a:t>
                </a:r>
              </a:p>
            </p:txBody>
          </p:sp>
          <p:sp>
            <p:nvSpPr>
              <p:cNvPr id="71" name="Rectángulo 70"/>
              <p:cNvSpPr/>
              <p:nvPr/>
            </p:nvSpPr>
            <p:spPr>
              <a:xfrm>
                <a:off x="2305910" y="1746869"/>
                <a:ext cx="4566924" cy="552769"/>
              </a:xfrm>
              <a:prstGeom prst="rect">
                <a:avLst/>
              </a:prstGeom>
              <a:solidFill>
                <a:srgbClr val="5F257A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es-ES_tradnl" sz="500" b="1" dirty="0">
                    <a:latin typeface="Arial" charset="0"/>
                    <a:ea typeface="Arial" charset="0"/>
                    <a:cs typeface="Arial" charset="0"/>
                  </a:rPr>
                  <a:t>SERVICE LAYER</a:t>
                </a:r>
              </a:p>
            </p:txBody>
          </p:sp>
          <p:sp>
            <p:nvSpPr>
              <p:cNvPr id="72" name="Rectángulo 71"/>
              <p:cNvSpPr/>
              <p:nvPr/>
            </p:nvSpPr>
            <p:spPr>
              <a:xfrm rot="16200000">
                <a:off x="2269042" y="1622223"/>
                <a:ext cx="696712" cy="428546"/>
              </a:xfrm>
              <a:prstGeom prst="rect">
                <a:avLst/>
              </a:prstGeom>
              <a:solidFill>
                <a:srgbClr val="FFD3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73" name="Rectángulo 72"/>
              <p:cNvSpPr/>
              <p:nvPr/>
            </p:nvSpPr>
            <p:spPr>
              <a:xfrm rot="16200000">
                <a:off x="2757274" y="1622223"/>
                <a:ext cx="696712" cy="428546"/>
              </a:xfrm>
              <a:prstGeom prst="rect">
                <a:avLst/>
              </a:prstGeom>
              <a:solidFill>
                <a:srgbClr val="FFD3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74" name="Rectángulo 73"/>
              <p:cNvSpPr/>
              <p:nvPr/>
            </p:nvSpPr>
            <p:spPr>
              <a:xfrm rot="16200000">
                <a:off x="3245507" y="1622223"/>
                <a:ext cx="696712" cy="428546"/>
              </a:xfrm>
              <a:prstGeom prst="rect">
                <a:avLst/>
              </a:prstGeom>
              <a:solidFill>
                <a:srgbClr val="FFD3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75" name="Rectángulo 74"/>
              <p:cNvSpPr/>
              <p:nvPr/>
            </p:nvSpPr>
            <p:spPr>
              <a:xfrm rot="16200000">
                <a:off x="5198437" y="1622222"/>
                <a:ext cx="696712" cy="428546"/>
              </a:xfrm>
              <a:prstGeom prst="rect">
                <a:avLst/>
              </a:prstGeom>
              <a:solidFill>
                <a:srgbClr val="FFD3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76" name="Rectángulo 75"/>
              <p:cNvSpPr/>
              <p:nvPr/>
            </p:nvSpPr>
            <p:spPr>
              <a:xfrm rot="16200000">
                <a:off x="5686669" y="1622222"/>
                <a:ext cx="696712" cy="428546"/>
              </a:xfrm>
              <a:prstGeom prst="rect">
                <a:avLst/>
              </a:prstGeom>
              <a:solidFill>
                <a:srgbClr val="FFD3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77" name="Rectángulo 76"/>
              <p:cNvSpPr/>
              <p:nvPr/>
            </p:nvSpPr>
            <p:spPr>
              <a:xfrm rot="16200000">
                <a:off x="6174902" y="1622222"/>
                <a:ext cx="696712" cy="428546"/>
              </a:xfrm>
              <a:prstGeom prst="rect">
                <a:avLst/>
              </a:prstGeom>
              <a:solidFill>
                <a:srgbClr val="FFD3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78" name="Rectángulo 77"/>
              <p:cNvSpPr/>
              <p:nvPr/>
            </p:nvSpPr>
            <p:spPr>
              <a:xfrm>
                <a:off x="2305910" y="2720172"/>
                <a:ext cx="4566924" cy="637485"/>
              </a:xfrm>
              <a:prstGeom prst="rect">
                <a:avLst/>
              </a:prstGeom>
              <a:solidFill>
                <a:srgbClr val="5F257A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es-ES_tradnl" sz="500" b="1" dirty="0">
                    <a:latin typeface="Arial" charset="0"/>
                    <a:ea typeface="Arial" charset="0"/>
                    <a:cs typeface="Arial" charset="0"/>
                  </a:rPr>
                  <a:t>INTEROPERABILITY LAYER</a:t>
                </a:r>
              </a:p>
            </p:txBody>
          </p:sp>
          <p:sp>
            <p:nvSpPr>
              <p:cNvPr id="79" name="Rectángulo 78"/>
              <p:cNvSpPr/>
              <p:nvPr/>
            </p:nvSpPr>
            <p:spPr>
              <a:xfrm>
                <a:off x="2403124" y="2779371"/>
                <a:ext cx="976465" cy="311870"/>
              </a:xfrm>
              <a:prstGeom prst="rect">
                <a:avLst/>
              </a:prstGeom>
              <a:solidFill>
                <a:srgbClr val="FFD3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0" name="Rectángulo 79"/>
              <p:cNvSpPr/>
              <p:nvPr/>
            </p:nvSpPr>
            <p:spPr>
              <a:xfrm>
                <a:off x="3542333" y="2779371"/>
                <a:ext cx="976465" cy="311870"/>
              </a:xfrm>
              <a:prstGeom prst="rect">
                <a:avLst/>
              </a:prstGeom>
              <a:solidFill>
                <a:srgbClr val="FFD3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1" name="Rectángulo 80"/>
              <p:cNvSpPr/>
              <p:nvPr/>
            </p:nvSpPr>
            <p:spPr>
              <a:xfrm>
                <a:off x="4681542" y="2779371"/>
                <a:ext cx="976465" cy="311870"/>
              </a:xfrm>
              <a:prstGeom prst="rect">
                <a:avLst/>
              </a:prstGeom>
              <a:solidFill>
                <a:srgbClr val="FFD3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2" name="Rectángulo 81"/>
              <p:cNvSpPr/>
              <p:nvPr/>
            </p:nvSpPr>
            <p:spPr>
              <a:xfrm>
                <a:off x="5820752" y="2779371"/>
                <a:ext cx="976465" cy="311870"/>
              </a:xfrm>
              <a:prstGeom prst="rect">
                <a:avLst/>
              </a:prstGeom>
              <a:solidFill>
                <a:srgbClr val="FFD3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3" name="CuadroTexto 82"/>
              <p:cNvSpPr txBox="1"/>
              <p:nvPr/>
            </p:nvSpPr>
            <p:spPr>
              <a:xfrm>
                <a:off x="4575636" y="2366353"/>
                <a:ext cx="1847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s-ES_tradnl" sz="12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4" name="Rectángulo 83"/>
              <p:cNvSpPr/>
              <p:nvPr/>
            </p:nvSpPr>
            <p:spPr>
              <a:xfrm>
                <a:off x="2305910" y="3786501"/>
                <a:ext cx="4566924" cy="998542"/>
              </a:xfrm>
              <a:prstGeom prst="rect">
                <a:avLst/>
              </a:prstGeom>
              <a:solidFill>
                <a:srgbClr val="5F257A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s-ES_tradnl" sz="500" b="1" dirty="0">
                    <a:latin typeface="Arial" charset="0"/>
                    <a:ea typeface="Arial" charset="0"/>
                    <a:cs typeface="Arial" charset="0"/>
                  </a:rPr>
                  <a:t>KNOWLEDGE LAYER</a:t>
                </a:r>
              </a:p>
            </p:txBody>
          </p:sp>
          <p:sp>
            <p:nvSpPr>
              <p:cNvPr id="85" name="Rectángulo 84"/>
              <p:cNvSpPr/>
              <p:nvPr/>
            </p:nvSpPr>
            <p:spPr>
              <a:xfrm>
                <a:off x="2305910" y="5144805"/>
                <a:ext cx="4566924" cy="590268"/>
              </a:xfrm>
              <a:prstGeom prst="rect">
                <a:avLst/>
              </a:prstGeom>
              <a:solidFill>
                <a:srgbClr val="5F257A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s-ES_tradnl" sz="500" b="1" dirty="0">
                    <a:latin typeface="Arial" charset="0"/>
                    <a:ea typeface="Arial" charset="0"/>
                    <a:cs typeface="Arial" charset="0"/>
                  </a:rPr>
                  <a:t>COLLECTION LAYER</a:t>
                </a:r>
              </a:p>
            </p:txBody>
          </p:sp>
          <p:sp>
            <p:nvSpPr>
              <p:cNvPr id="86" name="Rectángulo 85"/>
              <p:cNvSpPr/>
              <p:nvPr/>
            </p:nvSpPr>
            <p:spPr>
              <a:xfrm>
                <a:off x="3594053" y="5641452"/>
                <a:ext cx="1952548" cy="19546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8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7" name="Rectángulo 86"/>
              <p:cNvSpPr/>
              <p:nvPr/>
            </p:nvSpPr>
            <p:spPr>
              <a:xfrm>
                <a:off x="712895" y="2127298"/>
                <a:ext cx="796132" cy="338491"/>
              </a:xfrm>
              <a:prstGeom prst="rect">
                <a:avLst/>
              </a:prstGeom>
              <a:solidFill>
                <a:srgbClr val="FFD3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8" name="Rectángulo 87"/>
              <p:cNvSpPr/>
              <p:nvPr/>
            </p:nvSpPr>
            <p:spPr>
              <a:xfrm rot="16200000">
                <a:off x="55679" y="3656259"/>
                <a:ext cx="3486474" cy="428546"/>
              </a:xfrm>
              <a:prstGeom prst="rect">
                <a:avLst/>
              </a:prstGeom>
              <a:solidFill>
                <a:srgbClr val="FFD3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9" name="Rectángulo 88"/>
              <p:cNvSpPr/>
              <p:nvPr/>
            </p:nvSpPr>
            <p:spPr>
              <a:xfrm>
                <a:off x="712895" y="2523939"/>
                <a:ext cx="796132" cy="338491"/>
              </a:xfrm>
              <a:prstGeom prst="rect">
                <a:avLst/>
              </a:prstGeom>
              <a:solidFill>
                <a:srgbClr val="FFD3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0" name="Rectángulo 89"/>
              <p:cNvSpPr/>
              <p:nvPr/>
            </p:nvSpPr>
            <p:spPr>
              <a:xfrm>
                <a:off x="712895" y="2920579"/>
                <a:ext cx="796132" cy="338491"/>
              </a:xfrm>
              <a:prstGeom prst="rect">
                <a:avLst/>
              </a:prstGeom>
              <a:solidFill>
                <a:srgbClr val="FFD3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1" name="Rectángulo 90"/>
              <p:cNvSpPr/>
              <p:nvPr/>
            </p:nvSpPr>
            <p:spPr>
              <a:xfrm>
                <a:off x="712895" y="3317219"/>
                <a:ext cx="796132" cy="338491"/>
              </a:xfrm>
              <a:prstGeom prst="rect">
                <a:avLst/>
              </a:prstGeom>
              <a:solidFill>
                <a:srgbClr val="FFD3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2" name="Rectángulo 91"/>
              <p:cNvSpPr/>
              <p:nvPr/>
            </p:nvSpPr>
            <p:spPr>
              <a:xfrm>
                <a:off x="712895" y="3713858"/>
                <a:ext cx="796132" cy="629265"/>
              </a:xfrm>
              <a:prstGeom prst="rect">
                <a:avLst/>
              </a:prstGeom>
              <a:solidFill>
                <a:srgbClr val="FFD3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pic>
            <p:nvPicPr>
              <p:cNvPr id="93" name="Imagen 9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7407" y="4483376"/>
                <a:ext cx="644925" cy="628937"/>
              </a:xfrm>
              <a:prstGeom prst="rect">
                <a:avLst/>
              </a:prstGeom>
            </p:spPr>
          </p:pic>
          <p:sp>
            <p:nvSpPr>
              <p:cNvPr id="94" name="Rectángulo 93"/>
              <p:cNvSpPr/>
              <p:nvPr/>
            </p:nvSpPr>
            <p:spPr>
              <a:xfrm>
                <a:off x="712895" y="5275277"/>
                <a:ext cx="796132" cy="338491"/>
              </a:xfrm>
              <a:prstGeom prst="rect">
                <a:avLst/>
              </a:prstGeom>
              <a:solidFill>
                <a:srgbClr val="FFD3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5" name="Rectángulo 94"/>
              <p:cNvSpPr/>
              <p:nvPr/>
            </p:nvSpPr>
            <p:spPr>
              <a:xfrm>
                <a:off x="789900" y="3918650"/>
                <a:ext cx="619409" cy="1661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6" name="Rectángulo 95"/>
              <p:cNvSpPr/>
              <p:nvPr/>
            </p:nvSpPr>
            <p:spPr>
              <a:xfrm>
                <a:off x="789900" y="4118607"/>
                <a:ext cx="619409" cy="1661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grpSp>
            <p:nvGrpSpPr>
              <p:cNvPr id="97" name="Agrupar 248"/>
              <p:cNvGrpSpPr/>
              <p:nvPr/>
            </p:nvGrpSpPr>
            <p:grpSpPr>
              <a:xfrm>
                <a:off x="5948904" y="3804149"/>
                <a:ext cx="788627" cy="949414"/>
                <a:chOff x="6274492" y="4097757"/>
                <a:chExt cx="707050" cy="983109"/>
              </a:xfrm>
            </p:grpSpPr>
            <p:pic>
              <p:nvPicPr>
                <p:cNvPr id="116" name="Imagen 115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274492" y="4727341"/>
                  <a:ext cx="707050" cy="353525"/>
                </a:xfrm>
                <a:prstGeom prst="rect">
                  <a:avLst/>
                </a:prstGeom>
              </p:spPr>
            </p:pic>
            <p:pic>
              <p:nvPicPr>
                <p:cNvPr id="117" name="Imagen 116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274492" y="4414708"/>
                  <a:ext cx="707050" cy="353525"/>
                </a:xfrm>
                <a:prstGeom prst="rect">
                  <a:avLst/>
                </a:prstGeom>
              </p:spPr>
            </p:pic>
            <p:pic>
              <p:nvPicPr>
                <p:cNvPr id="118" name="Imagen 117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274492" y="4097757"/>
                  <a:ext cx="707050" cy="353525"/>
                </a:xfrm>
                <a:prstGeom prst="rect">
                  <a:avLst/>
                </a:prstGeom>
              </p:spPr>
            </p:pic>
          </p:grpSp>
          <p:sp>
            <p:nvSpPr>
              <p:cNvPr id="98" name="Rectángulo 97"/>
              <p:cNvSpPr/>
              <p:nvPr/>
            </p:nvSpPr>
            <p:spPr>
              <a:xfrm>
                <a:off x="3594053" y="5416128"/>
                <a:ext cx="1952548" cy="166762"/>
              </a:xfrm>
              <a:prstGeom prst="rect">
                <a:avLst/>
              </a:prstGeom>
              <a:solidFill>
                <a:srgbClr val="FFD3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9" name="Rectángulo 98"/>
              <p:cNvSpPr/>
              <p:nvPr/>
            </p:nvSpPr>
            <p:spPr>
              <a:xfrm>
                <a:off x="2383722" y="5272867"/>
                <a:ext cx="995867" cy="318945"/>
              </a:xfrm>
              <a:prstGeom prst="rect">
                <a:avLst/>
              </a:prstGeom>
              <a:solidFill>
                <a:srgbClr val="FFD3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0" name="Rectángulo 99"/>
              <p:cNvSpPr/>
              <p:nvPr/>
            </p:nvSpPr>
            <p:spPr>
              <a:xfrm>
                <a:off x="5777489" y="5228042"/>
                <a:ext cx="995867" cy="189589"/>
              </a:xfrm>
              <a:prstGeom prst="rect">
                <a:avLst/>
              </a:prstGeom>
              <a:solidFill>
                <a:srgbClr val="FFD3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1" name="Rectángulo 100"/>
              <p:cNvSpPr/>
              <p:nvPr/>
            </p:nvSpPr>
            <p:spPr>
              <a:xfrm>
                <a:off x="5777489" y="5470137"/>
                <a:ext cx="995867" cy="189589"/>
              </a:xfrm>
              <a:prstGeom prst="rect">
                <a:avLst/>
              </a:prstGeom>
              <a:solidFill>
                <a:srgbClr val="FFD3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2" name="Rectángulo 101"/>
              <p:cNvSpPr/>
              <p:nvPr/>
            </p:nvSpPr>
            <p:spPr>
              <a:xfrm>
                <a:off x="2383722" y="3845199"/>
                <a:ext cx="1091991" cy="169562"/>
              </a:xfrm>
              <a:prstGeom prst="rect">
                <a:avLst/>
              </a:prstGeom>
              <a:solidFill>
                <a:srgbClr val="FFD3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3" name="Rectángulo 102"/>
              <p:cNvSpPr/>
              <p:nvPr/>
            </p:nvSpPr>
            <p:spPr>
              <a:xfrm>
                <a:off x="2380259" y="4051928"/>
                <a:ext cx="1095454" cy="486978"/>
              </a:xfrm>
              <a:prstGeom prst="rect">
                <a:avLst/>
              </a:prstGeom>
              <a:solidFill>
                <a:srgbClr val="FFD3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4" name="Rectángulo 103"/>
              <p:cNvSpPr/>
              <p:nvPr/>
            </p:nvSpPr>
            <p:spPr>
              <a:xfrm>
                <a:off x="3573254" y="4051928"/>
                <a:ext cx="1095454" cy="486978"/>
              </a:xfrm>
              <a:prstGeom prst="rect">
                <a:avLst/>
              </a:prstGeom>
              <a:solidFill>
                <a:srgbClr val="FFD3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5" name="Rectángulo 104"/>
              <p:cNvSpPr/>
              <p:nvPr/>
            </p:nvSpPr>
            <p:spPr>
              <a:xfrm>
                <a:off x="4752982" y="4051928"/>
                <a:ext cx="1095454" cy="486978"/>
              </a:xfrm>
              <a:prstGeom prst="rect">
                <a:avLst/>
              </a:prstGeom>
              <a:solidFill>
                <a:srgbClr val="FFD3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6" name="Rectángulo 105"/>
              <p:cNvSpPr/>
              <p:nvPr/>
            </p:nvSpPr>
            <p:spPr>
              <a:xfrm>
                <a:off x="2381956" y="4584332"/>
                <a:ext cx="3438796" cy="148753"/>
              </a:xfrm>
              <a:prstGeom prst="rect">
                <a:avLst/>
              </a:prstGeom>
              <a:solidFill>
                <a:srgbClr val="FFD3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7" name="Rectángulo 106"/>
              <p:cNvSpPr/>
              <p:nvPr/>
            </p:nvSpPr>
            <p:spPr>
              <a:xfrm>
                <a:off x="2428591" y="4206448"/>
                <a:ext cx="1005747" cy="813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8" name="Rectángulo 107"/>
              <p:cNvSpPr/>
              <p:nvPr/>
            </p:nvSpPr>
            <p:spPr>
              <a:xfrm>
                <a:off x="2428591" y="4312996"/>
                <a:ext cx="1005747" cy="813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9" name="Rectángulo 108"/>
              <p:cNvSpPr/>
              <p:nvPr/>
            </p:nvSpPr>
            <p:spPr>
              <a:xfrm>
                <a:off x="2428591" y="4421745"/>
                <a:ext cx="1005747" cy="813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0" name="Rectángulo 109"/>
              <p:cNvSpPr/>
              <p:nvPr/>
            </p:nvSpPr>
            <p:spPr>
              <a:xfrm>
                <a:off x="3623059" y="4206448"/>
                <a:ext cx="1005747" cy="813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1" name="Rectángulo 110"/>
              <p:cNvSpPr/>
              <p:nvPr/>
            </p:nvSpPr>
            <p:spPr>
              <a:xfrm>
                <a:off x="3623059" y="4312996"/>
                <a:ext cx="1005747" cy="813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2" name="Rectángulo 111"/>
              <p:cNvSpPr/>
              <p:nvPr/>
            </p:nvSpPr>
            <p:spPr>
              <a:xfrm>
                <a:off x="3623059" y="4421745"/>
                <a:ext cx="1005747" cy="813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3" name="Rectángulo 112"/>
              <p:cNvSpPr/>
              <p:nvPr/>
            </p:nvSpPr>
            <p:spPr>
              <a:xfrm>
                <a:off x="4806040" y="4206448"/>
                <a:ext cx="1005747" cy="813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4" name="Rectángulo 113"/>
              <p:cNvSpPr/>
              <p:nvPr/>
            </p:nvSpPr>
            <p:spPr>
              <a:xfrm>
                <a:off x="4806040" y="4312996"/>
                <a:ext cx="1005747" cy="813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5" name="Rectángulo 114"/>
              <p:cNvSpPr/>
              <p:nvPr/>
            </p:nvSpPr>
            <p:spPr>
              <a:xfrm>
                <a:off x="4806040" y="4421745"/>
                <a:ext cx="1005747" cy="813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69" name="CuadroTexto 68"/>
            <p:cNvSpPr txBox="1"/>
            <p:nvPr/>
          </p:nvSpPr>
          <p:spPr>
            <a:xfrm>
              <a:off x="1546985" y="4801372"/>
              <a:ext cx="23689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600" b="1" dirty="0">
                  <a:solidFill>
                    <a:srgbClr val="1D1F3F"/>
                  </a:solidFill>
                  <a:latin typeface="Arial" charset="0"/>
                  <a:ea typeface="Arial" charset="0"/>
                  <a:cs typeface="Arial" charset="0"/>
                </a:rPr>
                <a:t>CITY 2</a:t>
              </a:r>
              <a:endParaRPr lang="es-ES_tradnl" sz="3600" b="1" dirty="0">
                <a:solidFill>
                  <a:srgbClr val="1D1F3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119" name="Agrupar 45"/>
          <p:cNvGrpSpPr/>
          <p:nvPr/>
        </p:nvGrpSpPr>
        <p:grpSpPr>
          <a:xfrm>
            <a:off x="4309536" y="2312578"/>
            <a:ext cx="2012917" cy="2444561"/>
            <a:chOff x="4603022" y="1546548"/>
            <a:chExt cx="2191548" cy="2927656"/>
          </a:xfrm>
        </p:grpSpPr>
        <p:sp>
          <p:nvSpPr>
            <p:cNvPr id="120" name="Rectángulo 119"/>
            <p:cNvSpPr/>
            <p:nvPr/>
          </p:nvSpPr>
          <p:spPr>
            <a:xfrm>
              <a:off x="4603022" y="1959213"/>
              <a:ext cx="1720444" cy="709562"/>
            </a:xfrm>
            <a:prstGeom prst="rect">
              <a:avLst/>
            </a:prstGeom>
            <a:solidFill>
              <a:srgbClr val="5F257A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s-ES_tradnl" sz="800" b="1" dirty="0">
                  <a:latin typeface="Arial" charset="0"/>
                  <a:ea typeface="Arial" charset="0"/>
                  <a:cs typeface="Arial" charset="0"/>
                </a:rPr>
                <a:t>SERVICE LAYER</a:t>
              </a:r>
            </a:p>
          </p:txBody>
        </p:sp>
        <p:sp>
          <p:nvSpPr>
            <p:cNvPr id="121" name="Rectángulo 120"/>
            <p:cNvSpPr/>
            <p:nvPr/>
          </p:nvSpPr>
          <p:spPr>
            <a:xfrm rot="5400000">
              <a:off x="5345306" y="3024404"/>
              <a:ext cx="2514453" cy="384075"/>
            </a:xfrm>
            <a:prstGeom prst="rect">
              <a:avLst/>
            </a:prstGeom>
            <a:solidFill>
              <a:srgbClr val="FFD3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10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rPr>
                <a:t>SECURITY</a:t>
              </a:r>
            </a:p>
          </p:txBody>
        </p:sp>
        <p:sp>
          <p:nvSpPr>
            <p:cNvPr id="122" name="Rectángulo 121"/>
            <p:cNvSpPr/>
            <p:nvPr/>
          </p:nvSpPr>
          <p:spPr>
            <a:xfrm>
              <a:off x="4603022" y="2763260"/>
              <a:ext cx="1720444" cy="534190"/>
            </a:xfrm>
            <a:prstGeom prst="rect">
              <a:avLst/>
            </a:prstGeom>
            <a:solidFill>
              <a:srgbClr val="5F257A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800" b="1" dirty="0">
                  <a:latin typeface="Arial" charset="0"/>
                  <a:ea typeface="Arial" charset="0"/>
                  <a:cs typeface="Arial" charset="0"/>
                </a:rPr>
                <a:t>INTEROPERABILITY</a:t>
              </a:r>
            </a:p>
            <a:p>
              <a:pPr algn="ctr"/>
              <a:r>
                <a:rPr lang="es-ES_tradnl" sz="800" b="1" dirty="0">
                  <a:latin typeface="Arial" charset="0"/>
                  <a:ea typeface="Arial" charset="0"/>
                  <a:cs typeface="Arial" charset="0"/>
                </a:rPr>
                <a:t>LAYER</a:t>
              </a:r>
            </a:p>
          </p:txBody>
        </p:sp>
        <p:sp>
          <p:nvSpPr>
            <p:cNvPr id="124" name="Rectángulo 123"/>
            <p:cNvSpPr/>
            <p:nvPr/>
          </p:nvSpPr>
          <p:spPr>
            <a:xfrm rot="16200000">
              <a:off x="4552564" y="1757599"/>
              <a:ext cx="850647" cy="428546"/>
            </a:xfrm>
            <a:prstGeom prst="rect">
              <a:avLst/>
            </a:prstGeom>
            <a:solidFill>
              <a:srgbClr val="FFD3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rPr>
                <a:t>WASTE</a:t>
              </a:r>
            </a:p>
            <a:p>
              <a:pPr algn="ctr"/>
              <a:r>
                <a:rPr lang="es-ES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rPr>
                <a:t>COLLECTION</a:t>
              </a:r>
              <a:endParaRPr lang="es-ES_tradnl" sz="600" b="1" dirty="0">
                <a:solidFill>
                  <a:srgbClr val="1E1E4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5" name="Rectángulo 124"/>
            <p:cNvSpPr/>
            <p:nvPr/>
          </p:nvSpPr>
          <p:spPr>
            <a:xfrm rot="16200000">
              <a:off x="5040795" y="1757599"/>
              <a:ext cx="850647" cy="428546"/>
            </a:xfrm>
            <a:prstGeom prst="rect">
              <a:avLst/>
            </a:prstGeom>
            <a:solidFill>
              <a:srgbClr val="FFD3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rPr>
                <a:t>WATER</a:t>
              </a:r>
              <a:endParaRPr lang="es-ES_tradnl" sz="600" b="1" dirty="0">
                <a:solidFill>
                  <a:srgbClr val="1E1E4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6" name="Rectángulo 125"/>
            <p:cNvSpPr/>
            <p:nvPr/>
          </p:nvSpPr>
          <p:spPr>
            <a:xfrm rot="16200000">
              <a:off x="5529029" y="1757599"/>
              <a:ext cx="850647" cy="428546"/>
            </a:xfrm>
            <a:prstGeom prst="rect">
              <a:avLst/>
            </a:prstGeom>
            <a:solidFill>
              <a:srgbClr val="FFD3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s-IS" sz="6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rPr>
                <a:t>…...</a:t>
              </a:r>
              <a:endParaRPr lang="es-ES_tradnl" sz="600" b="1" dirty="0">
                <a:solidFill>
                  <a:srgbClr val="1E1E4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127" name="Imagen 1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88776" y="3876420"/>
              <a:ext cx="1380838" cy="597784"/>
            </a:xfrm>
            <a:prstGeom prst="rect">
              <a:avLst/>
            </a:prstGeom>
          </p:spPr>
        </p:pic>
        <p:sp>
          <p:nvSpPr>
            <p:cNvPr id="128" name="CuadroTexto 127"/>
            <p:cNvSpPr txBox="1"/>
            <p:nvPr/>
          </p:nvSpPr>
          <p:spPr>
            <a:xfrm>
              <a:off x="4944099" y="4137533"/>
              <a:ext cx="1070191" cy="2948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0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rPr>
                <a:t>DATABASES</a:t>
              </a:r>
              <a:endParaRPr lang="es-ES_tradnl" sz="1000" b="1" dirty="0">
                <a:solidFill>
                  <a:srgbClr val="1E1E4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9" name="Rectángulo 128"/>
            <p:cNvSpPr/>
            <p:nvPr/>
          </p:nvSpPr>
          <p:spPr>
            <a:xfrm>
              <a:off x="4618973" y="3391934"/>
              <a:ext cx="822392" cy="387381"/>
            </a:xfrm>
            <a:prstGeom prst="rect">
              <a:avLst/>
            </a:prstGeom>
            <a:solidFill>
              <a:srgbClr val="FFD3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8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rPr>
                <a:t>REST API </a:t>
              </a:r>
            </a:p>
          </p:txBody>
        </p:sp>
        <p:sp>
          <p:nvSpPr>
            <p:cNvPr id="130" name="Rectángulo 129"/>
            <p:cNvSpPr/>
            <p:nvPr/>
          </p:nvSpPr>
          <p:spPr>
            <a:xfrm>
              <a:off x="5512446" y="3391934"/>
              <a:ext cx="800283" cy="387381"/>
            </a:xfrm>
            <a:prstGeom prst="rect">
              <a:avLst/>
            </a:prstGeom>
            <a:solidFill>
              <a:srgbClr val="FFD3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800" b="1" dirty="0">
                  <a:solidFill>
                    <a:srgbClr val="1E1E40"/>
                  </a:solidFill>
                  <a:latin typeface="Arial" charset="0"/>
                  <a:ea typeface="Arial" charset="0"/>
                  <a:cs typeface="Arial" charset="0"/>
                </a:rPr>
                <a:t>WEB UI</a:t>
              </a:r>
            </a:p>
          </p:txBody>
        </p:sp>
      </p:grpSp>
      <p:cxnSp>
        <p:nvCxnSpPr>
          <p:cNvPr id="131" name="Conector angular 130"/>
          <p:cNvCxnSpPr>
            <a:stCxn id="122" idx="1"/>
            <a:endCxn id="26" idx="3"/>
          </p:cNvCxnSpPr>
          <p:nvPr/>
        </p:nvCxnSpPr>
        <p:spPr>
          <a:xfrm rot="10800000">
            <a:off x="3546874" y="2499193"/>
            <a:ext cx="762663" cy="1052349"/>
          </a:xfrm>
          <a:prstGeom prst="bentConnector3">
            <a:avLst/>
          </a:prstGeom>
          <a:ln w="38100">
            <a:solidFill>
              <a:srgbClr val="00B4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ector angular 131"/>
          <p:cNvCxnSpPr>
            <a:stCxn id="78" idx="3"/>
            <a:endCxn id="122" idx="1"/>
          </p:cNvCxnSpPr>
          <p:nvPr/>
        </p:nvCxnSpPr>
        <p:spPr>
          <a:xfrm flipV="1">
            <a:off x="3546873" y="3551541"/>
            <a:ext cx="762663" cy="1493729"/>
          </a:xfrm>
          <a:prstGeom prst="bentConnector3">
            <a:avLst/>
          </a:prstGeom>
          <a:ln w="38100">
            <a:solidFill>
              <a:srgbClr val="00B4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Grupo 132"/>
          <p:cNvGrpSpPr/>
          <p:nvPr/>
        </p:nvGrpSpPr>
        <p:grpSpPr>
          <a:xfrm>
            <a:off x="4053437" y="5687667"/>
            <a:ext cx="3809366" cy="766080"/>
            <a:chOff x="3691160" y="4243165"/>
            <a:chExt cx="3463596" cy="766080"/>
          </a:xfrm>
        </p:grpSpPr>
        <p:pic>
          <p:nvPicPr>
            <p:cNvPr id="134" name="Imagen 133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91160" y="4243165"/>
              <a:ext cx="485160" cy="527717"/>
            </a:xfrm>
            <a:prstGeom prst="rect">
              <a:avLst/>
            </a:prstGeom>
          </p:spPr>
        </p:pic>
        <p:sp>
          <p:nvSpPr>
            <p:cNvPr id="135" name="Rectángulo 134"/>
            <p:cNvSpPr/>
            <p:nvPr/>
          </p:nvSpPr>
          <p:spPr>
            <a:xfrm>
              <a:off x="4176320" y="4285970"/>
              <a:ext cx="2978436" cy="7232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2000" dirty="0">
                  <a:latin typeface="Berlin Sans FB" panose="020E0602020502020306" pitchFamily="34" charset="0"/>
                </a:rPr>
                <a:t>ITU-T Y.STD</a:t>
              </a:r>
            </a:p>
            <a:p>
              <a:r>
                <a:rPr lang="en-US" sz="1000" b="1" dirty="0"/>
                <a:t>“</a:t>
              </a:r>
              <a:r>
                <a:rPr lang="en-GB" sz="1050" dirty="0"/>
                <a:t>Reference Model for Smart Tourist Destinations: platform interoperability and functionalities</a:t>
              </a:r>
              <a:r>
                <a:rPr lang="en-US" sz="1000" b="1" dirty="0"/>
                <a:t>”</a:t>
              </a:r>
              <a:endParaRPr lang="es-ES" sz="1000" b="1" dirty="0">
                <a:latin typeface="Berlin Sans FB" panose="020E0602020502020306" pitchFamily="34" charset="0"/>
              </a:endParaRPr>
            </a:p>
          </p:txBody>
        </p:sp>
      </p:grpSp>
      <p:cxnSp>
        <p:nvCxnSpPr>
          <p:cNvPr id="10" name="Conector angular 9"/>
          <p:cNvCxnSpPr>
            <a:stCxn id="124" idx="3"/>
            <a:endCxn id="25" idx="3"/>
          </p:cNvCxnSpPr>
          <p:nvPr/>
        </p:nvCxnSpPr>
        <p:spPr>
          <a:xfrm rot="16200000" flipV="1">
            <a:off x="3715233" y="1373964"/>
            <a:ext cx="594236" cy="1282993"/>
          </a:xfrm>
          <a:prstGeom prst="bentConnector3">
            <a:avLst>
              <a:gd name="adj1" fmla="val 156942"/>
            </a:avLst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ector angular 9"/>
          <p:cNvCxnSpPr>
            <a:stCxn id="125" idx="3"/>
            <a:endCxn id="24" idx="3"/>
          </p:cNvCxnSpPr>
          <p:nvPr/>
        </p:nvCxnSpPr>
        <p:spPr>
          <a:xfrm rot="16200000" flipV="1">
            <a:off x="3816533" y="1026828"/>
            <a:ext cx="594236" cy="1977265"/>
          </a:xfrm>
          <a:prstGeom prst="bentConnector3">
            <a:avLst>
              <a:gd name="adj1" fmla="val 177354"/>
            </a:avLst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7" name="Imagen 19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120" y="4780416"/>
            <a:ext cx="2681402" cy="628160"/>
          </a:xfrm>
          <a:prstGeom prst="rect">
            <a:avLst/>
          </a:prstGeom>
        </p:spPr>
      </p:pic>
      <p:sp>
        <p:nvSpPr>
          <p:cNvPr id="198" name="Rectángulo 197"/>
          <p:cNvSpPr/>
          <p:nvPr/>
        </p:nvSpPr>
        <p:spPr>
          <a:xfrm>
            <a:off x="3711351" y="5409024"/>
            <a:ext cx="1023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>
                <a:latin typeface="Berlin Sans FB" panose="020E0602020502020306" pitchFamily="34" charset="0"/>
              </a:rPr>
              <a:t>Example</a:t>
            </a:r>
            <a:endParaRPr lang="es-ES" dirty="0">
              <a:latin typeface="Berlin Sans FB" panose="020E0602020502020306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881421" y="1452955"/>
            <a:ext cx="2228302" cy="646331"/>
          </a:xfrm>
          <a:prstGeom prst="rect">
            <a:avLst/>
          </a:prstGeom>
          <a:solidFill>
            <a:srgbClr val="C9C9C9">
              <a:alpha val="56078"/>
            </a:srgb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/>
            </a:lvl1pPr>
          </a:lstStyle>
          <a:p>
            <a:r>
              <a:rPr lang="es-ES" sz="1800" b="1" dirty="0"/>
              <a:t>Open and </a:t>
            </a:r>
            <a:r>
              <a:rPr lang="en-US" sz="1800" b="1" dirty="0"/>
              <a:t>Standard </a:t>
            </a:r>
            <a:r>
              <a:rPr lang="es-ES" sz="1800" b="1" dirty="0"/>
              <a:t>Interfaces</a:t>
            </a:r>
          </a:p>
        </p:txBody>
      </p:sp>
    </p:spTree>
    <p:extLst>
      <p:ext uri="{BB962C8B-B14F-4D97-AF65-F5344CB8AC3E}">
        <p14:creationId xmlns:p14="http://schemas.microsoft.com/office/powerpoint/2010/main" val="1462743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ángulo 111"/>
          <p:cNvSpPr/>
          <p:nvPr/>
        </p:nvSpPr>
        <p:spPr>
          <a:xfrm>
            <a:off x="838200" y="2889504"/>
            <a:ext cx="9567672" cy="2502721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Virtual </a:t>
            </a:r>
            <a:r>
              <a:rPr lang="en-US" sz="2400" b="1" dirty="0">
                <a:solidFill>
                  <a:schemeClr val="tx1"/>
                </a:solidFill>
              </a:rPr>
              <a:t>Laboratory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/>
              <a:t>RECOMMENDATION DETERMINED UIT-T Y.4454 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4294967295"/>
          </p:nvPr>
        </p:nvSpPr>
        <p:spPr>
          <a:xfrm>
            <a:off x="0" y="731838"/>
            <a:ext cx="7956550" cy="644525"/>
          </a:xfrm>
          <a:prstGeom prst="rect">
            <a:avLst/>
          </a:prstGeom>
        </p:spPr>
        <p:txBody>
          <a:bodyPr/>
          <a:lstStyle/>
          <a:p>
            <a:r>
              <a:rPr lang="es-ES" sz="2400" dirty="0"/>
              <a:t>Virtual </a:t>
            </a:r>
            <a:r>
              <a:rPr lang="en-US" sz="2400" dirty="0"/>
              <a:t>Laboratory</a:t>
            </a:r>
            <a:r>
              <a:rPr lang="es-ES" sz="2400" dirty="0"/>
              <a:t> </a:t>
            </a:r>
            <a:endParaRPr lang="es-ES_tradnl" sz="2400" dirty="0"/>
          </a:p>
          <a:p>
            <a:endParaRPr lang="es-ES" sz="1100" dirty="0"/>
          </a:p>
        </p:txBody>
      </p:sp>
      <p:pic>
        <p:nvPicPr>
          <p:cNvPr id="116" name="Imagen 1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942" y="3063156"/>
            <a:ext cx="2575334" cy="2232705"/>
          </a:xfrm>
          <a:prstGeom prst="rect">
            <a:avLst/>
          </a:prstGeom>
        </p:spPr>
      </p:pic>
      <p:pic>
        <p:nvPicPr>
          <p:cNvPr id="117" name="Imagen 1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505" y="3063655"/>
            <a:ext cx="2575334" cy="2232705"/>
          </a:xfrm>
          <a:prstGeom prst="rect">
            <a:avLst/>
          </a:prstGeom>
        </p:spPr>
      </p:pic>
      <p:pic>
        <p:nvPicPr>
          <p:cNvPr id="118" name="Imagen 1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3093" y="3063654"/>
            <a:ext cx="2575334" cy="2232705"/>
          </a:xfrm>
          <a:prstGeom prst="rect">
            <a:avLst/>
          </a:prstGeom>
        </p:spPr>
      </p:pic>
      <p:grpSp>
        <p:nvGrpSpPr>
          <p:cNvPr id="44" name="Grupo 43"/>
          <p:cNvGrpSpPr/>
          <p:nvPr/>
        </p:nvGrpSpPr>
        <p:grpSpPr>
          <a:xfrm>
            <a:off x="1651797" y="5952744"/>
            <a:ext cx="694421" cy="538154"/>
            <a:chOff x="4743612" y="4802076"/>
            <a:chExt cx="864794" cy="865296"/>
          </a:xfrm>
        </p:grpSpPr>
        <p:pic>
          <p:nvPicPr>
            <p:cNvPr id="45" name="Imagen 4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11550" y="4802076"/>
              <a:ext cx="328921" cy="479444"/>
            </a:xfrm>
            <a:prstGeom prst="rect">
              <a:avLst/>
            </a:prstGeom>
          </p:spPr>
        </p:pic>
        <p:sp>
          <p:nvSpPr>
            <p:cNvPr id="46" name="Rectángulo 45"/>
            <p:cNvSpPr/>
            <p:nvPr/>
          </p:nvSpPr>
          <p:spPr>
            <a:xfrm>
              <a:off x="4743612" y="5246730"/>
              <a:ext cx="864794" cy="4206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1100" dirty="0">
                  <a:latin typeface="Berlin Sans FB" panose="020E0602020502020306" pitchFamily="34" charset="0"/>
                </a:rPr>
                <a:t>Parkings</a:t>
              </a:r>
            </a:p>
          </p:txBody>
        </p:sp>
      </p:grpSp>
      <p:cxnSp>
        <p:nvCxnSpPr>
          <p:cNvPr id="47" name="Conector curvado 46"/>
          <p:cNvCxnSpPr>
            <a:stCxn id="116" idx="2"/>
            <a:endCxn id="45" idx="0"/>
          </p:cNvCxnSpPr>
          <p:nvPr/>
        </p:nvCxnSpPr>
        <p:spPr>
          <a:xfrm rot="5400000">
            <a:off x="2050868" y="5244002"/>
            <a:ext cx="656883" cy="760600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upo 50"/>
          <p:cNvGrpSpPr/>
          <p:nvPr/>
        </p:nvGrpSpPr>
        <p:grpSpPr>
          <a:xfrm>
            <a:off x="2429012" y="5993805"/>
            <a:ext cx="660758" cy="704946"/>
            <a:chOff x="3196841" y="5579663"/>
            <a:chExt cx="822873" cy="1133479"/>
          </a:xfrm>
        </p:grpSpPr>
        <p:pic>
          <p:nvPicPr>
            <p:cNvPr id="60" name="Imagen 5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35721" y="5579663"/>
              <a:ext cx="545116" cy="448192"/>
            </a:xfrm>
            <a:prstGeom prst="rect">
              <a:avLst/>
            </a:prstGeom>
          </p:spPr>
        </p:pic>
        <p:sp>
          <p:nvSpPr>
            <p:cNvPr id="61" name="Rectángulo 60"/>
            <p:cNvSpPr/>
            <p:nvPr/>
          </p:nvSpPr>
          <p:spPr>
            <a:xfrm>
              <a:off x="3196841" y="6020321"/>
              <a:ext cx="822873" cy="6928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1100" dirty="0" err="1">
                  <a:latin typeface="Berlin Sans FB" panose="020E0602020502020306" pitchFamily="34" charset="0"/>
                </a:rPr>
                <a:t>Touristic</a:t>
              </a:r>
              <a:endParaRPr lang="es-ES" sz="1100" dirty="0">
                <a:latin typeface="Berlin Sans FB" panose="020E0602020502020306" pitchFamily="34" charset="0"/>
              </a:endParaRPr>
            </a:p>
            <a:p>
              <a:pPr algn="ctr"/>
              <a:r>
                <a:rPr lang="es-ES" sz="1100" dirty="0">
                  <a:latin typeface="Berlin Sans FB" panose="020E0602020502020306" pitchFamily="34" charset="0"/>
                </a:rPr>
                <a:t>data</a:t>
              </a:r>
            </a:p>
          </p:txBody>
        </p:sp>
      </p:grpSp>
      <p:grpSp>
        <p:nvGrpSpPr>
          <p:cNvPr id="52" name="Grupo 51"/>
          <p:cNvGrpSpPr/>
          <p:nvPr/>
        </p:nvGrpSpPr>
        <p:grpSpPr>
          <a:xfrm>
            <a:off x="3243844" y="5926172"/>
            <a:ext cx="564577" cy="540364"/>
            <a:chOff x="3808836" y="5554663"/>
            <a:chExt cx="703094" cy="868848"/>
          </a:xfrm>
        </p:grpSpPr>
        <p:sp>
          <p:nvSpPr>
            <p:cNvPr id="65" name="Rectángulo 64"/>
            <p:cNvSpPr/>
            <p:nvPr/>
          </p:nvSpPr>
          <p:spPr>
            <a:xfrm>
              <a:off x="3808836" y="6002870"/>
              <a:ext cx="703094" cy="4206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1100" dirty="0" err="1">
                  <a:latin typeface="Berlin Sans FB" panose="020E0602020502020306" pitchFamily="34" charset="0"/>
                </a:rPr>
                <a:t>Others</a:t>
              </a:r>
              <a:endParaRPr lang="es-ES" sz="1100" dirty="0">
                <a:latin typeface="Berlin Sans FB" panose="020E0602020502020306" pitchFamily="34" charset="0"/>
              </a:endParaRPr>
            </a:p>
          </p:txBody>
        </p:sp>
        <p:pic>
          <p:nvPicPr>
            <p:cNvPr id="66" name="Imagen 65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31696" y="5554663"/>
              <a:ext cx="545552" cy="488813"/>
            </a:xfrm>
            <a:prstGeom prst="rect">
              <a:avLst/>
            </a:prstGeom>
            <a:ln>
              <a:noFill/>
            </a:ln>
          </p:spPr>
        </p:pic>
      </p:grpSp>
      <p:cxnSp>
        <p:nvCxnSpPr>
          <p:cNvPr id="68" name="Conector curvado 67"/>
          <p:cNvCxnSpPr>
            <a:stCxn id="116" idx="2"/>
            <a:endCxn id="60" idx="0"/>
          </p:cNvCxnSpPr>
          <p:nvPr/>
        </p:nvCxnSpPr>
        <p:spPr>
          <a:xfrm flipH="1">
            <a:off x="2759392" y="5295861"/>
            <a:ext cx="217" cy="697944"/>
          </a:xfrm>
          <a:prstGeom prst="straightConnector1">
            <a:avLst/>
          </a:prstGeom>
          <a:ln w="38100">
            <a:solidFill>
              <a:schemeClr val="accent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curvado 70"/>
          <p:cNvCxnSpPr>
            <a:stCxn id="116" idx="2"/>
            <a:endCxn id="66" idx="0"/>
          </p:cNvCxnSpPr>
          <p:nvPr/>
        </p:nvCxnSpPr>
        <p:spPr>
          <a:xfrm rot="16200000" flipH="1">
            <a:off x="2805267" y="5250202"/>
            <a:ext cx="630311" cy="721627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upo 75"/>
          <p:cNvGrpSpPr/>
          <p:nvPr/>
        </p:nvGrpSpPr>
        <p:grpSpPr>
          <a:xfrm>
            <a:off x="4456025" y="5989135"/>
            <a:ext cx="694421" cy="538154"/>
            <a:chOff x="4743612" y="4802076"/>
            <a:chExt cx="864794" cy="865296"/>
          </a:xfrm>
        </p:grpSpPr>
        <p:pic>
          <p:nvPicPr>
            <p:cNvPr id="77" name="Imagen 7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11550" y="4802076"/>
              <a:ext cx="328921" cy="479444"/>
            </a:xfrm>
            <a:prstGeom prst="rect">
              <a:avLst/>
            </a:prstGeom>
          </p:spPr>
        </p:pic>
        <p:sp>
          <p:nvSpPr>
            <p:cNvPr id="78" name="Rectángulo 77"/>
            <p:cNvSpPr/>
            <p:nvPr/>
          </p:nvSpPr>
          <p:spPr>
            <a:xfrm>
              <a:off x="4743612" y="5246730"/>
              <a:ext cx="864794" cy="4206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1100" dirty="0">
                  <a:latin typeface="Berlin Sans FB" panose="020E0602020502020306" pitchFamily="34" charset="0"/>
                </a:rPr>
                <a:t>Parkings</a:t>
              </a:r>
            </a:p>
          </p:txBody>
        </p:sp>
      </p:grpSp>
      <p:cxnSp>
        <p:nvCxnSpPr>
          <p:cNvPr id="79" name="Conector curvado 78"/>
          <p:cNvCxnSpPr>
            <a:stCxn id="117" idx="2"/>
            <a:endCxn id="77" idx="0"/>
          </p:cNvCxnSpPr>
          <p:nvPr/>
        </p:nvCxnSpPr>
        <p:spPr>
          <a:xfrm rot="5400000">
            <a:off x="4835818" y="5263780"/>
            <a:ext cx="692775" cy="757935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upo 79"/>
          <p:cNvGrpSpPr/>
          <p:nvPr/>
        </p:nvGrpSpPr>
        <p:grpSpPr>
          <a:xfrm>
            <a:off x="5224096" y="6030196"/>
            <a:ext cx="660758" cy="704946"/>
            <a:chOff x="3196841" y="5579663"/>
            <a:chExt cx="822873" cy="1133479"/>
          </a:xfrm>
        </p:grpSpPr>
        <p:pic>
          <p:nvPicPr>
            <p:cNvPr id="81" name="Imagen 8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35721" y="5579663"/>
              <a:ext cx="545116" cy="448192"/>
            </a:xfrm>
            <a:prstGeom prst="rect">
              <a:avLst/>
            </a:prstGeom>
          </p:spPr>
        </p:pic>
        <p:sp>
          <p:nvSpPr>
            <p:cNvPr id="82" name="Rectángulo 81"/>
            <p:cNvSpPr/>
            <p:nvPr/>
          </p:nvSpPr>
          <p:spPr>
            <a:xfrm>
              <a:off x="3196841" y="6020321"/>
              <a:ext cx="822873" cy="6928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1100" dirty="0" err="1">
                  <a:latin typeface="Berlin Sans FB" panose="020E0602020502020306" pitchFamily="34" charset="0"/>
                </a:rPr>
                <a:t>Touristic</a:t>
              </a:r>
              <a:endParaRPr lang="es-ES" sz="1100" dirty="0">
                <a:latin typeface="Berlin Sans FB" panose="020E0602020502020306" pitchFamily="34" charset="0"/>
              </a:endParaRPr>
            </a:p>
            <a:p>
              <a:pPr algn="ctr"/>
              <a:r>
                <a:rPr lang="es-ES" sz="1100" dirty="0">
                  <a:latin typeface="Berlin Sans FB" panose="020E0602020502020306" pitchFamily="34" charset="0"/>
                </a:rPr>
                <a:t>data</a:t>
              </a:r>
            </a:p>
          </p:txBody>
        </p:sp>
      </p:grpSp>
      <p:grpSp>
        <p:nvGrpSpPr>
          <p:cNvPr id="83" name="Grupo 82"/>
          <p:cNvGrpSpPr/>
          <p:nvPr/>
        </p:nvGrpSpPr>
        <p:grpSpPr>
          <a:xfrm>
            <a:off x="6157800" y="5962563"/>
            <a:ext cx="564577" cy="540364"/>
            <a:chOff x="3808836" y="5554663"/>
            <a:chExt cx="703094" cy="868848"/>
          </a:xfrm>
        </p:grpSpPr>
        <p:sp>
          <p:nvSpPr>
            <p:cNvPr id="84" name="Rectángulo 83"/>
            <p:cNvSpPr/>
            <p:nvPr/>
          </p:nvSpPr>
          <p:spPr>
            <a:xfrm>
              <a:off x="3808836" y="6002870"/>
              <a:ext cx="703094" cy="4206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1100" dirty="0" err="1">
                  <a:latin typeface="Berlin Sans FB" panose="020E0602020502020306" pitchFamily="34" charset="0"/>
                </a:rPr>
                <a:t>Others</a:t>
              </a:r>
              <a:endParaRPr lang="es-ES" sz="1100" dirty="0">
                <a:latin typeface="Berlin Sans FB" panose="020E0602020502020306" pitchFamily="34" charset="0"/>
              </a:endParaRPr>
            </a:p>
          </p:txBody>
        </p:sp>
        <p:pic>
          <p:nvPicPr>
            <p:cNvPr id="85" name="Imagen 84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31696" y="5554663"/>
              <a:ext cx="545552" cy="488813"/>
            </a:xfrm>
            <a:prstGeom prst="rect">
              <a:avLst/>
            </a:prstGeom>
            <a:ln>
              <a:noFill/>
            </a:ln>
          </p:spPr>
        </p:pic>
      </p:grpSp>
      <p:cxnSp>
        <p:nvCxnSpPr>
          <p:cNvPr id="86" name="Conector curvado 67"/>
          <p:cNvCxnSpPr>
            <a:stCxn id="117" idx="2"/>
            <a:endCxn id="81" idx="0"/>
          </p:cNvCxnSpPr>
          <p:nvPr/>
        </p:nvCxnSpPr>
        <p:spPr>
          <a:xfrm flipH="1">
            <a:off x="5554476" y="5296360"/>
            <a:ext cx="6696" cy="733836"/>
          </a:xfrm>
          <a:prstGeom prst="straightConnector1">
            <a:avLst/>
          </a:prstGeom>
          <a:ln w="38100">
            <a:solidFill>
              <a:schemeClr val="accent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curvado 86"/>
          <p:cNvCxnSpPr>
            <a:stCxn id="117" idx="2"/>
            <a:endCxn id="85" idx="0"/>
          </p:cNvCxnSpPr>
          <p:nvPr/>
        </p:nvCxnSpPr>
        <p:spPr>
          <a:xfrm rot="16200000" flipH="1">
            <a:off x="5645081" y="5212451"/>
            <a:ext cx="666203" cy="834020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upo 90"/>
          <p:cNvGrpSpPr/>
          <p:nvPr/>
        </p:nvGrpSpPr>
        <p:grpSpPr>
          <a:xfrm>
            <a:off x="7357506" y="6184551"/>
            <a:ext cx="694421" cy="538154"/>
            <a:chOff x="4743612" y="4802076"/>
            <a:chExt cx="864794" cy="865296"/>
          </a:xfrm>
        </p:grpSpPr>
        <p:pic>
          <p:nvPicPr>
            <p:cNvPr id="92" name="Imagen 9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11550" y="4802076"/>
              <a:ext cx="328921" cy="479444"/>
            </a:xfrm>
            <a:prstGeom prst="rect">
              <a:avLst/>
            </a:prstGeom>
          </p:spPr>
        </p:pic>
        <p:sp>
          <p:nvSpPr>
            <p:cNvPr id="93" name="Rectángulo 92"/>
            <p:cNvSpPr/>
            <p:nvPr/>
          </p:nvSpPr>
          <p:spPr>
            <a:xfrm>
              <a:off x="4743612" y="5246730"/>
              <a:ext cx="864794" cy="4206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1100" dirty="0">
                  <a:latin typeface="Berlin Sans FB" panose="020E0602020502020306" pitchFamily="34" charset="0"/>
                </a:rPr>
                <a:t>Parkings</a:t>
              </a:r>
            </a:p>
          </p:txBody>
        </p:sp>
      </p:grpSp>
      <p:cxnSp>
        <p:nvCxnSpPr>
          <p:cNvPr id="94" name="Conector curvado 93"/>
          <p:cNvCxnSpPr>
            <a:stCxn id="118" idx="2"/>
            <a:endCxn id="92" idx="0"/>
          </p:cNvCxnSpPr>
          <p:nvPr/>
        </p:nvCxnSpPr>
        <p:spPr>
          <a:xfrm rot="5400000">
            <a:off x="7703643" y="5297434"/>
            <a:ext cx="888192" cy="886042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upo 94"/>
          <p:cNvGrpSpPr/>
          <p:nvPr/>
        </p:nvGrpSpPr>
        <p:grpSpPr>
          <a:xfrm>
            <a:off x="9398961" y="6156804"/>
            <a:ext cx="564577" cy="540364"/>
            <a:chOff x="3808836" y="5554663"/>
            <a:chExt cx="703094" cy="868848"/>
          </a:xfrm>
        </p:grpSpPr>
        <p:sp>
          <p:nvSpPr>
            <p:cNvPr id="96" name="Rectángulo 95"/>
            <p:cNvSpPr/>
            <p:nvPr/>
          </p:nvSpPr>
          <p:spPr>
            <a:xfrm>
              <a:off x="3808836" y="6002870"/>
              <a:ext cx="703094" cy="4206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1100" dirty="0" err="1">
                  <a:latin typeface="Berlin Sans FB" panose="020E0602020502020306" pitchFamily="34" charset="0"/>
                </a:rPr>
                <a:t>Others</a:t>
              </a:r>
              <a:endParaRPr lang="es-ES" sz="1100" dirty="0">
                <a:latin typeface="Berlin Sans FB" panose="020E0602020502020306" pitchFamily="34" charset="0"/>
              </a:endParaRPr>
            </a:p>
          </p:txBody>
        </p:sp>
        <p:pic>
          <p:nvPicPr>
            <p:cNvPr id="97" name="Imagen 96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31696" y="5554663"/>
              <a:ext cx="545552" cy="488813"/>
            </a:xfrm>
            <a:prstGeom prst="rect">
              <a:avLst/>
            </a:prstGeom>
            <a:ln>
              <a:noFill/>
            </a:ln>
          </p:spPr>
        </p:pic>
      </p:grpSp>
      <p:cxnSp>
        <p:nvCxnSpPr>
          <p:cNvPr id="99" name="Conector curvado 98"/>
          <p:cNvCxnSpPr>
            <a:stCxn id="118" idx="2"/>
            <a:endCxn id="97" idx="0"/>
          </p:cNvCxnSpPr>
          <p:nvPr/>
        </p:nvCxnSpPr>
        <p:spPr>
          <a:xfrm rot="16200000" flipH="1">
            <a:off x="8683334" y="5203784"/>
            <a:ext cx="860445" cy="1045593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upo 103"/>
          <p:cNvGrpSpPr/>
          <p:nvPr/>
        </p:nvGrpSpPr>
        <p:grpSpPr>
          <a:xfrm>
            <a:off x="3849375" y="1091394"/>
            <a:ext cx="848259" cy="848259"/>
            <a:chOff x="8153713" y="3107056"/>
            <a:chExt cx="848259" cy="848259"/>
          </a:xfrm>
        </p:grpSpPr>
        <p:pic>
          <p:nvPicPr>
            <p:cNvPr id="105" name="Picture 2" descr="Resultado de imagen de mobile ico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3713" y="3107056"/>
              <a:ext cx="848259" cy="848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" name="Imagen 105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9476" y="3270029"/>
              <a:ext cx="394051" cy="394051"/>
            </a:xfrm>
            <a:prstGeom prst="rect">
              <a:avLst/>
            </a:prstGeom>
          </p:spPr>
        </p:pic>
      </p:grpSp>
      <p:cxnSp>
        <p:nvCxnSpPr>
          <p:cNvPr id="114" name="Conector angular 113"/>
          <p:cNvCxnSpPr>
            <a:stCxn id="116" idx="0"/>
            <a:endCxn id="105" idx="2"/>
          </p:cNvCxnSpPr>
          <p:nvPr/>
        </p:nvCxnSpPr>
        <p:spPr>
          <a:xfrm rot="5400000" flipH="1" flipV="1">
            <a:off x="2954806" y="1744457"/>
            <a:ext cx="1123503" cy="1513896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ector angular 118"/>
          <p:cNvCxnSpPr>
            <a:stCxn id="117" idx="0"/>
            <a:endCxn id="105" idx="2"/>
          </p:cNvCxnSpPr>
          <p:nvPr/>
        </p:nvCxnSpPr>
        <p:spPr>
          <a:xfrm rot="16200000" flipV="1">
            <a:off x="4355338" y="1857820"/>
            <a:ext cx="1124002" cy="1287667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ector angular 121"/>
          <p:cNvCxnSpPr>
            <a:stCxn id="118" idx="0"/>
            <a:endCxn id="105" idx="2"/>
          </p:cNvCxnSpPr>
          <p:nvPr/>
        </p:nvCxnSpPr>
        <p:spPr>
          <a:xfrm rot="16200000" flipV="1">
            <a:off x="5870133" y="343026"/>
            <a:ext cx="1124001" cy="4317255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Grupo 124"/>
          <p:cNvGrpSpPr/>
          <p:nvPr/>
        </p:nvGrpSpPr>
        <p:grpSpPr>
          <a:xfrm>
            <a:off x="6367638" y="1088192"/>
            <a:ext cx="848259" cy="848259"/>
            <a:chOff x="8153713" y="3107056"/>
            <a:chExt cx="848259" cy="848259"/>
          </a:xfrm>
        </p:grpSpPr>
        <p:pic>
          <p:nvPicPr>
            <p:cNvPr id="126" name="Picture 2" descr="Resultado de imagen de mobile ico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3713" y="3107056"/>
              <a:ext cx="848259" cy="848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" name="Imagen 126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9476" y="3270029"/>
              <a:ext cx="394051" cy="394051"/>
            </a:xfrm>
            <a:prstGeom prst="rect">
              <a:avLst/>
            </a:prstGeom>
          </p:spPr>
        </p:pic>
      </p:grpSp>
      <p:cxnSp>
        <p:nvCxnSpPr>
          <p:cNvPr id="128" name="Conector angular 127"/>
          <p:cNvCxnSpPr>
            <a:stCxn id="118" idx="0"/>
            <a:endCxn id="126" idx="2"/>
          </p:cNvCxnSpPr>
          <p:nvPr/>
        </p:nvCxnSpPr>
        <p:spPr>
          <a:xfrm rot="16200000" flipV="1">
            <a:off x="7127663" y="1600557"/>
            <a:ext cx="1127203" cy="1798992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ector angular 130"/>
          <p:cNvCxnSpPr>
            <a:stCxn id="117" idx="0"/>
            <a:endCxn id="126" idx="2"/>
          </p:cNvCxnSpPr>
          <p:nvPr/>
        </p:nvCxnSpPr>
        <p:spPr>
          <a:xfrm rot="5400000" flipH="1" flipV="1">
            <a:off x="5612868" y="1884755"/>
            <a:ext cx="1127204" cy="1230596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ector angular 133"/>
          <p:cNvCxnSpPr>
            <a:stCxn id="116" idx="0"/>
            <a:endCxn id="105" idx="2"/>
          </p:cNvCxnSpPr>
          <p:nvPr/>
        </p:nvCxnSpPr>
        <p:spPr>
          <a:xfrm rot="5400000" flipH="1" flipV="1">
            <a:off x="2954806" y="1744457"/>
            <a:ext cx="1123503" cy="1513896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CuadroTexto 138"/>
          <p:cNvSpPr txBox="1"/>
          <p:nvPr/>
        </p:nvSpPr>
        <p:spPr>
          <a:xfrm>
            <a:off x="3999923" y="2281041"/>
            <a:ext cx="3086659" cy="523220"/>
          </a:xfrm>
          <a:prstGeom prst="rect">
            <a:avLst/>
          </a:prstGeom>
          <a:solidFill>
            <a:srgbClr val="C9C9C9">
              <a:alpha val="56078"/>
            </a:srgb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b="1"/>
            </a:lvl1pPr>
          </a:lstStyle>
          <a:p>
            <a:r>
              <a:rPr lang="en-US" sz="2800" dirty="0"/>
              <a:t>NGSI 9/10 </a:t>
            </a:r>
          </a:p>
        </p:txBody>
      </p:sp>
      <p:sp>
        <p:nvSpPr>
          <p:cNvPr id="140" name="CuadroTexto 139"/>
          <p:cNvSpPr txBox="1"/>
          <p:nvPr/>
        </p:nvSpPr>
        <p:spPr>
          <a:xfrm>
            <a:off x="4488737" y="5310497"/>
            <a:ext cx="2123912" cy="261610"/>
          </a:xfrm>
          <a:prstGeom prst="rect">
            <a:avLst/>
          </a:prstGeom>
          <a:solidFill>
            <a:srgbClr val="C9C9C9">
              <a:alpha val="56078"/>
            </a:srgb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/>
            </a:lvl1pPr>
          </a:lstStyle>
          <a:p>
            <a:r>
              <a:rPr lang="es-ES_tradnl" sz="1100" dirty="0"/>
              <a:t>MQTT, WS, REST, </a:t>
            </a:r>
            <a:r>
              <a:rPr lang="es-ES_tradnl" sz="1100" dirty="0" err="1"/>
              <a:t>CoAP</a:t>
            </a:r>
            <a:r>
              <a:rPr lang="es-ES_tradnl" sz="1100" dirty="0"/>
              <a:t>, </a:t>
            </a:r>
            <a:r>
              <a:rPr lang="es-ES_tradnl" sz="1100" dirty="0" err="1"/>
              <a:t>Sigfox</a:t>
            </a:r>
            <a:r>
              <a:rPr lang="es-ES_tradnl" sz="1100" dirty="0"/>
              <a:t>,...</a:t>
            </a:r>
          </a:p>
        </p:txBody>
      </p:sp>
      <p:sp>
        <p:nvSpPr>
          <p:cNvPr id="142" name="CuadroTexto 141"/>
          <p:cNvSpPr txBox="1"/>
          <p:nvPr/>
        </p:nvSpPr>
        <p:spPr>
          <a:xfrm>
            <a:off x="1707604" y="5297421"/>
            <a:ext cx="2123912" cy="261610"/>
          </a:xfrm>
          <a:prstGeom prst="rect">
            <a:avLst/>
          </a:prstGeom>
          <a:solidFill>
            <a:srgbClr val="C9C9C9">
              <a:alpha val="56078"/>
            </a:srgb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/>
            </a:lvl1pPr>
          </a:lstStyle>
          <a:p>
            <a:r>
              <a:rPr lang="es-ES_tradnl" sz="1100" dirty="0"/>
              <a:t>MQTT, WS, REST, </a:t>
            </a:r>
            <a:r>
              <a:rPr lang="es-ES_tradnl" sz="1100" dirty="0" err="1"/>
              <a:t>CoAP</a:t>
            </a:r>
            <a:r>
              <a:rPr lang="es-ES_tradnl" sz="1100" dirty="0"/>
              <a:t>, </a:t>
            </a:r>
            <a:r>
              <a:rPr lang="es-ES_tradnl" sz="1100" dirty="0" err="1"/>
              <a:t>Sigfox</a:t>
            </a:r>
            <a:r>
              <a:rPr lang="es-ES_tradnl" sz="1100" dirty="0"/>
              <a:t>,...</a:t>
            </a:r>
          </a:p>
        </p:txBody>
      </p:sp>
      <p:sp>
        <p:nvSpPr>
          <p:cNvPr id="148" name="CuadroTexto 147"/>
          <p:cNvSpPr txBox="1"/>
          <p:nvPr/>
        </p:nvSpPr>
        <p:spPr>
          <a:xfrm>
            <a:off x="7691264" y="1157851"/>
            <a:ext cx="3707766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applications can access to all cities by the same way </a:t>
            </a:r>
          </a:p>
        </p:txBody>
      </p:sp>
      <p:sp>
        <p:nvSpPr>
          <p:cNvPr id="149" name="CuadroTexto 148"/>
          <p:cNvSpPr txBox="1"/>
          <p:nvPr/>
        </p:nvSpPr>
        <p:spPr>
          <a:xfrm>
            <a:off x="7545700" y="5319473"/>
            <a:ext cx="2123912" cy="261610"/>
          </a:xfrm>
          <a:prstGeom prst="rect">
            <a:avLst/>
          </a:prstGeom>
          <a:solidFill>
            <a:srgbClr val="C9C9C9">
              <a:alpha val="56078"/>
            </a:srgb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/>
            </a:lvl1pPr>
          </a:lstStyle>
          <a:p>
            <a:r>
              <a:rPr lang="es-ES_tradnl" sz="1100" dirty="0"/>
              <a:t>MQTT, WS, REST, </a:t>
            </a:r>
            <a:r>
              <a:rPr lang="es-ES_tradnl" sz="1100" dirty="0" err="1"/>
              <a:t>CoAP</a:t>
            </a:r>
            <a:r>
              <a:rPr lang="es-ES_tradnl" sz="1100" dirty="0"/>
              <a:t>, </a:t>
            </a:r>
            <a:r>
              <a:rPr lang="es-ES_tradnl" sz="1100" dirty="0" err="1"/>
              <a:t>Sigfox</a:t>
            </a:r>
            <a:r>
              <a:rPr lang="es-ES_tradnl" sz="1100" dirty="0"/>
              <a:t>,...</a:t>
            </a:r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2759392" y="3063156"/>
            <a:ext cx="0" cy="868764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de flecha 61"/>
          <p:cNvCxnSpPr/>
          <p:nvPr/>
        </p:nvCxnSpPr>
        <p:spPr>
          <a:xfrm>
            <a:off x="2759392" y="3931920"/>
            <a:ext cx="0" cy="484632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de flecha 66"/>
          <p:cNvCxnSpPr/>
          <p:nvPr/>
        </p:nvCxnSpPr>
        <p:spPr>
          <a:xfrm>
            <a:off x="5561172" y="3063156"/>
            <a:ext cx="0" cy="868764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de flecha 68"/>
          <p:cNvCxnSpPr/>
          <p:nvPr/>
        </p:nvCxnSpPr>
        <p:spPr>
          <a:xfrm>
            <a:off x="5561172" y="3931920"/>
            <a:ext cx="0" cy="484632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cto de flecha 69"/>
          <p:cNvCxnSpPr/>
          <p:nvPr/>
        </p:nvCxnSpPr>
        <p:spPr>
          <a:xfrm>
            <a:off x="8590760" y="3063156"/>
            <a:ext cx="0" cy="868764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cto de flecha 71"/>
          <p:cNvCxnSpPr/>
          <p:nvPr/>
        </p:nvCxnSpPr>
        <p:spPr>
          <a:xfrm>
            <a:off x="8590760" y="3931920"/>
            <a:ext cx="0" cy="484632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ángulo 72"/>
          <p:cNvSpPr/>
          <p:nvPr/>
        </p:nvSpPr>
        <p:spPr>
          <a:xfrm>
            <a:off x="1638458" y="5603926"/>
            <a:ext cx="8062213" cy="26113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rgbClr val="1E1E40"/>
                </a:solidFill>
                <a:latin typeface="Arial" charset="0"/>
                <a:ea typeface="Arial" charset="0"/>
                <a:cs typeface="Arial" charset="0"/>
              </a:rPr>
              <a:t>SEMANTIC FILTER DATAMODEL</a:t>
            </a:r>
            <a:endParaRPr lang="es-ES_tradnl" sz="1200" b="1" dirty="0">
              <a:solidFill>
                <a:srgbClr val="1E1E4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444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ángulo 43"/>
          <p:cNvSpPr/>
          <p:nvPr/>
        </p:nvSpPr>
        <p:spPr>
          <a:xfrm>
            <a:off x="704849" y="554857"/>
            <a:ext cx="3301095" cy="1906207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rtlCol="0" anchor="t"/>
          <a:lstStyle/>
          <a:p>
            <a:pPr algn="ctr"/>
            <a:r>
              <a:rPr lang="en-US" dirty="0"/>
              <a:t>External Objects</a:t>
            </a:r>
          </a:p>
        </p:txBody>
      </p:sp>
      <p:sp>
        <p:nvSpPr>
          <p:cNvPr id="68" name="Rectángulo 67"/>
          <p:cNvSpPr/>
          <p:nvPr/>
        </p:nvSpPr>
        <p:spPr>
          <a:xfrm>
            <a:off x="464457" y="5174673"/>
            <a:ext cx="3541487" cy="1278082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vert270" rtlCol="0" anchor="t"/>
          <a:lstStyle/>
          <a:p>
            <a:pPr algn="ctr"/>
            <a:r>
              <a:rPr lang="en-US" dirty="0"/>
              <a:t>Internal </a:t>
            </a:r>
          </a:p>
          <a:p>
            <a:pPr algn="ctr"/>
            <a:r>
              <a:rPr lang="en-US" dirty="0"/>
              <a:t>Objects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Cities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Smart Territory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16338" t="6854" r="10817" b="10915"/>
          <a:stretch/>
        </p:blipFill>
        <p:spPr>
          <a:xfrm>
            <a:off x="953934" y="2945411"/>
            <a:ext cx="1953491" cy="1712691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1266536" y="5382197"/>
            <a:ext cx="892996" cy="974628"/>
            <a:chOff x="1740948" y="4027591"/>
            <a:chExt cx="1087686" cy="1146141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66740" y="4027591"/>
              <a:ext cx="520454" cy="835885"/>
            </a:xfrm>
            <a:prstGeom prst="rect">
              <a:avLst/>
            </a:prstGeom>
          </p:spPr>
        </p:pic>
        <p:sp>
          <p:nvSpPr>
            <p:cNvPr id="12" name="CuadroTexto 11"/>
            <p:cNvSpPr txBox="1"/>
            <p:nvPr/>
          </p:nvSpPr>
          <p:spPr>
            <a:xfrm>
              <a:off x="1740948" y="4811793"/>
              <a:ext cx="1087686" cy="361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Buildings</a:t>
              </a: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2074601" y="5374178"/>
            <a:ext cx="815352" cy="966155"/>
            <a:chOff x="2851299" y="4018305"/>
            <a:chExt cx="993114" cy="1136177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71915" y="4018305"/>
              <a:ext cx="969079" cy="879047"/>
            </a:xfrm>
            <a:prstGeom prst="rect">
              <a:avLst/>
            </a:prstGeom>
          </p:spPr>
        </p:pic>
        <p:sp>
          <p:nvSpPr>
            <p:cNvPr id="15" name="CuadroTexto 14"/>
            <p:cNvSpPr txBox="1"/>
            <p:nvPr/>
          </p:nvSpPr>
          <p:spPr>
            <a:xfrm>
              <a:off x="2851299" y="4792543"/>
              <a:ext cx="993114" cy="361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Ports</a:t>
              </a: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2712339" y="5440589"/>
            <a:ext cx="1102158" cy="914505"/>
            <a:chOff x="3732140" y="4693101"/>
            <a:chExt cx="1102158" cy="914505"/>
          </a:xfrm>
        </p:grpSpPr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905266" y="4693101"/>
              <a:ext cx="770334" cy="671803"/>
            </a:xfrm>
            <a:prstGeom prst="rect">
              <a:avLst/>
            </a:prstGeom>
          </p:spPr>
        </p:pic>
        <p:sp>
          <p:nvSpPr>
            <p:cNvPr id="20" name="CuadroTexto 19"/>
            <p:cNvSpPr txBox="1"/>
            <p:nvPr/>
          </p:nvSpPr>
          <p:spPr>
            <a:xfrm>
              <a:off x="3732140" y="5299829"/>
              <a:ext cx="1102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Stations</a:t>
              </a:r>
            </a:p>
          </p:txBody>
        </p:sp>
      </p:grpSp>
      <p:cxnSp>
        <p:nvCxnSpPr>
          <p:cNvPr id="23" name="Conector recto de flecha 22"/>
          <p:cNvCxnSpPr>
            <a:stCxn id="11" idx="0"/>
            <a:endCxn id="8" idx="2"/>
          </p:cNvCxnSpPr>
          <p:nvPr/>
        </p:nvCxnSpPr>
        <p:spPr>
          <a:xfrm rot="5400000" flipH="1" flipV="1">
            <a:off x="1477123" y="4928641"/>
            <a:ext cx="724095" cy="183019"/>
          </a:xfrm>
          <a:prstGeom prst="bentConnector3">
            <a:avLst>
              <a:gd name="adj1" fmla="val 50000"/>
            </a:avLst>
          </a:prstGeom>
          <a:ln w="34925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angular 26"/>
          <p:cNvCxnSpPr>
            <a:stCxn id="14" idx="0"/>
            <a:endCxn id="8" idx="2"/>
          </p:cNvCxnSpPr>
          <p:nvPr/>
        </p:nvCxnSpPr>
        <p:spPr>
          <a:xfrm rot="16200000" flipV="1">
            <a:off x="1851971" y="4736811"/>
            <a:ext cx="716076" cy="558657"/>
          </a:xfrm>
          <a:prstGeom prst="bentConnector3">
            <a:avLst>
              <a:gd name="adj1" fmla="val 50000"/>
            </a:avLst>
          </a:prstGeom>
          <a:ln w="34925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angular 30"/>
          <p:cNvCxnSpPr>
            <a:stCxn id="19" idx="0"/>
            <a:endCxn id="8" idx="2"/>
          </p:cNvCxnSpPr>
          <p:nvPr/>
        </p:nvCxnSpPr>
        <p:spPr>
          <a:xfrm rot="16200000" flipV="1">
            <a:off x="2209413" y="4379370"/>
            <a:ext cx="782487" cy="1339952"/>
          </a:xfrm>
          <a:prstGeom prst="bentConnector3">
            <a:avLst>
              <a:gd name="adj1" fmla="val 50000"/>
            </a:avLst>
          </a:prstGeom>
          <a:ln w="34925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angular 46"/>
          <p:cNvCxnSpPr>
            <a:stCxn id="8" idx="0"/>
            <a:endCxn id="57" idx="2"/>
          </p:cNvCxnSpPr>
          <p:nvPr/>
        </p:nvCxnSpPr>
        <p:spPr>
          <a:xfrm rot="5400000" flipH="1" flipV="1">
            <a:off x="2278874" y="2005251"/>
            <a:ext cx="591966" cy="1288355"/>
          </a:xfrm>
          <a:prstGeom prst="bentConnector3">
            <a:avLst>
              <a:gd name="adj1" fmla="val 50000"/>
            </a:avLst>
          </a:prstGeom>
          <a:ln w="34925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o 29"/>
          <p:cNvGrpSpPr/>
          <p:nvPr/>
        </p:nvGrpSpPr>
        <p:grpSpPr>
          <a:xfrm>
            <a:off x="2579620" y="1152488"/>
            <a:ext cx="1278829" cy="1200957"/>
            <a:chOff x="3125718" y="1053783"/>
            <a:chExt cx="1270978" cy="1200957"/>
          </a:xfrm>
        </p:grpSpPr>
        <p:pic>
          <p:nvPicPr>
            <p:cNvPr id="43" name="Imagen 42"/>
            <p:cNvPicPr>
              <a:picLocks noChangeAspect="1"/>
            </p:cNvPicPr>
            <p:nvPr/>
          </p:nvPicPr>
          <p:blipFill rotWithShape="1">
            <a:blip r:embed="rId2"/>
            <a:srcRect l="16338" t="6854" r="10817" b="10915"/>
            <a:stretch/>
          </p:blipFill>
          <p:spPr>
            <a:xfrm>
              <a:off x="3278394" y="1053783"/>
              <a:ext cx="878327" cy="976438"/>
            </a:xfrm>
            <a:prstGeom prst="rect">
              <a:avLst/>
            </a:prstGeom>
          </p:spPr>
        </p:pic>
        <p:sp>
          <p:nvSpPr>
            <p:cNvPr id="57" name="CuadroTexto 56"/>
            <p:cNvSpPr txBox="1"/>
            <p:nvPr/>
          </p:nvSpPr>
          <p:spPr>
            <a:xfrm>
              <a:off x="3125718" y="1977741"/>
              <a:ext cx="12709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Close city </a:t>
              </a:r>
            </a:p>
          </p:txBody>
        </p:sp>
      </p:grpSp>
      <p:cxnSp>
        <p:nvCxnSpPr>
          <p:cNvPr id="59" name="Conector angular 58"/>
          <p:cNvCxnSpPr>
            <a:stCxn id="8" idx="1"/>
            <a:endCxn id="58" idx="1"/>
          </p:cNvCxnSpPr>
          <p:nvPr/>
        </p:nvCxnSpPr>
        <p:spPr>
          <a:xfrm rot="10800000" flipH="1">
            <a:off x="953933" y="1583571"/>
            <a:ext cx="182219" cy="2218187"/>
          </a:xfrm>
          <a:prstGeom prst="bentConnector3">
            <a:avLst>
              <a:gd name="adj1" fmla="val -222743"/>
            </a:avLst>
          </a:prstGeom>
          <a:ln w="34925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upo 64"/>
          <p:cNvGrpSpPr/>
          <p:nvPr/>
        </p:nvGrpSpPr>
        <p:grpSpPr>
          <a:xfrm>
            <a:off x="1118775" y="978392"/>
            <a:ext cx="1213946" cy="1486498"/>
            <a:chOff x="2364671" y="441621"/>
            <a:chExt cx="1213946" cy="1486498"/>
          </a:xfrm>
        </p:grpSpPr>
        <p:pic>
          <p:nvPicPr>
            <p:cNvPr id="58" name="Imagen 57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82049" y="441621"/>
              <a:ext cx="1196568" cy="1210355"/>
            </a:xfrm>
            <a:prstGeom prst="rect">
              <a:avLst/>
            </a:prstGeom>
            <a:ln w="57150">
              <a:noFill/>
              <a:miter lim="800000"/>
            </a:ln>
          </p:spPr>
        </p:pic>
        <p:sp>
          <p:nvSpPr>
            <p:cNvPr id="63" name="CuadroTexto 62"/>
            <p:cNvSpPr txBox="1"/>
            <p:nvPr/>
          </p:nvSpPr>
          <p:spPr>
            <a:xfrm>
              <a:off x="2364671" y="1466454"/>
              <a:ext cx="1118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Private </a:t>
              </a:r>
            </a:p>
            <a:p>
              <a:pPr algn="ctr"/>
              <a:r>
                <a:rPr lang="en-US" sz="1200" dirty="0"/>
                <a:t>Enterprise</a:t>
              </a:r>
            </a:p>
          </p:txBody>
        </p:sp>
      </p:grpSp>
      <p:sp>
        <p:nvSpPr>
          <p:cNvPr id="70" name="CuadroTexto 69"/>
          <p:cNvSpPr txBox="1"/>
          <p:nvPr/>
        </p:nvSpPr>
        <p:spPr>
          <a:xfrm>
            <a:off x="5666232" y="1227213"/>
            <a:ext cx="639669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If the city is connected with the internal and external elements, it will transform  Smart Cities into a Smart Territory</a:t>
            </a:r>
          </a:p>
          <a:p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In a Smart Territory, the internal and external objects send and receive information from the city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A Smart Territory will coordinate the work of all components and it will optimize the work of them</a:t>
            </a:r>
            <a:endParaRPr lang="es-ES" sz="2400" dirty="0"/>
          </a:p>
        </p:txBody>
      </p:sp>
      <p:sp>
        <p:nvSpPr>
          <p:cNvPr id="52" name="CuadroTexto 51"/>
          <p:cNvSpPr txBox="1"/>
          <p:nvPr/>
        </p:nvSpPr>
        <p:spPr>
          <a:xfrm>
            <a:off x="269593" y="2636848"/>
            <a:ext cx="1078944" cy="276999"/>
          </a:xfrm>
          <a:prstGeom prst="rect">
            <a:avLst/>
          </a:prstGeom>
          <a:solidFill>
            <a:srgbClr val="C9C9C9">
              <a:alpha val="56078"/>
            </a:srgb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Standardized</a:t>
            </a:r>
          </a:p>
        </p:txBody>
      </p:sp>
      <p:sp>
        <p:nvSpPr>
          <p:cNvPr id="55" name="CuadroTexto 54"/>
          <p:cNvSpPr txBox="1"/>
          <p:nvPr/>
        </p:nvSpPr>
        <p:spPr>
          <a:xfrm>
            <a:off x="2032663" y="2521667"/>
            <a:ext cx="1078944" cy="276999"/>
          </a:xfrm>
          <a:prstGeom prst="rect">
            <a:avLst/>
          </a:prstGeom>
          <a:solidFill>
            <a:srgbClr val="C9C9C9">
              <a:alpha val="56078"/>
            </a:srgb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Standardized</a:t>
            </a:r>
          </a:p>
        </p:txBody>
      </p:sp>
      <p:sp>
        <p:nvSpPr>
          <p:cNvPr id="60" name="CuadroTexto 59"/>
          <p:cNvSpPr txBox="1"/>
          <p:nvPr/>
        </p:nvSpPr>
        <p:spPr>
          <a:xfrm>
            <a:off x="1942805" y="4780019"/>
            <a:ext cx="1078944" cy="276999"/>
          </a:xfrm>
          <a:prstGeom prst="rect">
            <a:avLst/>
          </a:prstGeom>
          <a:solidFill>
            <a:srgbClr val="C9C9C9">
              <a:alpha val="56078"/>
            </a:srgb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Standardized</a:t>
            </a:r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4611" y="2569714"/>
            <a:ext cx="986248" cy="986248"/>
          </a:xfrm>
          <a:prstGeom prst="rect">
            <a:avLst/>
          </a:prstGeom>
        </p:spPr>
      </p:pic>
      <p:cxnSp>
        <p:nvCxnSpPr>
          <p:cNvPr id="40" name="Conector angular 39"/>
          <p:cNvCxnSpPr>
            <a:stCxn id="8" idx="3"/>
            <a:endCxn id="39" idx="2"/>
          </p:cNvCxnSpPr>
          <p:nvPr/>
        </p:nvCxnSpPr>
        <p:spPr>
          <a:xfrm flipV="1">
            <a:off x="2907425" y="3555962"/>
            <a:ext cx="1930310" cy="245795"/>
          </a:xfrm>
          <a:prstGeom prst="bentConnector2">
            <a:avLst/>
          </a:prstGeom>
          <a:ln w="34925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24"/>
          <p:cNvSpPr/>
          <p:nvPr/>
        </p:nvSpPr>
        <p:spPr>
          <a:xfrm>
            <a:off x="4034355" y="2152335"/>
            <a:ext cx="1635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Rural areas</a:t>
            </a:r>
          </a:p>
        </p:txBody>
      </p:sp>
      <p:grpSp>
        <p:nvGrpSpPr>
          <p:cNvPr id="46" name="Grupo 45"/>
          <p:cNvGrpSpPr/>
          <p:nvPr/>
        </p:nvGrpSpPr>
        <p:grpSpPr>
          <a:xfrm>
            <a:off x="3130236" y="3816518"/>
            <a:ext cx="2517368" cy="927663"/>
            <a:chOff x="3691160" y="4243165"/>
            <a:chExt cx="2288871" cy="927663"/>
          </a:xfrm>
        </p:grpSpPr>
        <p:pic>
          <p:nvPicPr>
            <p:cNvPr id="48" name="Imagen 47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91160" y="4243165"/>
              <a:ext cx="485160" cy="527717"/>
            </a:xfrm>
            <a:prstGeom prst="rect">
              <a:avLst/>
            </a:prstGeom>
          </p:spPr>
        </p:pic>
        <p:sp>
          <p:nvSpPr>
            <p:cNvPr id="49" name="Rectángulo 48"/>
            <p:cNvSpPr/>
            <p:nvPr/>
          </p:nvSpPr>
          <p:spPr>
            <a:xfrm>
              <a:off x="4176320" y="4285970"/>
              <a:ext cx="1803711" cy="8848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2000" dirty="0">
                  <a:latin typeface="Berlin Sans FB" panose="020E0602020502020306" pitchFamily="34" charset="0"/>
                </a:rPr>
                <a:t>ITU-T Y.SRC</a:t>
              </a:r>
            </a:p>
            <a:p>
              <a:r>
                <a:rPr lang="en-US" sz="1050" dirty="0"/>
                <a:t>“Requirements for deployment of smart services in rural communities”</a:t>
              </a:r>
              <a:endParaRPr lang="es-ES" sz="1000" b="1" dirty="0">
                <a:latin typeface="Berlin Sans FB" panose="020E0602020502020306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482282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DAE83719FB2141981D8E67B3E30728" ma:contentTypeVersion="1" ma:contentTypeDescription="Create a new document." ma:contentTypeScope="" ma:versionID="6a9e9016f790dd7da19f3d5b3f2dce3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D456A9-12AB-426E-8334-1100E9FF297A}"/>
</file>

<file path=customXml/itemProps2.xml><?xml version="1.0" encoding="utf-8"?>
<ds:datastoreItem xmlns:ds="http://schemas.openxmlformats.org/officeDocument/2006/customXml" ds:itemID="{226B5EB6-87F8-482F-A2DF-1E91C01F7832}"/>
</file>

<file path=customXml/itemProps3.xml><?xml version="1.0" encoding="utf-8"?>
<ds:datastoreItem xmlns:ds="http://schemas.openxmlformats.org/officeDocument/2006/customXml" ds:itemID="{B0F37D50-E0CB-4F5B-9065-0F9870117A2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686</Words>
  <Application>Microsoft Office PowerPoint</Application>
  <PresentationFormat>Widescreen</PresentationFormat>
  <Paragraphs>254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Berlin Sans FB</vt:lpstr>
      <vt:lpstr>Calibri</vt:lpstr>
      <vt:lpstr>Calibri Light</vt:lpstr>
      <vt:lpstr>Wingdings</vt:lpstr>
      <vt:lpstr>Wingdings 2</vt:lpstr>
      <vt:lpstr>1_Tema de Office</vt:lpstr>
      <vt:lpstr>Importance of international standards in promoting interoperability within  Smart City ecosystem </vt:lpstr>
      <vt:lpstr>Smart Cities</vt:lpstr>
      <vt:lpstr>Smart Cities</vt:lpstr>
      <vt:lpstr>Smart Cities</vt:lpstr>
      <vt:lpstr>RECOMMENDATION DETERMINED UIT-T Y.4454 </vt:lpstr>
      <vt:lpstr>PowerPoint Presentation</vt:lpstr>
      <vt:lpstr>Smart Cities: </vt:lpstr>
      <vt:lpstr>RECOMMENDATION DETERMINED UIT-T Y.4454 </vt:lpstr>
      <vt:lpstr>Smart Cities</vt:lpstr>
      <vt:lpstr> 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Importance of international standards in promoting interoperability within  Smart City ecosystem</dc:title>
  <dc:creator>Carvajal Pérez, Francisco Javier</dc:creator>
  <cp:lastModifiedBy>Reyna Ubeda</cp:lastModifiedBy>
  <cp:revision>116</cp:revision>
  <cp:lastPrinted>2017-03-29T17:03:39Z</cp:lastPrinted>
  <dcterms:created xsi:type="dcterms:W3CDTF">2017-03-23T15:21:20Z</dcterms:created>
  <dcterms:modified xsi:type="dcterms:W3CDTF">2017-04-02T15:04:44Z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0x0101005CDAE83719FB2141981D8E67B3E30728</vt:lpwstr>
  </property>
</Properties>
</file>