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9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2" r:id="rId3"/>
    <p:sldMasterId id="2147484073" r:id="rId4"/>
    <p:sldMasterId id="2147484091" r:id="rId5"/>
    <p:sldMasterId id="2147484103" r:id="rId6"/>
    <p:sldMasterId id="2147484109" r:id="rId7"/>
  </p:sldMasterIdLst>
  <p:notesMasterIdLst>
    <p:notesMasterId r:id="rId17"/>
  </p:notesMasterIdLst>
  <p:handoutMasterIdLst>
    <p:handoutMasterId r:id="rId18"/>
  </p:handoutMasterIdLst>
  <p:sldIdLst>
    <p:sldId id="339" r:id="rId8"/>
    <p:sldId id="401" r:id="rId9"/>
    <p:sldId id="407" r:id="rId10"/>
    <p:sldId id="408" r:id="rId11"/>
    <p:sldId id="406" r:id="rId12"/>
    <p:sldId id="410" r:id="rId13"/>
    <p:sldId id="403" r:id="rId14"/>
    <p:sldId id="411" r:id="rId15"/>
    <p:sldId id="354" r:id="rId16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0AB"/>
    <a:srgbClr val="287BCE"/>
    <a:srgbClr val="4892DC"/>
    <a:srgbClr val="4D4D4D"/>
    <a:srgbClr val="FFFFFF"/>
    <a:srgbClr val="5F5F5F"/>
    <a:srgbClr val="777777"/>
    <a:srgbClr val="808080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79295" autoAdjust="0"/>
  </p:normalViewPr>
  <p:slideViewPr>
    <p:cSldViewPr>
      <p:cViewPr varScale="1">
        <p:scale>
          <a:sx n="48" d="100"/>
          <a:sy n="48" d="100"/>
        </p:scale>
        <p:origin x="10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26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D7C1F-CFE0-410E-A02C-0038946D67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A02F2E-F03D-4541-A2A4-A8A69F6B365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National Adaptation Plans, objectives </a:t>
          </a:r>
          <a:r>
            <a:rPr lang="en-GB" b="1" baseline="30000" dirty="0">
              <a:solidFill>
                <a:schemeClr val="tx1"/>
              </a:solidFill>
            </a:rPr>
            <a:t>1</a:t>
          </a:r>
          <a:endParaRPr lang="en-US" baseline="30000" dirty="0">
            <a:solidFill>
              <a:schemeClr val="tx1"/>
            </a:solidFill>
          </a:endParaRPr>
        </a:p>
      </dgm:t>
    </dgm:pt>
    <dgm:pt modelId="{67F83CD2-FEF8-41A3-8E11-4B0F295022B1}" type="parTrans" cxnId="{3D76E90E-9C1B-4194-844E-FAEF13FA1872}">
      <dgm:prSet/>
      <dgm:spPr/>
      <dgm:t>
        <a:bodyPr/>
        <a:lstStyle/>
        <a:p>
          <a:endParaRPr lang="en-US"/>
        </a:p>
      </dgm:t>
    </dgm:pt>
    <dgm:pt modelId="{AC3AAC1A-37AB-4168-981E-DC16D1CC20EF}" type="sibTrans" cxnId="{3D76E90E-9C1B-4194-844E-FAEF13FA1872}">
      <dgm:prSet/>
      <dgm:spPr/>
      <dgm:t>
        <a:bodyPr/>
        <a:lstStyle/>
        <a:p>
          <a:endParaRPr lang="en-US"/>
        </a:p>
      </dgm:t>
    </dgm:pt>
    <dgm:pt modelId="{4FDA3228-4D12-43E4-9237-0C8A75E210F6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357188" indent="-357188">
            <a:spcAft>
              <a:spcPts val="1200"/>
            </a:spcAft>
            <a:buFont typeface="Wingdings" panose="05000000000000000000" pitchFamily="2" charset="2"/>
            <a:buChar char="q"/>
          </a:pPr>
          <a:r>
            <a:rPr lang="en-GB" dirty="0"/>
            <a:t>To </a:t>
          </a:r>
          <a:r>
            <a:rPr lang="en-GB" b="1" dirty="0"/>
            <a:t>reduce vulnerability </a:t>
          </a:r>
          <a:r>
            <a:rPr lang="en-GB" dirty="0"/>
            <a:t>to the impacts of climate change, by </a:t>
          </a:r>
          <a:r>
            <a:rPr lang="en-GB" b="1" dirty="0"/>
            <a:t>building adaptive capacity and resilience</a:t>
          </a:r>
          <a:r>
            <a:rPr lang="en-GB" dirty="0"/>
            <a:t>;</a:t>
          </a:r>
          <a:endParaRPr lang="en-US" dirty="0"/>
        </a:p>
      </dgm:t>
    </dgm:pt>
    <dgm:pt modelId="{74EC3826-797B-42DD-99DC-F6E5F8534031}" type="parTrans" cxnId="{FC2E6413-6CFE-4671-BF04-80348685B7BB}">
      <dgm:prSet/>
      <dgm:spPr/>
      <dgm:t>
        <a:bodyPr/>
        <a:lstStyle/>
        <a:p>
          <a:endParaRPr lang="en-US"/>
        </a:p>
      </dgm:t>
    </dgm:pt>
    <dgm:pt modelId="{33280668-3507-4F00-866F-6CF4466FAA8A}" type="sibTrans" cxnId="{FC2E6413-6CFE-4671-BF04-80348685B7BB}">
      <dgm:prSet/>
      <dgm:spPr/>
      <dgm:t>
        <a:bodyPr/>
        <a:lstStyle/>
        <a:p>
          <a:endParaRPr lang="en-US"/>
        </a:p>
      </dgm:t>
    </dgm:pt>
    <dgm:pt modelId="{87475AA6-C1EC-4607-9CA6-E88CDFFC751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Paris Agreement global goal on adaptation </a:t>
          </a:r>
          <a:r>
            <a:rPr lang="en-GB" b="1" baseline="30000" dirty="0">
              <a:solidFill>
                <a:schemeClr val="tx1"/>
              </a:solidFill>
            </a:rPr>
            <a:t>2</a:t>
          </a:r>
          <a:endParaRPr lang="en-US" baseline="30000" dirty="0">
            <a:solidFill>
              <a:schemeClr val="tx1"/>
            </a:solidFill>
          </a:endParaRPr>
        </a:p>
      </dgm:t>
    </dgm:pt>
    <dgm:pt modelId="{A0C675C3-CC41-4FE4-8854-06CF1329F482}" type="parTrans" cxnId="{81061867-A47D-4AD2-90B4-226F94A5241E}">
      <dgm:prSet/>
      <dgm:spPr/>
      <dgm:t>
        <a:bodyPr/>
        <a:lstStyle/>
        <a:p>
          <a:endParaRPr lang="en-US"/>
        </a:p>
      </dgm:t>
    </dgm:pt>
    <dgm:pt modelId="{033BA0DA-06C7-4582-A46A-4F16B7C87D0C}" type="sibTrans" cxnId="{81061867-A47D-4AD2-90B4-226F94A5241E}">
      <dgm:prSet/>
      <dgm:spPr/>
      <dgm:t>
        <a:bodyPr/>
        <a:lstStyle/>
        <a:p>
          <a:endParaRPr lang="en-US"/>
        </a:p>
      </dgm:t>
    </dgm:pt>
    <dgm:pt modelId="{B511203A-37AC-4F07-9BD9-2D60C6881E8F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357188" indent="-357188">
            <a:buFont typeface="Wingdings" panose="05000000000000000000" pitchFamily="2" charset="2"/>
            <a:buChar char="q"/>
          </a:pPr>
          <a:r>
            <a:rPr lang="en-GB" b="1" dirty="0"/>
            <a:t>Enhancing adaptive capacity, strengthening resilience </a:t>
          </a:r>
          <a:r>
            <a:rPr lang="en-GB" dirty="0"/>
            <a:t>and</a:t>
          </a:r>
          <a:r>
            <a:rPr lang="en-GB" b="1" dirty="0"/>
            <a:t> reducing vulnerability </a:t>
          </a:r>
          <a:r>
            <a:rPr lang="en-GB" dirty="0"/>
            <a:t>to climate change</a:t>
          </a:r>
          <a:r>
            <a:rPr lang="en-GB" b="1" dirty="0"/>
            <a:t>, </a:t>
          </a:r>
          <a:r>
            <a:rPr lang="en-GB" dirty="0"/>
            <a:t>with a view to contributing to </a:t>
          </a:r>
          <a:r>
            <a:rPr lang="en-GB" b="1" dirty="0"/>
            <a:t>sustainable development </a:t>
          </a:r>
          <a:r>
            <a:rPr lang="en-GB" dirty="0"/>
            <a:t>and</a:t>
          </a:r>
          <a:r>
            <a:rPr lang="en-GB" b="1" dirty="0"/>
            <a:t> </a:t>
          </a:r>
          <a:r>
            <a:rPr lang="en-GB" dirty="0"/>
            <a:t>ensuring an adequate adaptation response in the context of the</a:t>
          </a:r>
          <a:r>
            <a:rPr lang="en-GB" b="1" dirty="0"/>
            <a:t> </a:t>
          </a:r>
          <a:r>
            <a:rPr lang="en-GB" b="0" dirty="0"/>
            <a:t>global temperature limit of less than 2C.</a:t>
          </a:r>
          <a:endParaRPr lang="en-US" b="0" dirty="0"/>
        </a:p>
      </dgm:t>
    </dgm:pt>
    <dgm:pt modelId="{37BDBE0E-E3EF-4882-8B49-90E9681351B6}" type="parTrans" cxnId="{7D389E19-F168-4DE5-B59E-6DFCB77EF70D}">
      <dgm:prSet/>
      <dgm:spPr/>
      <dgm:t>
        <a:bodyPr/>
        <a:lstStyle/>
        <a:p>
          <a:endParaRPr lang="en-US"/>
        </a:p>
      </dgm:t>
    </dgm:pt>
    <dgm:pt modelId="{5CF0DD36-DFA0-42E2-9E61-B36EA58A746E}" type="sibTrans" cxnId="{7D389E19-F168-4DE5-B59E-6DFCB77EF70D}">
      <dgm:prSet/>
      <dgm:spPr/>
      <dgm:t>
        <a:bodyPr/>
        <a:lstStyle/>
        <a:p>
          <a:endParaRPr lang="en-US"/>
        </a:p>
      </dgm:t>
    </dgm:pt>
    <dgm:pt modelId="{F7E74CB7-FB1C-43FA-8552-575A6FE75E70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357188" indent="-357188"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GB" dirty="0"/>
            <a:t>To </a:t>
          </a:r>
          <a:r>
            <a:rPr lang="en-GB" b="1" dirty="0"/>
            <a:t>facilitate the integration of climate change adaptation</a:t>
          </a:r>
          <a:r>
            <a:rPr lang="en-GB" dirty="0"/>
            <a:t>, in a coherent manner, into relevant new and existing policies, programmes and activities, in particular development planning processes and strategies, within all relevant sectors and at different levels, as appropriate.</a:t>
          </a:r>
          <a:endParaRPr lang="en-US" dirty="0"/>
        </a:p>
      </dgm:t>
    </dgm:pt>
    <dgm:pt modelId="{4E633145-D6BE-4ED9-8160-FEACFB903785}" type="parTrans" cxnId="{8A804D09-0A24-4129-85B5-E8CF90938075}">
      <dgm:prSet/>
      <dgm:spPr/>
      <dgm:t>
        <a:bodyPr/>
        <a:lstStyle/>
        <a:p>
          <a:endParaRPr lang="en-US"/>
        </a:p>
      </dgm:t>
    </dgm:pt>
    <dgm:pt modelId="{167BB888-BF15-49A0-BD2D-0EB7FF02D969}" type="sibTrans" cxnId="{8A804D09-0A24-4129-85B5-E8CF90938075}">
      <dgm:prSet/>
      <dgm:spPr/>
      <dgm:t>
        <a:bodyPr/>
        <a:lstStyle/>
        <a:p>
          <a:endParaRPr lang="en-US"/>
        </a:p>
      </dgm:t>
    </dgm:pt>
    <dgm:pt modelId="{B4AF9CC9-1893-43CB-8463-2897D29A749E}" type="pres">
      <dgm:prSet presAssocID="{A58D7C1F-CFE0-410E-A02C-0038946D673E}" presName="linear" presStyleCnt="0">
        <dgm:presLayoutVars>
          <dgm:dir/>
          <dgm:animLvl val="lvl"/>
          <dgm:resizeHandles val="exact"/>
        </dgm:presLayoutVars>
      </dgm:prSet>
      <dgm:spPr/>
    </dgm:pt>
    <dgm:pt modelId="{6DC11EED-1B23-4F5B-B531-1B92626AF76F}" type="pres">
      <dgm:prSet presAssocID="{FEA02F2E-F03D-4541-A2A4-A8A69F6B365E}" presName="parentLin" presStyleCnt="0"/>
      <dgm:spPr/>
    </dgm:pt>
    <dgm:pt modelId="{DA3A945D-B2CC-4184-9332-670B6DB3B6A6}" type="pres">
      <dgm:prSet presAssocID="{FEA02F2E-F03D-4541-A2A4-A8A69F6B365E}" presName="parentLeftMargin" presStyleLbl="node1" presStyleIdx="0" presStyleCnt="2"/>
      <dgm:spPr/>
    </dgm:pt>
    <dgm:pt modelId="{6A02700E-E0B5-42AB-B54C-07DA76AF0792}" type="pres">
      <dgm:prSet presAssocID="{FEA02F2E-F03D-4541-A2A4-A8A69F6B36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B593BC-9811-4555-B6F7-C148DFB879DD}" type="pres">
      <dgm:prSet presAssocID="{FEA02F2E-F03D-4541-A2A4-A8A69F6B365E}" presName="negativeSpace" presStyleCnt="0"/>
      <dgm:spPr/>
    </dgm:pt>
    <dgm:pt modelId="{E3469072-3926-498C-9E5D-B333604B5A13}" type="pres">
      <dgm:prSet presAssocID="{FEA02F2E-F03D-4541-A2A4-A8A69F6B365E}" presName="childText" presStyleLbl="conFgAcc1" presStyleIdx="0" presStyleCnt="2">
        <dgm:presLayoutVars>
          <dgm:bulletEnabled val="1"/>
        </dgm:presLayoutVars>
      </dgm:prSet>
      <dgm:spPr/>
    </dgm:pt>
    <dgm:pt modelId="{C5D0CE64-9F92-4CAC-8BB4-51F66215F35E}" type="pres">
      <dgm:prSet presAssocID="{AC3AAC1A-37AB-4168-981E-DC16D1CC20EF}" presName="spaceBetweenRectangles" presStyleCnt="0"/>
      <dgm:spPr/>
    </dgm:pt>
    <dgm:pt modelId="{2EA1DE8A-7F3C-46C1-8521-B173BBE86299}" type="pres">
      <dgm:prSet presAssocID="{87475AA6-C1EC-4607-9CA6-E88CDFFC751E}" presName="parentLin" presStyleCnt="0"/>
      <dgm:spPr/>
    </dgm:pt>
    <dgm:pt modelId="{DB7002C5-A095-4C15-B3CD-60D3113CD42B}" type="pres">
      <dgm:prSet presAssocID="{87475AA6-C1EC-4607-9CA6-E88CDFFC751E}" presName="parentLeftMargin" presStyleLbl="node1" presStyleIdx="0" presStyleCnt="2"/>
      <dgm:spPr/>
    </dgm:pt>
    <dgm:pt modelId="{3DE41ADF-55B0-4D4D-A265-019A67FA857C}" type="pres">
      <dgm:prSet presAssocID="{87475AA6-C1EC-4607-9CA6-E88CDFFC75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9DBE4C-987C-47A3-B733-CF16831DE1CA}" type="pres">
      <dgm:prSet presAssocID="{87475AA6-C1EC-4607-9CA6-E88CDFFC751E}" presName="negativeSpace" presStyleCnt="0"/>
      <dgm:spPr/>
    </dgm:pt>
    <dgm:pt modelId="{4120AB01-BB10-44A3-B71D-224ED205571F}" type="pres">
      <dgm:prSet presAssocID="{87475AA6-C1EC-4607-9CA6-E88CDFFC75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D76E90E-9C1B-4194-844E-FAEF13FA1872}" srcId="{A58D7C1F-CFE0-410E-A02C-0038946D673E}" destId="{FEA02F2E-F03D-4541-A2A4-A8A69F6B365E}" srcOrd="0" destOrd="0" parTransId="{67F83CD2-FEF8-41A3-8E11-4B0F295022B1}" sibTransId="{AC3AAC1A-37AB-4168-981E-DC16D1CC20EF}"/>
    <dgm:cxn modelId="{EFEC977E-0E78-4F57-B489-0640C2C02A28}" type="presOf" srcId="{FEA02F2E-F03D-4541-A2A4-A8A69F6B365E}" destId="{6A02700E-E0B5-42AB-B54C-07DA76AF0792}" srcOrd="1" destOrd="0" presId="urn:microsoft.com/office/officeart/2005/8/layout/list1"/>
    <dgm:cxn modelId="{7DBCE7BD-DFD1-4C85-9522-A849AC41D103}" type="presOf" srcId="{F7E74CB7-FB1C-43FA-8552-575A6FE75E70}" destId="{E3469072-3926-498C-9E5D-B333604B5A13}" srcOrd="0" destOrd="1" presId="urn:microsoft.com/office/officeart/2005/8/layout/list1"/>
    <dgm:cxn modelId="{0E8B3C26-D44C-47AD-AB88-D16B1116D71C}" type="presOf" srcId="{B511203A-37AC-4F07-9BD9-2D60C6881E8F}" destId="{4120AB01-BB10-44A3-B71D-224ED205571F}" srcOrd="0" destOrd="0" presId="urn:microsoft.com/office/officeart/2005/8/layout/list1"/>
    <dgm:cxn modelId="{FC2E6413-6CFE-4671-BF04-80348685B7BB}" srcId="{FEA02F2E-F03D-4541-A2A4-A8A69F6B365E}" destId="{4FDA3228-4D12-43E4-9237-0C8A75E210F6}" srcOrd="0" destOrd="0" parTransId="{74EC3826-797B-42DD-99DC-F6E5F8534031}" sibTransId="{33280668-3507-4F00-866F-6CF4466FAA8A}"/>
    <dgm:cxn modelId="{A2941361-99FB-4676-971F-83F8CA6739E4}" type="presOf" srcId="{A58D7C1F-CFE0-410E-A02C-0038946D673E}" destId="{B4AF9CC9-1893-43CB-8463-2897D29A749E}" srcOrd="0" destOrd="0" presId="urn:microsoft.com/office/officeart/2005/8/layout/list1"/>
    <dgm:cxn modelId="{8A804D09-0A24-4129-85B5-E8CF90938075}" srcId="{FEA02F2E-F03D-4541-A2A4-A8A69F6B365E}" destId="{F7E74CB7-FB1C-43FA-8552-575A6FE75E70}" srcOrd="1" destOrd="0" parTransId="{4E633145-D6BE-4ED9-8160-FEACFB903785}" sibTransId="{167BB888-BF15-49A0-BD2D-0EB7FF02D969}"/>
    <dgm:cxn modelId="{FB2CFD5D-8DDE-48A4-9A5C-581445A049F5}" type="presOf" srcId="{87475AA6-C1EC-4607-9CA6-E88CDFFC751E}" destId="{DB7002C5-A095-4C15-B3CD-60D3113CD42B}" srcOrd="0" destOrd="0" presId="urn:microsoft.com/office/officeart/2005/8/layout/list1"/>
    <dgm:cxn modelId="{81061867-A47D-4AD2-90B4-226F94A5241E}" srcId="{A58D7C1F-CFE0-410E-A02C-0038946D673E}" destId="{87475AA6-C1EC-4607-9CA6-E88CDFFC751E}" srcOrd="1" destOrd="0" parTransId="{A0C675C3-CC41-4FE4-8854-06CF1329F482}" sibTransId="{033BA0DA-06C7-4582-A46A-4F16B7C87D0C}"/>
    <dgm:cxn modelId="{0A1A51AF-2E50-4364-B5BE-883E3D2E9860}" type="presOf" srcId="{87475AA6-C1EC-4607-9CA6-E88CDFFC751E}" destId="{3DE41ADF-55B0-4D4D-A265-019A67FA857C}" srcOrd="1" destOrd="0" presId="urn:microsoft.com/office/officeart/2005/8/layout/list1"/>
    <dgm:cxn modelId="{7D389E19-F168-4DE5-B59E-6DFCB77EF70D}" srcId="{87475AA6-C1EC-4607-9CA6-E88CDFFC751E}" destId="{B511203A-37AC-4F07-9BD9-2D60C6881E8F}" srcOrd="0" destOrd="0" parTransId="{37BDBE0E-E3EF-4882-8B49-90E9681351B6}" sibTransId="{5CF0DD36-DFA0-42E2-9E61-B36EA58A746E}"/>
    <dgm:cxn modelId="{EC9722A0-7FEB-49EE-B4C1-E0911CD77EBD}" type="presOf" srcId="{4FDA3228-4D12-43E4-9237-0C8A75E210F6}" destId="{E3469072-3926-498C-9E5D-B333604B5A13}" srcOrd="0" destOrd="0" presId="urn:microsoft.com/office/officeart/2005/8/layout/list1"/>
    <dgm:cxn modelId="{AD6F2D51-F261-410C-A69E-533EA1471BB9}" type="presOf" srcId="{FEA02F2E-F03D-4541-A2A4-A8A69F6B365E}" destId="{DA3A945D-B2CC-4184-9332-670B6DB3B6A6}" srcOrd="0" destOrd="0" presId="urn:microsoft.com/office/officeart/2005/8/layout/list1"/>
    <dgm:cxn modelId="{A2E7DFBC-55DE-4E0D-8D78-EDA630DD7640}" type="presParOf" srcId="{B4AF9CC9-1893-43CB-8463-2897D29A749E}" destId="{6DC11EED-1B23-4F5B-B531-1B92626AF76F}" srcOrd="0" destOrd="0" presId="urn:microsoft.com/office/officeart/2005/8/layout/list1"/>
    <dgm:cxn modelId="{57B2AF55-D4FE-4A90-A71B-E6FF3615AA03}" type="presParOf" srcId="{6DC11EED-1B23-4F5B-B531-1B92626AF76F}" destId="{DA3A945D-B2CC-4184-9332-670B6DB3B6A6}" srcOrd="0" destOrd="0" presId="urn:microsoft.com/office/officeart/2005/8/layout/list1"/>
    <dgm:cxn modelId="{75EBCA82-D469-42DF-9322-3BC539320806}" type="presParOf" srcId="{6DC11EED-1B23-4F5B-B531-1B92626AF76F}" destId="{6A02700E-E0B5-42AB-B54C-07DA76AF0792}" srcOrd="1" destOrd="0" presId="urn:microsoft.com/office/officeart/2005/8/layout/list1"/>
    <dgm:cxn modelId="{7C871CF6-89CC-4395-94A2-5F01956C3279}" type="presParOf" srcId="{B4AF9CC9-1893-43CB-8463-2897D29A749E}" destId="{3FB593BC-9811-4555-B6F7-C148DFB879DD}" srcOrd="1" destOrd="0" presId="urn:microsoft.com/office/officeart/2005/8/layout/list1"/>
    <dgm:cxn modelId="{8D36E86C-5115-4390-AF38-327E0B16411D}" type="presParOf" srcId="{B4AF9CC9-1893-43CB-8463-2897D29A749E}" destId="{E3469072-3926-498C-9E5D-B333604B5A13}" srcOrd="2" destOrd="0" presId="urn:microsoft.com/office/officeart/2005/8/layout/list1"/>
    <dgm:cxn modelId="{CB2B83BA-3044-4A4B-9720-B2E4492FAB9E}" type="presParOf" srcId="{B4AF9CC9-1893-43CB-8463-2897D29A749E}" destId="{C5D0CE64-9F92-4CAC-8BB4-51F66215F35E}" srcOrd="3" destOrd="0" presId="urn:microsoft.com/office/officeart/2005/8/layout/list1"/>
    <dgm:cxn modelId="{01F33B88-EA63-4D81-A49B-3146867A0C92}" type="presParOf" srcId="{B4AF9CC9-1893-43CB-8463-2897D29A749E}" destId="{2EA1DE8A-7F3C-46C1-8521-B173BBE86299}" srcOrd="4" destOrd="0" presId="urn:microsoft.com/office/officeart/2005/8/layout/list1"/>
    <dgm:cxn modelId="{C38DCF3D-F49D-4FE4-A0F3-4A71008C7FD1}" type="presParOf" srcId="{2EA1DE8A-7F3C-46C1-8521-B173BBE86299}" destId="{DB7002C5-A095-4C15-B3CD-60D3113CD42B}" srcOrd="0" destOrd="0" presId="urn:microsoft.com/office/officeart/2005/8/layout/list1"/>
    <dgm:cxn modelId="{C85428C5-603D-486D-BF1A-98F2A8B4EA2B}" type="presParOf" srcId="{2EA1DE8A-7F3C-46C1-8521-B173BBE86299}" destId="{3DE41ADF-55B0-4D4D-A265-019A67FA857C}" srcOrd="1" destOrd="0" presId="urn:microsoft.com/office/officeart/2005/8/layout/list1"/>
    <dgm:cxn modelId="{BC16E7F3-321F-46A1-BBC1-455D23410FCC}" type="presParOf" srcId="{B4AF9CC9-1893-43CB-8463-2897D29A749E}" destId="{B99DBE4C-987C-47A3-B733-CF16831DE1CA}" srcOrd="5" destOrd="0" presId="urn:microsoft.com/office/officeart/2005/8/layout/list1"/>
    <dgm:cxn modelId="{544A48D4-F2B8-405F-9DA4-8E6D3B36A4FB}" type="presParOf" srcId="{B4AF9CC9-1893-43CB-8463-2897D29A749E}" destId="{4120AB01-BB10-44A3-B71D-224ED20557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69072-3926-498C-9E5D-B333604B5A13}">
      <dsp:nvSpPr>
        <dsp:cNvPr id="0" name=""/>
        <dsp:cNvSpPr/>
      </dsp:nvSpPr>
      <dsp:spPr>
        <a:xfrm>
          <a:off x="0" y="337791"/>
          <a:ext cx="8352928" cy="25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16560" rIns="648280" bIns="142240" numCol="1" spcCol="1270" anchor="t" anchorCtr="0">
          <a:noAutofit/>
        </a:bodyPr>
        <a:lstStyle/>
        <a:p>
          <a:pPr marL="357188" lvl="1" indent="-357188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q"/>
          </a:pPr>
          <a:r>
            <a:rPr lang="en-GB" sz="2000" kern="1200" dirty="0"/>
            <a:t>To </a:t>
          </a:r>
          <a:r>
            <a:rPr lang="en-GB" sz="2000" b="1" kern="1200" dirty="0"/>
            <a:t>reduce vulnerability </a:t>
          </a:r>
          <a:r>
            <a:rPr lang="en-GB" sz="2000" kern="1200" dirty="0"/>
            <a:t>to the impacts of climate change, by </a:t>
          </a:r>
          <a:r>
            <a:rPr lang="en-GB" sz="2000" b="1" kern="1200" dirty="0"/>
            <a:t>building adaptive capacity and resilience</a:t>
          </a:r>
          <a:r>
            <a:rPr lang="en-GB" sz="2000" kern="1200" dirty="0"/>
            <a:t>;</a:t>
          </a:r>
          <a:endParaRPr lang="en-US" sz="2000" kern="1200" dirty="0"/>
        </a:p>
        <a:p>
          <a:pPr marL="357188" lvl="1" indent="-357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GB" sz="2000" kern="1200" dirty="0"/>
            <a:t>To </a:t>
          </a:r>
          <a:r>
            <a:rPr lang="en-GB" sz="2000" b="1" kern="1200" dirty="0"/>
            <a:t>facilitate the integration of climate change adaptation</a:t>
          </a:r>
          <a:r>
            <a:rPr lang="en-GB" sz="2000" kern="1200" dirty="0"/>
            <a:t>, in a coherent manner, into relevant new and existing policies, programmes and activities, in particular development planning processes and strategies, within all relevant sectors and at different levels, as appropriate.</a:t>
          </a:r>
          <a:endParaRPr lang="en-US" sz="2000" kern="1200" dirty="0"/>
        </a:p>
      </dsp:txBody>
      <dsp:txXfrm>
        <a:off x="0" y="337791"/>
        <a:ext cx="8352928" cy="2583000"/>
      </dsp:txXfrm>
    </dsp:sp>
    <dsp:sp modelId="{6A02700E-E0B5-42AB-B54C-07DA76AF0792}">
      <dsp:nvSpPr>
        <dsp:cNvPr id="0" name=""/>
        <dsp:cNvSpPr/>
      </dsp:nvSpPr>
      <dsp:spPr>
        <a:xfrm>
          <a:off x="417646" y="42591"/>
          <a:ext cx="5847049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National Adaptation Plans, objectives </a:t>
          </a:r>
          <a:r>
            <a:rPr lang="en-GB" sz="2000" b="1" kern="1200" baseline="30000" dirty="0">
              <a:solidFill>
                <a:schemeClr val="tx1"/>
              </a:solidFill>
            </a:rPr>
            <a:t>1</a:t>
          </a:r>
          <a:endParaRPr lang="en-US" sz="2000" kern="1200" baseline="30000" dirty="0">
            <a:solidFill>
              <a:schemeClr val="tx1"/>
            </a:solidFill>
          </a:endParaRPr>
        </a:p>
      </dsp:txBody>
      <dsp:txXfrm>
        <a:off x="446467" y="71412"/>
        <a:ext cx="5789407" cy="532758"/>
      </dsp:txXfrm>
    </dsp:sp>
    <dsp:sp modelId="{4120AB01-BB10-44A3-B71D-224ED205571F}">
      <dsp:nvSpPr>
        <dsp:cNvPr id="0" name=""/>
        <dsp:cNvSpPr/>
      </dsp:nvSpPr>
      <dsp:spPr>
        <a:xfrm>
          <a:off x="0" y="3323992"/>
          <a:ext cx="8352928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16560" rIns="648280" bIns="142240" numCol="1" spcCol="1270" anchor="t" anchorCtr="0">
          <a:noAutofit/>
        </a:bodyPr>
        <a:lstStyle/>
        <a:p>
          <a:pPr marL="357188" lvl="1" indent="-357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GB" sz="2000" b="1" kern="1200" dirty="0"/>
            <a:t>Enhancing adaptive capacity, strengthening resilience </a:t>
          </a:r>
          <a:r>
            <a:rPr lang="en-GB" sz="2000" kern="1200" dirty="0"/>
            <a:t>and</a:t>
          </a:r>
          <a:r>
            <a:rPr lang="en-GB" sz="2000" b="1" kern="1200" dirty="0"/>
            <a:t> reducing vulnerability </a:t>
          </a:r>
          <a:r>
            <a:rPr lang="en-GB" sz="2000" kern="1200" dirty="0"/>
            <a:t>to climate change</a:t>
          </a:r>
          <a:r>
            <a:rPr lang="en-GB" sz="2000" b="1" kern="1200" dirty="0"/>
            <a:t>, </a:t>
          </a:r>
          <a:r>
            <a:rPr lang="en-GB" sz="2000" kern="1200" dirty="0"/>
            <a:t>with a view to contributing to </a:t>
          </a:r>
          <a:r>
            <a:rPr lang="en-GB" sz="2000" b="1" kern="1200" dirty="0"/>
            <a:t>sustainable development </a:t>
          </a:r>
          <a:r>
            <a:rPr lang="en-GB" sz="2000" kern="1200" dirty="0"/>
            <a:t>and</a:t>
          </a:r>
          <a:r>
            <a:rPr lang="en-GB" sz="2000" b="1" kern="1200" dirty="0"/>
            <a:t> </a:t>
          </a:r>
          <a:r>
            <a:rPr lang="en-GB" sz="2000" kern="1200" dirty="0"/>
            <a:t>ensuring an adequate adaptation response in the context of the</a:t>
          </a:r>
          <a:r>
            <a:rPr lang="en-GB" sz="2000" b="1" kern="1200" dirty="0"/>
            <a:t> </a:t>
          </a:r>
          <a:r>
            <a:rPr lang="en-GB" sz="2000" b="0" kern="1200" dirty="0"/>
            <a:t>global temperature limit of less than 2C.</a:t>
          </a:r>
          <a:endParaRPr lang="en-US" sz="2000" b="0" kern="1200" dirty="0"/>
        </a:p>
      </dsp:txBody>
      <dsp:txXfrm>
        <a:off x="0" y="3323992"/>
        <a:ext cx="8352928" cy="1890000"/>
      </dsp:txXfrm>
    </dsp:sp>
    <dsp:sp modelId="{3DE41ADF-55B0-4D4D-A265-019A67FA857C}">
      <dsp:nvSpPr>
        <dsp:cNvPr id="0" name=""/>
        <dsp:cNvSpPr/>
      </dsp:nvSpPr>
      <dsp:spPr>
        <a:xfrm>
          <a:off x="417646" y="3028791"/>
          <a:ext cx="5847049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Paris Agreement global goal on adaptation </a:t>
          </a:r>
          <a:r>
            <a:rPr lang="en-GB" sz="2000" b="1" kern="1200" baseline="30000" dirty="0">
              <a:solidFill>
                <a:schemeClr val="tx1"/>
              </a:solidFill>
            </a:rPr>
            <a:t>2</a:t>
          </a:r>
          <a:endParaRPr lang="en-US" sz="2000" kern="1200" baseline="30000" dirty="0">
            <a:solidFill>
              <a:schemeClr val="tx1"/>
            </a:solidFill>
          </a:endParaRPr>
        </a:p>
      </dsp:txBody>
      <dsp:txXfrm>
        <a:off x="446467" y="3057612"/>
        <a:ext cx="578940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476251" y="388939"/>
            <a:ext cx="5842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en-GB"/>
          </a:p>
        </p:txBody>
      </p:sp>
      <p:sp>
        <p:nvSpPr>
          <p:cNvPr id="27651" name="Line 10"/>
          <p:cNvSpPr>
            <a:spLocks noChangeShapeType="1"/>
          </p:cNvSpPr>
          <p:nvPr/>
        </p:nvSpPr>
        <p:spPr bwMode="auto">
          <a:xfrm>
            <a:off x="476251" y="9223375"/>
            <a:ext cx="58420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5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706939"/>
            <a:ext cx="498475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6" rIns="95415" bIns="47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8" name="Line 19"/>
          <p:cNvSpPr>
            <a:spLocks noChangeShapeType="1"/>
          </p:cNvSpPr>
          <p:nvPr/>
        </p:nvSpPr>
        <p:spPr bwMode="auto">
          <a:xfrm>
            <a:off x="476251" y="388939"/>
            <a:ext cx="5842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en-GB"/>
          </a:p>
        </p:txBody>
      </p:sp>
      <p:sp>
        <p:nvSpPr>
          <p:cNvPr id="16389" name="Line 20"/>
          <p:cNvSpPr>
            <a:spLocks noChangeShapeType="1"/>
          </p:cNvSpPr>
          <p:nvPr/>
        </p:nvSpPr>
        <p:spPr bwMode="auto">
          <a:xfrm>
            <a:off x="476251" y="9223375"/>
            <a:ext cx="58420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9901" y="149225"/>
            <a:ext cx="5842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417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6391" name="Picture 22" descr="unfccc_logos+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9332913"/>
            <a:ext cx="58404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7277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52417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885" indent="-285725" defTabSz="952417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2901" indent="-228580" defTabSz="952417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061" indent="-228580" defTabSz="952417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220" indent="-228580" defTabSz="952417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381" indent="-228580" defTabSz="95241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541" indent="-228580" defTabSz="95241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8701" indent="-228580" defTabSz="95241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5861" indent="-228580" defTabSz="95241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63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6918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1537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823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Presentation title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8400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6970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886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7921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6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9346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1265241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7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7" y="3922717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UNFCCC secretariat, </a:t>
            </a:r>
            <a:r>
              <a:rPr lang="en-US" dirty="0" err="1"/>
              <a:t>programme</a:t>
            </a:r>
            <a:endParaRPr lang="de-DE" dirty="0"/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Firstname Lastname,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30315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3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5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8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9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80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7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49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0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15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5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89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96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7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7" y="3922717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UNFCCC secretariat, programme</a:t>
            </a:r>
            <a:endParaRPr lang="de-DE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Firstname Lastname,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844474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51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44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7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90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07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783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986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599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38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78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0" y="-47616"/>
            <a:ext cx="9302765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772577" y="4445347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800" b="1" dirty="0">
                <a:solidFill>
                  <a:srgbClr val="246B52"/>
                </a:solidFill>
                <a:ea typeface="Corbel"/>
                <a:cs typeface="Corbel"/>
              </a:rPr>
              <a:t>Name of Presenter</a:t>
            </a: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endParaRPr lang="en-US" sz="2400" dirty="0">
              <a:solidFill>
                <a:srgbClr val="246B52"/>
              </a:solidFill>
              <a:ea typeface="Corbel"/>
              <a:cs typeface="Corbel"/>
            </a:endParaRP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>
                <a:solidFill>
                  <a:srgbClr val="246B52"/>
                </a:solidFill>
                <a:ea typeface="Corbel"/>
                <a:cs typeface="Corbel"/>
              </a:rPr>
              <a:t>Event Name</a:t>
            </a: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>
                <a:solidFill>
                  <a:srgbClr val="246B52"/>
                </a:solidFill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cs typeface="Corbel"/>
              </a:rPr>
              <a:t>Subtitle/Agenda Item/Etc. (optional)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80345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318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921085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</p:spTree>
    <p:extLst>
      <p:ext uri="{BB962C8B-B14F-4D97-AF65-F5344CB8AC3E}">
        <p14:creationId xmlns:p14="http://schemas.microsoft.com/office/powerpoint/2010/main" val="4076474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7251"/>
            <a:ext cx="9144000" cy="473074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539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3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07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0" y="-47616"/>
            <a:ext cx="9302765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7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7" y="3922717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UNFCCC secretariat, programme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Firstname Lastname,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538023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48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73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73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32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37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354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592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4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4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04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98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493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49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126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677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642D"/>
                </a:solidFill>
                <a:ea typeface="+mn-ea"/>
                <a:cs typeface="+mn-cs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33245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UNFCCC secretariat, programme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Firstname Lastname,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580984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66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64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05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90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2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128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2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301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6541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938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3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88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9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7" name="Rectangle 27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32" name="Picture 47" descr="unfccc_logos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" y="6261104"/>
            <a:ext cx="1354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4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2056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9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int/paris_agreement/items/9485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int/605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unfccc.int/paris_agreement/items/9485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pexpo.org/201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/>
              <a:t>Motsomi Maletjane, UNFCCC Secretariat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293096"/>
            <a:ext cx="7992888" cy="93610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sz="1400" b="1" dirty="0"/>
              <a:t>7th Green </a:t>
            </a:r>
            <a:r>
              <a:rPr lang="es-ES" sz="1400" b="1" dirty="0" err="1"/>
              <a:t>Standards</a:t>
            </a:r>
            <a:r>
              <a:rPr lang="es-ES" sz="1400" b="1" dirty="0"/>
              <a:t> </a:t>
            </a:r>
            <a:r>
              <a:rPr lang="es-ES" sz="1400" b="1" dirty="0" err="1"/>
              <a:t>Week</a:t>
            </a:r>
            <a:br>
              <a:rPr lang="es-ES" sz="1400" b="1" dirty="0"/>
            </a:br>
            <a:r>
              <a:rPr lang="es-ES" sz="1400" b="1" dirty="0"/>
              <a:t>Manizales, Colombia, 3 - 5 </a:t>
            </a:r>
            <a:r>
              <a:rPr lang="es-ES" sz="1400" b="1" dirty="0" err="1"/>
              <a:t>April</a:t>
            </a:r>
            <a:r>
              <a:rPr lang="es-ES" sz="1400" b="1" dirty="0"/>
              <a:t> 2017</a:t>
            </a:r>
            <a:endParaRPr lang="en-IE" sz="14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060848"/>
            <a:ext cx="7881938" cy="187220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IE" sz="3200" dirty="0"/>
              <a:t>Contributing towards the achievement of Sustainable Development Goals through the National Adaptation Plans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78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/>
              <a:t>SDGs set the direction for development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9213" y="1556792"/>
            <a:ext cx="37332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Chart the way forward with focus on people, planet, prosperity, peace and partnership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The goals and their targets are interlinked, and promote an integrated approach to development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The </a:t>
            </a:r>
            <a:r>
              <a:rPr lang="en-IE" sz="2000" kern="0" dirty="0">
                <a:hlinkClick r:id="rId3"/>
              </a:rPr>
              <a:t>Paris Agreement</a:t>
            </a:r>
            <a:r>
              <a:rPr lang="en-IE" sz="2000" kern="0" dirty="0"/>
              <a:t>, expands on the SDG 13 on climate change by providing specific targets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5" y="1772816"/>
            <a:ext cx="3714072" cy="29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7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/>
              <a:t>The role on NAPs in contributing towards achievement of the SDGs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3601" y="1268760"/>
            <a:ext cx="78676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Impacts of climate change are already affecting all facets of humanity and ecosystems – with extreme effects to those with low levels of economic development, inequalities, etc.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Climate change adaptation is integral to development in all forms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IE" sz="2000" kern="0" dirty="0"/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Established in 2010 under the UNFCCC, </a:t>
            </a:r>
            <a:r>
              <a:rPr lang="en-IE" sz="2000" kern="0" dirty="0">
                <a:hlinkClick r:id="rId3"/>
              </a:rPr>
              <a:t>the process to formulate and implement National Adaptation Plans</a:t>
            </a:r>
            <a:r>
              <a:rPr lang="en-IE" sz="2000" kern="0" dirty="0"/>
              <a:t>, serves as the vehicle for adaptation planning and implementation at national level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It presents opportunities for countries to concurrently achieve the goals set both under the </a:t>
            </a:r>
            <a:r>
              <a:rPr lang="en-IE" sz="2000" kern="0" dirty="0">
                <a:hlinkClick r:id="rId4"/>
              </a:rPr>
              <a:t>Paris Agreement </a:t>
            </a:r>
            <a:r>
              <a:rPr lang="en-IE" sz="2000" kern="0" dirty="0"/>
              <a:t>and the 2030 Agenda for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4832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0" y="332656"/>
            <a:ext cx="7869239" cy="314325"/>
          </a:xfrm>
          <a:noFill/>
        </p:spPr>
        <p:txBody>
          <a:bodyPr/>
          <a:lstStyle/>
          <a:p>
            <a:r>
              <a:rPr lang="en-GB" sz="1600" b="1" dirty="0"/>
              <a:t>Objectives of NAPs, Paris Agreement global goal on adaptation</a:t>
            </a:r>
            <a:endParaRPr lang="en-US" sz="16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8541592"/>
              </p:ext>
            </p:extLst>
          </p:nvPr>
        </p:nvGraphicFramePr>
        <p:xfrm>
          <a:off x="395536" y="836712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95590" y="6207695"/>
            <a:ext cx="251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baseline="30000" dirty="0">
                <a:solidFill>
                  <a:srgbClr val="287BCE"/>
                </a:solidFill>
              </a:rPr>
              <a:t>1</a:t>
            </a:r>
            <a:r>
              <a:rPr lang="en-US" sz="1200" i="1" dirty="0">
                <a:solidFill>
                  <a:srgbClr val="287BCE"/>
                </a:solidFill>
              </a:rPr>
              <a:t>  UNFCCC decision 5/CP.17</a:t>
            </a:r>
          </a:p>
          <a:p>
            <a:pPr>
              <a:spcBef>
                <a:spcPts val="0"/>
              </a:spcBef>
            </a:pPr>
            <a:r>
              <a:rPr lang="en-US" sz="1200" i="1" baseline="30000" dirty="0">
                <a:solidFill>
                  <a:srgbClr val="287BCE"/>
                </a:solidFill>
              </a:rPr>
              <a:t>2</a:t>
            </a:r>
            <a:r>
              <a:rPr lang="en-US" sz="1200" i="1" dirty="0">
                <a:solidFill>
                  <a:srgbClr val="287BCE"/>
                </a:solidFill>
              </a:rPr>
              <a:t>  Article 7 of the Paris Agreement</a:t>
            </a:r>
          </a:p>
        </p:txBody>
      </p:sp>
    </p:spTree>
    <p:extLst>
      <p:ext uri="{BB962C8B-B14F-4D97-AF65-F5344CB8AC3E}">
        <p14:creationId xmlns:p14="http://schemas.microsoft.com/office/powerpoint/2010/main" val="12655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/>
              <a:t>National Adaptation Plans (NAPs)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3601" y="3356992"/>
            <a:ext cx="7867650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Formulation of a plan, periodic review and update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Design and implementation of policies, projects and programmes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Reporting, monitoring,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58317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work involved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4790" y="1720194"/>
            <a:ext cx="7867650" cy="13823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Managing and maintaining the entire process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Building long-term capacity for the essential functions of NAPs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kern="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9440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/>
              <a:t>NAP-SDG Integrative Framework (NAP-SDG </a:t>
            </a:r>
            <a:r>
              <a:rPr lang="en-IE" sz="1600" b="1" dirty="0" err="1"/>
              <a:t>iFrame</a:t>
            </a:r>
            <a:r>
              <a:rPr lang="en-IE" sz="1600" b="1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900"/>
          <a:stretch/>
        </p:blipFill>
        <p:spPr>
          <a:xfrm>
            <a:off x="224207" y="840249"/>
            <a:ext cx="8718157" cy="60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/>
              <a:t>Bringing ICTs in NAPs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8" l="0" r="99542">
                        <a14:foregroundMark x1="20046" y1="6928" x2="20046" y2="6928"/>
                        <a14:foregroundMark x1="916" y1="3926" x2="916" y2="3926"/>
                        <a14:foregroundMark x1="573" y1="4388" x2="76289" y2="6697"/>
                        <a14:foregroundMark x1="75029" y1="19861" x2="75029" y2="19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32" y="1726878"/>
            <a:ext cx="8077524" cy="4006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1124744"/>
            <a:ext cx="807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/>
              <a:t>Framework to include ICTs in climate change adaptation in cities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61653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87BCE"/>
                </a:solidFill>
              </a:rPr>
              <a:t>Source: ITU (2015) Information and communication technologies for climate change adaptation in cities.</a:t>
            </a:r>
          </a:p>
        </p:txBody>
      </p:sp>
    </p:spTree>
    <p:extLst>
      <p:ext uri="{BB962C8B-B14F-4D97-AF65-F5344CB8AC3E}">
        <p14:creationId xmlns:p14="http://schemas.microsoft.com/office/powerpoint/2010/main" val="46379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/>
              <a:t>Bringing ICTs in NAPs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76719"/>
              </p:ext>
            </p:extLst>
          </p:nvPr>
        </p:nvGraphicFramePr>
        <p:xfrm>
          <a:off x="611560" y="908720"/>
          <a:ext cx="8136904" cy="5071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487050167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304951225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Engagement of ICT and adaptation communities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ICTs in adaptation at </a:t>
                      </a:r>
                      <a:r>
                        <a:rPr lang="en-IE" sz="2000" b="0" dirty="0">
                          <a:solidFill>
                            <a:schemeClr val="tx1"/>
                          </a:solidFill>
                          <a:hlinkClick r:id="rId3"/>
                        </a:rPr>
                        <a:t>NAP Expo 2016</a:t>
                      </a: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; l</a:t>
                      </a:r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ed by ITU-T SG 5 Chair, Fujitsu, Ericson, D-Telekom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Continue to build on such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96392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</a:rPr>
                        <a:t>Develop and promote tools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Update the framework on role ICTs in adaptation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Tools for specific application on adaptation planning and implementation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0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</a:rPr>
                        <a:t>Capture and share best practices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Success stories and sustainable development benefits of application of ICTs in adaptation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Key systems, associated assessments, solutions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71436"/>
                  </a:ext>
                </a:extLst>
              </a:tr>
            </a:tbl>
          </a:graphicData>
        </a:graphic>
      </p:graphicFrame>
      <p:sp>
        <p:nvSpPr>
          <p:cNvPr id="3" name="Star: 5 Points 2"/>
          <p:cNvSpPr/>
          <p:nvPr/>
        </p:nvSpPr>
        <p:spPr bwMode="auto">
          <a:xfrm rot="1186818">
            <a:off x="844527" y="4581128"/>
            <a:ext cx="1152128" cy="1152128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202" y="1117121"/>
            <a:ext cx="1896850" cy="137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96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7584" y="2924944"/>
            <a:ext cx="1216165" cy="12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2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97" y="2493194"/>
            <a:ext cx="7881937" cy="1439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30483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Custom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0070C0"/>
      </a:hlink>
      <a:folHlink>
        <a:srgbClr val="0070C0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0E7C1B-48E5-42F3-839F-D7E03A7863A9}"/>
</file>

<file path=customXml/itemProps2.xml><?xml version="1.0" encoding="utf-8"?>
<ds:datastoreItem xmlns:ds="http://schemas.openxmlformats.org/officeDocument/2006/customXml" ds:itemID="{A3F1B84F-AED3-4F3A-B162-2E874B207E70}"/>
</file>

<file path=customXml/itemProps3.xml><?xml version="1.0" encoding="utf-8"?>
<ds:datastoreItem xmlns:ds="http://schemas.openxmlformats.org/officeDocument/2006/customXml" ds:itemID="{EDB0BB3E-5754-456E-9371-C21B0AA77F6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502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blank</vt:lpstr>
      <vt:lpstr>UNFCCC quote</vt:lpstr>
      <vt:lpstr>UNFCCC_Master 70pt title</vt:lpstr>
      <vt:lpstr>5_Custom Design</vt:lpstr>
      <vt:lpstr>1_UNFCCC_Master 70pt title</vt:lpstr>
      <vt:lpstr>1_Office Theme</vt:lpstr>
      <vt:lpstr>2_UNFCCC_Master 70pt title</vt:lpstr>
      <vt:lpstr>7th Green Standards Week Manizales, Colombia, 3 - 5 April 2017</vt:lpstr>
      <vt:lpstr>SDGs set the direction for development</vt:lpstr>
      <vt:lpstr>The role on NAPs in contributing towards achievement of the SDGs</vt:lpstr>
      <vt:lpstr>Objectives of NAPs, Paris Agreement global goal on adaptation</vt:lpstr>
      <vt:lpstr>National Adaptation Plans (NAPs)</vt:lpstr>
      <vt:lpstr>NAP-SDG Integrative Framework (NAP-SDG iFrame)</vt:lpstr>
      <vt:lpstr>Bringing ICTs in NAPs</vt:lpstr>
      <vt:lpstr>Bringing ICTs in NAPs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2017-04-04T14:15:05Z</dcterms:created>
  <dcterms:modified xsi:type="dcterms:W3CDTF">2017-04-04T14:15:16Z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