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1" r:id="rId2"/>
    <p:sldId id="323" r:id="rId3"/>
    <p:sldId id="324" r:id="rId4"/>
    <p:sldId id="325" r:id="rId5"/>
    <p:sldId id="326" r:id="rId6"/>
    <p:sldId id="328" r:id="rId7"/>
    <p:sldId id="329" r:id="rId8"/>
    <p:sldId id="315" r:id="rId9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13/10/2015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13/10/2015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</a:t>
            </a:r>
            <a:r>
              <a:rPr lang="en-US" sz="2800" dirty="0"/>
              <a:t>on Internet of Things: Empowering the New Urban Agenda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Geneva, Switzerland, 19 October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>An introduction to oneM2M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Omar </a:t>
            </a:r>
            <a:r>
              <a:rPr lang="en-US" sz="12800" b="1" dirty="0" err="1" smtClean="0"/>
              <a:t>Elloumi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oneM2M Technical Plenary chair, Alcatel-Lucent, omar.elloumi@alcatel-lucent.com</a:t>
            </a:r>
            <a:endParaRPr lang="en-US" sz="12800" b="1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M2M Common Service Layer in a nutshell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78105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It is a software layer</a:t>
            </a:r>
          </a:p>
          <a:p>
            <a:r>
              <a:rPr lang="en-US" sz="2400" dirty="0" smtClean="0"/>
              <a:t>It sits between M2M applications and communication HW/SW that provides data transport</a:t>
            </a:r>
          </a:p>
          <a:p>
            <a:r>
              <a:rPr lang="en-US" sz="2400" dirty="0" smtClean="0"/>
              <a:t>It normally rides on top of IP</a:t>
            </a:r>
          </a:p>
          <a:p>
            <a:r>
              <a:rPr lang="en-US" sz="2400" dirty="0" smtClean="0"/>
              <a:t>It provides functions that M2M applications across different industry segments commonly need. Those functions are exposed to Applications via IT-friendly APIs.</a:t>
            </a:r>
          </a:p>
          <a:p>
            <a:r>
              <a:rPr lang="fr-FR" sz="2400" dirty="0" smtClean="0"/>
              <a:t>It </a:t>
            </a:r>
            <a:r>
              <a:rPr lang="fr-FR" sz="2400" dirty="0" err="1" smtClean="0"/>
              <a:t>allows</a:t>
            </a:r>
            <a:r>
              <a:rPr lang="fr-FR" sz="2400" dirty="0" smtClean="0"/>
              <a:t> for </a:t>
            </a:r>
            <a:r>
              <a:rPr lang="fr-FR" sz="2400" dirty="0" err="1" smtClean="0"/>
              <a:t>distributed</a:t>
            </a:r>
            <a:r>
              <a:rPr lang="fr-FR" sz="2400" dirty="0" smtClean="0"/>
              <a:t> intelligence (</a:t>
            </a:r>
            <a:r>
              <a:rPr lang="fr-FR" sz="2400" dirty="0" err="1" smtClean="0"/>
              <a:t>device</a:t>
            </a:r>
            <a:r>
              <a:rPr lang="fr-FR" sz="2400" dirty="0" smtClean="0"/>
              <a:t>, </a:t>
            </a:r>
            <a:r>
              <a:rPr lang="fr-FR" sz="2400" dirty="0" err="1" smtClean="0"/>
              <a:t>gateway</a:t>
            </a:r>
            <a:r>
              <a:rPr lang="fr-FR" sz="2400" dirty="0" smtClean="0"/>
              <a:t>, </a:t>
            </a:r>
            <a:r>
              <a:rPr lang="fr-FR" sz="2400" dirty="0" err="1" smtClean="0"/>
              <a:t>cloud</a:t>
            </a:r>
            <a:r>
              <a:rPr lang="fr-FR" sz="2400" dirty="0" smtClean="0"/>
              <a:t> </a:t>
            </a:r>
            <a:r>
              <a:rPr lang="fr-FR" sz="2400" dirty="0" err="1" smtClean="0"/>
              <a:t>apps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It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based</a:t>
            </a:r>
            <a:r>
              <a:rPr lang="fr-FR" sz="2400" dirty="0" smtClean="0"/>
              <a:t> on </a:t>
            </a:r>
            <a:r>
              <a:rPr lang="fr-FR" sz="2400" dirty="0" err="1" smtClean="0"/>
              <a:t>RESTful</a:t>
            </a:r>
            <a:r>
              <a:rPr lang="fr-FR" sz="2400" dirty="0" smtClean="0"/>
              <a:t> APIs and </a:t>
            </a:r>
            <a:r>
              <a:rPr lang="fr-FR" sz="2400" dirty="0" err="1" smtClean="0"/>
              <a:t>resources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92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Standardization</a:t>
            </a:r>
            <a:r>
              <a:rPr lang="fr-FR" dirty="0" smtClean="0"/>
              <a:t> </a:t>
            </a:r>
            <a:r>
              <a:rPr lang="fr-FR" dirty="0" err="1" smtClean="0"/>
              <a:t>approach</a:t>
            </a:r>
            <a:endParaRPr lang="en-US" dirty="0"/>
          </a:p>
        </p:txBody>
      </p:sp>
      <p:grpSp>
        <p:nvGrpSpPr>
          <p:cNvPr id="39" name="Groupe 38"/>
          <p:cNvGrpSpPr/>
          <p:nvPr/>
        </p:nvGrpSpPr>
        <p:grpSpPr>
          <a:xfrm>
            <a:off x="290513" y="1752600"/>
            <a:ext cx="7760061" cy="4191000"/>
            <a:chOff x="290513" y="1752600"/>
            <a:chExt cx="8715375" cy="4191000"/>
          </a:xfrm>
        </p:grpSpPr>
        <p:sp>
          <p:nvSpPr>
            <p:cNvPr id="6" name="Chevron 5"/>
            <p:cNvSpPr/>
            <p:nvPr/>
          </p:nvSpPr>
          <p:spPr bwMode="auto">
            <a:xfrm>
              <a:off x="290513" y="1752600"/>
              <a:ext cx="2003425" cy="1093787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0" tIns="50799" rIns="0" bIns="50799" anchor="ctr"/>
            <a:lstStyle/>
            <a:p>
              <a:pPr algn="ctr">
                <a:defRPr/>
              </a:pPr>
              <a:r>
                <a:rPr lang="en-US" sz="160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Use cases</a:t>
              </a:r>
            </a:p>
          </p:txBody>
        </p:sp>
        <p:sp>
          <p:nvSpPr>
            <p:cNvPr id="7" name="Chevron 6"/>
            <p:cNvSpPr/>
            <p:nvPr/>
          </p:nvSpPr>
          <p:spPr bwMode="auto">
            <a:xfrm>
              <a:off x="2057400" y="1752600"/>
              <a:ext cx="2446338" cy="1093787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0" tIns="50799" rIns="0" bIns="50799" anchor="ctr"/>
            <a:lstStyle/>
            <a:p>
              <a:pPr algn="ctr">
                <a:defRPr/>
              </a:pPr>
              <a:r>
                <a:rPr lang="en-US" sz="160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Requirements</a:t>
              </a:r>
            </a:p>
          </p:txBody>
        </p:sp>
        <p:sp>
          <p:nvSpPr>
            <p:cNvPr id="8" name="Chevron 7"/>
            <p:cNvSpPr/>
            <p:nvPr/>
          </p:nvSpPr>
          <p:spPr bwMode="auto">
            <a:xfrm>
              <a:off x="4325938" y="1752600"/>
              <a:ext cx="2446337" cy="1093787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0" tIns="50799" rIns="0" bIns="50799"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Architecture</a:t>
              </a:r>
            </a:p>
            <a:p>
              <a:pPr algn="ctr">
                <a:defRPr/>
              </a:pPr>
              <a:r>
                <a:rPr lang="en-US" sz="1600" dirty="0" smtClean="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APIs </a:t>
              </a:r>
              <a:r>
                <a:rPr lang="en-US" sz="1600" dirty="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and protocols</a:t>
              </a:r>
            </a:p>
          </p:txBody>
        </p:sp>
        <p:sp>
          <p:nvSpPr>
            <p:cNvPr id="9" name="Chevron 8"/>
            <p:cNvSpPr/>
            <p:nvPr/>
          </p:nvSpPr>
          <p:spPr bwMode="auto">
            <a:xfrm>
              <a:off x="6559550" y="1752600"/>
              <a:ext cx="2446338" cy="1093787"/>
            </a:xfrm>
            <a:prstGeom prst="chevron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0" tIns="50799" rIns="0" bIns="50799"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Test and </a:t>
              </a:r>
              <a:r>
                <a:rPr lang="en-US" sz="1600" dirty="0" err="1" smtClean="0">
                  <a:solidFill>
                    <a:schemeClr val="bg1"/>
                  </a:solidFill>
                  <a:latin typeface="Trebuchet MS" pitchFamily="34" charset="0"/>
                  <a:cs typeface="Tahoma" pitchFamily="34" charset="0"/>
                </a:rPr>
                <a:t>Interop</a:t>
              </a:r>
              <a:endParaRPr lang="en-US" sz="1600" dirty="0">
                <a:solidFill>
                  <a:schemeClr val="bg1"/>
                </a:solidFill>
                <a:latin typeface="Trebuchet MS" pitchFamily="34" charset="0"/>
                <a:cs typeface="Tahoma" pitchFamily="34" charset="0"/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304800" y="32766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Automotive</a:t>
              </a:r>
              <a:endParaRPr lang="en-US" sz="1400" dirty="0"/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457200" y="39624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Home</a:t>
              </a:r>
              <a:endParaRPr lang="en-US" sz="1400" dirty="0"/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609600" y="46482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err="1" smtClean="0"/>
                <a:t>Energy</a:t>
              </a:r>
              <a:endParaRPr lang="en-US" sz="1400" dirty="0"/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762000" y="53340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E-</a:t>
              </a:r>
              <a:r>
                <a:rPr lang="fr-FR" sz="1400" dirty="0" err="1" smtClean="0"/>
                <a:t>Health</a:t>
              </a:r>
              <a:endParaRPr lang="en-US" sz="1400" dirty="0"/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2362200" y="32766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Security &amp; </a:t>
              </a:r>
              <a:r>
                <a:rPr lang="fr-FR" sz="1400" dirty="0" err="1" smtClean="0"/>
                <a:t>privacy</a:t>
              </a:r>
              <a:endParaRPr lang="en-US" sz="1400" dirty="0"/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2514600" y="39624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Device Management</a:t>
              </a:r>
              <a:endParaRPr lang="en-US" sz="1400" dirty="0"/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2667000" y="46482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Data exchange</a:t>
              </a:r>
              <a:endParaRPr lang="en-US" sz="1400" dirty="0"/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2819400" y="53340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err="1" smtClean="0"/>
                <a:t>Interworking</a:t>
              </a:r>
              <a:endParaRPr lang="en-US" sz="1400" dirty="0"/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4572000" y="32766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/>
                <a:t>IP communications</a:t>
              </a:r>
              <a:endParaRPr lang="en-US" sz="1400" dirty="0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4724400" y="39624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Restful </a:t>
              </a:r>
              <a:r>
                <a:rPr lang="en-US" sz="1400" dirty="0" err="1" smtClean="0"/>
                <a:t>webservices</a:t>
              </a:r>
              <a:r>
                <a:rPr lang="en-US" sz="1400" dirty="0" smtClean="0"/>
                <a:t> APIs</a:t>
              </a:r>
              <a:endParaRPr lang="en-US" sz="1400" dirty="0"/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4876800" y="46482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err="1" smtClean="0"/>
                <a:t>Reuse</a:t>
              </a:r>
              <a:r>
                <a:rPr lang="fr-FR" sz="1400" dirty="0" smtClean="0"/>
                <a:t> of </a:t>
              </a:r>
              <a:r>
                <a:rPr lang="fr-FR" sz="1400" dirty="0" err="1" smtClean="0"/>
                <a:t>existing</a:t>
              </a:r>
              <a:r>
                <a:rPr lang="fr-FR" sz="1400" dirty="0" smtClean="0"/>
                <a:t> </a:t>
              </a:r>
              <a:r>
                <a:rPr lang="fr-FR" sz="1400" dirty="0" err="1" smtClean="0"/>
                <a:t>protocols</a:t>
              </a:r>
              <a:endParaRPr lang="en-US" sz="1400" dirty="0"/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5029200" y="53340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err="1" smtClean="0"/>
                <a:t>Semantics</a:t>
              </a:r>
              <a:r>
                <a:rPr lang="fr-FR" sz="1400" dirty="0" smtClean="0"/>
                <a:t> </a:t>
              </a:r>
              <a:r>
                <a:rPr lang="fr-FR" sz="1400" dirty="0" err="1" smtClean="0"/>
                <a:t>framework</a:t>
              </a:r>
              <a:r>
                <a:rPr lang="fr-FR" sz="1400" dirty="0" smtClean="0"/>
                <a:t> (future)</a:t>
              </a:r>
              <a:endParaRPr lang="en-US" sz="1400" dirty="0"/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6765852" y="32766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Reference points</a:t>
              </a:r>
              <a:endParaRPr lang="en-US" sz="1400" dirty="0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6918252" y="39624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Device certification</a:t>
              </a:r>
              <a:endParaRPr lang="en-US" sz="1400" dirty="0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7070652" y="4648200"/>
              <a:ext cx="1616148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Open source</a:t>
              </a:r>
              <a:endParaRPr lang="en-US" sz="1400" dirty="0"/>
            </a:p>
          </p:txBody>
        </p:sp>
      </p:grpSp>
      <p:pic>
        <p:nvPicPr>
          <p:cNvPr id="24" name="Imag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462" y="1539588"/>
            <a:ext cx="1131329" cy="34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agen 8" descr="OpenMTC 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54" y="1937301"/>
            <a:ext cx="938734" cy="31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540" y="2471395"/>
            <a:ext cx="1249460" cy="355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" name="Groupe 13"/>
          <p:cNvGrpSpPr/>
          <p:nvPr/>
        </p:nvGrpSpPr>
        <p:grpSpPr>
          <a:xfrm>
            <a:off x="8050574" y="3005128"/>
            <a:ext cx="815495" cy="369332"/>
            <a:chOff x="6886233" y="3782823"/>
            <a:chExt cx="1879309" cy="954613"/>
          </a:xfrm>
        </p:grpSpPr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7893" y="3782823"/>
              <a:ext cx="1775991" cy="57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ZoneTexte 37"/>
            <p:cNvSpPr txBox="1"/>
            <p:nvPr/>
          </p:nvSpPr>
          <p:spPr>
            <a:xfrm>
              <a:off x="6886233" y="4193120"/>
              <a:ext cx="1879309" cy="544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err="1" smtClean="0"/>
                <a:t>IotDM</a:t>
              </a:r>
              <a:endParaRPr lang="fr-FR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99264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57200" y="388088"/>
            <a:ext cx="8229600" cy="1143000"/>
          </a:xfrm>
        </p:spPr>
        <p:txBody>
          <a:bodyPr/>
          <a:lstStyle/>
          <a:p>
            <a:r>
              <a:rPr lang="en-US" dirty="0" smtClean="0"/>
              <a:t>oneM2M Architecture approach</a:t>
            </a:r>
            <a:endParaRPr lang="en-US" dirty="0"/>
          </a:p>
        </p:txBody>
      </p:sp>
      <p:sp>
        <p:nvSpPr>
          <p:cNvPr id="112" name="TextBox 13"/>
          <p:cNvSpPr txBox="1">
            <a:spLocks noChangeArrowheads="1"/>
          </p:cNvSpPr>
          <p:nvPr/>
        </p:nvSpPr>
        <p:spPr bwMode="auto">
          <a:xfrm>
            <a:off x="457200" y="1184399"/>
            <a:ext cx="2357437" cy="82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Futura Bk"/>
              </a:rPr>
              <a:t>Pipe (vertical):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Futura Bk"/>
              </a:rPr>
              <a:t>1 Application, 1 NW, </a:t>
            </a:r>
            <a:br>
              <a:rPr lang="en-US" sz="1000" dirty="0">
                <a:solidFill>
                  <a:srgbClr val="000000"/>
                </a:solidFill>
                <a:latin typeface="Futura Bk"/>
              </a:rPr>
            </a:br>
            <a:r>
              <a:rPr lang="en-US" sz="1000" dirty="0">
                <a:solidFill>
                  <a:srgbClr val="000000"/>
                </a:solidFill>
                <a:latin typeface="Futura Bk"/>
              </a:rPr>
              <a:t>1 (or few) type of </a:t>
            </a:r>
            <a:r>
              <a:rPr lang="en-US" sz="1000" dirty="0" smtClean="0">
                <a:solidFill>
                  <a:srgbClr val="000000"/>
                </a:solidFill>
                <a:latin typeface="Futura Bk"/>
              </a:rPr>
              <a:t>Device</a:t>
            </a:r>
          </a:p>
          <a:p>
            <a:pPr algn="ctr"/>
            <a:r>
              <a:rPr lang="fr-FR" sz="1000" dirty="0" smtClean="0">
                <a:solidFill>
                  <a:srgbClr val="000000"/>
                </a:solidFill>
                <a:latin typeface="Futura Bk"/>
              </a:rPr>
              <a:t>Point to point communications</a:t>
            </a:r>
            <a:endParaRPr lang="en-US" sz="1000" dirty="0">
              <a:solidFill>
                <a:srgbClr val="000000"/>
              </a:solidFill>
              <a:latin typeface="Futura Bk"/>
            </a:endParaRPr>
          </a:p>
        </p:txBody>
      </p:sp>
      <p:sp>
        <p:nvSpPr>
          <p:cNvPr id="114" name="TextBox 14"/>
          <p:cNvSpPr txBox="1">
            <a:spLocks noChangeArrowheads="1"/>
          </p:cNvSpPr>
          <p:nvPr/>
        </p:nvSpPr>
        <p:spPr bwMode="auto">
          <a:xfrm>
            <a:off x="3954679" y="1184399"/>
            <a:ext cx="430032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Futura Bk"/>
              </a:rPr>
              <a:t>Horizontal (based on common Layer)</a:t>
            </a:r>
          </a:p>
          <a:p>
            <a:pPr algn="ctr"/>
            <a:r>
              <a:rPr lang="en-US" sz="1000" dirty="0">
                <a:solidFill>
                  <a:srgbClr val="000000"/>
                </a:solidFill>
                <a:latin typeface="Futura Bk"/>
              </a:rPr>
              <a:t>Applications share common </a:t>
            </a:r>
            <a:r>
              <a:rPr lang="en-US" sz="1000" dirty="0" smtClean="0">
                <a:solidFill>
                  <a:srgbClr val="000000"/>
                </a:solidFill>
                <a:latin typeface="Futura Bk"/>
              </a:rPr>
              <a:t>service and network infrastructure</a:t>
            </a:r>
          </a:p>
          <a:p>
            <a:pPr algn="ctr"/>
            <a:r>
              <a:rPr lang="fr-FR" sz="1000" dirty="0" smtClean="0">
                <a:solidFill>
                  <a:srgbClr val="000000"/>
                </a:solidFill>
                <a:latin typeface="Futura Bk"/>
              </a:rPr>
              <a:t>Multipoint communications</a:t>
            </a:r>
            <a:endParaRPr lang="en-US" sz="1000" dirty="0">
              <a:solidFill>
                <a:srgbClr val="000000"/>
              </a:solidFill>
              <a:latin typeface="Futura Bk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0" y="3108829"/>
            <a:ext cx="290450" cy="2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000">
                <a:ea typeface="Calibri" pitchFamily="34" charset="0"/>
                <a:cs typeface="Times New Roman" pitchFamily="18" charset="0"/>
              </a:rPr>
              <a:t>   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2" name="Group 125"/>
          <p:cNvGrpSpPr>
            <a:grpSpLocks/>
          </p:cNvGrpSpPr>
          <p:nvPr/>
        </p:nvGrpSpPr>
        <p:grpSpPr bwMode="auto">
          <a:xfrm>
            <a:off x="1233048" y="4568654"/>
            <a:ext cx="831884" cy="710801"/>
            <a:chOff x="558120" y="4762578"/>
            <a:chExt cx="923925" cy="790724"/>
          </a:xfrm>
        </p:grpSpPr>
        <p:sp>
          <p:nvSpPr>
            <p:cNvPr id="154" name="Freeform 54"/>
            <p:cNvSpPr>
              <a:spLocks/>
            </p:cNvSpPr>
            <p:nvPr/>
          </p:nvSpPr>
          <p:spPr bwMode="auto">
            <a:xfrm>
              <a:off x="558120" y="4943702"/>
              <a:ext cx="923925" cy="609600"/>
            </a:xfrm>
            <a:custGeom>
              <a:avLst/>
              <a:gdLst>
                <a:gd name="T0" fmla="*/ 2147483647 w 1552"/>
                <a:gd name="T1" fmla="*/ 2147483647 h 1025"/>
                <a:gd name="T2" fmla="*/ 2147483647 w 1552"/>
                <a:gd name="T3" fmla="*/ 2147483647 h 1025"/>
                <a:gd name="T4" fmla="*/ 2147483647 w 1552"/>
                <a:gd name="T5" fmla="*/ 2147483647 h 1025"/>
                <a:gd name="T6" fmla="*/ 2147483647 w 1552"/>
                <a:gd name="T7" fmla="*/ 2147483647 h 1025"/>
                <a:gd name="T8" fmla="*/ 2147483647 w 1552"/>
                <a:gd name="T9" fmla="*/ 2147483647 h 1025"/>
                <a:gd name="T10" fmla="*/ 2147483647 w 1552"/>
                <a:gd name="T11" fmla="*/ 2147483647 h 1025"/>
                <a:gd name="T12" fmla="*/ 2147483647 w 1552"/>
                <a:gd name="T13" fmla="*/ 2147483647 h 1025"/>
                <a:gd name="T14" fmla="*/ 2147483647 w 1552"/>
                <a:gd name="T15" fmla="*/ 2147483647 h 1025"/>
                <a:gd name="T16" fmla="*/ 2147483647 w 1552"/>
                <a:gd name="T17" fmla="*/ 2147483647 h 1025"/>
                <a:gd name="T18" fmla="*/ 2147483647 w 1552"/>
                <a:gd name="T19" fmla="*/ 2147483647 h 1025"/>
                <a:gd name="T20" fmla="*/ 2147483647 w 1552"/>
                <a:gd name="T21" fmla="*/ 2147483647 h 1025"/>
                <a:gd name="T22" fmla="*/ 2147483647 w 1552"/>
                <a:gd name="T23" fmla="*/ 2147483647 h 1025"/>
                <a:gd name="T24" fmla="*/ 2147483647 w 1552"/>
                <a:gd name="T25" fmla="*/ 2147483647 h 1025"/>
                <a:gd name="T26" fmla="*/ 2147483647 w 1552"/>
                <a:gd name="T27" fmla="*/ 2147483647 h 1025"/>
                <a:gd name="T28" fmla="*/ 2147483647 w 1552"/>
                <a:gd name="T29" fmla="*/ 2147483647 h 1025"/>
                <a:gd name="T30" fmla="*/ 2147483647 w 1552"/>
                <a:gd name="T31" fmla="*/ 2147483647 h 1025"/>
                <a:gd name="T32" fmla="*/ 2147483647 w 1552"/>
                <a:gd name="T33" fmla="*/ 2147483647 h 1025"/>
                <a:gd name="T34" fmla="*/ 2147483647 w 1552"/>
                <a:gd name="T35" fmla="*/ 2147483647 h 1025"/>
                <a:gd name="T36" fmla="*/ 2147483647 w 1552"/>
                <a:gd name="T37" fmla="*/ 2147483647 h 10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52"/>
                <a:gd name="T58" fmla="*/ 0 h 1025"/>
                <a:gd name="T59" fmla="*/ 1552 w 1552"/>
                <a:gd name="T60" fmla="*/ 1025 h 10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52" h="1025">
                  <a:moveTo>
                    <a:pt x="77" y="476"/>
                  </a:moveTo>
                  <a:cubicBezTo>
                    <a:pt x="2" y="533"/>
                    <a:pt x="0" y="629"/>
                    <a:pt x="72" y="689"/>
                  </a:cubicBezTo>
                  <a:cubicBezTo>
                    <a:pt x="98" y="711"/>
                    <a:pt x="132" y="726"/>
                    <a:pt x="168" y="732"/>
                  </a:cubicBezTo>
                  <a:cubicBezTo>
                    <a:pt x="165" y="834"/>
                    <a:pt x="266" y="919"/>
                    <a:pt x="393" y="921"/>
                  </a:cubicBezTo>
                  <a:cubicBezTo>
                    <a:pt x="439" y="922"/>
                    <a:pt x="484" y="912"/>
                    <a:pt x="522" y="892"/>
                  </a:cubicBezTo>
                  <a:cubicBezTo>
                    <a:pt x="578" y="986"/>
                    <a:pt x="717" y="1025"/>
                    <a:pt x="833" y="981"/>
                  </a:cubicBezTo>
                  <a:cubicBezTo>
                    <a:pt x="875" y="965"/>
                    <a:pt x="910" y="940"/>
                    <a:pt x="934" y="908"/>
                  </a:cubicBezTo>
                  <a:cubicBezTo>
                    <a:pt x="1061" y="976"/>
                    <a:pt x="1233" y="948"/>
                    <a:pt x="1318" y="846"/>
                  </a:cubicBezTo>
                  <a:cubicBezTo>
                    <a:pt x="1349" y="810"/>
                    <a:pt x="1365" y="766"/>
                    <a:pt x="1365" y="722"/>
                  </a:cubicBezTo>
                  <a:cubicBezTo>
                    <a:pt x="1480" y="701"/>
                    <a:pt x="1552" y="609"/>
                    <a:pt x="1526" y="517"/>
                  </a:cubicBezTo>
                  <a:cubicBezTo>
                    <a:pt x="1517" y="484"/>
                    <a:pt x="1495" y="454"/>
                    <a:pt x="1464" y="430"/>
                  </a:cubicBezTo>
                  <a:cubicBezTo>
                    <a:pt x="1518" y="370"/>
                    <a:pt x="1500" y="286"/>
                    <a:pt x="1424" y="243"/>
                  </a:cubicBezTo>
                  <a:cubicBezTo>
                    <a:pt x="1397" y="227"/>
                    <a:pt x="1365" y="219"/>
                    <a:pt x="1332" y="218"/>
                  </a:cubicBezTo>
                  <a:cubicBezTo>
                    <a:pt x="1286" y="96"/>
                    <a:pt x="1125" y="27"/>
                    <a:pt x="973" y="64"/>
                  </a:cubicBezTo>
                  <a:cubicBezTo>
                    <a:pt x="919" y="77"/>
                    <a:pt x="870" y="103"/>
                    <a:pt x="834" y="138"/>
                  </a:cubicBezTo>
                  <a:cubicBezTo>
                    <a:pt x="752" y="32"/>
                    <a:pt x="578" y="0"/>
                    <a:pt x="445" y="66"/>
                  </a:cubicBezTo>
                  <a:cubicBezTo>
                    <a:pt x="398" y="90"/>
                    <a:pt x="360" y="124"/>
                    <a:pt x="337" y="165"/>
                  </a:cubicBezTo>
                  <a:cubicBezTo>
                    <a:pt x="192" y="153"/>
                    <a:pt x="62" y="238"/>
                    <a:pt x="47" y="355"/>
                  </a:cubicBezTo>
                  <a:cubicBezTo>
                    <a:pt x="42" y="396"/>
                    <a:pt x="53" y="439"/>
                    <a:pt x="77" y="476"/>
                  </a:cubicBezTo>
                </a:path>
              </a:pathLst>
            </a:custGeom>
            <a:solidFill>
              <a:srgbClr val="AABAD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r>
                <a:rPr lang="de-DE" sz="1100"/>
                <a:t>Local NW</a:t>
              </a:r>
            </a:p>
          </p:txBody>
        </p:sp>
        <p:sp>
          <p:nvSpPr>
            <p:cNvPr id="155" name="Isosceles Triangle 54"/>
            <p:cNvSpPr/>
            <p:nvPr/>
          </p:nvSpPr>
          <p:spPr>
            <a:xfrm>
              <a:off x="883156" y="4762578"/>
              <a:ext cx="294444" cy="28256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sp>
        <p:nvSpPr>
          <p:cNvPr id="118" name="Rectangle 74"/>
          <p:cNvSpPr/>
          <p:nvPr/>
        </p:nvSpPr>
        <p:spPr bwMode="auto">
          <a:xfrm>
            <a:off x="1201854" y="2417888"/>
            <a:ext cx="939800" cy="392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dirty="0">
                <a:solidFill>
                  <a:schemeClr val="tx1"/>
                </a:solidFill>
              </a:rPr>
              <a:t>Business</a:t>
            </a:r>
            <a:br>
              <a:rPr lang="de-DE" sz="1100" dirty="0">
                <a:solidFill>
                  <a:schemeClr val="tx1"/>
                </a:solidFill>
              </a:rPr>
            </a:br>
            <a:r>
              <a:rPr lang="de-DE" sz="1100" dirty="0" err="1">
                <a:solidFill>
                  <a:schemeClr val="tx1"/>
                </a:solidFill>
              </a:rPr>
              <a:t>Application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19" name="Oval 75"/>
          <p:cNvSpPr/>
          <p:nvPr/>
        </p:nvSpPr>
        <p:spPr bwMode="auto">
          <a:xfrm>
            <a:off x="1387591" y="5181725"/>
            <a:ext cx="538163" cy="449263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de-DE" sz="800" b="1" dirty="0" smtClean="0">
                <a:solidFill>
                  <a:srgbClr val="FFFFFF"/>
                </a:solidFill>
              </a:rPr>
              <a:t>Device</a:t>
            </a:r>
            <a:endParaRPr lang="de-DE" sz="800" b="1" dirty="0">
              <a:solidFill>
                <a:srgbClr val="FFFFFF"/>
              </a:solidFill>
            </a:endParaRPr>
          </a:p>
        </p:txBody>
      </p:sp>
      <p:cxnSp>
        <p:nvCxnSpPr>
          <p:cNvPr id="120" name="Straight Connector 76"/>
          <p:cNvCxnSpPr>
            <a:stCxn id="118" idx="2"/>
            <a:endCxn id="119" idx="0"/>
          </p:cNvCxnSpPr>
          <p:nvPr/>
        </p:nvCxnSpPr>
        <p:spPr bwMode="auto">
          <a:xfrm flipH="1">
            <a:off x="1655879" y="2810000"/>
            <a:ext cx="15875" cy="23717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reeform 46"/>
          <p:cNvSpPr>
            <a:spLocks/>
          </p:cNvSpPr>
          <p:nvPr/>
        </p:nvSpPr>
        <p:spPr bwMode="auto">
          <a:xfrm>
            <a:off x="920167" y="3507693"/>
            <a:ext cx="1490112" cy="777289"/>
          </a:xfrm>
          <a:custGeom>
            <a:avLst/>
            <a:gdLst>
              <a:gd name="T0" fmla="*/ 2147483647 w 5344"/>
              <a:gd name="T1" fmla="*/ 2147483647 h 1025"/>
              <a:gd name="T2" fmla="*/ 2147483647 w 5344"/>
              <a:gd name="T3" fmla="*/ 2147483647 h 1025"/>
              <a:gd name="T4" fmla="*/ 2147483647 w 5344"/>
              <a:gd name="T5" fmla="*/ 2147483647 h 1025"/>
              <a:gd name="T6" fmla="*/ 2147483647 w 5344"/>
              <a:gd name="T7" fmla="*/ 2147483647 h 1025"/>
              <a:gd name="T8" fmla="*/ 2147483647 w 5344"/>
              <a:gd name="T9" fmla="*/ 2147483647 h 1025"/>
              <a:gd name="T10" fmla="*/ 2147483647 w 5344"/>
              <a:gd name="T11" fmla="*/ 2147483647 h 1025"/>
              <a:gd name="T12" fmla="*/ 2147483647 w 5344"/>
              <a:gd name="T13" fmla="*/ 2147483647 h 1025"/>
              <a:gd name="T14" fmla="*/ 2147483647 w 5344"/>
              <a:gd name="T15" fmla="*/ 2147483647 h 1025"/>
              <a:gd name="T16" fmla="*/ 2147483647 w 5344"/>
              <a:gd name="T17" fmla="*/ 2147483647 h 1025"/>
              <a:gd name="T18" fmla="*/ 2147483647 w 5344"/>
              <a:gd name="T19" fmla="*/ 2147483647 h 1025"/>
              <a:gd name="T20" fmla="*/ 2147483647 w 5344"/>
              <a:gd name="T21" fmla="*/ 2147483647 h 1025"/>
              <a:gd name="T22" fmla="*/ 2147483647 w 5344"/>
              <a:gd name="T23" fmla="*/ 2147483647 h 1025"/>
              <a:gd name="T24" fmla="*/ 2147483647 w 5344"/>
              <a:gd name="T25" fmla="*/ 2147483647 h 1025"/>
              <a:gd name="T26" fmla="*/ 2147483647 w 5344"/>
              <a:gd name="T27" fmla="*/ 2147483647 h 1025"/>
              <a:gd name="T28" fmla="*/ 2147483647 w 5344"/>
              <a:gd name="T29" fmla="*/ 2147483647 h 1025"/>
              <a:gd name="T30" fmla="*/ 2147483647 w 5344"/>
              <a:gd name="T31" fmla="*/ 2147483647 h 1025"/>
              <a:gd name="T32" fmla="*/ 2147483647 w 5344"/>
              <a:gd name="T33" fmla="*/ 2147483647 h 1025"/>
              <a:gd name="T34" fmla="*/ 2147483647 w 5344"/>
              <a:gd name="T35" fmla="*/ 2147483647 h 1025"/>
              <a:gd name="T36" fmla="*/ 2147483647 w 5344"/>
              <a:gd name="T37" fmla="*/ 2147483647 h 10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344"/>
              <a:gd name="T58" fmla="*/ 0 h 1025"/>
              <a:gd name="T59" fmla="*/ 5344 w 5344"/>
              <a:gd name="T60" fmla="*/ 1025 h 10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344" h="1025">
                <a:moveTo>
                  <a:pt x="266" y="475"/>
                </a:moveTo>
                <a:cubicBezTo>
                  <a:pt x="8" y="533"/>
                  <a:pt x="0" y="629"/>
                  <a:pt x="249" y="689"/>
                </a:cubicBezTo>
                <a:cubicBezTo>
                  <a:pt x="339" y="710"/>
                  <a:pt x="454" y="725"/>
                  <a:pt x="580" y="732"/>
                </a:cubicBezTo>
                <a:cubicBezTo>
                  <a:pt x="569" y="834"/>
                  <a:pt x="915" y="918"/>
                  <a:pt x="1354" y="921"/>
                </a:cubicBezTo>
                <a:cubicBezTo>
                  <a:pt x="1511" y="922"/>
                  <a:pt x="1666" y="912"/>
                  <a:pt x="1799" y="892"/>
                </a:cubicBezTo>
                <a:cubicBezTo>
                  <a:pt x="1989" y="985"/>
                  <a:pt x="2467" y="1025"/>
                  <a:pt x="2868" y="981"/>
                </a:cubicBezTo>
                <a:cubicBezTo>
                  <a:pt x="3012" y="965"/>
                  <a:pt x="3133" y="940"/>
                  <a:pt x="3214" y="908"/>
                </a:cubicBezTo>
                <a:cubicBezTo>
                  <a:pt x="3653" y="976"/>
                  <a:pt x="4246" y="948"/>
                  <a:pt x="4538" y="846"/>
                </a:cubicBezTo>
                <a:cubicBezTo>
                  <a:pt x="4643" y="809"/>
                  <a:pt x="4699" y="766"/>
                  <a:pt x="4698" y="722"/>
                </a:cubicBezTo>
                <a:cubicBezTo>
                  <a:pt x="5095" y="701"/>
                  <a:pt x="5344" y="609"/>
                  <a:pt x="5253" y="517"/>
                </a:cubicBezTo>
                <a:cubicBezTo>
                  <a:pt x="5221" y="484"/>
                  <a:pt x="5147" y="453"/>
                  <a:pt x="5040" y="430"/>
                </a:cubicBezTo>
                <a:cubicBezTo>
                  <a:pt x="5225" y="369"/>
                  <a:pt x="5164" y="285"/>
                  <a:pt x="4903" y="242"/>
                </a:cubicBezTo>
                <a:cubicBezTo>
                  <a:pt x="4810" y="227"/>
                  <a:pt x="4699" y="218"/>
                  <a:pt x="4584" y="218"/>
                </a:cubicBezTo>
                <a:cubicBezTo>
                  <a:pt x="4426" y="96"/>
                  <a:pt x="3874" y="27"/>
                  <a:pt x="3351" y="64"/>
                </a:cubicBezTo>
                <a:cubicBezTo>
                  <a:pt x="3163" y="77"/>
                  <a:pt x="2996" y="103"/>
                  <a:pt x="2872" y="138"/>
                </a:cubicBezTo>
                <a:cubicBezTo>
                  <a:pt x="2588" y="32"/>
                  <a:pt x="1989" y="0"/>
                  <a:pt x="1533" y="65"/>
                </a:cubicBezTo>
                <a:cubicBezTo>
                  <a:pt x="1369" y="89"/>
                  <a:pt x="1239" y="124"/>
                  <a:pt x="1160" y="165"/>
                </a:cubicBezTo>
                <a:cubicBezTo>
                  <a:pt x="659" y="153"/>
                  <a:pt x="213" y="238"/>
                  <a:pt x="163" y="354"/>
                </a:cubicBezTo>
                <a:cubicBezTo>
                  <a:pt x="145" y="396"/>
                  <a:pt x="181" y="438"/>
                  <a:pt x="266" y="475"/>
                </a:cubicBezTo>
              </a:path>
            </a:pathLst>
          </a:custGeom>
          <a:solidFill>
            <a:srgbClr val="FFCCCC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tIns="0" anchor="ctr"/>
          <a:lstStyle/>
          <a:p>
            <a:pPr algn="ctr"/>
            <a:r>
              <a:rPr lang="de-DE" sz="900" dirty="0"/>
              <a:t>Communication</a:t>
            </a:r>
            <a:br>
              <a:rPr lang="de-DE" sz="900" dirty="0"/>
            </a:br>
            <a:r>
              <a:rPr lang="de-DE" sz="900" dirty="0"/>
              <a:t>Network </a:t>
            </a:r>
            <a:r>
              <a:rPr lang="de-DE" sz="900" dirty="0" smtClean="0"/>
              <a:t>(</a:t>
            </a:r>
            <a:r>
              <a:rPr lang="de-DE" sz="900" dirty="0" err="1" smtClean="0"/>
              <a:t>wireline</a:t>
            </a:r>
            <a:r>
              <a:rPr lang="de-DE" sz="900" dirty="0" smtClean="0"/>
              <a:t>, </a:t>
            </a:r>
            <a:r>
              <a:rPr lang="de-DE" sz="900" dirty="0" err="1" smtClean="0"/>
              <a:t>wireless</a:t>
            </a:r>
            <a:r>
              <a:rPr lang="de-DE" sz="900" dirty="0" smtClean="0"/>
              <a:t>, </a:t>
            </a:r>
            <a:r>
              <a:rPr lang="de-DE" sz="900" dirty="0"/>
              <a:t>Powerline ..)</a:t>
            </a:r>
          </a:p>
        </p:txBody>
      </p:sp>
      <p:sp>
        <p:nvSpPr>
          <p:cNvPr id="122" name="TextBox 80"/>
          <p:cNvSpPr txBox="1"/>
          <p:nvPr/>
        </p:nvSpPr>
        <p:spPr bwMode="auto">
          <a:xfrm>
            <a:off x="1020879" y="4529263"/>
            <a:ext cx="806450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900" dirty="0">
                <a:latin typeface="+mn-lt"/>
                <a:cs typeface="Arial" charset="0"/>
              </a:rPr>
              <a:t>Gateway</a:t>
            </a:r>
          </a:p>
        </p:txBody>
      </p:sp>
      <p:sp>
        <p:nvSpPr>
          <p:cNvPr id="123" name="Freeform 47"/>
          <p:cNvSpPr>
            <a:spLocks/>
          </p:cNvSpPr>
          <p:nvPr/>
        </p:nvSpPr>
        <p:spPr bwMode="auto">
          <a:xfrm>
            <a:off x="4430430" y="2969697"/>
            <a:ext cx="2861642" cy="1443128"/>
          </a:xfrm>
          <a:custGeom>
            <a:avLst/>
            <a:gdLst>
              <a:gd name="T0" fmla="*/ 2147483647 w 2003"/>
              <a:gd name="T1" fmla="*/ 2147483647 h 383"/>
              <a:gd name="T2" fmla="*/ 2147483647 w 2003"/>
              <a:gd name="T3" fmla="*/ 2147483647 h 383"/>
              <a:gd name="T4" fmla="*/ 2147483647 w 2003"/>
              <a:gd name="T5" fmla="*/ 2147483647 h 383"/>
              <a:gd name="T6" fmla="*/ 2147483647 w 2003"/>
              <a:gd name="T7" fmla="*/ 2147483647 h 383"/>
              <a:gd name="T8" fmla="*/ 2147483647 w 2003"/>
              <a:gd name="T9" fmla="*/ 2147483647 h 383"/>
              <a:gd name="T10" fmla="*/ 2147483647 w 2003"/>
              <a:gd name="T11" fmla="*/ 2147483647 h 383"/>
              <a:gd name="T12" fmla="*/ 2147483647 w 2003"/>
              <a:gd name="T13" fmla="*/ 2147483647 h 383"/>
              <a:gd name="T14" fmla="*/ 2147483647 w 2003"/>
              <a:gd name="T15" fmla="*/ 2147483647 h 383"/>
              <a:gd name="T16" fmla="*/ 2147483647 w 2003"/>
              <a:gd name="T17" fmla="*/ 2147483647 h 383"/>
              <a:gd name="T18" fmla="*/ 2147483647 w 2003"/>
              <a:gd name="T19" fmla="*/ 2147483647 h 383"/>
              <a:gd name="T20" fmla="*/ 2147483647 w 2003"/>
              <a:gd name="T21" fmla="*/ 2147483647 h 383"/>
              <a:gd name="T22" fmla="*/ 2147483647 w 2003"/>
              <a:gd name="T23" fmla="*/ 2147483647 h 383"/>
              <a:gd name="T24" fmla="*/ 2147483647 w 2003"/>
              <a:gd name="T25" fmla="*/ 2147483647 h 383"/>
              <a:gd name="T26" fmla="*/ 2147483647 w 2003"/>
              <a:gd name="T27" fmla="*/ 2147483647 h 383"/>
              <a:gd name="T28" fmla="*/ 2147483647 w 2003"/>
              <a:gd name="T29" fmla="*/ 2147483647 h 383"/>
              <a:gd name="T30" fmla="*/ 2147483647 w 2003"/>
              <a:gd name="T31" fmla="*/ 2147483647 h 383"/>
              <a:gd name="T32" fmla="*/ 2147483647 w 2003"/>
              <a:gd name="T33" fmla="*/ 2147483647 h 383"/>
              <a:gd name="T34" fmla="*/ 2147483647 w 2003"/>
              <a:gd name="T35" fmla="*/ 2147483647 h 383"/>
              <a:gd name="T36" fmla="*/ 2147483647 w 2003"/>
              <a:gd name="T37" fmla="*/ 2147483647 h 38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003"/>
              <a:gd name="T58" fmla="*/ 0 h 383"/>
              <a:gd name="T59" fmla="*/ 2003 w 2003"/>
              <a:gd name="T60" fmla="*/ 383 h 38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003" h="383">
                <a:moveTo>
                  <a:pt x="100" y="178"/>
                </a:moveTo>
                <a:cubicBezTo>
                  <a:pt x="3" y="199"/>
                  <a:pt x="0" y="235"/>
                  <a:pt x="93" y="258"/>
                </a:cubicBezTo>
                <a:cubicBezTo>
                  <a:pt x="127" y="266"/>
                  <a:pt x="170" y="271"/>
                  <a:pt x="217" y="274"/>
                </a:cubicBezTo>
                <a:cubicBezTo>
                  <a:pt x="213" y="312"/>
                  <a:pt x="343" y="343"/>
                  <a:pt x="507" y="344"/>
                </a:cubicBezTo>
                <a:cubicBezTo>
                  <a:pt x="566" y="345"/>
                  <a:pt x="624" y="341"/>
                  <a:pt x="674" y="334"/>
                </a:cubicBezTo>
                <a:cubicBezTo>
                  <a:pt x="745" y="368"/>
                  <a:pt x="925" y="383"/>
                  <a:pt x="1075" y="367"/>
                </a:cubicBezTo>
                <a:cubicBezTo>
                  <a:pt x="1129" y="361"/>
                  <a:pt x="1174" y="352"/>
                  <a:pt x="1205" y="340"/>
                </a:cubicBezTo>
                <a:cubicBezTo>
                  <a:pt x="1369" y="365"/>
                  <a:pt x="1592" y="355"/>
                  <a:pt x="1701" y="316"/>
                </a:cubicBezTo>
                <a:cubicBezTo>
                  <a:pt x="1740" y="303"/>
                  <a:pt x="1761" y="287"/>
                  <a:pt x="1761" y="270"/>
                </a:cubicBezTo>
                <a:cubicBezTo>
                  <a:pt x="1910" y="262"/>
                  <a:pt x="2003" y="228"/>
                  <a:pt x="1969" y="193"/>
                </a:cubicBezTo>
                <a:cubicBezTo>
                  <a:pt x="1957" y="181"/>
                  <a:pt x="1929" y="170"/>
                  <a:pt x="1889" y="161"/>
                </a:cubicBezTo>
                <a:cubicBezTo>
                  <a:pt x="1959" y="138"/>
                  <a:pt x="1936" y="107"/>
                  <a:pt x="1838" y="91"/>
                </a:cubicBezTo>
                <a:cubicBezTo>
                  <a:pt x="1803" y="85"/>
                  <a:pt x="1761" y="82"/>
                  <a:pt x="1718" y="82"/>
                </a:cubicBezTo>
                <a:cubicBezTo>
                  <a:pt x="1659" y="36"/>
                  <a:pt x="1452" y="10"/>
                  <a:pt x="1256" y="24"/>
                </a:cubicBezTo>
                <a:cubicBezTo>
                  <a:pt x="1186" y="29"/>
                  <a:pt x="1123" y="39"/>
                  <a:pt x="1077" y="52"/>
                </a:cubicBezTo>
                <a:cubicBezTo>
                  <a:pt x="970" y="12"/>
                  <a:pt x="745" y="0"/>
                  <a:pt x="575" y="24"/>
                </a:cubicBezTo>
                <a:cubicBezTo>
                  <a:pt x="513" y="33"/>
                  <a:pt x="464" y="47"/>
                  <a:pt x="435" y="62"/>
                </a:cubicBezTo>
                <a:cubicBezTo>
                  <a:pt x="247" y="57"/>
                  <a:pt x="80" y="89"/>
                  <a:pt x="61" y="132"/>
                </a:cubicBezTo>
                <a:cubicBezTo>
                  <a:pt x="54" y="148"/>
                  <a:pt x="68" y="164"/>
                  <a:pt x="100" y="178"/>
                </a:cubicBezTo>
              </a:path>
            </a:pathLst>
          </a:custGeom>
          <a:solidFill>
            <a:srgbClr val="DDFFF6"/>
          </a:solidFill>
          <a:ln w="26988" cap="rnd">
            <a:solidFill>
              <a:srgbClr val="29FFC7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Freeform 46"/>
          <p:cNvSpPr>
            <a:spLocks/>
          </p:cNvSpPr>
          <p:nvPr/>
        </p:nvSpPr>
        <p:spPr bwMode="auto">
          <a:xfrm>
            <a:off x="4596156" y="3538375"/>
            <a:ext cx="1204375" cy="600113"/>
          </a:xfrm>
          <a:custGeom>
            <a:avLst/>
            <a:gdLst>
              <a:gd name="T0" fmla="*/ 2147483647 w 5344"/>
              <a:gd name="T1" fmla="*/ 2147483647 h 1025"/>
              <a:gd name="T2" fmla="*/ 2147483647 w 5344"/>
              <a:gd name="T3" fmla="*/ 2147483647 h 1025"/>
              <a:gd name="T4" fmla="*/ 2147483647 w 5344"/>
              <a:gd name="T5" fmla="*/ 2147483647 h 1025"/>
              <a:gd name="T6" fmla="*/ 2147483647 w 5344"/>
              <a:gd name="T7" fmla="*/ 2147483647 h 1025"/>
              <a:gd name="T8" fmla="*/ 2147483647 w 5344"/>
              <a:gd name="T9" fmla="*/ 2147483647 h 1025"/>
              <a:gd name="T10" fmla="*/ 2147483647 w 5344"/>
              <a:gd name="T11" fmla="*/ 2147483647 h 1025"/>
              <a:gd name="T12" fmla="*/ 2147483647 w 5344"/>
              <a:gd name="T13" fmla="*/ 2147483647 h 1025"/>
              <a:gd name="T14" fmla="*/ 2147483647 w 5344"/>
              <a:gd name="T15" fmla="*/ 2147483647 h 1025"/>
              <a:gd name="T16" fmla="*/ 2147483647 w 5344"/>
              <a:gd name="T17" fmla="*/ 2147483647 h 1025"/>
              <a:gd name="T18" fmla="*/ 2147483647 w 5344"/>
              <a:gd name="T19" fmla="*/ 2147483647 h 1025"/>
              <a:gd name="T20" fmla="*/ 2147483647 w 5344"/>
              <a:gd name="T21" fmla="*/ 2147483647 h 1025"/>
              <a:gd name="T22" fmla="*/ 2147483647 w 5344"/>
              <a:gd name="T23" fmla="*/ 2147483647 h 1025"/>
              <a:gd name="T24" fmla="*/ 2147483647 w 5344"/>
              <a:gd name="T25" fmla="*/ 2147483647 h 1025"/>
              <a:gd name="T26" fmla="*/ 2147483647 w 5344"/>
              <a:gd name="T27" fmla="*/ 2147483647 h 1025"/>
              <a:gd name="T28" fmla="*/ 2147483647 w 5344"/>
              <a:gd name="T29" fmla="*/ 2147483647 h 1025"/>
              <a:gd name="T30" fmla="*/ 2147483647 w 5344"/>
              <a:gd name="T31" fmla="*/ 2147483647 h 1025"/>
              <a:gd name="T32" fmla="*/ 2147483647 w 5344"/>
              <a:gd name="T33" fmla="*/ 2147483647 h 1025"/>
              <a:gd name="T34" fmla="*/ 2147483647 w 5344"/>
              <a:gd name="T35" fmla="*/ 2147483647 h 1025"/>
              <a:gd name="T36" fmla="*/ 2147483647 w 5344"/>
              <a:gd name="T37" fmla="*/ 2147483647 h 10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344"/>
              <a:gd name="T58" fmla="*/ 0 h 1025"/>
              <a:gd name="T59" fmla="*/ 5344 w 5344"/>
              <a:gd name="T60" fmla="*/ 1025 h 10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344" h="1025">
                <a:moveTo>
                  <a:pt x="266" y="475"/>
                </a:moveTo>
                <a:cubicBezTo>
                  <a:pt x="8" y="533"/>
                  <a:pt x="0" y="629"/>
                  <a:pt x="249" y="689"/>
                </a:cubicBezTo>
                <a:cubicBezTo>
                  <a:pt x="339" y="710"/>
                  <a:pt x="454" y="725"/>
                  <a:pt x="580" y="732"/>
                </a:cubicBezTo>
                <a:cubicBezTo>
                  <a:pt x="569" y="834"/>
                  <a:pt x="915" y="918"/>
                  <a:pt x="1354" y="921"/>
                </a:cubicBezTo>
                <a:cubicBezTo>
                  <a:pt x="1511" y="922"/>
                  <a:pt x="1666" y="912"/>
                  <a:pt x="1799" y="892"/>
                </a:cubicBezTo>
                <a:cubicBezTo>
                  <a:pt x="1989" y="985"/>
                  <a:pt x="2467" y="1025"/>
                  <a:pt x="2868" y="981"/>
                </a:cubicBezTo>
                <a:cubicBezTo>
                  <a:pt x="3012" y="965"/>
                  <a:pt x="3133" y="940"/>
                  <a:pt x="3214" y="908"/>
                </a:cubicBezTo>
                <a:cubicBezTo>
                  <a:pt x="3653" y="976"/>
                  <a:pt x="4246" y="948"/>
                  <a:pt x="4538" y="846"/>
                </a:cubicBezTo>
                <a:cubicBezTo>
                  <a:pt x="4643" y="809"/>
                  <a:pt x="4699" y="766"/>
                  <a:pt x="4698" y="722"/>
                </a:cubicBezTo>
                <a:cubicBezTo>
                  <a:pt x="5095" y="701"/>
                  <a:pt x="5344" y="609"/>
                  <a:pt x="5253" y="517"/>
                </a:cubicBezTo>
                <a:cubicBezTo>
                  <a:pt x="5221" y="484"/>
                  <a:pt x="5147" y="453"/>
                  <a:pt x="5040" y="430"/>
                </a:cubicBezTo>
                <a:cubicBezTo>
                  <a:pt x="5225" y="369"/>
                  <a:pt x="5164" y="285"/>
                  <a:pt x="4903" y="242"/>
                </a:cubicBezTo>
                <a:cubicBezTo>
                  <a:pt x="4810" y="227"/>
                  <a:pt x="4699" y="218"/>
                  <a:pt x="4584" y="218"/>
                </a:cubicBezTo>
                <a:cubicBezTo>
                  <a:pt x="4426" y="96"/>
                  <a:pt x="3874" y="27"/>
                  <a:pt x="3351" y="64"/>
                </a:cubicBezTo>
                <a:cubicBezTo>
                  <a:pt x="3163" y="77"/>
                  <a:pt x="2996" y="103"/>
                  <a:pt x="2872" y="138"/>
                </a:cubicBezTo>
                <a:cubicBezTo>
                  <a:pt x="2588" y="32"/>
                  <a:pt x="1989" y="0"/>
                  <a:pt x="1533" y="65"/>
                </a:cubicBezTo>
                <a:cubicBezTo>
                  <a:pt x="1369" y="89"/>
                  <a:pt x="1239" y="124"/>
                  <a:pt x="1160" y="165"/>
                </a:cubicBezTo>
                <a:cubicBezTo>
                  <a:pt x="659" y="153"/>
                  <a:pt x="213" y="238"/>
                  <a:pt x="163" y="354"/>
                </a:cubicBezTo>
                <a:cubicBezTo>
                  <a:pt x="145" y="396"/>
                  <a:pt x="181" y="438"/>
                  <a:pt x="266" y="475"/>
                </a:cubicBezTo>
              </a:path>
            </a:pathLst>
          </a:custGeom>
          <a:solidFill>
            <a:srgbClr val="FFCCCC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de-DE" sz="900"/>
              <a:t>Communication</a:t>
            </a:r>
            <a:br>
              <a:rPr lang="de-DE" sz="900"/>
            </a:br>
            <a:r>
              <a:rPr lang="de-DE" sz="900"/>
              <a:t>Network 1</a:t>
            </a:r>
          </a:p>
        </p:txBody>
      </p:sp>
      <p:sp>
        <p:nvSpPr>
          <p:cNvPr id="125" name="Freeform 46"/>
          <p:cNvSpPr>
            <a:spLocks/>
          </p:cNvSpPr>
          <p:nvPr/>
        </p:nvSpPr>
        <p:spPr bwMode="auto">
          <a:xfrm>
            <a:off x="5860536" y="3528373"/>
            <a:ext cx="1202947" cy="600113"/>
          </a:xfrm>
          <a:custGeom>
            <a:avLst/>
            <a:gdLst>
              <a:gd name="T0" fmla="*/ 2147483647 w 5344"/>
              <a:gd name="T1" fmla="*/ 2147483647 h 1025"/>
              <a:gd name="T2" fmla="*/ 2147483647 w 5344"/>
              <a:gd name="T3" fmla="*/ 2147483647 h 1025"/>
              <a:gd name="T4" fmla="*/ 2147483647 w 5344"/>
              <a:gd name="T5" fmla="*/ 2147483647 h 1025"/>
              <a:gd name="T6" fmla="*/ 2147483647 w 5344"/>
              <a:gd name="T7" fmla="*/ 2147483647 h 1025"/>
              <a:gd name="T8" fmla="*/ 2147483647 w 5344"/>
              <a:gd name="T9" fmla="*/ 2147483647 h 1025"/>
              <a:gd name="T10" fmla="*/ 2147483647 w 5344"/>
              <a:gd name="T11" fmla="*/ 2147483647 h 1025"/>
              <a:gd name="T12" fmla="*/ 2147483647 w 5344"/>
              <a:gd name="T13" fmla="*/ 2147483647 h 1025"/>
              <a:gd name="T14" fmla="*/ 2147483647 w 5344"/>
              <a:gd name="T15" fmla="*/ 2147483647 h 1025"/>
              <a:gd name="T16" fmla="*/ 2147483647 w 5344"/>
              <a:gd name="T17" fmla="*/ 2147483647 h 1025"/>
              <a:gd name="T18" fmla="*/ 2147483647 w 5344"/>
              <a:gd name="T19" fmla="*/ 2147483647 h 1025"/>
              <a:gd name="T20" fmla="*/ 2147483647 w 5344"/>
              <a:gd name="T21" fmla="*/ 2147483647 h 1025"/>
              <a:gd name="T22" fmla="*/ 2147483647 w 5344"/>
              <a:gd name="T23" fmla="*/ 2147483647 h 1025"/>
              <a:gd name="T24" fmla="*/ 2147483647 w 5344"/>
              <a:gd name="T25" fmla="*/ 2147483647 h 1025"/>
              <a:gd name="T26" fmla="*/ 2147483647 w 5344"/>
              <a:gd name="T27" fmla="*/ 2147483647 h 1025"/>
              <a:gd name="T28" fmla="*/ 2147483647 w 5344"/>
              <a:gd name="T29" fmla="*/ 2147483647 h 1025"/>
              <a:gd name="T30" fmla="*/ 2147483647 w 5344"/>
              <a:gd name="T31" fmla="*/ 2147483647 h 1025"/>
              <a:gd name="T32" fmla="*/ 2147483647 w 5344"/>
              <a:gd name="T33" fmla="*/ 2147483647 h 1025"/>
              <a:gd name="T34" fmla="*/ 2147483647 w 5344"/>
              <a:gd name="T35" fmla="*/ 2147483647 h 1025"/>
              <a:gd name="T36" fmla="*/ 2147483647 w 5344"/>
              <a:gd name="T37" fmla="*/ 2147483647 h 10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344"/>
              <a:gd name="T58" fmla="*/ 0 h 1025"/>
              <a:gd name="T59" fmla="*/ 5344 w 5344"/>
              <a:gd name="T60" fmla="*/ 1025 h 10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344" h="1025">
                <a:moveTo>
                  <a:pt x="266" y="475"/>
                </a:moveTo>
                <a:cubicBezTo>
                  <a:pt x="8" y="533"/>
                  <a:pt x="0" y="629"/>
                  <a:pt x="249" y="689"/>
                </a:cubicBezTo>
                <a:cubicBezTo>
                  <a:pt x="339" y="710"/>
                  <a:pt x="454" y="725"/>
                  <a:pt x="580" y="732"/>
                </a:cubicBezTo>
                <a:cubicBezTo>
                  <a:pt x="569" y="834"/>
                  <a:pt x="915" y="918"/>
                  <a:pt x="1354" y="921"/>
                </a:cubicBezTo>
                <a:cubicBezTo>
                  <a:pt x="1511" y="922"/>
                  <a:pt x="1666" y="912"/>
                  <a:pt x="1799" y="892"/>
                </a:cubicBezTo>
                <a:cubicBezTo>
                  <a:pt x="1989" y="985"/>
                  <a:pt x="2467" y="1025"/>
                  <a:pt x="2868" y="981"/>
                </a:cubicBezTo>
                <a:cubicBezTo>
                  <a:pt x="3012" y="965"/>
                  <a:pt x="3133" y="940"/>
                  <a:pt x="3214" y="908"/>
                </a:cubicBezTo>
                <a:cubicBezTo>
                  <a:pt x="3653" y="976"/>
                  <a:pt x="4246" y="948"/>
                  <a:pt x="4538" y="846"/>
                </a:cubicBezTo>
                <a:cubicBezTo>
                  <a:pt x="4643" y="809"/>
                  <a:pt x="4699" y="766"/>
                  <a:pt x="4698" y="722"/>
                </a:cubicBezTo>
                <a:cubicBezTo>
                  <a:pt x="5095" y="701"/>
                  <a:pt x="5344" y="609"/>
                  <a:pt x="5253" y="517"/>
                </a:cubicBezTo>
                <a:cubicBezTo>
                  <a:pt x="5221" y="484"/>
                  <a:pt x="5147" y="453"/>
                  <a:pt x="5040" y="430"/>
                </a:cubicBezTo>
                <a:cubicBezTo>
                  <a:pt x="5225" y="369"/>
                  <a:pt x="5164" y="285"/>
                  <a:pt x="4903" y="242"/>
                </a:cubicBezTo>
                <a:cubicBezTo>
                  <a:pt x="4810" y="227"/>
                  <a:pt x="4699" y="218"/>
                  <a:pt x="4584" y="218"/>
                </a:cubicBezTo>
                <a:cubicBezTo>
                  <a:pt x="4426" y="96"/>
                  <a:pt x="3874" y="27"/>
                  <a:pt x="3351" y="64"/>
                </a:cubicBezTo>
                <a:cubicBezTo>
                  <a:pt x="3163" y="77"/>
                  <a:pt x="2996" y="103"/>
                  <a:pt x="2872" y="138"/>
                </a:cubicBezTo>
                <a:cubicBezTo>
                  <a:pt x="2588" y="32"/>
                  <a:pt x="1989" y="0"/>
                  <a:pt x="1533" y="65"/>
                </a:cubicBezTo>
                <a:cubicBezTo>
                  <a:pt x="1369" y="89"/>
                  <a:pt x="1239" y="124"/>
                  <a:pt x="1160" y="165"/>
                </a:cubicBezTo>
                <a:cubicBezTo>
                  <a:pt x="659" y="153"/>
                  <a:pt x="213" y="238"/>
                  <a:pt x="163" y="354"/>
                </a:cubicBezTo>
                <a:cubicBezTo>
                  <a:pt x="145" y="396"/>
                  <a:pt x="181" y="438"/>
                  <a:pt x="266" y="475"/>
                </a:cubicBezTo>
              </a:path>
            </a:pathLst>
          </a:custGeom>
          <a:solidFill>
            <a:srgbClr val="FFCCCC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de-DE" sz="900"/>
              <a:t>Communication</a:t>
            </a:r>
            <a:br>
              <a:rPr lang="de-DE" sz="900"/>
            </a:br>
            <a:r>
              <a:rPr lang="de-DE" sz="900"/>
              <a:t>Network 2</a:t>
            </a:r>
          </a:p>
        </p:txBody>
      </p:sp>
      <p:sp>
        <p:nvSpPr>
          <p:cNvPr id="126" name="Freeform 54"/>
          <p:cNvSpPr>
            <a:spLocks/>
          </p:cNvSpPr>
          <p:nvPr/>
        </p:nvSpPr>
        <p:spPr bwMode="auto">
          <a:xfrm>
            <a:off x="4534016" y="4480065"/>
            <a:ext cx="1106036" cy="622073"/>
          </a:xfrm>
          <a:custGeom>
            <a:avLst/>
            <a:gdLst>
              <a:gd name="T0" fmla="*/ 2147483647 w 1552"/>
              <a:gd name="T1" fmla="*/ 2147483647 h 1025"/>
              <a:gd name="T2" fmla="*/ 2147483647 w 1552"/>
              <a:gd name="T3" fmla="*/ 2147483647 h 1025"/>
              <a:gd name="T4" fmla="*/ 2147483647 w 1552"/>
              <a:gd name="T5" fmla="*/ 2147483647 h 1025"/>
              <a:gd name="T6" fmla="*/ 2147483647 w 1552"/>
              <a:gd name="T7" fmla="*/ 2147483647 h 1025"/>
              <a:gd name="T8" fmla="*/ 2147483647 w 1552"/>
              <a:gd name="T9" fmla="*/ 2147483647 h 1025"/>
              <a:gd name="T10" fmla="*/ 2147483647 w 1552"/>
              <a:gd name="T11" fmla="*/ 2147483647 h 1025"/>
              <a:gd name="T12" fmla="*/ 2147483647 w 1552"/>
              <a:gd name="T13" fmla="*/ 2147483647 h 1025"/>
              <a:gd name="T14" fmla="*/ 2147483647 w 1552"/>
              <a:gd name="T15" fmla="*/ 2147483647 h 1025"/>
              <a:gd name="T16" fmla="*/ 2147483647 w 1552"/>
              <a:gd name="T17" fmla="*/ 2147483647 h 1025"/>
              <a:gd name="T18" fmla="*/ 2147483647 w 1552"/>
              <a:gd name="T19" fmla="*/ 2147483647 h 1025"/>
              <a:gd name="T20" fmla="*/ 2147483647 w 1552"/>
              <a:gd name="T21" fmla="*/ 2147483647 h 1025"/>
              <a:gd name="T22" fmla="*/ 2147483647 w 1552"/>
              <a:gd name="T23" fmla="*/ 2147483647 h 1025"/>
              <a:gd name="T24" fmla="*/ 2147483647 w 1552"/>
              <a:gd name="T25" fmla="*/ 2147483647 h 1025"/>
              <a:gd name="T26" fmla="*/ 2147483647 w 1552"/>
              <a:gd name="T27" fmla="*/ 2147483647 h 1025"/>
              <a:gd name="T28" fmla="*/ 2147483647 w 1552"/>
              <a:gd name="T29" fmla="*/ 2147483647 h 1025"/>
              <a:gd name="T30" fmla="*/ 2147483647 w 1552"/>
              <a:gd name="T31" fmla="*/ 2147483647 h 1025"/>
              <a:gd name="T32" fmla="*/ 2147483647 w 1552"/>
              <a:gd name="T33" fmla="*/ 2147483647 h 1025"/>
              <a:gd name="T34" fmla="*/ 2147483647 w 1552"/>
              <a:gd name="T35" fmla="*/ 2147483647 h 1025"/>
              <a:gd name="T36" fmla="*/ 2147483647 w 1552"/>
              <a:gd name="T37" fmla="*/ 2147483647 h 10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552"/>
              <a:gd name="T58" fmla="*/ 0 h 1025"/>
              <a:gd name="T59" fmla="*/ 1552 w 1552"/>
              <a:gd name="T60" fmla="*/ 1025 h 102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552" h="1025">
                <a:moveTo>
                  <a:pt x="77" y="476"/>
                </a:moveTo>
                <a:cubicBezTo>
                  <a:pt x="2" y="533"/>
                  <a:pt x="0" y="629"/>
                  <a:pt x="72" y="689"/>
                </a:cubicBezTo>
                <a:cubicBezTo>
                  <a:pt x="98" y="711"/>
                  <a:pt x="132" y="726"/>
                  <a:pt x="168" y="732"/>
                </a:cubicBezTo>
                <a:cubicBezTo>
                  <a:pt x="165" y="834"/>
                  <a:pt x="266" y="919"/>
                  <a:pt x="393" y="921"/>
                </a:cubicBezTo>
                <a:cubicBezTo>
                  <a:pt x="439" y="922"/>
                  <a:pt x="484" y="912"/>
                  <a:pt x="522" y="892"/>
                </a:cubicBezTo>
                <a:cubicBezTo>
                  <a:pt x="578" y="986"/>
                  <a:pt x="717" y="1025"/>
                  <a:pt x="833" y="981"/>
                </a:cubicBezTo>
                <a:cubicBezTo>
                  <a:pt x="875" y="965"/>
                  <a:pt x="910" y="940"/>
                  <a:pt x="934" y="908"/>
                </a:cubicBezTo>
                <a:cubicBezTo>
                  <a:pt x="1061" y="976"/>
                  <a:pt x="1233" y="948"/>
                  <a:pt x="1318" y="846"/>
                </a:cubicBezTo>
                <a:cubicBezTo>
                  <a:pt x="1349" y="810"/>
                  <a:pt x="1365" y="766"/>
                  <a:pt x="1365" y="722"/>
                </a:cubicBezTo>
                <a:cubicBezTo>
                  <a:pt x="1480" y="701"/>
                  <a:pt x="1552" y="609"/>
                  <a:pt x="1526" y="517"/>
                </a:cubicBezTo>
                <a:cubicBezTo>
                  <a:pt x="1517" y="484"/>
                  <a:pt x="1495" y="454"/>
                  <a:pt x="1464" y="430"/>
                </a:cubicBezTo>
                <a:cubicBezTo>
                  <a:pt x="1518" y="370"/>
                  <a:pt x="1500" y="286"/>
                  <a:pt x="1424" y="243"/>
                </a:cubicBezTo>
                <a:cubicBezTo>
                  <a:pt x="1397" y="227"/>
                  <a:pt x="1365" y="219"/>
                  <a:pt x="1332" y="218"/>
                </a:cubicBezTo>
                <a:cubicBezTo>
                  <a:pt x="1286" y="96"/>
                  <a:pt x="1125" y="27"/>
                  <a:pt x="973" y="64"/>
                </a:cubicBezTo>
                <a:cubicBezTo>
                  <a:pt x="919" y="77"/>
                  <a:pt x="870" y="103"/>
                  <a:pt x="834" y="138"/>
                </a:cubicBezTo>
                <a:cubicBezTo>
                  <a:pt x="752" y="32"/>
                  <a:pt x="578" y="0"/>
                  <a:pt x="445" y="66"/>
                </a:cubicBezTo>
                <a:cubicBezTo>
                  <a:pt x="398" y="90"/>
                  <a:pt x="360" y="124"/>
                  <a:pt x="337" y="165"/>
                </a:cubicBezTo>
                <a:cubicBezTo>
                  <a:pt x="192" y="153"/>
                  <a:pt x="62" y="238"/>
                  <a:pt x="47" y="355"/>
                </a:cubicBezTo>
                <a:cubicBezTo>
                  <a:pt x="42" y="396"/>
                  <a:pt x="53" y="439"/>
                  <a:pt x="77" y="476"/>
                </a:cubicBezTo>
              </a:path>
            </a:pathLst>
          </a:custGeom>
          <a:solidFill>
            <a:srgbClr val="AABADE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de-DE" sz="1100" dirty="0" err="1"/>
              <a:t>Local</a:t>
            </a:r>
            <a:r>
              <a:rPr lang="de-DE" sz="1100" dirty="0"/>
              <a:t> NW</a:t>
            </a:r>
          </a:p>
        </p:txBody>
      </p:sp>
      <p:sp>
        <p:nvSpPr>
          <p:cNvPr id="127" name="Isosceles Triangle 82"/>
          <p:cNvSpPr/>
          <p:nvPr/>
        </p:nvSpPr>
        <p:spPr bwMode="auto">
          <a:xfrm>
            <a:off x="4864213" y="4184791"/>
            <a:ext cx="479425" cy="463549"/>
          </a:xfrm>
          <a:prstGeom prst="triangle">
            <a:avLst/>
          </a:prstGeom>
          <a:gradFill flip="none" rotWithShape="1">
            <a:gsLst>
              <a:gs pos="0">
                <a:srgbClr val="14C67A"/>
              </a:gs>
              <a:gs pos="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30" name="Straight Connector 85"/>
          <p:cNvCxnSpPr>
            <a:endCxn id="127" idx="0"/>
          </p:cNvCxnSpPr>
          <p:nvPr/>
        </p:nvCxnSpPr>
        <p:spPr bwMode="auto">
          <a:xfrm>
            <a:off x="4995977" y="2305191"/>
            <a:ext cx="107949" cy="18796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49"/>
          <p:cNvCxnSpPr>
            <a:endCxn id="123" idx="3"/>
          </p:cNvCxnSpPr>
          <p:nvPr/>
        </p:nvCxnSpPr>
        <p:spPr bwMode="auto">
          <a:xfrm rot="16200000" flipH="1">
            <a:off x="4075229" y="3184665"/>
            <a:ext cx="1900238" cy="258763"/>
          </a:xfrm>
          <a:prstGeom prst="curvedConnector4">
            <a:avLst>
              <a:gd name="adj1" fmla="val 56116"/>
              <a:gd name="adj2" fmla="val 415076"/>
            </a:avLst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89"/>
          <p:cNvCxnSpPr>
            <a:cxnSpLocks noChangeShapeType="1"/>
          </p:cNvCxnSpPr>
          <p:nvPr/>
        </p:nvCxnSpPr>
        <p:spPr bwMode="auto">
          <a:xfrm>
            <a:off x="5867680" y="2353867"/>
            <a:ext cx="417174" cy="242617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</p:spPr>
      </p:cxnSp>
      <p:cxnSp>
        <p:nvCxnSpPr>
          <p:cNvPr id="135" name="Straight Connector 90"/>
          <p:cNvCxnSpPr>
            <a:endCxn id="123" idx="3"/>
          </p:cNvCxnSpPr>
          <p:nvPr/>
        </p:nvCxnSpPr>
        <p:spPr bwMode="auto">
          <a:xfrm rot="5400000">
            <a:off x="5065829" y="2490928"/>
            <a:ext cx="1862139" cy="168433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91"/>
          <p:cNvCxnSpPr/>
          <p:nvPr/>
        </p:nvCxnSpPr>
        <p:spPr bwMode="auto">
          <a:xfrm>
            <a:off x="6839066" y="2403616"/>
            <a:ext cx="296863" cy="2384425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93"/>
          <p:cNvSpPr txBox="1"/>
          <p:nvPr/>
        </p:nvSpPr>
        <p:spPr bwMode="auto">
          <a:xfrm>
            <a:off x="4448306" y="4246702"/>
            <a:ext cx="80327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900" dirty="0">
                <a:latin typeface="+mn-lt"/>
                <a:cs typeface="Arial" charset="0"/>
              </a:rPr>
              <a:t>Gateway</a:t>
            </a:r>
          </a:p>
        </p:txBody>
      </p:sp>
      <p:sp>
        <p:nvSpPr>
          <p:cNvPr id="139" name="TextBox 187"/>
          <p:cNvSpPr txBox="1">
            <a:spLocks noChangeArrowheads="1"/>
          </p:cNvSpPr>
          <p:nvPr/>
        </p:nvSpPr>
        <p:spPr bwMode="auto">
          <a:xfrm>
            <a:off x="5554799" y="4008464"/>
            <a:ext cx="568615" cy="36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/>
              <a:t>IP</a:t>
            </a:r>
          </a:p>
        </p:txBody>
      </p:sp>
      <p:sp>
        <p:nvSpPr>
          <p:cNvPr id="140" name="Notched Right Arrow 15"/>
          <p:cNvSpPr>
            <a:spLocks noChangeArrowheads="1"/>
          </p:cNvSpPr>
          <p:nvPr/>
        </p:nvSpPr>
        <p:spPr bwMode="auto">
          <a:xfrm>
            <a:off x="2804594" y="3573420"/>
            <a:ext cx="1231520" cy="657266"/>
          </a:xfrm>
          <a:prstGeom prst="notchedRightArrow">
            <a:avLst>
              <a:gd name="adj1" fmla="val 50000"/>
              <a:gd name="adj2" fmla="val 49902"/>
            </a:avLst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ctr">
              <a:spcBef>
                <a:spcPct val="50000"/>
              </a:spcBef>
            </a:pPr>
            <a:endParaRPr lang="de-DE" sz="4300">
              <a:solidFill>
                <a:srgbClr val="000000"/>
              </a:solidFill>
              <a:latin typeface="Futura Bk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810849" y="2170237"/>
            <a:ext cx="1731962" cy="888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Application</a:t>
            </a:r>
            <a:endParaRPr lang="en-US" sz="1300" dirty="0"/>
          </a:p>
        </p:txBody>
      </p:sp>
      <p:sp>
        <p:nvSpPr>
          <p:cNvPr id="146" name="Rectangle 145"/>
          <p:cNvSpPr/>
          <p:nvPr/>
        </p:nvSpPr>
        <p:spPr bwMode="auto">
          <a:xfrm>
            <a:off x="1540950" y="5192837"/>
            <a:ext cx="216859" cy="2239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151" name="Ellipse 150"/>
          <p:cNvSpPr/>
          <p:nvPr/>
        </p:nvSpPr>
        <p:spPr bwMode="auto">
          <a:xfrm>
            <a:off x="6834304" y="2903678"/>
            <a:ext cx="342900" cy="204788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e 73"/>
          <p:cNvGrpSpPr/>
          <p:nvPr/>
        </p:nvGrpSpPr>
        <p:grpSpPr>
          <a:xfrm>
            <a:off x="4367319" y="2041665"/>
            <a:ext cx="3008313" cy="300038"/>
            <a:chOff x="4598988" y="2373312"/>
            <a:chExt cx="3209925" cy="441326"/>
          </a:xfrm>
        </p:grpSpPr>
        <p:sp>
          <p:nvSpPr>
            <p:cNvPr id="145" name="Rectangle 144"/>
            <p:cNvSpPr/>
            <p:nvPr/>
          </p:nvSpPr>
          <p:spPr bwMode="auto">
            <a:xfrm>
              <a:off x="4598988" y="2373313"/>
              <a:ext cx="1047750" cy="44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300" dirty="0"/>
                <a:t>Application</a:t>
              </a:r>
              <a:endParaRPr lang="en-US" sz="1300" dirty="0"/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5680075" y="2373312"/>
              <a:ext cx="1047750" cy="44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300" dirty="0"/>
                <a:t>Application</a:t>
              </a:r>
              <a:endParaRPr lang="en-US" sz="1300" dirty="0"/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761163" y="2373312"/>
              <a:ext cx="1047750" cy="4413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300" dirty="0"/>
                <a:t>Application</a:t>
              </a:r>
              <a:endParaRPr lang="en-US" sz="1300" dirty="0"/>
            </a:p>
          </p:txBody>
        </p:sp>
      </p:grpSp>
      <p:sp>
        <p:nvSpPr>
          <p:cNvPr id="161" name="Rectangle 63"/>
          <p:cNvSpPr>
            <a:spLocks noChangeArrowheads="1"/>
          </p:cNvSpPr>
          <p:nvPr/>
        </p:nvSpPr>
        <p:spPr bwMode="auto">
          <a:xfrm>
            <a:off x="4491154" y="2841765"/>
            <a:ext cx="2752725" cy="419100"/>
          </a:xfrm>
          <a:prstGeom prst="rect">
            <a:avLst/>
          </a:prstGeom>
          <a:solidFill>
            <a:srgbClr val="8FFFE2"/>
          </a:solidFill>
          <a:ln w="412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GB" sz="1200" dirty="0" smtClean="0">
                <a:latin typeface="+mj-lt"/>
                <a:cs typeface="Arial" charset="0"/>
              </a:rPr>
              <a:t>       Common Service Layer</a:t>
            </a:r>
            <a:endParaRPr lang="en-GB" sz="1200" dirty="0">
              <a:latin typeface="+mj-lt"/>
              <a:cs typeface="Arial" charset="0"/>
            </a:endParaRPr>
          </a:p>
        </p:txBody>
      </p:sp>
      <p:sp>
        <p:nvSpPr>
          <p:cNvPr id="54" name="Oval 75"/>
          <p:cNvSpPr/>
          <p:nvPr/>
        </p:nvSpPr>
        <p:spPr bwMode="auto">
          <a:xfrm>
            <a:off x="4457816" y="4937265"/>
            <a:ext cx="538163" cy="449263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de-DE" sz="800" b="1" dirty="0" smtClean="0">
                <a:solidFill>
                  <a:srgbClr val="FFFFFF"/>
                </a:solidFill>
              </a:rPr>
              <a:t>Device</a:t>
            </a:r>
            <a:endParaRPr lang="de-DE" sz="800" b="1" dirty="0">
              <a:solidFill>
                <a:srgbClr val="FFFFFF"/>
              </a:solidFill>
            </a:endParaRPr>
          </a:p>
        </p:txBody>
      </p:sp>
      <p:sp>
        <p:nvSpPr>
          <p:cNvPr id="59" name="Oval 75"/>
          <p:cNvSpPr/>
          <p:nvPr/>
        </p:nvSpPr>
        <p:spPr bwMode="auto">
          <a:xfrm>
            <a:off x="5143616" y="4947898"/>
            <a:ext cx="538163" cy="449263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de-DE" sz="800" b="1" dirty="0" smtClean="0">
                <a:solidFill>
                  <a:srgbClr val="FFFFFF"/>
                </a:solidFill>
              </a:rPr>
              <a:t>Device</a:t>
            </a:r>
            <a:endParaRPr lang="de-DE" sz="800" b="1" dirty="0">
              <a:solidFill>
                <a:srgbClr val="FFFFFF"/>
              </a:solidFill>
            </a:endParaRPr>
          </a:p>
        </p:txBody>
      </p:sp>
      <p:sp>
        <p:nvSpPr>
          <p:cNvPr id="62" name="Oval 75"/>
          <p:cNvSpPr/>
          <p:nvPr/>
        </p:nvSpPr>
        <p:spPr bwMode="auto">
          <a:xfrm>
            <a:off x="5948483" y="4651517"/>
            <a:ext cx="614363" cy="53340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de-DE" sz="800" b="1" dirty="0" smtClean="0">
                <a:solidFill>
                  <a:srgbClr val="FFFFFF"/>
                </a:solidFill>
              </a:rPr>
              <a:t>Device</a:t>
            </a:r>
            <a:endParaRPr lang="de-DE" sz="800" b="1" dirty="0">
              <a:solidFill>
                <a:srgbClr val="FFFFFF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43742" y="4665806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148514" y="4837258"/>
            <a:ext cx="228599" cy="152400"/>
          </a:xfrm>
          <a:prstGeom prst="rect">
            <a:avLst/>
          </a:prstGeom>
          <a:solidFill>
            <a:srgbClr val="8FFFE2"/>
          </a:solidFill>
          <a:ln w="285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1300" dirty="0" smtClean="0">
                <a:latin typeface="+mj-lt"/>
                <a:cs typeface="Arial" charset="0"/>
              </a:rPr>
              <a:t>S</a:t>
            </a:r>
            <a:endParaRPr lang="en-GB" sz="1300" dirty="0">
              <a:latin typeface="+mj-lt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300779" y="4961080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4610216" y="4956325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67" name="Oval 75"/>
          <p:cNvSpPr/>
          <p:nvPr/>
        </p:nvSpPr>
        <p:spPr bwMode="auto">
          <a:xfrm>
            <a:off x="6820016" y="4708665"/>
            <a:ext cx="614363" cy="53340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de-DE" sz="8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de-DE" sz="800" b="1" dirty="0" smtClean="0">
                <a:solidFill>
                  <a:srgbClr val="FFFFFF"/>
                </a:solidFill>
              </a:rPr>
              <a:t>Device</a:t>
            </a:r>
            <a:endParaRPr lang="de-DE" sz="800" b="1" dirty="0">
              <a:solidFill>
                <a:srgbClr val="FFFFFF"/>
              </a:solidFill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7015275" y="4722954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7020047" y="4894406"/>
            <a:ext cx="228599" cy="152400"/>
          </a:xfrm>
          <a:prstGeom prst="rect">
            <a:avLst/>
          </a:prstGeom>
          <a:solidFill>
            <a:srgbClr val="8FFFE2"/>
          </a:solidFill>
          <a:ln w="285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1300" dirty="0" smtClean="0">
                <a:latin typeface="+mj-lt"/>
                <a:cs typeface="Arial" charset="0"/>
              </a:rPr>
              <a:t>S</a:t>
            </a:r>
            <a:endParaRPr lang="en-GB" sz="1300" dirty="0">
              <a:latin typeface="+mj-lt"/>
              <a:cs typeface="Arial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6286616" y="5546865"/>
            <a:ext cx="228599" cy="152400"/>
          </a:xfrm>
          <a:prstGeom prst="rect">
            <a:avLst/>
          </a:prstGeom>
          <a:solidFill>
            <a:srgbClr val="8FFFE2"/>
          </a:solidFill>
          <a:ln w="285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1300" dirty="0" smtClean="0">
                <a:latin typeface="+mj-lt"/>
                <a:cs typeface="Arial" charset="0"/>
              </a:rPr>
              <a:t>S</a:t>
            </a:r>
            <a:endParaRPr lang="en-GB" sz="1300" dirty="0">
              <a:latin typeface="+mj-lt"/>
              <a:cs typeface="Arial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472349" y="5499243"/>
            <a:ext cx="14126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Common Service Layer</a:t>
            </a:r>
            <a:endParaRPr lang="en-US" sz="1000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986453" y="4327665"/>
            <a:ext cx="228599" cy="152400"/>
          </a:xfrm>
          <a:prstGeom prst="rect">
            <a:avLst/>
          </a:prstGeom>
          <a:solidFill>
            <a:srgbClr val="8FFFE2"/>
          </a:solidFill>
          <a:ln w="285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1300" dirty="0" smtClean="0">
                <a:latin typeface="+mj-lt"/>
                <a:cs typeface="Arial" charset="0"/>
              </a:rPr>
              <a:t>S</a:t>
            </a:r>
            <a:endParaRPr lang="en-GB" sz="1300" dirty="0">
              <a:latin typeface="+mj-lt"/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067652" y="4751540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76" name="Rectangle 63"/>
          <p:cNvSpPr>
            <a:spLocks noChangeArrowheads="1"/>
          </p:cNvSpPr>
          <p:nvPr/>
        </p:nvSpPr>
        <p:spPr bwMode="auto">
          <a:xfrm>
            <a:off x="7620000" y="2841765"/>
            <a:ext cx="1295400" cy="419100"/>
          </a:xfrm>
          <a:prstGeom prst="rect">
            <a:avLst/>
          </a:prstGeom>
          <a:solidFill>
            <a:srgbClr val="8FFFE2"/>
          </a:solidFill>
          <a:ln w="41275" cap="rnd">
            <a:solidFill>
              <a:srgbClr val="00B050"/>
            </a:solidFill>
            <a:round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en-GB" sz="1100" dirty="0" smtClean="0">
                <a:latin typeface="+mj-lt"/>
                <a:cs typeface="Arial" charset="0"/>
              </a:rPr>
              <a:t>Common </a:t>
            </a:r>
          </a:p>
          <a:p>
            <a:pPr algn="r">
              <a:defRPr/>
            </a:pPr>
            <a:r>
              <a:rPr lang="en-GB" sz="1100" dirty="0" smtClean="0">
                <a:latin typeface="+mj-lt"/>
                <a:cs typeface="Arial" charset="0"/>
              </a:rPr>
              <a:t>Service Layer</a:t>
            </a:r>
            <a:endParaRPr lang="en-GB" sz="1100" dirty="0">
              <a:latin typeface="+mj-lt"/>
              <a:cs typeface="Arial" charset="0"/>
            </a:endParaRPr>
          </a:p>
        </p:txBody>
      </p:sp>
      <p:cxnSp>
        <p:nvCxnSpPr>
          <p:cNvPr id="77" name="Straight Connector 91"/>
          <p:cNvCxnSpPr>
            <a:stCxn id="161" idx="3"/>
            <a:endCxn id="76" idx="1"/>
          </p:cNvCxnSpPr>
          <p:nvPr/>
        </p:nvCxnSpPr>
        <p:spPr bwMode="auto">
          <a:xfrm>
            <a:off x="7243879" y="3051315"/>
            <a:ext cx="376121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 bwMode="auto">
          <a:xfrm>
            <a:off x="6286500" y="5735939"/>
            <a:ext cx="228600" cy="147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300" dirty="0"/>
              <a:t>A</a:t>
            </a:r>
            <a:endParaRPr lang="en-US" sz="1300" dirty="0"/>
          </a:p>
        </p:txBody>
      </p:sp>
      <p:sp>
        <p:nvSpPr>
          <p:cNvPr id="52" name="ZoneTexte 51"/>
          <p:cNvSpPr txBox="1"/>
          <p:nvPr/>
        </p:nvSpPr>
        <p:spPr>
          <a:xfrm>
            <a:off x="6477000" y="5689743"/>
            <a:ext cx="14126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Application</a:t>
            </a:r>
            <a:endParaRPr lang="en-US" sz="1000" dirty="0"/>
          </a:p>
        </p:txBody>
      </p:sp>
      <p:grpSp>
        <p:nvGrpSpPr>
          <p:cNvPr id="4" name="Groupe 94"/>
          <p:cNvGrpSpPr/>
          <p:nvPr/>
        </p:nvGrpSpPr>
        <p:grpSpPr>
          <a:xfrm>
            <a:off x="3962400" y="2926064"/>
            <a:ext cx="4648200" cy="2819400"/>
            <a:chOff x="3962400" y="3657600"/>
            <a:chExt cx="4648200" cy="2819400"/>
          </a:xfrm>
        </p:grpSpPr>
        <p:sp>
          <p:nvSpPr>
            <p:cNvPr id="53" name="Larme 52"/>
            <p:cNvSpPr/>
            <p:nvPr/>
          </p:nvSpPr>
          <p:spPr>
            <a:xfrm>
              <a:off x="4419600" y="60960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arme 54"/>
            <p:cNvSpPr/>
            <p:nvPr/>
          </p:nvSpPr>
          <p:spPr>
            <a:xfrm>
              <a:off x="4495800" y="61722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Larme 55"/>
            <p:cNvSpPr/>
            <p:nvPr/>
          </p:nvSpPr>
          <p:spPr>
            <a:xfrm>
              <a:off x="4572000" y="62484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Larme 56"/>
            <p:cNvSpPr/>
            <p:nvPr/>
          </p:nvSpPr>
          <p:spPr>
            <a:xfrm>
              <a:off x="5181600" y="61722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Larme 57"/>
            <p:cNvSpPr/>
            <p:nvPr/>
          </p:nvSpPr>
          <p:spPr>
            <a:xfrm>
              <a:off x="5257800" y="62484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Larme 59"/>
            <p:cNvSpPr/>
            <p:nvPr/>
          </p:nvSpPr>
          <p:spPr>
            <a:xfrm>
              <a:off x="5334000" y="63246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3962400" y="6154579"/>
              <a:ext cx="6096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err="1" smtClean="0"/>
                <a:t>Things</a:t>
              </a:r>
              <a:endParaRPr lang="en-US" sz="1050" dirty="0"/>
            </a:p>
          </p:txBody>
        </p:sp>
        <p:sp>
          <p:nvSpPr>
            <p:cNvPr id="73" name="Larme 72"/>
            <p:cNvSpPr/>
            <p:nvPr/>
          </p:nvSpPr>
          <p:spPr>
            <a:xfrm>
              <a:off x="6705600" y="36576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Larme 77"/>
            <p:cNvSpPr/>
            <p:nvPr/>
          </p:nvSpPr>
          <p:spPr>
            <a:xfrm>
              <a:off x="6781800" y="37338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Larme 78"/>
            <p:cNvSpPr/>
            <p:nvPr/>
          </p:nvSpPr>
          <p:spPr>
            <a:xfrm>
              <a:off x="6858000" y="38100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7543800" y="4191000"/>
              <a:ext cx="10668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err="1" smtClean="0"/>
                <a:t>Things</a:t>
              </a:r>
              <a:r>
                <a:rPr lang="fr-FR" sz="1050" dirty="0" smtClean="0"/>
                <a:t> </a:t>
              </a:r>
              <a:r>
                <a:rPr lang="fr-FR" sz="1050" dirty="0" err="1" smtClean="0"/>
                <a:t>representations</a:t>
              </a:r>
              <a:endParaRPr lang="en-US" sz="1050" dirty="0"/>
            </a:p>
          </p:txBody>
        </p:sp>
        <p:sp>
          <p:nvSpPr>
            <p:cNvPr id="82" name="Larme 81"/>
            <p:cNvSpPr/>
            <p:nvPr/>
          </p:nvSpPr>
          <p:spPr>
            <a:xfrm>
              <a:off x="7696200" y="36576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Larme 82"/>
            <p:cNvSpPr/>
            <p:nvPr/>
          </p:nvSpPr>
          <p:spPr>
            <a:xfrm>
              <a:off x="7772400" y="37338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Larme 83"/>
            <p:cNvSpPr/>
            <p:nvPr/>
          </p:nvSpPr>
          <p:spPr>
            <a:xfrm>
              <a:off x="7848600" y="3810000"/>
              <a:ext cx="152400" cy="152400"/>
            </a:xfrm>
            <a:prstGeom prst="teardrop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Connecteur droit avec flèche 86"/>
            <p:cNvCxnSpPr>
              <a:endCxn id="84" idx="2"/>
            </p:cNvCxnSpPr>
            <p:nvPr/>
          </p:nvCxnSpPr>
          <p:spPr>
            <a:xfrm flipV="1">
              <a:off x="7924800" y="3962400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>
              <a:endCxn id="79" idx="0"/>
            </p:cNvCxnSpPr>
            <p:nvPr/>
          </p:nvCxnSpPr>
          <p:spPr>
            <a:xfrm flipH="1" flipV="1">
              <a:off x="7010400" y="3886200"/>
              <a:ext cx="9144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9"/>
          <p:cNvCxnSpPr>
            <a:cxnSpLocks noChangeShapeType="1"/>
            <a:stCxn id="127" idx="3"/>
            <a:endCxn id="65" idx="0"/>
          </p:cNvCxnSpPr>
          <p:nvPr/>
        </p:nvCxnSpPr>
        <p:spPr bwMode="auto">
          <a:xfrm>
            <a:off x="5103926" y="4648340"/>
            <a:ext cx="311153" cy="31274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</p:spPr>
      </p:cxnSp>
      <p:cxnSp>
        <p:nvCxnSpPr>
          <p:cNvPr id="90" name="Straight Connector 89"/>
          <p:cNvCxnSpPr>
            <a:cxnSpLocks noChangeShapeType="1"/>
            <a:endCxn id="66" idx="0"/>
          </p:cNvCxnSpPr>
          <p:nvPr/>
        </p:nvCxnSpPr>
        <p:spPr bwMode="auto">
          <a:xfrm flipH="1">
            <a:off x="4724516" y="4678664"/>
            <a:ext cx="380884" cy="277661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99926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oneM2M Architecture approach</a:t>
            </a:r>
            <a:endParaRPr lang="en-US" dirty="0"/>
          </a:p>
        </p:txBody>
      </p:sp>
      <p:sp>
        <p:nvSpPr>
          <p:cNvPr id="85" name="TextBox 30"/>
          <p:cNvSpPr txBox="1"/>
          <p:nvPr/>
        </p:nvSpPr>
        <p:spPr>
          <a:xfrm>
            <a:off x="2895867" y="4242663"/>
            <a:ext cx="3048035" cy="83693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000" b="1" dirty="0" smtClean="0">
                <a:solidFill>
                  <a:schemeClr val="accent6"/>
                </a:solidFill>
                <a:latin typeface="Trebuchet MS" pitchFamily="34" charset="0"/>
              </a:rPr>
              <a:t>Horizontal framework, Restful API</a:t>
            </a:r>
          </a:p>
          <a:p>
            <a:pPr algn="ctr">
              <a:spcBef>
                <a:spcPts val="0"/>
              </a:spcBef>
            </a:pP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Objects</a:t>
            </a:r>
            <a:r>
              <a:rPr lang="fr-FR" sz="1000" b="1" dirty="0" smtClean="0">
                <a:solidFill>
                  <a:schemeClr val="accent6"/>
                </a:solidFill>
                <a:latin typeface="Trebuchet MS" pitchFamily="34" charset="0"/>
              </a:rPr>
              <a:t> </a:t>
            </a: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represented</a:t>
            </a:r>
            <a:r>
              <a:rPr lang="fr-FR" sz="1000" b="1" dirty="0" smtClean="0">
                <a:solidFill>
                  <a:schemeClr val="accent6"/>
                </a:solidFill>
                <a:latin typeface="Trebuchet MS" pitchFamily="34" charset="0"/>
              </a:rPr>
              <a:t> as </a:t>
            </a: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resource</a:t>
            </a:r>
            <a:endParaRPr lang="fr-FR" sz="1000" b="1" dirty="0" smtClean="0">
              <a:solidFill>
                <a:schemeClr val="accent6"/>
              </a:solidFill>
              <a:latin typeface="Trebuchet MS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1000" b="1" dirty="0" smtClean="0">
                <a:solidFill>
                  <a:schemeClr val="accent6"/>
                </a:solidFill>
                <a:latin typeface="Trebuchet MS" pitchFamily="34" charset="0"/>
              </a:rPr>
              <a:t>Access control </a:t>
            </a: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policy</a:t>
            </a:r>
            <a:r>
              <a:rPr lang="fr-FR" sz="1000" b="1" dirty="0" smtClean="0">
                <a:solidFill>
                  <a:schemeClr val="accent6"/>
                </a:solidFill>
                <a:latin typeface="Trebuchet MS" pitchFamily="34" charset="0"/>
              </a:rPr>
              <a:t> to </a:t>
            </a: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access</a:t>
            </a:r>
            <a:r>
              <a:rPr lang="fr-FR" sz="1000" b="1" dirty="0" smtClean="0">
                <a:solidFill>
                  <a:schemeClr val="accent6"/>
                </a:solidFill>
                <a:latin typeface="Trebuchet MS" pitchFamily="34" charset="0"/>
              </a:rPr>
              <a:t> </a:t>
            </a:r>
            <a:r>
              <a:rPr lang="fr-FR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resource</a:t>
            </a:r>
            <a:endParaRPr lang="en-US" sz="1000" b="1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86" name="TextBox 31"/>
          <p:cNvSpPr txBox="1"/>
          <p:nvPr/>
        </p:nvSpPr>
        <p:spPr>
          <a:xfrm>
            <a:off x="6178243" y="4253876"/>
            <a:ext cx="2508557" cy="890553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IoT</a:t>
            </a:r>
            <a:r>
              <a:rPr lang="en-US" sz="1000" b="1" dirty="0" smtClean="0">
                <a:solidFill>
                  <a:schemeClr val="accent6"/>
                </a:solidFill>
                <a:latin typeface="Trebuchet MS" pitchFamily="34" charset="0"/>
              </a:rPr>
              <a:t> will be based on </a:t>
            </a:r>
            <a:r>
              <a:rPr lang="en-US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ontologies</a:t>
            </a:r>
            <a:r>
              <a:rPr lang="en-US" sz="1000" b="1" dirty="0" smtClean="0">
                <a:solidFill>
                  <a:schemeClr val="accent6"/>
                </a:solidFill>
                <a:latin typeface="Trebuchet MS" pitchFamily="34" charset="0"/>
              </a:rPr>
              <a:t> (formal description of concepts and relationships, e.g. W3C Semantic Sensor Network) as well as big data frameworks</a:t>
            </a:r>
            <a:endParaRPr lang="en-US" sz="1000" b="1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88" name="TextBox 21"/>
          <p:cNvSpPr txBox="1"/>
          <p:nvPr/>
        </p:nvSpPr>
        <p:spPr>
          <a:xfrm>
            <a:off x="152400" y="4261583"/>
            <a:ext cx="2590349" cy="3118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en-US" sz="1100" b="1" dirty="0" smtClean="0">
              <a:solidFill>
                <a:srgbClr val="404040"/>
              </a:solidFill>
              <a:latin typeface="Trebuchet MS" pitchFamily="34" charset="0"/>
            </a:endParaRPr>
          </a:p>
        </p:txBody>
      </p:sp>
      <p:sp>
        <p:nvSpPr>
          <p:cNvPr id="91" name="TextBox 19"/>
          <p:cNvSpPr txBox="1"/>
          <p:nvPr/>
        </p:nvSpPr>
        <p:spPr>
          <a:xfrm>
            <a:off x="193296" y="4210982"/>
            <a:ext cx="2508557" cy="933447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1000" b="1" dirty="0" smtClean="0">
                <a:solidFill>
                  <a:schemeClr val="accent6"/>
                </a:solidFill>
                <a:latin typeface="Trebuchet MS" pitchFamily="34" charset="0"/>
              </a:rPr>
              <a:t>Currently developed solutions are similar are vertically integrated, with limited integration of data models (</a:t>
            </a:r>
            <a:r>
              <a:rPr lang="en-US" sz="1000" b="1" dirty="0" err="1" smtClean="0">
                <a:solidFill>
                  <a:schemeClr val="accent6"/>
                </a:solidFill>
                <a:latin typeface="Trebuchet MS" pitchFamily="34" charset="0"/>
              </a:rPr>
              <a:t>Zigbee</a:t>
            </a:r>
            <a:r>
              <a:rPr lang="en-US" sz="1000" b="1" dirty="0" smtClean="0">
                <a:solidFill>
                  <a:schemeClr val="accent6"/>
                </a:solidFill>
                <a:latin typeface="Trebuchet MS" pitchFamily="34" charset="0"/>
              </a:rPr>
              <a:t>, DLMS for smart meters, etc.).</a:t>
            </a:r>
          </a:p>
        </p:txBody>
      </p:sp>
      <p:sp>
        <p:nvSpPr>
          <p:cNvPr id="93" name="Rectangle à coins arrondis 92"/>
          <p:cNvSpPr/>
          <p:nvPr/>
        </p:nvSpPr>
        <p:spPr>
          <a:xfrm>
            <a:off x="1025125" y="1929907"/>
            <a:ext cx="802236" cy="216004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94" name="Rectangle à coins arrondis 93"/>
          <p:cNvSpPr/>
          <p:nvPr/>
        </p:nvSpPr>
        <p:spPr>
          <a:xfrm>
            <a:off x="1897119" y="1929907"/>
            <a:ext cx="802236" cy="216004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96" name="Rectangle à coins arrondis 95"/>
          <p:cNvSpPr/>
          <p:nvPr/>
        </p:nvSpPr>
        <p:spPr>
          <a:xfrm>
            <a:off x="163096" y="1929907"/>
            <a:ext cx="802236" cy="216004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092408" y="2618249"/>
            <a:ext cx="373527" cy="185920"/>
            <a:chOff x="3419883" y="4290178"/>
            <a:chExt cx="797047" cy="421410"/>
          </a:xfrm>
        </p:grpSpPr>
        <p:sp>
          <p:nvSpPr>
            <p:cNvPr id="194" name="Freeform 113"/>
            <p:cNvSpPr>
              <a:spLocks/>
            </p:cNvSpPr>
            <p:nvPr/>
          </p:nvSpPr>
          <p:spPr bwMode="auto">
            <a:xfrm>
              <a:off x="3419883" y="4290178"/>
              <a:ext cx="164144" cy="342494"/>
            </a:xfrm>
            <a:custGeom>
              <a:avLst/>
              <a:gdLst/>
              <a:ahLst/>
              <a:cxnLst>
                <a:cxn ang="0">
                  <a:pos x="18" y="92"/>
                </a:cxn>
                <a:cxn ang="0">
                  <a:pos x="22" y="91"/>
                </a:cxn>
                <a:cxn ang="0">
                  <a:pos x="27" y="92"/>
                </a:cxn>
                <a:cxn ang="0">
                  <a:pos x="27" y="34"/>
                </a:cxn>
                <a:cxn ang="0">
                  <a:pos x="39" y="34"/>
                </a:cxn>
                <a:cxn ang="0">
                  <a:pos x="43" y="32"/>
                </a:cxn>
                <a:cxn ang="0">
                  <a:pos x="43" y="27"/>
                </a:cxn>
                <a:cxn ang="0">
                  <a:pos x="32" y="3"/>
                </a:cxn>
                <a:cxn ang="0">
                  <a:pos x="28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0" y="27"/>
                </a:cxn>
                <a:cxn ang="0">
                  <a:pos x="1" y="32"/>
                </a:cxn>
                <a:cxn ang="0">
                  <a:pos x="4" y="34"/>
                </a:cxn>
                <a:cxn ang="0">
                  <a:pos x="18" y="34"/>
                </a:cxn>
                <a:cxn ang="0">
                  <a:pos x="18" y="92"/>
                </a:cxn>
              </a:cxnLst>
              <a:rect l="0" t="0" r="r" b="b"/>
              <a:pathLst>
                <a:path w="44" h="92">
                  <a:moveTo>
                    <a:pt x="18" y="92"/>
                  </a:moveTo>
                  <a:cubicBezTo>
                    <a:pt x="19" y="92"/>
                    <a:pt x="21" y="91"/>
                    <a:pt x="22" y="91"/>
                  </a:cubicBezTo>
                  <a:cubicBezTo>
                    <a:pt x="24" y="91"/>
                    <a:pt x="25" y="92"/>
                    <a:pt x="27" y="92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1" y="34"/>
                    <a:pt x="42" y="33"/>
                    <a:pt x="43" y="32"/>
                  </a:cubicBezTo>
                  <a:cubicBezTo>
                    <a:pt x="44" y="30"/>
                    <a:pt x="44" y="29"/>
                    <a:pt x="43" y="27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1"/>
                    <a:pt x="30" y="0"/>
                    <a:pt x="28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2" y="1"/>
                    <a:pt x="11" y="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0" y="30"/>
                    <a:pt x="1" y="32"/>
                  </a:cubicBezTo>
                  <a:cubicBezTo>
                    <a:pt x="1" y="33"/>
                    <a:pt x="3" y="34"/>
                    <a:pt x="4" y="34"/>
                  </a:cubicBezTo>
                  <a:cubicBezTo>
                    <a:pt x="18" y="34"/>
                    <a:pt x="18" y="34"/>
                    <a:pt x="18" y="34"/>
                  </a:cubicBezTo>
                  <a:lnTo>
                    <a:pt x="18" y="92"/>
                  </a:lnTo>
                  <a:close/>
                </a:path>
              </a:pathLst>
            </a:custGeom>
            <a:ln>
              <a:noFill/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endParaRPr lang="en-US" sz="800">
                <a:latin typeface="Trebuchet MS" pitchFamily="34" charset="0"/>
                <a:cs typeface="Tahoma" pitchFamily="34" charset="0"/>
              </a:endParaRPr>
            </a:p>
          </p:txBody>
        </p:sp>
        <p:sp>
          <p:nvSpPr>
            <p:cNvPr id="195" name="Freeform 114"/>
            <p:cNvSpPr>
              <a:spLocks/>
            </p:cNvSpPr>
            <p:nvPr/>
          </p:nvSpPr>
          <p:spPr bwMode="auto">
            <a:xfrm>
              <a:off x="3934412" y="4364359"/>
              <a:ext cx="282518" cy="347229"/>
            </a:xfrm>
            <a:custGeom>
              <a:avLst/>
              <a:gdLst/>
              <a:ahLst/>
              <a:cxnLst>
                <a:cxn ang="0">
                  <a:pos x="72" y="36"/>
                </a:cxn>
                <a:cxn ang="0">
                  <a:pos x="46" y="36"/>
                </a:cxn>
                <a:cxn ang="0">
                  <a:pos x="46" y="30"/>
                </a:cxn>
                <a:cxn ang="0">
                  <a:pos x="54" y="30"/>
                </a:cxn>
                <a:cxn ang="0">
                  <a:pos x="61" y="24"/>
                </a:cxn>
                <a:cxn ang="0">
                  <a:pos x="61" y="6"/>
                </a:cxn>
                <a:cxn ang="0">
                  <a:pos x="54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13" y="24"/>
                </a:cxn>
                <a:cxn ang="0">
                  <a:pos x="19" y="30"/>
                </a:cxn>
                <a:cxn ang="0">
                  <a:pos x="27" y="30"/>
                </a:cxn>
                <a:cxn ang="0">
                  <a:pos x="27" y="36"/>
                </a:cxn>
                <a:cxn ang="0">
                  <a:pos x="4" y="36"/>
                </a:cxn>
                <a:cxn ang="0">
                  <a:pos x="0" y="41"/>
                </a:cxn>
                <a:cxn ang="0">
                  <a:pos x="0" y="88"/>
                </a:cxn>
                <a:cxn ang="0">
                  <a:pos x="4" y="93"/>
                </a:cxn>
                <a:cxn ang="0">
                  <a:pos x="8" y="88"/>
                </a:cxn>
                <a:cxn ang="0">
                  <a:pos x="8" y="59"/>
                </a:cxn>
                <a:cxn ang="0">
                  <a:pos x="67" y="59"/>
                </a:cxn>
                <a:cxn ang="0">
                  <a:pos x="67" y="88"/>
                </a:cxn>
                <a:cxn ang="0">
                  <a:pos x="72" y="93"/>
                </a:cxn>
                <a:cxn ang="0">
                  <a:pos x="76" y="88"/>
                </a:cxn>
                <a:cxn ang="0">
                  <a:pos x="76" y="41"/>
                </a:cxn>
                <a:cxn ang="0">
                  <a:pos x="72" y="36"/>
                </a:cxn>
              </a:cxnLst>
              <a:rect l="0" t="0" r="r" b="b"/>
              <a:pathLst>
                <a:path w="76" h="93">
                  <a:moveTo>
                    <a:pt x="72" y="36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54" y="30"/>
                    <a:pt x="54" y="30"/>
                    <a:pt x="54" y="30"/>
                  </a:cubicBezTo>
                  <a:cubicBezTo>
                    <a:pt x="58" y="30"/>
                    <a:pt x="61" y="28"/>
                    <a:pt x="61" y="2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3"/>
                    <a:pt x="58" y="0"/>
                    <a:pt x="54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0"/>
                    <a:pt x="13" y="3"/>
                    <a:pt x="13" y="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8"/>
                    <a:pt x="16" y="30"/>
                    <a:pt x="19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" y="36"/>
                    <a:pt x="0" y="38"/>
                    <a:pt x="0" y="41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1"/>
                    <a:pt x="1" y="93"/>
                    <a:pt x="4" y="93"/>
                  </a:cubicBezTo>
                  <a:cubicBezTo>
                    <a:pt x="6" y="93"/>
                    <a:pt x="8" y="91"/>
                    <a:pt x="8" y="88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67" y="59"/>
                    <a:pt x="67" y="59"/>
                    <a:pt x="67" y="59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7" y="91"/>
                    <a:pt x="69" y="93"/>
                    <a:pt x="72" y="93"/>
                  </a:cubicBezTo>
                  <a:cubicBezTo>
                    <a:pt x="74" y="93"/>
                    <a:pt x="76" y="91"/>
                    <a:pt x="76" y="88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76" y="38"/>
                    <a:pt x="74" y="36"/>
                    <a:pt x="72" y="36"/>
                  </a:cubicBezTo>
                  <a:close/>
                </a:path>
              </a:pathLst>
            </a:custGeom>
            <a:ln>
              <a:noFill/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endParaRPr lang="en-US" sz="800">
                <a:latin typeface="Trebuchet MS" pitchFamily="34" charset="0"/>
                <a:cs typeface="Tahoma" pitchFamily="34" charset="0"/>
              </a:endParaRPr>
            </a:p>
          </p:txBody>
        </p:sp>
        <p:sp>
          <p:nvSpPr>
            <p:cNvPr id="196" name="Freeform 115"/>
            <p:cNvSpPr>
              <a:spLocks/>
            </p:cNvSpPr>
            <p:nvPr/>
          </p:nvSpPr>
          <p:spPr bwMode="auto">
            <a:xfrm>
              <a:off x="3538256" y="4419600"/>
              <a:ext cx="374060" cy="291988"/>
            </a:xfrm>
            <a:custGeom>
              <a:avLst/>
              <a:gdLst/>
              <a:ahLst/>
              <a:cxnLst>
                <a:cxn ang="0">
                  <a:pos x="95" y="21"/>
                </a:cxn>
                <a:cxn ang="0">
                  <a:pos x="89" y="21"/>
                </a:cxn>
                <a:cxn ang="0">
                  <a:pos x="89" y="4"/>
                </a:cxn>
                <a:cxn ang="0">
                  <a:pos x="85" y="0"/>
                </a:cxn>
                <a:cxn ang="0">
                  <a:pos x="15" y="0"/>
                </a:cxn>
                <a:cxn ang="0">
                  <a:pos x="11" y="4"/>
                </a:cxn>
                <a:cxn ang="0">
                  <a:pos x="11" y="21"/>
                </a:cxn>
                <a:cxn ang="0">
                  <a:pos x="4" y="21"/>
                </a:cxn>
                <a:cxn ang="0">
                  <a:pos x="0" y="26"/>
                </a:cxn>
                <a:cxn ang="0">
                  <a:pos x="0" y="56"/>
                </a:cxn>
                <a:cxn ang="0">
                  <a:pos x="4" y="61"/>
                </a:cxn>
                <a:cxn ang="0">
                  <a:pos x="12" y="61"/>
                </a:cxn>
                <a:cxn ang="0">
                  <a:pos x="12" y="73"/>
                </a:cxn>
                <a:cxn ang="0">
                  <a:pos x="17" y="78"/>
                </a:cxn>
                <a:cxn ang="0">
                  <a:pos x="21" y="73"/>
                </a:cxn>
                <a:cxn ang="0">
                  <a:pos x="21" y="61"/>
                </a:cxn>
                <a:cxn ang="0">
                  <a:pos x="79" y="61"/>
                </a:cxn>
                <a:cxn ang="0">
                  <a:pos x="79" y="73"/>
                </a:cxn>
                <a:cxn ang="0">
                  <a:pos x="83" y="78"/>
                </a:cxn>
                <a:cxn ang="0">
                  <a:pos x="88" y="73"/>
                </a:cxn>
                <a:cxn ang="0">
                  <a:pos x="88" y="61"/>
                </a:cxn>
                <a:cxn ang="0">
                  <a:pos x="95" y="61"/>
                </a:cxn>
                <a:cxn ang="0">
                  <a:pos x="100" y="56"/>
                </a:cxn>
                <a:cxn ang="0">
                  <a:pos x="100" y="26"/>
                </a:cxn>
                <a:cxn ang="0">
                  <a:pos x="95" y="21"/>
                </a:cxn>
              </a:cxnLst>
              <a:rect l="0" t="0" r="r" b="b"/>
              <a:pathLst>
                <a:path w="100" h="78">
                  <a:moveTo>
                    <a:pt x="95" y="21"/>
                  </a:moveTo>
                  <a:cubicBezTo>
                    <a:pt x="89" y="21"/>
                    <a:pt x="89" y="21"/>
                    <a:pt x="89" y="21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89" y="2"/>
                    <a:pt x="87" y="0"/>
                    <a:pt x="8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2"/>
                    <a:pt x="11" y="4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2" y="21"/>
                    <a:pt x="0" y="23"/>
                    <a:pt x="0" y="2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9"/>
                    <a:pt x="2" y="61"/>
                    <a:pt x="4" y="61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12" y="76"/>
                    <a:pt x="14" y="78"/>
                    <a:pt x="17" y="78"/>
                  </a:cubicBezTo>
                  <a:cubicBezTo>
                    <a:pt x="19" y="78"/>
                    <a:pt x="21" y="76"/>
                    <a:pt x="21" y="73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79" y="61"/>
                    <a:pt x="79" y="61"/>
                    <a:pt x="79" y="61"/>
                  </a:cubicBezTo>
                  <a:cubicBezTo>
                    <a:pt x="79" y="73"/>
                    <a:pt x="79" y="73"/>
                    <a:pt x="79" y="73"/>
                  </a:cubicBezTo>
                  <a:cubicBezTo>
                    <a:pt x="79" y="76"/>
                    <a:pt x="81" y="78"/>
                    <a:pt x="83" y="78"/>
                  </a:cubicBezTo>
                  <a:cubicBezTo>
                    <a:pt x="86" y="78"/>
                    <a:pt x="88" y="76"/>
                    <a:pt x="88" y="73"/>
                  </a:cubicBezTo>
                  <a:cubicBezTo>
                    <a:pt x="88" y="61"/>
                    <a:pt x="88" y="61"/>
                    <a:pt x="88" y="61"/>
                  </a:cubicBezTo>
                  <a:cubicBezTo>
                    <a:pt x="95" y="61"/>
                    <a:pt x="95" y="61"/>
                    <a:pt x="95" y="61"/>
                  </a:cubicBezTo>
                  <a:cubicBezTo>
                    <a:pt x="98" y="61"/>
                    <a:pt x="100" y="59"/>
                    <a:pt x="100" y="56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0" y="23"/>
                    <a:pt x="98" y="21"/>
                    <a:pt x="95" y="21"/>
                  </a:cubicBezTo>
                  <a:close/>
                </a:path>
              </a:pathLst>
            </a:custGeom>
            <a:ln>
              <a:noFill/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endParaRPr lang="en-US" sz="800">
                <a:latin typeface="Trebuchet MS" pitchFamily="34" charset="0"/>
                <a:cs typeface="Tahoma" pitchFamily="34" charset="0"/>
              </a:endParaRPr>
            </a:p>
          </p:txBody>
        </p:sp>
      </p:grpSp>
      <p:sp>
        <p:nvSpPr>
          <p:cNvPr id="98" name="Freeform 141"/>
          <p:cNvSpPr>
            <a:spLocks noEditPoints="1"/>
          </p:cNvSpPr>
          <p:nvPr/>
        </p:nvSpPr>
        <p:spPr bwMode="auto">
          <a:xfrm>
            <a:off x="1952581" y="3224490"/>
            <a:ext cx="188133" cy="276329"/>
          </a:xfrm>
          <a:custGeom>
            <a:avLst/>
            <a:gdLst/>
            <a:ahLst/>
            <a:cxnLst>
              <a:cxn ang="0">
                <a:pos x="445" y="1123"/>
              </a:cxn>
              <a:cxn ang="0">
                <a:pos x="445" y="418"/>
              </a:cxn>
              <a:cxn ang="0">
                <a:pos x="446" y="417"/>
              </a:cxn>
              <a:cxn ang="0">
                <a:pos x="502" y="571"/>
              </a:cxn>
              <a:cxn ang="0">
                <a:pos x="630" y="753"/>
              </a:cxn>
              <a:cxn ang="0">
                <a:pos x="651" y="755"/>
              </a:cxn>
              <a:cxn ang="0">
                <a:pos x="661" y="733"/>
              </a:cxn>
              <a:cxn ang="0">
                <a:pos x="583" y="534"/>
              </a:cxn>
              <a:cxn ang="0">
                <a:pos x="479" y="385"/>
              </a:cxn>
              <a:cxn ang="0">
                <a:pos x="484" y="361"/>
              </a:cxn>
              <a:cxn ang="0">
                <a:pos x="475" y="328"/>
              </a:cxn>
              <a:cxn ang="0">
                <a:pos x="606" y="212"/>
              </a:cxn>
              <a:cxn ang="0">
                <a:pos x="728" y="26"/>
              </a:cxn>
              <a:cxn ang="0">
                <a:pos x="722" y="6"/>
              </a:cxn>
              <a:cxn ang="0">
                <a:pos x="699" y="4"/>
              </a:cxn>
              <a:cxn ang="0">
                <a:pos x="543" y="150"/>
              </a:cxn>
              <a:cxn ang="0">
                <a:pos x="442" y="303"/>
              </a:cxn>
              <a:cxn ang="0">
                <a:pos x="422" y="299"/>
              </a:cxn>
              <a:cxn ang="0">
                <a:pos x="383" y="314"/>
              </a:cxn>
              <a:cxn ang="0">
                <a:pos x="273" y="244"/>
              </a:cxn>
              <a:cxn ang="0">
                <a:pos x="206" y="289"/>
              </a:cxn>
              <a:cxn ang="0">
                <a:pos x="134" y="218"/>
              </a:cxn>
              <a:cxn ang="0">
                <a:pos x="140" y="190"/>
              </a:cxn>
              <a:cxn ang="0">
                <a:pos x="22" y="162"/>
              </a:cxn>
              <a:cxn ang="0">
                <a:pos x="4" y="174"/>
              </a:cxn>
              <a:cxn ang="0">
                <a:pos x="10" y="197"/>
              </a:cxn>
              <a:cxn ang="0">
                <a:pos x="195" y="303"/>
              </a:cxn>
              <a:cxn ang="0">
                <a:pos x="362" y="352"/>
              </a:cxn>
              <a:cxn ang="0">
                <a:pos x="361" y="361"/>
              </a:cxn>
              <a:cxn ang="0">
                <a:pos x="400" y="418"/>
              </a:cxn>
              <a:cxn ang="0">
                <a:pos x="400" y="1123"/>
              </a:cxn>
              <a:cxn ang="0">
                <a:pos x="424" y="1138"/>
              </a:cxn>
              <a:cxn ang="0">
                <a:pos x="445" y="1123"/>
              </a:cxn>
              <a:cxn ang="0">
                <a:pos x="205" y="245"/>
              </a:cxn>
              <a:cxn ang="0">
                <a:pos x="233" y="217"/>
              </a:cxn>
              <a:cxn ang="0">
                <a:pos x="205" y="190"/>
              </a:cxn>
              <a:cxn ang="0">
                <a:pos x="178" y="217"/>
              </a:cxn>
              <a:cxn ang="0">
                <a:pos x="205" y="245"/>
              </a:cxn>
            </a:cxnLst>
            <a:rect l="0" t="0" r="r" b="b"/>
            <a:pathLst>
              <a:path w="728" h="1138">
                <a:moveTo>
                  <a:pt x="445" y="1123"/>
                </a:moveTo>
                <a:cubicBezTo>
                  <a:pt x="445" y="418"/>
                  <a:pt x="445" y="418"/>
                  <a:pt x="445" y="418"/>
                </a:cubicBezTo>
                <a:cubicBezTo>
                  <a:pt x="445" y="418"/>
                  <a:pt x="446" y="418"/>
                  <a:pt x="446" y="417"/>
                </a:cubicBezTo>
                <a:cubicBezTo>
                  <a:pt x="456" y="450"/>
                  <a:pt x="479" y="521"/>
                  <a:pt x="502" y="571"/>
                </a:cubicBezTo>
                <a:cubicBezTo>
                  <a:pt x="533" y="638"/>
                  <a:pt x="630" y="753"/>
                  <a:pt x="630" y="753"/>
                </a:cubicBezTo>
                <a:cubicBezTo>
                  <a:pt x="630" y="753"/>
                  <a:pt x="645" y="758"/>
                  <a:pt x="651" y="755"/>
                </a:cubicBezTo>
                <a:cubicBezTo>
                  <a:pt x="659" y="751"/>
                  <a:pt x="661" y="733"/>
                  <a:pt x="661" y="733"/>
                </a:cubicBezTo>
                <a:cubicBezTo>
                  <a:pt x="661" y="733"/>
                  <a:pt x="607" y="576"/>
                  <a:pt x="583" y="534"/>
                </a:cubicBezTo>
                <a:cubicBezTo>
                  <a:pt x="562" y="498"/>
                  <a:pt x="496" y="408"/>
                  <a:pt x="479" y="385"/>
                </a:cubicBezTo>
                <a:cubicBezTo>
                  <a:pt x="482" y="377"/>
                  <a:pt x="484" y="369"/>
                  <a:pt x="484" y="361"/>
                </a:cubicBezTo>
                <a:cubicBezTo>
                  <a:pt x="484" y="349"/>
                  <a:pt x="481" y="338"/>
                  <a:pt x="475" y="328"/>
                </a:cubicBezTo>
                <a:cubicBezTo>
                  <a:pt x="493" y="314"/>
                  <a:pt x="563" y="259"/>
                  <a:pt x="606" y="212"/>
                </a:cubicBezTo>
                <a:cubicBezTo>
                  <a:pt x="657" y="159"/>
                  <a:pt x="728" y="26"/>
                  <a:pt x="728" y="26"/>
                </a:cubicBezTo>
                <a:cubicBezTo>
                  <a:pt x="728" y="26"/>
                  <a:pt x="728" y="11"/>
                  <a:pt x="722" y="6"/>
                </a:cubicBezTo>
                <a:cubicBezTo>
                  <a:pt x="716" y="0"/>
                  <a:pt x="699" y="4"/>
                  <a:pt x="699" y="4"/>
                </a:cubicBezTo>
                <a:cubicBezTo>
                  <a:pt x="699" y="4"/>
                  <a:pt x="572" y="113"/>
                  <a:pt x="543" y="150"/>
                </a:cubicBezTo>
                <a:cubicBezTo>
                  <a:pt x="517" y="183"/>
                  <a:pt x="457" y="278"/>
                  <a:pt x="442" y="303"/>
                </a:cubicBezTo>
                <a:cubicBezTo>
                  <a:pt x="436" y="300"/>
                  <a:pt x="429" y="299"/>
                  <a:pt x="422" y="299"/>
                </a:cubicBezTo>
                <a:cubicBezTo>
                  <a:pt x="407" y="299"/>
                  <a:pt x="394" y="305"/>
                  <a:pt x="383" y="314"/>
                </a:cubicBezTo>
                <a:cubicBezTo>
                  <a:pt x="366" y="302"/>
                  <a:pt x="319" y="270"/>
                  <a:pt x="273" y="244"/>
                </a:cubicBezTo>
                <a:cubicBezTo>
                  <a:pt x="262" y="270"/>
                  <a:pt x="236" y="289"/>
                  <a:pt x="206" y="289"/>
                </a:cubicBezTo>
                <a:cubicBezTo>
                  <a:pt x="167" y="289"/>
                  <a:pt x="134" y="257"/>
                  <a:pt x="134" y="218"/>
                </a:cubicBezTo>
                <a:cubicBezTo>
                  <a:pt x="134" y="208"/>
                  <a:pt x="136" y="199"/>
                  <a:pt x="140" y="190"/>
                </a:cubicBezTo>
                <a:cubicBezTo>
                  <a:pt x="80" y="174"/>
                  <a:pt x="22" y="162"/>
                  <a:pt x="22" y="162"/>
                </a:cubicBezTo>
                <a:cubicBezTo>
                  <a:pt x="22" y="162"/>
                  <a:pt x="7" y="167"/>
                  <a:pt x="4" y="174"/>
                </a:cubicBezTo>
                <a:cubicBezTo>
                  <a:pt x="0" y="181"/>
                  <a:pt x="10" y="197"/>
                  <a:pt x="10" y="197"/>
                </a:cubicBezTo>
                <a:cubicBezTo>
                  <a:pt x="10" y="197"/>
                  <a:pt x="151" y="286"/>
                  <a:pt x="195" y="303"/>
                </a:cubicBezTo>
                <a:cubicBezTo>
                  <a:pt x="231" y="317"/>
                  <a:pt x="325" y="342"/>
                  <a:pt x="362" y="352"/>
                </a:cubicBezTo>
                <a:cubicBezTo>
                  <a:pt x="361" y="355"/>
                  <a:pt x="361" y="358"/>
                  <a:pt x="361" y="361"/>
                </a:cubicBezTo>
                <a:cubicBezTo>
                  <a:pt x="361" y="387"/>
                  <a:pt x="377" y="409"/>
                  <a:pt x="400" y="418"/>
                </a:cubicBezTo>
                <a:cubicBezTo>
                  <a:pt x="400" y="1123"/>
                  <a:pt x="400" y="1123"/>
                  <a:pt x="400" y="1123"/>
                </a:cubicBezTo>
                <a:cubicBezTo>
                  <a:pt x="400" y="1123"/>
                  <a:pt x="402" y="1138"/>
                  <a:pt x="424" y="1138"/>
                </a:cubicBezTo>
                <a:cubicBezTo>
                  <a:pt x="424" y="1138"/>
                  <a:pt x="445" y="1137"/>
                  <a:pt x="445" y="1123"/>
                </a:cubicBezTo>
                <a:close/>
                <a:moveTo>
                  <a:pt x="205" y="245"/>
                </a:moveTo>
                <a:cubicBezTo>
                  <a:pt x="220" y="245"/>
                  <a:pt x="233" y="232"/>
                  <a:pt x="233" y="217"/>
                </a:cubicBezTo>
                <a:cubicBezTo>
                  <a:pt x="233" y="202"/>
                  <a:pt x="220" y="190"/>
                  <a:pt x="205" y="190"/>
                </a:cubicBezTo>
                <a:cubicBezTo>
                  <a:pt x="190" y="190"/>
                  <a:pt x="178" y="202"/>
                  <a:pt x="178" y="217"/>
                </a:cubicBezTo>
                <a:cubicBezTo>
                  <a:pt x="178" y="232"/>
                  <a:pt x="190" y="245"/>
                  <a:pt x="205" y="245"/>
                </a:cubicBezTo>
                <a:close/>
              </a:path>
            </a:pathLst>
          </a:custGeom>
          <a:ln>
            <a:noFill/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endParaRPr lang="en-US" sz="800">
              <a:latin typeface="+mn-lt"/>
            </a:endParaRPr>
          </a:p>
        </p:txBody>
      </p:sp>
      <p:grpSp>
        <p:nvGrpSpPr>
          <p:cNvPr id="3" name="Group 413"/>
          <p:cNvGrpSpPr/>
          <p:nvPr/>
        </p:nvGrpSpPr>
        <p:grpSpPr>
          <a:xfrm>
            <a:off x="2203406" y="2889136"/>
            <a:ext cx="185937" cy="197877"/>
            <a:chOff x="5470525" y="4935538"/>
            <a:chExt cx="474663" cy="536575"/>
          </a:xfrm>
          <a:solidFill>
            <a:schemeClr val="tx2"/>
          </a:solidFill>
        </p:grpSpPr>
        <p:sp>
          <p:nvSpPr>
            <p:cNvPr id="185" name="Oval 5"/>
            <p:cNvSpPr>
              <a:spLocks noChangeArrowheads="1"/>
            </p:cNvSpPr>
            <p:nvPr/>
          </p:nvSpPr>
          <p:spPr bwMode="auto">
            <a:xfrm>
              <a:off x="5567363" y="4954588"/>
              <a:ext cx="50800" cy="50800"/>
            </a:xfrm>
            <a:prstGeom prst="ellipse">
              <a:avLst/>
            </a:pr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86" name="Freeform 6"/>
            <p:cNvSpPr>
              <a:spLocks noEditPoints="1"/>
            </p:cNvSpPr>
            <p:nvPr/>
          </p:nvSpPr>
          <p:spPr bwMode="auto">
            <a:xfrm>
              <a:off x="5470525" y="4935538"/>
              <a:ext cx="474663" cy="474663"/>
            </a:xfrm>
            <a:custGeom>
              <a:avLst/>
              <a:gdLst>
                <a:gd name="T0" fmla="*/ 84 w 168"/>
                <a:gd name="T1" fmla="*/ 0 h 168"/>
                <a:gd name="T2" fmla="*/ 63 w 168"/>
                <a:gd name="T3" fmla="*/ 3 h 168"/>
                <a:gd name="T4" fmla="*/ 66 w 168"/>
                <a:gd name="T5" fmla="*/ 14 h 168"/>
                <a:gd name="T6" fmla="*/ 42 w 168"/>
                <a:gd name="T7" fmla="*/ 39 h 168"/>
                <a:gd name="T8" fmla="*/ 22 w 168"/>
                <a:gd name="T9" fmla="*/ 28 h 168"/>
                <a:gd name="T10" fmla="*/ 0 w 168"/>
                <a:gd name="T11" fmla="*/ 84 h 168"/>
                <a:gd name="T12" fmla="*/ 84 w 168"/>
                <a:gd name="T13" fmla="*/ 168 h 168"/>
                <a:gd name="T14" fmla="*/ 168 w 168"/>
                <a:gd name="T15" fmla="*/ 84 h 168"/>
                <a:gd name="T16" fmla="*/ 84 w 168"/>
                <a:gd name="T17" fmla="*/ 0 h 168"/>
                <a:gd name="T18" fmla="*/ 35 w 168"/>
                <a:gd name="T19" fmla="*/ 111 h 168"/>
                <a:gd name="T20" fmla="*/ 20 w 168"/>
                <a:gd name="T21" fmla="*/ 97 h 168"/>
                <a:gd name="T22" fmla="*/ 35 w 168"/>
                <a:gd name="T23" fmla="*/ 82 h 168"/>
                <a:gd name="T24" fmla="*/ 50 w 168"/>
                <a:gd name="T25" fmla="*/ 97 h 168"/>
                <a:gd name="T26" fmla="*/ 35 w 168"/>
                <a:gd name="T27" fmla="*/ 111 h 168"/>
                <a:gd name="T28" fmla="*/ 84 w 168"/>
                <a:gd name="T29" fmla="*/ 147 h 168"/>
                <a:gd name="T30" fmla="*/ 56 w 168"/>
                <a:gd name="T31" fmla="*/ 119 h 168"/>
                <a:gd name="T32" fmla="*/ 84 w 168"/>
                <a:gd name="T33" fmla="*/ 91 h 168"/>
                <a:gd name="T34" fmla="*/ 112 w 168"/>
                <a:gd name="T35" fmla="*/ 119 h 168"/>
                <a:gd name="T36" fmla="*/ 84 w 168"/>
                <a:gd name="T37" fmla="*/ 147 h 168"/>
                <a:gd name="T38" fmla="*/ 129 w 168"/>
                <a:gd name="T39" fmla="*/ 70 h 168"/>
                <a:gd name="T40" fmla="*/ 34 w 168"/>
                <a:gd name="T41" fmla="*/ 70 h 168"/>
                <a:gd name="T42" fmla="*/ 34 w 168"/>
                <a:gd name="T43" fmla="*/ 46 h 168"/>
                <a:gd name="T44" fmla="*/ 129 w 168"/>
                <a:gd name="T45" fmla="*/ 46 h 168"/>
                <a:gd name="T46" fmla="*/ 129 w 168"/>
                <a:gd name="T47" fmla="*/ 7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77" y="0"/>
                    <a:pt x="69" y="1"/>
                    <a:pt x="63" y="3"/>
                  </a:cubicBezTo>
                  <a:cubicBezTo>
                    <a:pt x="65" y="6"/>
                    <a:pt x="66" y="10"/>
                    <a:pt x="66" y="14"/>
                  </a:cubicBezTo>
                  <a:cubicBezTo>
                    <a:pt x="66" y="28"/>
                    <a:pt x="55" y="39"/>
                    <a:pt x="42" y="39"/>
                  </a:cubicBezTo>
                  <a:cubicBezTo>
                    <a:pt x="33" y="39"/>
                    <a:pt x="26" y="34"/>
                    <a:pt x="22" y="28"/>
                  </a:cubicBezTo>
                  <a:cubicBezTo>
                    <a:pt x="8" y="43"/>
                    <a:pt x="0" y="62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7"/>
                    <a:pt x="130" y="0"/>
                    <a:pt x="84" y="0"/>
                  </a:cubicBezTo>
                  <a:close/>
                  <a:moveTo>
                    <a:pt x="35" y="111"/>
                  </a:moveTo>
                  <a:cubicBezTo>
                    <a:pt x="27" y="111"/>
                    <a:pt x="20" y="105"/>
                    <a:pt x="20" y="97"/>
                  </a:cubicBezTo>
                  <a:cubicBezTo>
                    <a:pt x="20" y="89"/>
                    <a:pt x="27" y="82"/>
                    <a:pt x="35" y="82"/>
                  </a:cubicBezTo>
                  <a:cubicBezTo>
                    <a:pt x="43" y="82"/>
                    <a:pt x="50" y="89"/>
                    <a:pt x="50" y="97"/>
                  </a:cubicBezTo>
                  <a:cubicBezTo>
                    <a:pt x="50" y="105"/>
                    <a:pt x="43" y="111"/>
                    <a:pt x="35" y="111"/>
                  </a:cubicBezTo>
                  <a:close/>
                  <a:moveTo>
                    <a:pt x="84" y="147"/>
                  </a:moveTo>
                  <a:cubicBezTo>
                    <a:pt x="69" y="147"/>
                    <a:pt x="56" y="134"/>
                    <a:pt x="56" y="119"/>
                  </a:cubicBezTo>
                  <a:cubicBezTo>
                    <a:pt x="56" y="103"/>
                    <a:pt x="69" y="91"/>
                    <a:pt x="84" y="91"/>
                  </a:cubicBezTo>
                  <a:cubicBezTo>
                    <a:pt x="99" y="91"/>
                    <a:pt x="112" y="103"/>
                    <a:pt x="112" y="119"/>
                  </a:cubicBezTo>
                  <a:cubicBezTo>
                    <a:pt x="112" y="134"/>
                    <a:pt x="99" y="147"/>
                    <a:pt x="84" y="147"/>
                  </a:cubicBezTo>
                  <a:close/>
                  <a:moveTo>
                    <a:pt x="129" y="70"/>
                  </a:moveTo>
                  <a:cubicBezTo>
                    <a:pt x="34" y="70"/>
                    <a:pt x="34" y="70"/>
                    <a:pt x="34" y="70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129" y="46"/>
                    <a:pt x="129" y="46"/>
                    <a:pt x="129" y="46"/>
                  </a:cubicBezTo>
                  <a:lnTo>
                    <a:pt x="129" y="70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87" name="Freeform 7"/>
            <p:cNvSpPr>
              <a:spLocks noEditPoints="1"/>
            </p:cNvSpPr>
            <p:nvPr/>
          </p:nvSpPr>
          <p:spPr bwMode="auto">
            <a:xfrm>
              <a:off x="5619750" y="5073651"/>
              <a:ext cx="34925" cy="50800"/>
            </a:xfrm>
            <a:custGeom>
              <a:avLst/>
              <a:gdLst>
                <a:gd name="T0" fmla="*/ 0 w 12"/>
                <a:gd name="T1" fmla="*/ 13 h 18"/>
                <a:gd name="T2" fmla="*/ 6 w 12"/>
                <a:gd name="T3" fmla="*/ 18 h 18"/>
                <a:gd name="T4" fmla="*/ 12 w 12"/>
                <a:gd name="T5" fmla="*/ 13 h 18"/>
                <a:gd name="T6" fmla="*/ 8 w 12"/>
                <a:gd name="T7" fmla="*/ 9 h 18"/>
                <a:gd name="T8" fmla="*/ 8 w 12"/>
                <a:gd name="T9" fmla="*/ 8 h 18"/>
                <a:gd name="T10" fmla="*/ 12 w 12"/>
                <a:gd name="T11" fmla="*/ 4 h 18"/>
                <a:gd name="T12" fmla="*/ 6 w 12"/>
                <a:gd name="T13" fmla="*/ 0 h 18"/>
                <a:gd name="T14" fmla="*/ 1 w 12"/>
                <a:gd name="T15" fmla="*/ 4 h 18"/>
                <a:gd name="T16" fmla="*/ 4 w 12"/>
                <a:gd name="T17" fmla="*/ 8 h 18"/>
                <a:gd name="T18" fmla="*/ 4 w 12"/>
                <a:gd name="T19" fmla="*/ 8 h 18"/>
                <a:gd name="T20" fmla="*/ 0 w 12"/>
                <a:gd name="T21" fmla="*/ 13 h 18"/>
                <a:gd name="T22" fmla="*/ 2 w 12"/>
                <a:gd name="T23" fmla="*/ 4 h 18"/>
                <a:gd name="T24" fmla="*/ 6 w 12"/>
                <a:gd name="T25" fmla="*/ 1 h 18"/>
                <a:gd name="T26" fmla="*/ 10 w 12"/>
                <a:gd name="T27" fmla="*/ 4 h 18"/>
                <a:gd name="T28" fmla="*/ 7 w 12"/>
                <a:gd name="T29" fmla="*/ 8 h 18"/>
                <a:gd name="T30" fmla="*/ 2 w 12"/>
                <a:gd name="T31" fmla="*/ 4 h 18"/>
                <a:gd name="T32" fmla="*/ 5 w 12"/>
                <a:gd name="T33" fmla="*/ 9 h 18"/>
                <a:gd name="T34" fmla="*/ 11 w 12"/>
                <a:gd name="T35" fmla="*/ 13 h 18"/>
                <a:gd name="T36" fmla="*/ 6 w 12"/>
                <a:gd name="T37" fmla="*/ 17 h 18"/>
                <a:gd name="T38" fmla="*/ 1 w 12"/>
                <a:gd name="T39" fmla="*/ 13 h 18"/>
                <a:gd name="T40" fmla="*/ 5 w 12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" h="18">
                  <a:moveTo>
                    <a:pt x="0" y="13"/>
                  </a:moveTo>
                  <a:cubicBezTo>
                    <a:pt x="0" y="16"/>
                    <a:pt x="2" y="18"/>
                    <a:pt x="6" y="18"/>
                  </a:cubicBezTo>
                  <a:cubicBezTo>
                    <a:pt x="10" y="18"/>
                    <a:pt x="12" y="16"/>
                    <a:pt x="12" y="13"/>
                  </a:cubicBezTo>
                  <a:cubicBezTo>
                    <a:pt x="12" y="10"/>
                    <a:pt x="10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0" y="8"/>
                    <a:pt x="12" y="6"/>
                    <a:pt x="12" y="4"/>
                  </a:cubicBezTo>
                  <a:cubicBezTo>
                    <a:pt x="12" y="1"/>
                    <a:pt x="10" y="0"/>
                    <a:pt x="6" y="0"/>
                  </a:cubicBezTo>
                  <a:cubicBezTo>
                    <a:pt x="2" y="0"/>
                    <a:pt x="1" y="1"/>
                    <a:pt x="1" y="4"/>
                  </a:cubicBezTo>
                  <a:cubicBezTo>
                    <a:pt x="1" y="6"/>
                    <a:pt x="2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9"/>
                    <a:pt x="0" y="11"/>
                    <a:pt x="0" y="13"/>
                  </a:cubicBezTo>
                  <a:close/>
                  <a:moveTo>
                    <a:pt x="2" y="4"/>
                  </a:moveTo>
                  <a:cubicBezTo>
                    <a:pt x="2" y="2"/>
                    <a:pt x="3" y="1"/>
                    <a:pt x="6" y="1"/>
                  </a:cubicBezTo>
                  <a:cubicBezTo>
                    <a:pt x="9" y="1"/>
                    <a:pt x="10" y="2"/>
                    <a:pt x="10" y="4"/>
                  </a:cubicBezTo>
                  <a:cubicBezTo>
                    <a:pt x="10" y="6"/>
                    <a:pt x="9" y="7"/>
                    <a:pt x="7" y="8"/>
                  </a:cubicBezTo>
                  <a:cubicBezTo>
                    <a:pt x="5" y="7"/>
                    <a:pt x="2" y="7"/>
                    <a:pt x="2" y="4"/>
                  </a:cubicBezTo>
                  <a:close/>
                  <a:moveTo>
                    <a:pt x="5" y="9"/>
                  </a:moveTo>
                  <a:cubicBezTo>
                    <a:pt x="8" y="10"/>
                    <a:pt x="11" y="10"/>
                    <a:pt x="11" y="13"/>
                  </a:cubicBezTo>
                  <a:cubicBezTo>
                    <a:pt x="11" y="16"/>
                    <a:pt x="9" y="17"/>
                    <a:pt x="6" y="17"/>
                  </a:cubicBezTo>
                  <a:cubicBezTo>
                    <a:pt x="3" y="17"/>
                    <a:pt x="1" y="15"/>
                    <a:pt x="1" y="13"/>
                  </a:cubicBezTo>
                  <a:cubicBezTo>
                    <a:pt x="1" y="11"/>
                    <a:pt x="3" y="10"/>
                    <a:pt x="5" y="9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88" name="Freeform 8"/>
            <p:cNvSpPr>
              <a:spLocks noEditPoints="1"/>
            </p:cNvSpPr>
            <p:nvPr/>
          </p:nvSpPr>
          <p:spPr bwMode="auto">
            <a:xfrm>
              <a:off x="5665788" y="5073651"/>
              <a:ext cx="33338" cy="50800"/>
            </a:xfrm>
            <a:custGeom>
              <a:avLst/>
              <a:gdLst>
                <a:gd name="T0" fmla="*/ 0 w 12"/>
                <a:gd name="T1" fmla="*/ 13 h 18"/>
                <a:gd name="T2" fmla="*/ 6 w 12"/>
                <a:gd name="T3" fmla="*/ 18 h 18"/>
                <a:gd name="T4" fmla="*/ 12 w 12"/>
                <a:gd name="T5" fmla="*/ 13 h 18"/>
                <a:gd name="T6" fmla="*/ 8 w 12"/>
                <a:gd name="T7" fmla="*/ 9 h 18"/>
                <a:gd name="T8" fmla="*/ 8 w 12"/>
                <a:gd name="T9" fmla="*/ 8 h 18"/>
                <a:gd name="T10" fmla="*/ 11 w 12"/>
                <a:gd name="T11" fmla="*/ 4 h 18"/>
                <a:gd name="T12" fmla="*/ 6 w 12"/>
                <a:gd name="T13" fmla="*/ 0 h 18"/>
                <a:gd name="T14" fmla="*/ 0 w 12"/>
                <a:gd name="T15" fmla="*/ 4 h 18"/>
                <a:gd name="T16" fmla="*/ 3 w 12"/>
                <a:gd name="T17" fmla="*/ 8 h 18"/>
                <a:gd name="T18" fmla="*/ 3 w 12"/>
                <a:gd name="T19" fmla="*/ 8 h 18"/>
                <a:gd name="T20" fmla="*/ 0 w 12"/>
                <a:gd name="T21" fmla="*/ 13 h 18"/>
                <a:gd name="T22" fmla="*/ 2 w 12"/>
                <a:gd name="T23" fmla="*/ 4 h 18"/>
                <a:gd name="T24" fmla="*/ 6 w 12"/>
                <a:gd name="T25" fmla="*/ 1 h 18"/>
                <a:gd name="T26" fmla="*/ 10 w 12"/>
                <a:gd name="T27" fmla="*/ 4 h 18"/>
                <a:gd name="T28" fmla="*/ 7 w 12"/>
                <a:gd name="T29" fmla="*/ 8 h 18"/>
                <a:gd name="T30" fmla="*/ 2 w 12"/>
                <a:gd name="T31" fmla="*/ 4 h 18"/>
                <a:gd name="T32" fmla="*/ 5 w 12"/>
                <a:gd name="T33" fmla="*/ 9 h 18"/>
                <a:gd name="T34" fmla="*/ 10 w 12"/>
                <a:gd name="T35" fmla="*/ 13 h 18"/>
                <a:gd name="T36" fmla="*/ 6 w 12"/>
                <a:gd name="T37" fmla="*/ 17 h 18"/>
                <a:gd name="T38" fmla="*/ 1 w 12"/>
                <a:gd name="T39" fmla="*/ 13 h 18"/>
                <a:gd name="T40" fmla="*/ 5 w 12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" h="18">
                  <a:moveTo>
                    <a:pt x="0" y="13"/>
                  </a:moveTo>
                  <a:cubicBezTo>
                    <a:pt x="0" y="16"/>
                    <a:pt x="2" y="18"/>
                    <a:pt x="6" y="18"/>
                  </a:cubicBezTo>
                  <a:cubicBezTo>
                    <a:pt x="10" y="18"/>
                    <a:pt x="12" y="16"/>
                    <a:pt x="12" y="13"/>
                  </a:cubicBezTo>
                  <a:cubicBezTo>
                    <a:pt x="12" y="10"/>
                    <a:pt x="10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0" y="8"/>
                    <a:pt x="11" y="6"/>
                    <a:pt x="11" y="4"/>
                  </a:cubicBezTo>
                  <a:cubicBezTo>
                    <a:pt x="11" y="1"/>
                    <a:pt x="9" y="0"/>
                    <a:pt x="6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6"/>
                    <a:pt x="2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9"/>
                    <a:pt x="0" y="11"/>
                    <a:pt x="0" y="13"/>
                  </a:cubicBezTo>
                  <a:close/>
                  <a:moveTo>
                    <a:pt x="2" y="4"/>
                  </a:moveTo>
                  <a:cubicBezTo>
                    <a:pt x="2" y="2"/>
                    <a:pt x="3" y="1"/>
                    <a:pt x="6" y="1"/>
                  </a:cubicBezTo>
                  <a:cubicBezTo>
                    <a:pt x="9" y="1"/>
                    <a:pt x="10" y="2"/>
                    <a:pt x="10" y="4"/>
                  </a:cubicBezTo>
                  <a:cubicBezTo>
                    <a:pt x="10" y="6"/>
                    <a:pt x="9" y="7"/>
                    <a:pt x="7" y="8"/>
                  </a:cubicBezTo>
                  <a:cubicBezTo>
                    <a:pt x="4" y="7"/>
                    <a:pt x="2" y="7"/>
                    <a:pt x="2" y="4"/>
                  </a:cubicBezTo>
                  <a:close/>
                  <a:moveTo>
                    <a:pt x="5" y="9"/>
                  </a:moveTo>
                  <a:cubicBezTo>
                    <a:pt x="7" y="10"/>
                    <a:pt x="10" y="10"/>
                    <a:pt x="10" y="13"/>
                  </a:cubicBezTo>
                  <a:cubicBezTo>
                    <a:pt x="10" y="16"/>
                    <a:pt x="9" y="17"/>
                    <a:pt x="6" y="17"/>
                  </a:cubicBezTo>
                  <a:cubicBezTo>
                    <a:pt x="2" y="17"/>
                    <a:pt x="1" y="15"/>
                    <a:pt x="1" y="13"/>
                  </a:cubicBezTo>
                  <a:cubicBezTo>
                    <a:pt x="1" y="11"/>
                    <a:pt x="3" y="10"/>
                    <a:pt x="5" y="9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89" name="Freeform 9"/>
            <p:cNvSpPr>
              <a:spLocks noEditPoints="1"/>
            </p:cNvSpPr>
            <p:nvPr/>
          </p:nvSpPr>
          <p:spPr bwMode="auto">
            <a:xfrm>
              <a:off x="5708650" y="5073651"/>
              <a:ext cx="33338" cy="50800"/>
            </a:xfrm>
            <a:custGeom>
              <a:avLst/>
              <a:gdLst>
                <a:gd name="T0" fmla="*/ 0 w 12"/>
                <a:gd name="T1" fmla="*/ 13 h 18"/>
                <a:gd name="T2" fmla="*/ 6 w 12"/>
                <a:gd name="T3" fmla="*/ 18 h 18"/>
                <a:gd name="T4" fmla="*/ 12 w 12"/>
                <a:gd name="T5" fmla="*/ 13 h 18"/>
                <a:gd name="T6" fmla="*/ 9 w 12"/>
                <a:gd name="T7" fmla="*/ 9 h 18"/>
                <a:gd name="T8" fmla="*/ 9 w 12"/>
                <a:gd name="T9" fmla="*/ 8 h 18"/>
                <a:gd name="T10" fmla="*/ 12 w 12"/>
                <a:gd name="T11" fmla="*/ 4 h 18"/>
                <a:gd name="T12" fmla="*/ 6 w 12"/>
                <a:gd name="T13" fmla="*/ 0 h 18"/>
                <a:gd name="T14" fmla="*/ 1 w 12"/>
                <a:gd name="T15" fmla="*/ 4 h 18"/>
                <a:gd name="T16" fmla="*/ 4 w 12"/>
                <a:gd name="T17" fmla="*/ 8 h 18"/>
                <a:gd name="T18" fmla="*/ 4 w 12"/>
                <a:gd name="T19" fmla="*/ 8 h 18"/>
                <a:gd name="T20" fmla="*/ 0 w 12"/>
                <a:gd name="T21" fmla="*/ 13 h 18"/>
                <a:gd name="T22" fmla="*/ 2 w 12"/>
                <a:gd name="T23" fmla="*/ 4 h 18"/>
                <a:gd name="T24" fmla="*/ 6 w 12"/>
                <a:gd name="T25" fmla="*/ 1 h 18"/>
                <a:gd name="T26" fmla="*/ 10 w 12"/>
                <a:gd name="T27" fmla="*/ 4 h 18"/>
                <a:gd name="T28" fmla="*/ 7 w 12"/>
                <a:gd name="T29" fmla="*/ 8 h 18"/>
                <a:gd name="T30" fmla="*/ 2 w 12"/>
                <a:gd name="T31" fmla="*/ 4 h 18"/>
                <a:gd name="T32" fmla="*/ 5 w 12"/>
                <a:gd name="T33" fmla="*/ 9 h 18"/>
                <a:gd name="T34" fmla="*/ 11 w 12"/>
                <a:gd name="T35" fmla="*/ 13 h 18"/>
                <a:gd name="T36" fmla="*/ 6 w 12"/>
                <a:gd name="T37" fmla="*/ 17 h 18"/>
                <a:gd name="T38" fmla="*/ 2 w 12"/>
                <a:gd name="T39" fmla="*/ 13 h 18"/>
                <a:gd name="T40" fmla="*/ 5 w 12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" h="18">
                  <a:moveTo>
                    <a:pt x="0" y="13"/>
                  </a:moveTo>
                  <a:cubicBezTo>
                    <a:pt x="0" y="16"/>
                    <a:pt x="2" y="18"/>
                    <a:pt x="6" y="18"/>
                  </a:cubicBezTo>
                  <a:cubicBezTo>
                    <a:pt x="10" y="18"/>
                    <a:pt x="12" y="16"/>
                    <a:pt x="12" y="13"/>
                  </a:cubicBezTo>
                  <a:cubicBezTo>
                    <a:pt x="12" y="10"/>
                    <a:pt x="11" y="9"/>
                    <a:pt x="9" y="9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2" y="6"/>
                    <a:pt x="12" y="4"/>
                  </a:cubicBezTo>
                  <a:cubicBezTo>
                    <a:pt x="12" y="1"/>
                    <a:pt x="10" y="0"/>
                    <a:pt x="6" y="0"/>
                  </a:cubicBezTo>
                  <a:cubicBezTo>
                    <a:pt x="3" y="0"/>
                    <a:pt x="1" y="1"/>
                    <a:pt x="1" y="4"/>
                  </a:cubicBezTo>
                  <a:cubicBezTo>
                    <a:pt x="1" y="6"/>
                    <a:pt x="2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9"/>
                    <a:pt x="0" y="11"/>
                    <a:pt x="0" y="13"/>
                  </a:cubicBezTo>
                  <a:close/>
                  <a:moveTo>
                    <a:pt x="2" y="4"/>
                  </a:moveTo>
                  <a:cubicBezTo>
                    <a:pt x="2" y="2"/>
                    <a:pt x="4" y="1"/>
                    <a:pt x="6" y="1"/>
                  </a:cubicBezTo>
                  <a:cubicBezTo>
                    <a:pt x="9" y="1"/>
                    <a:pt x="10" y="2"/>
                    <a:pt x="10" y="4"/>
                  </a:cubicBezTo>
                  <a:cubicBezTo>
                    <a:pt x="10" y="6"/>
                    <a:pt x="9" y="7"/>
                    <a:pt x="7" y="8"/>
                  </a:cubicBezTo>
                  <a:cubicBezTo>
                    <a:pt x="5" y="7"/>
                    <a:pt x="2" y="7"/>
                    <a:pt x="2" y="4"/>
                  </a:cubicBezTo>
                  <a:close/>
                  <a:moveTo>
                    <a:pt x="5" y="9"/>
                  </a:moveTo>
                  <a:cubicBezTo>
                    <a:pt x="8" y="10"/>
                    <a:pt x="11" y="10"/>
                    <a:pt x="11" y="13"/>
                  </a:cubicBezTo>
                  <a:cubicBezTo>
                    <a:pt x="11" y="16"/>
                    <a:pt x="9" y="17"/>
                    <a:pt x="6" y="17"/>
                  </a:cubicBezTo>
                  <a:cubicBezTo>
                    <a:pt x="3" y="17"/>
                    <a:pt x="2" y="15"/>
                    <a:pt x="2" y="13"/>
                  </a:cubicBezTo>
                  <a:cubicBezTo>
                    <a:pt x="2" y="11"/>
                    <a:pt x="3" y="10"/>
                    <a:pt x="5" y="9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0" name="Freeform 10"/>
            <p:cNvSpPr>
              <a:spLocks noEditPoints="1"/>
            </p:cNvSpPr>
            <p:nvPr/>
          </p:nvSpPr>
          <p:spPr bwMode="auto">
            <a:xfrm>
              <a:off x="5753100" y="5073651"/>
              <a:ext cx="33338" cy="50800"/>
            </a:xfrm>
            <a:custGeom>
              <a:avLst/>
              <a:gdLst>
                <a:gd name="T0" fmla="*/ 0 w 12"/>
                <a:gd name="T1" fmla="*/ 13 h 18"/>
                <a:gd name="T2" fmla="*/ 6 w 12"/>
                <a:gd name="T3" fmla="*/ 18 h 18"/>
                <a:gd name="T4" fmla="*/ 12 w 12"/>
                <a:gd name="T5" fmla="*/ 13 h 18"/>
                <a:gd name="T6" fmla="*/ 8 w 12"/>
                <a:gd name="T7" fmla="*/ 9 h 18"/>
                <a:gd name="T8" fmla="*/ 8 w 12"/>
                <a:gd name="T9" fmla="*/ 8 h 18"/>
                <a:gd name="T10" fmla="*/ 11 w 12"/>
                <a:gd name="T11" fmla="*/ 4 h 18"/>
                <a:gd name="T12" fmla="*/ 6 w 12"/>
                <a:gd name="T13" fmla="*/ 0 h 18"/>
                <a:gd name="T14" fmla="*/ 1 w 12"/>
                <a:gd name="T15" fmla="*/ 4 h 18"/>
                <a:gd name="T16" fmla="*/ 4 w 12"/>
                <a:gd name="T17" fmla="*/ 8 h 18"/>
                <a:gd name="T18" fmla="*/ 4 w 12"/>
                <a:gd name="T19" fmla="*/ 8 h 18"/>
                <a:gd name="T20" fmla="*/ 0 w 12"/>
                <a:gd name="T21" fmla="*/ 13 h 18"/>
                <a:gd name="T22" fmla="*/ 2 w 12"/>
                <a:gd name="T23" fmla="*/ 4 h 18"/>
                <a:gd name="T24" fmla="*/ 6 w 12"/>
                <a:gd name="T25" fmla="*/ 1 h 18"/>
                <a:gd name="T26" fmla="*/ 10 w 12"/>
                <a:gd name="T27" fmla="*/ 4 h 18"/>
                <a:gd name="T28" fmla="*/ 7 w 12"/>
                <a:gd name="T29" fmla="*/ 8 h 18"/>
                <a:gd name="T30" fmla="*/ 2 w 12"/>
                <a:gd name="T31" fmla="*/ 4 h 18"/>
                <a:gd name="T32" fmla="*/ 5 w 12"/>
                <a:gd name="T33" fmla="*/ 9 h 18"/>
                <a:gd name="T34" fmla="*/ 11 w 12"/>
                <a:gd name="T35" fmla="*/ 13 h 18"/>
                <a:gd name="T36" fmla="*/ 6 w 12"/>
                <a:gd name="T37" fmla="*/ 17 h 18"/>
                <a:gd name="T38" fmla="*/ 1 w 12"/>
                <a:gd name="T39" fmla="*/ 13 h 18"/>
                <a:gd name="T40" fmla="*/ 5 w 12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" h="18">
                  <a:moveTo>
                    <a:pt x="0" y="13"/>
                  </a:moveTo>
                  <a:cubicBezTo>
                    <a:pt x="0" y="16"/>
                    <a:pt x="2" y="18"/>
                    <a:pt x="6" y="18"/>
                  </a:cubicBezTo>
                  <a:cubicBezTo>
                    <a:pt x="10" y="18"/>
                    <a:pt x="12" y="16"/>
                    <a:pt x="12" y="13"/>
                  </a:cubicBezTo>
                  <a:cubicBezTo>
                    <a:pt x="12" y="10"/>
                    <a:pt x="10" y="9"/>
                    <a:pt x="8" y="9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0" y="8"/>
                    <a:pt x="11" y="6"/>
                    <a:pt x="11" y="4"/>
                  </a:cubicBezTo>
                  <a:cubicBezTo>
                    <a:pt x="11" y="1"/>
                    <a:pt x="10" y="0"/>
                    <a:pt x="6" y="0"/>
                  </a:cubicBezTo>
                  <a:cubicBezTo>
                    <a:pt x="2" y="0"/>
                    <a:pt x="1" y="1"/>
                    <a:pt x="1" y="4"/>
                  </a:cubicBezTo>
                  <a:cubicBezTo>
                    <a:pt x="1" y="6"/>
                    <a:pt x="2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" y="9"/>
                    <a:pt x="0" y="11"/>
                    <a:pt x="0" y="13"/>
                  </a:cubicBezTo>
                  <a:close/>
                  <a:moveTo>
                    <a:pt x="2" y="4"/>
                  </a:moveTo>
                  <a:cubicBezTo>
                    <a:pt x="2" y="2"/>
                    <a:pt x="3" y="1"/>
                    <a:pt x="6" y="1"/>
                  </a:cubicBezTo>
                  <a:cubicBezTo>
                    <a:pt x="9" y="1"/>
                    <a:pt x="10" y="2"/>
                    <a:pt x="10" y="4"/>
                  </a:cubicBezTo>
                  <a:cubicBezTo>
                    <a:pt x="10" y="6"/>
                    <a:pt x="9" y="7"/>
                    <a:pt x="7" y="8"/>
                  </a:cubicBezTo>
                  <a:cubicBezTo>
                    <a:pt x="4" y="7"/>
                    <a:pt x="2" y="7"/>
                    <a:pt x="2" y="4"/>
                  </a:cubicBezTo>
                  <a:close/>
                  <a:moveTo>
                    <a:pt x="5" y="9"/>
                  </a:moveTo>
                  <a:cubicBezTo>
                    <a:pt x="8" y="10"/>
                    <a:pt x="11" y="10"/>
                    <a:pt x="11" y="13"/>
                  </a:cubicBezTo>
                  <a:cubicBezTo>
                    <a:pt x="11" y="16"/>
                    <a:pt x="9" y="17"/>
                    <a:pt x="6" y="17"/>
                  </a:cubicBezTo>
                  <a:cubicBezTo>
                    <a:pt x="3" y="17"/>
                    <a:pt x="1" y="15"/>
                    <a:pt x="1" y="13"/>
                  </a:cubicBezTo>
                  <a:cubicBezTo>
                    <a:pt x="1" y="11"/>
                    <a:pt x="3" y="10"/>
                    <a:pt x="5" y="9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1" name="Freeform 11"/>
            <p:cNvSpPr>
              <a:spLocks/>
            </p:cNvSpPr>
            <p:nvPr/>
          </p:nvSpPr>
          <p:spPr bwMode="auto">
            <a:xfrm>
              <a:off x="5659438" y="5427663"/>
              <a:ext cx="93663" cy="44450"/>
            </a:xfrm>
            <a:custGeom>
              <a:avLst/>
              <a:gdLst>
                <a:gd name="T0" fmla="*/ 31 w 33"/>
                <a:gd name="T1" fmla="*/ 0 h 16"/>
                <a:gd name="T2" fmla="*/ 3 w 33"/>
                <a:gd name="T3" fmla="*/ 0 h 16"/>
                <a:gd name="T4" fmla="*/ 0 w 33"/>
                <a:gd name="T5" fmla="*/ 6 h 16"/>
                <a:gd name="T6" fmla="*/ 0 w 33"/>
                <a:gd name="T7" fmla="*/ 10 h 16"/>
                <a:gd name="T8" fmla="*/ 3 w 33"/>
                <a:gd name="T9" fmla="*/ 16 h 16"/>
                <a:gd name="T10" fmla="*/ 31 w 33"/>
                <a:gd name="T11" fmla="*/ 16 h 16"/>
                <a:gd name="T12" fmla="*/ 33 w 33"/>
                <a:gd name="T13" fmla="*/ 10 h 16"/>
                <a:gd name="T14" fmla="*/ 33 w 33"/>
                <a:gd name="T15" fmla="*/ 6 h 16"/>
                <a:gd name="T16" fmla="*/ 31 w 33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6">
                  <a:moveTo>
                    <a:pt x="3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3"/>
                    <a:pt x="1" y="16"/>
                    <a:pt x="3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2" y="16"/>
                    <a:pt x="33" y="13"/>
                    <a:pt x="33" y="10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2"/>
                    <a:pt x="32" y="0"/>
                    <a:pt x="31" y="0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2" name="Freeform 12"/>
            <p:cNvSpPr>
              <a:spLocks/>
            </p:cNvSpPr>
            <p:nvPr/>
          </p:nvSpPr>
          <p:spPr bwMode="auto">
            <a:xfrm>
              <a:off x="5694363" y="5232401"/>
              <a:ext cx="69850" cy="55563"/>
            </a:xfrm>
            <a:custGeom>
              <a:avLst/>
              <a:gdLst>
                <a:gd name="T0" fmla="*/ 0 w 44"/>
                <a:gd name="T1" fmla="*/ 30 h 35"/>
                <a:gd name="T2" fmla="*/ 3 w 44"/>
                <a:gd name="T3" fmla="*/ 35 h 35"/>
                <a:gd name="T4" fmla="*/ 7 w 44"/>
                <a:gd name="T5" fmla="*/ 34 h 35"/>
                <a:gd name="T6" fmla="*/ 44 w 44"/>
                <a:gd name="T7" fmla="*/ 0 h 35"/>
                <a:gd name="T8" fmla="*/ 3 w 44"/>
                <a:gd name="T9" fmla="*/ 28 h 35"/>
                <a:gd name="T10" fmla="*/ 0 w 44"/>
                <a:gd name="T11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35">
                  <a:moveTo>
                    <a:pt x="0" y="30"/>
                  </a:moveTo>
                  <a:lnTo>
                    <a:pt x="3" y="35"/>
                  </a:lnTo>
                  <a:lnTo>
                    <a:pt x="7" y="34"/>
                  </a:lnTo>
                  <a:lnTo>
                    <a:pt x="44" y="0"/>
                  </a:lnTo>
                  <a:lnTo>
                    <a:pt x="3" y="28"/>
                  </a:lnTo>
                  <a:lnTo>
                    <a:pt x="0" y="30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3" name="Freeform 13"/>
            <p:cNvSpPr>
              <a:spLocks/>
            </p:cNvSpPr>
            <p:nvPr/>
          </p:nvSpPr>
          <p:spPr bwMode="auto">
            <a:xfrm>
              <a:off x="5549900" y="5181601"/>
              <a:ext cx="28575" cy="39688"/>
            </a:xfrm>
            <a:custGeom>
              <a:avLst/>
              <a:gdLst>
                <a:gd name="T0" fmla="*/ 0 w 18"/>
                <a:gd name="T1" fmla="*/ 0 h 25"/>
                <a:gd name="T2" fmla="*/ 14 w 18"/>
                <a:gd name="T3" fmla="*/ 21 h 25"/>
                <a:gd name="T4" fmla="*/ 14 w 18"/>
                <a:gd name="T5" fmla="*/ 25 h 25"/>
                <a:gd name="T6" fmla="*/ 18 w 18"/>
                <a:gd name="T7" fmla="*/ 23 h 25"/>
                <a:gd name="T8" fmla="*/ 16 w 18"/>
                <a:gd name="T9" fmla="*/ 19 h 25"/>
                <a:gd name="T10" fmla="*/ 0 w 1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14" y="21"/>
                  </a:lnTo>
                  <a:lnTo>
                    <a:pt x="14" y="25"/>
                  </a:lnTo>
                  <a:lnTo>
                    <a:pt x="18" y="23"/>
                  </a:lnTo>
                  <a:lnTo>
                    <a:pt x="16" y="19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  <p:grpSp>
        <p:nvGrpSpPr>
          <p:cNvPr id="4" name="Groupe 44"/>
          <p:cNvGrpSpPr/>
          <p:nvPr/>
        </p:nvGrpSpPr>
        <p:grpSpPr>
          <a:xfrm>
            <a:off x="362231" y="3031967"/>
            <a:ext cx="96928" cy="152084"/>
            <a:chOff x="457200" y="3314172"/>
            <a:chExt cx="206829" cy="344715"/>
          </a:xfrm>
        </p:grpSpPr>
        <p:sp>
          <p:nvSpPr>
            <p:cNvPr id="181" name="Freeform 13"/>
            <p:cNvSpPr>
              <a:spLocks/>
            </p:cNvSpPr>
            <p:nvPr/>
          </p:nvSpPr>
          <p:spPr bwMode="auto">
            <a:xfrm>
              <a:off x="576943" y="3508301"/>
              <a:ext cx="87086" cy="146958"/>
            </a:xfrm>
            <a:custGeom>
              <a:avLst/>
              <a:gdLst>
                <a:gd name="T0" fmla="*/ 27 w 27"/>
                <a:gd name="T1" fmla="*/ 8 h 46"/>
                <a:gd name="T2" fmla="*/ 26 w 27"/>
                <a:gd name="T3" fmla="*/ 5 h 46"/>
                <a:gd name="T4" fmla="*/ 26 w 27"/>
                <a:gd name="T5" fmla="*/ 5 h 46"/>
                <a:gd name="T6" fmla="*/ 26 w 27"/>
                <a:gd name="T7" fmla="*/ 4 h 46"/>
                <a:gd name="T8" fmla="*/ 23 w 27"/>
                <a:gd name="T9" fmla="*/ 1 h 46"/>
                <a:gd name="T10" fmla="*/ 23 w 27"/>
                <a:gd name="T11" fmla="*/ 1 h 46"/>
                <a:gd name="T12" fmla="*/ 22 w 27"/>
                <a:gd name="T13" fmla="*/ 1 h 46"/>
                <a:gd name="T14" fmla="*/ 21 w 27"/>
                <a:gd name="T15" fmla="*/ 0 h 46"/>
                <a:gd name="T16" fmla="*/ 20 w 27"/>
                <a:gd name="T17" fmla="*/ 0 h 46"/>
                <a:gd name="T18" fmla="*/ 20 w 27"/>
                <a:gd name="T19" fmla="*/ 0 h 46"/>
                <a:gd name="T20" fmla="*/ 19 w 27"/>
                <a:gd name="T21" fmla="*/ 0 h 46"/>
                <a:gd name="T22" fmla="*/ 17 w 27"/>
                <a:gd name="T23" fmla="*/ 0 h 46"/>
                <a:gd name="T24" fmla="*/ 10 w 27"/>
                <a:gd name="T25" fmla="*/ 0 h 46"/>
                <a:gd name="T26" fmla="*/ 9 w 27"/>
                <a:gd name="T27" fmla="*/ 0 h 46"/>
                <a:gd name="T28" fmla="*/ 8 w 27"/>
                <a:gd name="T29" fmla="*/ 0 h 46"/>
                <a:gd name="T30" fmla="*/ 8 w 27"/>
                <a:gd name="T31" fmla="*/ 0 h 46"/>
                <a:gd name="T32" fmla="*/ 7 w 27"/>
                <a:gd name="T33" fmla="*/ 0 h 46"/>
                <a:gd name="T34" fmla="*/ 2 w 27"/>
                <a:gd name="T35" fmla="*/ 4 h 46"/>
                <a:gd name="T36" fmla="*/ 1 w 27"/>
                <a:gd name="T37" fmla="*/ 5 h 46"/>
                <a:gd name="T38" fmla="*/ 1 w 27"/>
                <a:gd name="T39" fmla="*/ 6 h 46"/>
                <a:gd name="T40" fmla="*/ 1 w 27"/>
                <a:gd name="T41" fmla="*/ 7 h 46"/>
                <a:gd name="T42" fmla="*/ 0 w 27"/>
                <a:gd name="T43" fmla="*/ 8 h 46"/>
                <a:gd name="T44" fmla="*/ 0 w 27"/>
                <a:gd name="T45" fmla="*/ 8 h 46"/>
                <a:gd name="T46" fmla="*/ 0 w 27"/>
                <a:gd name="T47" fmla="*/ 10 h 46"/>
                <a:gd name="T48" fmla="*/ 0 w 27"/>
                <a:gd name="T49" fmla="*/ 15 h 46"/>
                <a:gd name="T50" fmla="*/ 5 w 27"/>
                <a:gd name="T51" fmla="*/ 23 h 46"/>
                <a:gd name="T52" fmla="*/ 5 w 27"/>
                <a:gd name="T53" fmla="*/ 45 h 46"/>
                <a:gd name="T54" fmla="*/ 6 w 27"/>
                <a:gd name="T55" fmla="*/ 46 h 46"/>
                <a:gd name="T56" fmla="*/ 21 w 27"/>
                <a:gd name="T57" fmla="*/ 46 h 46"/>
                <a:gd name="T58" fmla="*/ 23 w 27"/>
                <a:gd name="T59" fmla="*/ 45 h 46"/>
                <a:gd name="T60" fmla="*/ 23 w 27"/>
                <a:gd name="T61" fmla="*/ 23 h 46"/>
                <a:gd name="T62" fmla="*/ 27 w 27"/>
                <a:gd name="T63" fmla="*/ 16 h 46"/>
                <a:gd name="T64" fmla="*/ 27 w 27"/>
                <a:gd name="T65" fmla="*/ 15 h 46"/>
                <a:gd name="T66" fmla="*/ 27 w 27"/>
                <a:gd name="T67" fmla="*/ 10 h 46"/>
                <a:gd name="T68" fmla="*/ 27 w 27"/>
                <a:gd name="T69" fmla="*/ 8 h 46"/>
                <a:gd name="T70" fmla="*/ 27 w 27"/>
                <a:gd name="T7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" h="46">
                  <a:moveTo>
                    <a:pt x="27" y="8"/>
                  </a:moveTo>
                  <a:cubicBezTo>
                    <a:pt x="27" y="7"/>
                    <a:pt x="27" y="6"/>
                    <a:pt x="26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4" y="2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2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1" y="7"/>
                    <a:pt x="1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8"/>
                    <a:pt x="2" y="22"/>
                    <a:pt x="5" y="2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5" y="46"/>
                    <a:pt x="6" y="46"/>
                    <a:pt x="6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2" y="46"/>
                    <a:pt x="23" y="46"/>
                    <a:pt x="23" y="45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5" y="22"/>
                    <a:pt x="27" y="19"/>
                    <a:pt x="27" y="16"/>
                  </a:cubicBezTo>
                  <a:cubicBezTo>
                    <a:pt x="27" y="16"/>
                    <a:pt x="27" y="15"/>
                    <a:pt x="27" y="15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9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82" name="Freeform 14"/>
            <p:cNvSpPr>
              <a:spLocks/>
            </p:cNvSpPr>
            <p:nvPr/>
          </p:nvSpPr>
          <p:spPr bwMode="auto">
            <a:xfrm>
              <a:off x="595086" y="3446615"/>
              <a:ext cx="52615" cy="50800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3"/>
                    <a:pt x="12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83" name="Freeform 15"/>
            <p:cNvSpPr>
              <a:spLocks/>
            </p:cNvSpPr>
            <p:nvPr/>
          </p:nvSpPr>
          <p:spPr bwMode="auto">
            <a:xfrm>
              <a:off x="482600" y="3314172"/>
              <a:ext cx="65314" cy="67129"/>
            </a:xfrm>
            <a:custGeom>
              <a:avLst/>
              <a:gdLst>
                <a:gd name="T0" fmla="*/ 10 w 20"/>
                <a:gd name="T1" fmla="*/ 21 h 21"/>
                <a:gd name="T2" fmla="*/ 10 w 20"/>
                <a:gd name="T3" fmla="*/ 21 h 21"/>
                <a:gd name="T4" fmla="*/ 20 w 20"/>
                <a:gd name="T5" fmla="*/ 10 h 21"/>
                <a:gd name="T6" fmla="*/ 10 w 20"/>
                <a:gd name="T7" fmla="*/ 0 h 21"/>
                <a:gd name="T8" fmla="*/ 10 w 20"/>
                <a:gd name="T9" fmla="*/ 0 h 21"/>
                <a:gd name="T10" fmla="*/ 0 w 20"/>
                <a:gd name="T11" fmla="*/ 10 h 21"/>
                <a:gd name="T12" fmla="*/ 10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16" y="21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1"/>
                    <a:pt x="10" y="2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84" name="Freeform 18"/>
            <p:cNvSpPr>
              <a:spLocks/>
            </p:cNvSpPr>
            <p:nvPr/>
          </p:nvSpPr>
          <p:spPr bwMode="auto">
            <a:xfrm>
              <a:off x="457200" y="3392186"/>
              <a:ext cx="116114" cy="266701"/>
            </a:xfrm>
            <a:custGeom>
              <a:avLst/>
              <a:gdLst>
                <a:gd name="T0" fmla="*/ 36 w 36"/>
                <a:gd name="T1" fmla="*/ 11 h 83"/>
                <a:gd name="T2" fmla="*/ 36 w 36"/>
                <a:gd name="T3" fmla="*/ 11 h 83"/>
                <a:gd name="T4" fmla="*/ 34 w 36"/>
                <a:gd name="T5" fmla="*/ 7 h 83"/>
                <a:gd name="T6" fmla="*/ 34 w 36"/>
                <a:gd name="T7" fmla="*/ 7 h 83"/>
                <a:gd name="T8" fmla="*/ 33 w 36"/>
                <a:gd name="T9" fmla="*/ 6 h 83"/>
                <a:gd name="T10" fmla="*/ 30 w 36"/>
                <a:gd name="T11" fmla="*/ 2 h 83"/>
                <a:gd name="T12" fmla="*/ 30 w 36"/>
                <a:gd name="T13" fmla="*/ 2 h 83"/>
                <a:gd name="T14" fmla="*/ 28 w 36"/>
                <a:gd name="T15" fmla="*/ 1 h 83"/>
                <a:gd name="T16" fmla="*/ 27 w 36"/>
                <a:gd name="T17" fmla="*/ 1 h 83"/>
                <a:gd name="T18" fmla="*/ 26 w 36"/>
                <a:gd name="T19" fmla="*/ 1 h 83"/>
                <a:gd name="T20" fmla="*/ 26 w 36"/>
                <a:gd name="T21" fmla="*/ 1 h 83"/>
                <a:gd name="T22" fmla="*/ 25 w 36"/>
                <a:gd name="T23" fmla="*/ 0 h 83"/>
                <a:gd name="T24" fmla="*/ 23 w 36"/>
                <a:gd name="T25" fmla="*/ 0 h 83"/>
                <a:gd name="T26" fmla="*/ 13 w 36"/>
                <a:gd name="T27" fmla="*/ 0 h 83"/>
                <a:gd name="T28" fmla="*/ 11 w 36"/>
                <a:gd name="T29" fmla="*/ 0 h 83"/>
                <a:gd name="T30" fmla="*/ 10 w 36"/>
                <a:gd name="T31" fmla="*/ 1 h 83"/>
                <a:gd name="T32" fmla="*/ 10 w 36"/>
                <a:gd name="T33" fmla="*/ 1 h 83"/>
                <a:gd name="T34" fmla="*/ 9 w 36"/>
                <a:gd name="T35" fmla="*/ 1 h 83"/>
                <a:gd name="T36" fmla="*/ 8 w 36"/>
                <a:gd name="T37" fmla="*/ 1 h 83"/>
                <a:gd name="T38" fmla="*/ 8 w 36"/>
                <a:gd name="T39" fmla="*/ 1 h 83"/>
                <a:gd name="T40" fmla="*/ 7 w 36"/>
                <a:gd name="T41" fmla="*/ 2 h 83"/>
                <a:gd name="T42" fmla="*/ 7 w 36"/>
                <a:gd name="T43" fmla="*/ 2 h 83"/>
                <a:gd name="T44" fmla="*/ 7 w 36"/>
                <a:gd name="T45" fmla="*/ 2 h 83"/>
                <a:gd name="T46" fmla="*/ 7 w 36"/>
                <a:gd name="T47" fmla="*/ 2 h 83"/>
                <a:gd name="T48" fmla="*/ 6 w 36"/>
                <a:gd name="T49" fmla="*/ 2 h 83"/>
                <a:gd name="T50" fmla="*/ 3 w 36"/>
                <a:gd name="T51" fmla="*/ 6 h 83"/>
                <a:gd name="T52" fmla="*/ 2 w 36"/>
                <a:gd name="T53" fmla="*/ 7 h 83"/>
                <a:gd name="T54" fmla="*/ 2 w 36"/>
                <a:gd name="T55" fmla="*/ 7 h 83"/>
                <a:gd name="T56" fmla="*/ 1 w 36"/>
                <a:gd name="T57" fmla="*/ 11 h 83"/>
                <a:gd name="T58" fmla="*/ 1 w 36"/>
                <a:gd name="T59" fmla="*/ 11 h 83"/>
                <a:gd name="T60" fmla="*/ 0 w 36"/>
                <a:gd name="T61" fmla="*/ 13 h 83"/>
                <a:gd name="T62" fmla="*/ 0 w 36"/>
                <a:gd name="T63" fmla="*/ 20 h 83"/>
                <a:gd name="T64" fmla="*/ 0 w 36"/>
                <a:gd name="T65" fmla="*/ 32 h 83"/>
                <a:gd name="T66" fmla="*/ 7 w 36"/>
                <a:gd name="T67" fmla="*/ 43 h 83"/>
                <a:gd name="T68" fmla="*/ 7 w 36"/>
                <a:gd name="T69" fmla="*/ 81 h 83"/>
                <a:gd name="T70" fmla="*/ 8 w 36"/>
                <a:gd name="T71" fmla="*/ 83 h 83"/>
                <a:gd name="T72" fmla="*/ 28 w 36"/>
                <a:gd name="T73" fmla="*/ 83 h 83"/>
                <a:gd name="T74" fmla="*/ 29 w 36"/>
                <a:gd name="T75" fmla="*/ 81 h 83"/>
                <a:gd name="T76" fmla="*/ 29 w 36"/>
                <a:gd name="T77" fmla="*/ 43 h 83"/>
                <a:gd name="T78" fmla="*/ 36 w 36"/>
                <a:gd name="T79" fmla="*/ 34 h 83"/>
                <a:gd name="T80" fmla="*/ 36 w 36"/>
                <a:gd name="T81" fmla="*/ 32 h 83"/>
                <a:gd name="T82" fmla="*/ 36 w 36"/>
                <a:gd name="T83" fmla="*/ 13 h 83"/>
                <a:gd name="T84" fmla="*/ 36 w 36"/>
                <a:gd name="T85" fmla="*/ 1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" h="83">
                  <a:moveTo>
                    <a:pt x="36" y="11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5" y="9"/>
                    <a:pt x="35" y="8"/>
                    <a:pt x="34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6"/>
                    <a:pt x="34" y="6"/>
                    <a:pt x="33" y="6"/>
                  </a:cubicBezTo>
                  <a:cubicBezTo>
                    <a:pt x="33" y="4"/>
                    <a:pt x="32" y="3"/>
                    <a:pt x="30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9" y="2"/>
                    <a:pt x="29" y="2"/>
                    <a:pt x="28" y="1"/>
                  </a:cubicBezTo>
                  <a:cubicBezTo>
                    <a:pt x="28" y="1"/>
                    <a:pt x="27" y="1"/>
                    <a:pt x="27" y="1"/>
                  </a:cubicBezTo>
                  <a:cubicBezTo>
                    <a:pt x="27" y="1"/>
                    <a:pt x="27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11" y="0"/>
                    <a:pt x="11" y="0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3"/>
                    <a:pt x="4" y="4"/>
                    <a:pt x="3" y="6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8"/>
                    <a:pt x="1" y="9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7"/>
                    <a:pt x="3" y="41"/>
                    <a:pt x="7" y="43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2"/>
                    <a:pt x="7" y="83"/>
                    <a:pt x="8" y="83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29" y="83"/>
                    <a:pt x="29" y="82"/>
                    <a:pt x="29" y="81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1"/>
                    <a:pt x="35" y="38"/>
                    <a:pt x="36" y="34"/>
                  </a:cubicBezTo>
                  <a:cubicBezTo>
                    <a:pt x="36" y="33"/>
                    <a:pt x="36" y="32"/>
                    <a:pt x="36" y="32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2"/>
                    <a:pt x="36" y="12"/>
                    <a:pt x="36" y="1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e 49"/>
          <p:cNvGrpSpPr/>
          <p:nvPr/>
        </p:nvGrpSpPr>
        <p:grpSpPr>
          <a:xfrm>
            <a:off x="1643943" y="2793968"/>
            <a:ext cx="96928" cy="152084"/>
            <a:chOff x="457200" y="3314172"/>
            <a:chExt cx="206829" cy="344715"/>
          </a:xfrm>
        </p:grpSpPr>
        <p:sp>
          <p:nvSpPr>
            <p:cNvPr id="177" name="Freeform 13"/>
            <p:cNvSpPr>
              <a:spLocks/>
            </p:cNvSpPr>
            <p:nvPr/>
          </p:nvSpPr>
          <p:spPr bwMode="auto">
            <a:xfrm>
              <a:off x="576943" y="3508301"/>
              <a:ext cx="87086" cy="146958"/>
            </a:xfrm>
            <a:custGeom>
              <a:avLst/>
              <a:gdLst>
                <a:gd name="T0" fmla="*/ 27 w 27"/>
                <a:gd name="T1" fmla="*/ 8 h 46"/>
                <a:gd name="T2" fmla="*/ 26 w 27"/>
                <a:gd name="T3" fmla="*/ 5 h 46"/>
                <a:gd name="T4" fmla="*/ 26 w 27"/>
                <a:gd name="T5" fmla="*/ 5 h 46"/>
                <a:gd name="T6" fmla="*/ 26 w 27"/>
                <a:gd name="T7" fmla="*/ 4 h 46"/>
                <a:gd name="T8" fmla="*/ 23 w 27"/>
                <a:gd name="T9" fmla="*/ 1 h 46"/>
                <a:gd name="T10" fmla="*/ 23 w 27"/>
                <a:gd name="T11" fmla="*/ 1 h 46"/>
                <a:gd name="T12" fmla="*/ 22 w 27"/>
                <a:gd name="T13" fmla="*/ 1 h 46"/>
                <a:gd name="T14" fmla="*/ 21 w 27"/>
                <a:gd name="T15" fmla="*/ 0 h 46"/>
                <a:gd name="T16" fmla="*/ 20 w 27"/>
                <a:gd name="T17" fmla="*/ 0 h 46"/>
                <a:gd name="T18" fmla="*/ 20 w 27"/>
                <a:gd name="T19" fmla="*/ 0 h 46"/>
                <a:gd name="T20" fmla="*/ 19 w 27"/>
                <a:gd name="T21" fmla="*/ 0 h 46"/>
                <a:gd name="T22" fmla="*/ 17 w 27"/>
                <a:gd name="T23" fmla="*/ 0 h 46"/>
                <a:gd name="T24" fmla="*/ 10 w 27"/>
                <a:gd name="T25" fmla="*/ 0 h 46"/>
                <a:gd name="T26" fmla="*/ 9 w 27"/>
                <a:gd name="T27" fmla="*/ 0 h 46"/>
                <a:gd name="T28" fmla="*/ 8 w 27"/>
                <a:gd name="T29" fmla="*/ 0 h 46"/>
                <a:gd name="T30" fmla="*/ 8 w 27"/>
                <a:gd name="T31" fmla="*/ 0 h 46"/>
                <a:gd name="T32" fmla="*/ 7 w 27"/>
                <a:gd name="T33" fmla="*/ 0 h 46"/>
                <a:gd name="T34" fmla="*/ 2 w 27"/>
                <a:gd name="T35" fmla="*/ 4 h 46"/>
                <a:gd name="T36" fmla="*/ 1 w 27"/>
                <a:gd name="T37" fmla="*/ 5 h 46"/>
                <a:gd name="T38" fmla="*/ 1 w 27"/>
                <a:gd name="T39" fmla="*/ 6 h 46"/>
                <a:gd name="T40" fmla="*/ 1 w 27"/>
                <a:gd name="T41" fmla="*/ 7 h 46"/>
                <a:gd name="T42" fmla="*/ 0 w 27"/>
                <a:gd name="T43" fmla="*/ 8 h 46"/>
                <a:gd name="T44" fmla="*/ 0 w 27"/>
                <a:gd name="T45" fmla="*/ 8 h 46"/>
                <a:gd name="T46" fmla="*/ 0 w 27"/>
                <a:gd name="T47" fmla="*/ 10 h 46"/>
                <a:gd name="T48" fmla="*/ 0 w 27"/>
                <a:gd name="T49" fmla="*/ 15 h 46"/>
                <a:gd name="T50" fmla="*/ 5 w 27"/>
                <a:gd name="T51" fmla="*/ 23 h 46"/>
                <a:gd name="T52" fmla="*/ 5 w 27"/>
                <a:gd name="T53" fmla="*/ 45 h 46"/>
                <a:gd name="T54" fmla="*/ 6 w 27"/>
                <a:gd name="T55" fmla="*/ 46 h 46"/>
                <a:gd name="T56" fmla="*/ 21 w 27"/>
                <a:gd name="T57" fmla="*/ 46 h 46"/>
                <a:gd name="T58" fmla="*/ 23 w 27"/>
                <a:gd name="T59" fmla="*/ 45 h 46"/>
                <a:gd name="T60" fmla="*/ 23 w 27"/>
                <a:gd name="T61" fmla="*/ 23 h 46"/>
                <a:gd name="T62" fmla="*/ 27 w 27"/>
                <a:gd name="T63" fmla="*/ 16 h 46"/>
                <a:gd name="T64" fmla="*/ 27 w 27"/>
                <a:gd name="T65" fmla="*/ 15 h 46"/>
                <a:gd name="T66" fmla="*/ 27 w 27"/>
                <a:gd name="T67" fmla="*/ 10 h 46"/>
                <a:gd name="T68" fmla="*/ 27 w 27"/>
                <a:gd name="T69" fmla="*/ 8 h 46"/>
                <a:gd name="T70" fmla="*/ 27 w 27"/>
                <a:gd name="T7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" h="46">
                  <a:moveTo>
                    <a:pt x="27" y="8"/>
                  </a:moveTo>
                  <a:cubicBezTo>
                    <a:pt x="27" y="7"/>
                    <a:pt x="27" y="6"/>
                    <a:pt x="26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4" y="2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2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1" y="7"/>
                    <a:pt x="1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8"/>
                    <a:pt x="2" y="22"/>
                    <a:pt x="5" y="2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5" y="46"/>
                    <a:pt x="6" y="46"/>
                    <a:pt x="6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2" y="46"/>
                    <a:pt x="23" y="46"/>
                    <a:pt x="23" y="45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5" y="22"/>
                    <a:pt x="27" y="19"/>
                    <a:pt x="27" y="16"/>
                  </a:cubicBezTo>
                  <a:cubicBezTo>
                    <a:pt x="27" y="16"/>
                    <a:pt x="27" y="15"/>
                    <a:pt x="27" y="15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9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78" name="Freeform 14"/>
            <p:cNvSpPr>
              <a:spLocks/>
            </p:cNvSpPr>
            <p:nvPr/>
          </p:nvSpPr>
          <p:spPr bwMode="auto">
            <a:xfrm>
              <a:off x="595086" y="3446615"/>
              <a:ext cx="52615" cy="50800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3"/>
                    <a:pt x="12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79" name="Freeform 15"/>
            <p:cNvSpPr>
              <a:spLocks/>
            </p:cNvSpPr>
            <p:nvPr/>
          </p:nvSpPr>
          <p:spPr bwMode="auto">
            <a:xfrm>
              <a:off x="482600" y="3314172"/>
              <a:ext cx="65314" cy="67129"/>
            </a:xfrm>
            <a:custGeom>
              <a:avLst/>
              <a:gdLst>
                <a:gd name="T0" fmla="*/ 10 w 20"/>
                <a:gd name="T1" fmla="*/ 21 h 21"/>
                <a:gd name="T2" fmla="*/ 10 w 20"/>
                <a:gd name="T3" fmla="*/ 21 h 21"/>
                <a:gd name="T4" fmla="*/ 20 w 20"/>
                <a:gd name="T5" fmla="*/ 10 h 21"/>
                <a:gd name="T6" fmla="*/ 10 w 20"/>
                <a:gd name="T7" fmla="*/ 0 h 21"/>
                <a:gd name="T8" fmla="*/ 10 w 20"/>
                <a:gd name="T9" fmla="*/ 0 h 21"/>
                <a:gd name="T10" fmla="*/ 0 w 20"/>
                <a:gd name="T11" fmla="*/ 10 h 21"/>
                <a:gd name="T12" fmla="*/ 10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16" y="21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1"/>
                    <a:pt x="10" y="2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457200" y="3392186"/>
              <a:ext cx="116114" cy="266701"/>
            </a:xfrm>
            <a:custGeom>
              <a:avLst/>
              <a:gdLst>
                <a:gd name="T0" fmla="*/ 36 w 36"/>
                <a:gd name="T1" fmla="*/ 11 h 83"/>
                <a:gd name="T2" fmla="*/ 36 w 36"/>
                <a:gd name="T3" fmla="*/ 11 h 83"/>
                <a:gd name="T4" fmla="*/ 34 w 36"/>
                <a:gd name="T5" fmla="*/ 7 h 83"/>
                <a:gd name="T6" fmla="*/ 34 w 36"/>
                <a:gd name="T7" fmla="*/ 7 h 83"/>
                <a:gd name="T8" fmla="*/ 33 w 36"/>
                <a:gd name="T9" fmla="*/ 6 h 83"/>
                <a:gd name="T10" fmla="*/ 30 w 36"/>
                <a:gd name="T11" fmla="*/ 2 h 83"/>
                <a:gd name="T12" fmla="*/ 30 w 36"/>
                <a:gd name="T13" fmla="*/ 2 h 83"/>
                <a:gd name="T14" fmla="*/ 28 w 36"/>
                <a:gd name="T15" fmla="*/ 1 h 83"/>
                <a:gd name="T16" fmla="*/ 27 w 36"/>
                <a:gd name="T17" fmla="*/ 1 h 83"/>
                <a:gd name="T18" fmla="*/ 26 w 36"/>
                <a:gd name="T19" fmla="*/ 1 h 83"/>
                <a:gd name="T20" fmla="*/ 26 w 36"/>
                <a:gd name="T21" fmla="*/ 1 h 83"/>
                <a:gd name="T22" fmla="*/ 25 w 36"/>
                <a:gd name="T23" fmla="*/ 0 h 83"/>
                <a:gd name="T24" fmla="*/ 23 w 36"/>
                <a:gd name="T25" fmla="*/ 0 h 83"/>
                <a:gd name="T26" fmla="*/ 13 w 36"/>
                <a:gd name="T27" fmla="*/ 0 h 83"/>
                <a:gd name="T28" fmla="*/ 11 w 36"/>
                <a:gd name="T29" fmla="*/ 0 h 83"/>
                <a:gd name="T30" fmla="*/ 10 w 36"/>
                <a:gd name="T31" fmla="*/ 1 h 83"/>
                <a:gd name="T32" fmla="*/ 10 w 36"/>
                <a:gd name="T33" fmla="*/ 1 h 83"/>
                <a:gd name="T34" fmla="*/ 9 w 36"/>
                <a:gd name="T35" fmla="*/ 1 h 83"/>
                <a:gd name="T36" fmla="*/ 8 w 36"/>
                <a:gd name="T37" fmla="*/ 1 h 83"/>
                <a:gd name="T38" fmla="*/ 8 w 36"/>
                <a:gd name="T39" fmla="*/ 1 h 83"/>
                <a:gd name="T40" fmla="*/ 7 w 36"/>
                <a:gd name="T41" fmla="*/ 2 h 83"/>
                <a:gd name="T42" fmla="*/ 7 w 36"/>
                <a:gd name="T43" fmla="*/ 2 h 83"/>
                <a:gd name="T44" fmla="*/ 7 w 36"/>
                <a:gd name="T45" fmla="*/ 2 h 83"/>
                <a:gd name="T46" fmla="*/ 7 w 36"/>
                <a:gd name="T47" fmla="*/ 2 h 83"/>
                <a:gd name="T48" fmla="*/ 6 w 36"/>
                <a:gd name="T49" fmla="*/ 2 h 83"/>
                <a:gd name="T50" fmla="*/ 3 w 36"/>
                <a:gd name="T51" fmla="*/ 6 h 83"/>
                <a:gd name="T52" fmla="*/ 2 w 36"/>
                <a:gd name="T53" fmla="*/ 7 h 83"/>
                <a:gd name="T54" fmla="*/ 2 w 36"/>
                <a:gd name="T55" fmla="*/ 7 h 83"/>
                <a:gd name="T56" fmla="*/ 1 w 36"/>
                <a:gd name="T57" fmla="*/ 11 h 83"/>
                <a:gd name="T58" fmla="*/ 1 w 36"/>
                <a:gd name="T59" fmla="*/ 11 h 83"/>
                <a:gd name="T60" fmla="*/ 0 w 36"/>
                <a:gd name="T61" fmla="*/ 13 h 83"/>
                <a:gd name="T62" fmla="*/ 0 w 36"/>
                <a:gd name="T63" fmla="*/ 20 h 83"/>
                <a:gd name="T64" fmla="*/ 0 w 36"/>
                <a:gd name="T65" fmla="*/ 32 h 83"/>
                <a:gd name="T66" fmla="*/ 7 w 36"/>
                <a:gd name="T67" fmla="*/ 43 h 83"/>
                <a:gd name="T68" fmla="*/ 7 w 36"/>
                <a:gd name="T69" fmla="*/ 81 h 83"/>
                <a:gd name="T70" fmla="*/ 8 w 36"/>
                <a:gd name="T71" fmla="*/ 83 h 83"/>
                <a:gd name="T72" fmla="*/ 28 w 36"/>
                <a:gd name="T73" fmla="*/ 83 h 83"/>
                <a:gd name="T74" fmla="*/ 29 w 36"/>
                <a:gd name="T75" fmla="*/ 81 h 83"/>
                <a:gd name="T76" fmla="*/ 29 w 36"/>
                <a:gd name="T77" fmla="*/ 43 h 83"/>
                <a:gd name="T78" fmla="*/ 36 w 36"/>
                <a:gd name="T79" fmla="*/ 34 h 83"/>
                <a:gd name="T80" fmla="*/ 36 w 36"/>
                <a:gd name="T81" fmla="*/ 32 h 83"/>
                <a:gd name="T82" fmla="*/ 36 w 36"/>
                <a:gd name="T83" fmla="*/ 13 h 83"/>
                <a:gd name="T84" fmla="*/ 36 w 36"/>
                <a:gd name="T85" fmla="*/ 1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" h="83">
                  <a:moveTo>
                    <a:pt x="36" y="11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5" y="9"/>
                    <a:pt x="35" y="8"/>
                    <a:pt x="34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6"/>
                    <a:pt x="34" y="6"/>
                    <a:pt x="33" y="6"/>
                  </a:cubicBezTo>
                  <a:cubicBezTo>
                    <a:pt x="33" y="4"/>
                    <a:pt x="32" y="3"/>
                    <a:pt x="30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9" y="2"/>
                    <a:pt x="29" y="2"/>
                    <a:pt x="28" y="1"/>
                  </a:cubicBezTo>
                  <a:cubicBezTo>
                    <a:pt x="28" y="1"/>
                    <a:pt x="27" y="1"/>
                    <a:pt x="27" y="1"/>
                  </a:cubicBezTo>
                  <a:cubicBezTo>
                    <a:pt x="27" y="1"/>
                    <a:pt x="27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11" y="0"/>
                    <a:pt x="11" y="0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3"/>
                    <a:pt x="4" y="4"/>
                    <a:pt x="3" y="6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8"/>
                    <a:pt x="1" y="9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7"/>
                    <a:pt x="3" y="41"/>
                    <a:pt x="7" y="43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2"/>
                    <a:pt x="7" y="83"/>
                    <a:pt x="8" y="83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29" y="83"/>
                    <a:pt x="29" y="82"/>
                    <a:pt x="29" y="81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1"/>
                    <a:pt x="35" y="38"/>
                    <a:pt x="36" y="34"/>
                  </a:cubicBezTo>
                  <a:cubicBezTo>
                    <a:pt x="36" y="33"/>
                    <a:pt x="36" y="32"/>
                    <a:pt x="36" y="32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2"/>
                    <a:pt x="36" y="12"/>
                    <a:pt x="36" y="1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e 54"/>
          <p:cNvGrpSpPr/>
          <p:nvPr/>
        </p:nvGrpSpPr>
        <p:grpSpPr>
          <a:xfrm>
            <a:off x="2481052" y="2639917"/>
            <a:ext cx="96928" cy="152084"/>
            <a:chOff x="457200" y="3314172"/>
            <a:chExt cx="206829" cy="344715"/>
          </a:xfrm>
        </p:grpSpPr>
        <p:sp>
          <p:nvSpPr>
            <p:cNvPr id="173" name="Freeform 13"/>
            <p:cNvSpPr>
              <a:spLocks/>
            </p:cNvSpPr>
            <p:nvPr/>
          </p:nvSpPr>
          <p:spPr bwMode="auto">
            <a:xfrm>
              <a:off x="576943" y="3508301"/>
              <a:ext cx="87086" cy="146958"/>
            </a:xfrm>
            <a:custGeom>
              <a:avLst/>
              <a:gdLst>
                <a:gd name="T0" fmla="*/ 27 w 27"/>
                <a:gd name="T1" fmla="*/ 8 h 46"/>
                <a:gd name="T2" fmla="*/ 26 w 27"/>
                <a:gd name="T3" fmla="*/ 5 h 46"/>
                <a:gd name="T4" fmla="*/ 26 w 27"/>
                <a:gd name="T5" fmla="*/ 5 h 46"/>
                <a:gd name="T6" fmla="*/ 26 w 27"/>
                <a:gd name="T7" fmla="*/ 4 h 46"/>
                <a:gd name="T8" fmla="*/ 23 w 27"/>
                <a:gd name="T9" fmla="*/ 1 h 46"/>
                <a:gd name="T10" fmla="*/ 23 w 27"/>
                <a:gd name="T11" fmla="*/ 1 h 46"/>
                <a:gd name="T12" fmla="*/ 22 w 27"/>
                <a:gd name="T13" fmla="*/ 1 h 46"/>
                <a:gd name="T14" fmla="*/ 21 w 27"/>
                <a:gd name="T15" fmla="*/ 0 h 46"/>
                <a:gd name="T16" fmla="*/ 20 w 27"/>
                <a:gd name="T17" fmla="*/ 0 h 46"/>
                <a:gd name="T18" fmla="*/ 20 w 27"/>
                <a:gd name="T19" fmla="*/ 0 h 46"/>
                <a:gd name="T20" fmla="*/ 19 w 27"/>
                <a:gd name="T21" fmla="*/ 0 h 46"/>
                <a:gd name="T22" fmla="*/ 17 w 27"/>
                <a:gd name="T23" fmla="*/ 0 h 46"/>
                <a:gd name="T24" fmla="*/ 10 w 27"/>
                <a:gd name="T25" fmla="*/ 0 h 46"/>
                <a:gd name="T26" fmla="*/ 9 w 27"/>
                <a:gd name="T27" fmla="*/ 0 h 46"/>
                <a:gd name="T28" fmla="*/ 8 w 27"/>
                <a:gd name="T29" fmla="*/ 0 h 46"/>
                <a:gd name="T30" fmla="*/ 8 w 27"/>
                <a:gd name="T31" fmla="*/ 0 h 46"/>
                <a:gd name="T32" fmla="*/ 7 w 27"/>
                <a:gd name="T33" fmla="*/ 0 h 46"/>
                <a:gd name="T34" fmla="*/ 2 w 27"/>
                <a:gd name="T35" fmla="*/ 4 h 46"/>
                <a:gd name="T36" fmla="*/ 1 w 27"/>
                <a:gd name="T37" fmla="*/ 5 h 46"/>
                <a:gd name="T38" fmla="*/ 1 w 27"/>
                <a:gd name="T39" fmla="*/ 6 h 46"/>
                <a:gd name="T40" fmla="*/ 1 w 27"/>
                <a:gd name="T41" fmla="*/ 7 h 46"/>
                <a:gd name="T42" fmla="*/ 0 w 27"/>
                <a:gd name="T43" fmla="*/ 8 h 46"/>
                <a:gd name="T44" fmla="*/ 0 w 27"/>
                <a:gd name="T45" fmla="*/ 8 h 46"/>
                <a:gd name="T46" fmla="*/ 0 w 27"/>
                <a:gd name="T47" fmla="*/ 10 h 46"/>
                <a:gd name="T48" fmla="*/ 0 w 27"/>
                <a:gd name="T49" fmla="*/ 15 h 46"/>
                <a:gd name="T50" fmla="*/ 5 w 27"/>
                <a:gd name="T51" fmla="*/ 23 h 46"/>
                <a:gd name="T52" fmla="*/ 5 w 27"/>
                <a:gd name="T53" fmla="*/ 45 h 46"/>
                <a:gd name="T54" fmla="*/ 6 w 27"/>
                <a:gd name="T55" fmla="*/ 46 h 46"/>
                <a:gd name="T56" fmla="*/ 21 w 27"/>
                <a:gd name="T57" fmla="*/ 46 h 46"/>
                <a:gd name="T58" fmla="*/ 23 w 27"/>
                <a:gd name="T59" fmla="*/ 45 h 46"/>
                <a:gd name="T60" fmla="*/ 23 w 27"/>
                <a:gd name="T61" fmla="*/ 23 h 46"/>
                <a:gd name="T62" fmla="*/ 27 w 27"/>
                <a:gd name="T63" fmla="*/ 16 h 46"/>
                <a:gd name="T64" fmla="*/ 27 w 27"/>
                <a:gd name="T65" fmla="*/ 15 h 46"/>
                <a:gd name="T66" fmla="*/ 27 w 27"/>
                <a:gd name="T67" fmla="*/ 10 h 46"/>
                <a:gd name="T68" fmla="*/ 27 w 27"/>
                <a:gd name="T69" fmla="*/ 8 h 46"/>
                <a:gd name="T70" fmla="*/ 27 w 27"/>
                <a:gd name="T7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" h="46">
                  <a:moveTo>
                    <a:pt x="27" y="8"/>
                  </a:moveTo>
                  <a:cubicBezTo>
                    <a:pt x="27" y="7"/>
                    <a:pt x="27" y="6"/>
                    <a:pt x="26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4" y="2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1"/>
                    <a:pt x="3" y="2"/>
                    <a:pt x="2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1" y="5"/>
                    <a:pt x="1" y="6"/>
                    <a:pt x="1" y="6"/>
                  </a:cubicBezTo>
                  <a:cubicBezTo>
                    <a:pt x="1" y="6"/>
                    <a:pt x="1" y="6"/>
                    <a:pt x="1" y="7"/>
                  </a:cubicBezTo>
                  <a:cubicBezTo>
                    <a:pt x="1" y="7"/>
                    <a:pt x="1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8"/>
                    <a:pt x="2" y="22"/>
                    <a:pt x="5" y="2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5" y="46"/>
                    <a:pt x="6" y="46"/>
                    <a:pt x="6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2" y="46"/>
                    <a:pt x="23" y="46"/>
                    <a:pt x="23" y="45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5" y="22"/>
                    <a:pt x="27" y="19"/>
                    <a:pt x="27" y="16"/>
                  </a:cubicBezTo>
                  <a:cubicBezTo>
                    <a:pt x="27" y="16"/>
                    <a:pt x="27" y="15"/>
                    <a:pt x="27" y="15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7" y="9"/>
                    <a:pt x="27" y="8"/>
                    <a:pt x="27" y="8"/>
                  </a:cubicBezTo>
                  <a:cubicBezTo>
                    <a:pt x="27" y="8"/>
                    <a:pt x="27" y="8"/>
                    <a:pt x="27" y="8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595086" y="3446615"/>
              <a:ext cx="52615" cy="50800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8 w 16"/>
                <a:gd name="T9" fmla="*/ 0 h 16"/>
                <a:gd name="T10" fmla="*/ 0 w 16"/>
                <a:gd name="T11" fmla="*/ 8 h 16"/>
                <a:gd name="T12" fmla="*/ 8 w 16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3"/>
                    <a:pt x="12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2"/>
                    <a:pt x="3" y="16"/>
                    <a:pt x="8" y="16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75" name="Freeform 15"/>
            <p:cNvSpPr>
              <a:spLocks/>
            </p:cNvSpPr>
            <p:nvPr/>
          </p:nvSpPr>
          <p:spPr bwMode="auto">
            <a:xfrm>
              <a:off x="482600" y="3314172"/>
              <a:ext cx="65314" cy="67129"/>
            </a:xfrm>
            <a:custGeom>
              <a:avLst/>
              <a:gdLst>
                <a:gd name="T0" fmla="*/ 10 w 20"/>
                <a:gd name="T1" fmla="*/ 21 h 21"/>
                <a:gd name="T2" fmla="*/ 10 w 20"/>
                <a:gd name="T3" fmla="*/ 21 h 21"/>
                <a:gd name="T4" fmla="*/ 20 w 20"/>
                <a:gd name="T5" fmla="*/ 10 h 21"/>
                <a:gd name="T6" fmla="*/ 10 w 20"/>
                <a:gd name="T7" fmla="*/ 0 h 21"/>
                <a:gd name="T8" fmla="*/ 10 w 20"/>
                <a:gd name="T9" fmla="*/ 0 h 21"/>
                <a:gd name="T10" fmla="*/ 0 w 20"/>
                <a:gd name="T11" fmla="*/ 10 h 21"/>
                <a:gd name="T12" fmla="*/ 10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16" y="21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1"/>
                    <a:pt x="10" y="2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  <p:sp>
          <p:nvSpPr>
            <p:cNvPr id="176" name="Freeform 18"/>
            <p:cNvSpPr>
              <a:spLocks/>
            </p:cNvSpPr>
            <p:nvPr/>
          </p:nvSpPr>
          <p:spPr bwMode="auto">
            <a:xfrm>
              <a:off x="457200" y="3392186"/>
              <a:ext cx="116114" cy="266701"/>
            </a:xfrm>
            <a:custGeom>
              <a:avLst/>
              <a:gdLst>
                <a:gd name="T0" fmla="*/ 36 w 36"/>
                <a:gd name="T1" fmla="*/ 11 h 83"/>
                <a:gd name="T2" fmla="*/ 36 w 36"/>
                <a:gd name="T3" fmla="*/ 11 h 83"/>
                <a:gd name="T4" fmla="*/ 34 w 36"/>
                <a:gd name="T5" fmla="*/ 7 h 83"/>
                <a:gd name="T6" fmla="*/ 34 w 36"/>
                <a:gd name="T7" fmla="*/ 7 h 83"/>
                <a:gd name="T8" fmla="*/ 33 w 36"/>
                <a:gd name="T9" fmla="*/ 6 h 83"/>
                <a:gd name="T10" fmla="*/ 30 w 36"/>
                <a:gd name="T11" fmla="*/ 2 h 83"/>
                <a:gd name="T12" fmla="*/ 30 w 36"/>
                <a:gd name="T13" fmla="*/ 2 h 83"/>
                <a:gd name="T14" fmla="*/ 28 w 36"/>
                <a:gd name="T15" fmla="*/ 1 h 83"/>
                <a:gd name="T16" fmla="*/ 27 w 36"/>
                <a:gd name="T17" fmla="*/ 1 h 83"/>
                <a:gd name="T18" fmla="*/ 26 w 36"/>
                <a:gd name="T19" fmla="*/ 1 h 83"/>
                <a:gd name="T20" fmla="*/ 26 w 36"/>
                <a:gd name="T21" fmla="*/ 1 h 83"/>
                <a:gd name="T22" fmla="*/ 25 w 36"/>
                <a:gd name="T23" fmla="*/ 0 h 83"/>
                <a:gd name="T24" fmla="*/ 23 w 36"/>
                <a:gd name="T25" fmla="*/ 0 h 83"/>
                <a:gd name="T26" fmla="*/ 13 w 36"/>
                <a:gd name="T27" fmla="*/ 0 h 83"/>
                <a:gd name="T28" fmla="*/ 11 w 36"/>
                <a:gd name="T29" fmla="*/ 0 h 83"/>
                <a:gd name="T30" fmla="*/ 10 w 36"/>
                <a:gd name="T31" fmla="*/ 1 h 83"/>
                <a:gd name="T32" fmla="*/ 10 w 36"/>
                <a:gd name="T33" fmla="*/ 1 h 83"/>
                <a:gd name="T34" fmla="*/ 9 w 36"/>
                <a:gd name="T35" fmla="*/ 1 h 83"/>
                <a:gd name="T36" fmla="*/ 8 w 36"/>
                <a:gd name="T37" fmla="*/ 1 h 83"/>
                <a:gd name="T38" fmla="*/ 8 w 36"/>
                <a:gd name="T39" fmla="*/ 1 h 83"/>
                <a:gd name="T40" fmla="*/ 7 w 36"/>
                <a:gd name="T41" fmla="*/ 2 h 83"/>
                <a:gd name="T42" fmla="*/ 7 w 36"/>
                <a:gd name="T43" fmla="*/ 2 h 83"/>
                <a:gd name="T44" fmla="*/ 7 w 36"/>
                <a:gd name="T45" fmla="*/ 2 h 83"/>
                <a:gd name="T46" fmla="*/ 7 w 36"/>
                <a:gd name="T47" fmla="*/ 2 h 83"/>
                <a:gd name="T48" fmla="*/ 6 w 36"/>
                <a:gd name="T49" fmla="*/ 2 h 83"/>
                <a:gd name="T50" fmla="*/ 3 w 36"/>
                <a:gd name="T51" fmla="*/ 6 h 83"/>
                <a:gd name="T52" fmla="*/ 2 w 36"/>
                <a:gd name="T53" fmla="*/ 7 h 83"/>
                <a:gd name="T54" fmla="*/ 2 w 36"/>
                <a:gd name="T55" fmla="*/ 7 h 83"/>
                <a:gd name="T56" fmla="*/ 1 w 36"/>
                <a:gd name="T57" fmla="*/ 11 h 83"/>
                <a:gd name="T58" fmla="*/ 1 w 36"/>
                <a:gd name="T59" fmla="*/ 11 h 83"/>
                <a:gd name="T60" fmla="*/ 0 w 36"/>
                <a:gd name="T61" fmla="*/ 13 h 83"/>
                <a:gd name="T62" fmla="*/ 0 w 36"/>
                <a:gd name="T63" fmla="*/ 20 h 83"/>
                <a:gd name="T64" fmla="*/ 0 w 36"/>
                <a:gd name="T65" fmla="*/ 32 h 83"/>
                <a:gd name="T66" fmla="*/ 7 w 36"/>
                <a:gd name="T67" fmla="*/ 43 h 83"/>
                <a:gd name="T68" fmla="*/ 7 w 36"/>
                <a:gd name="T69" fmla="*/ 81 h 83"/>
                <a:gd name="T70" fmla="*/ 8 w 36"/>
                <a:gd name="T71" fmla="*/ 83 h 83"/>
                <a:gd name="T72" fmla="*/ 28 w 36"/>
                <a:gd name="T73" fmla="*/ 83 h 83"/>
                <a:gd name="T74" fmla="*/ 29 w 36"/>
                <a:gd name="T75" fmla="*/ 81 h 83"/>
                <a:gd name="T76" fmla="*/ 29 w 36"/>
                <a:gd name="T77" fmla="*/ 43 h 83"/>
                <a:gd name="T78" fmla="*/ 36 w 36"/>
                <a:gd name="T79" fmla="*/ 34 h 83"/>
                <a:gd name="T80" fmla="*/ 36 w 36"/>
                <a:gd name="T81" fmla="*/ 32 h 83"/>
                <a:gd name="T82" fmla="*/ 36 w 36"/>
                <a:gd name="T83" fmla="*/ 13 h 83"/>
                <a:gd name="T84" fmla="*/ 36 w 36"/>
                <a:gd name="T85" fmla="*/ 1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" h="83">
                  <a:moveTo>
                    <a:pt x="36" y="11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5" y="9"/>
                    <a:pt x="35" y="8"/>
                    <a:pt x="34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6"/>
                    <a:pt x="34" y="6"/>
                    <a:pt x="33" y="6"/>
                  </a:cubicBezTo>
                  <a:cubicBezTo>
                    <a:pt x="33" y="4"/>
                    <a:pt x="32" y="3"/>
                    <a:pt x="30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9" y="2"/>
                    <a:pt x="29" y="2"/>
                    <a:pt x="28" y="1"/>
                  </a:cubicBezTo>
                  <a:cubicBezTo>
                    <a:pt x="28" y="1"/>
                    <a:pt x="27" y="1"/>
                    <a:pt x="27" y="1"/>
                  </a:cubicBezTo>
                  <a:cubicBezTo>
                    <a:pt x="27" y="1"/>
                    <a:pt x="27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1" y="0"/>
                  </a:cubicBezTo>
                  <a:cubicBezTo>
                    <a:pt x="11" y="0"/>
                    <a:pt x="11" y="0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3"/>
                    <a:pt x="4" y="4"/>
                    <a:pt x="3" y="6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8"/>
                    <a:pt x="1" y="9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7"/>
                    <a:pt x="3" y="41"/>
                    <a:pt x="7" y="43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2"/>
                    <a:pt x="7" y="83"/>
                    <a:pt x="8" y="83"/>
                  </a:cubicBezTo>
                  <a:cubicBezTo>
                    <a:pt x="28" y="83"/>
                    <a:pt x="28" y="83"/>
                    <a:pt x="28" y="83"/>
                  </a:cubicBezTo>
                  <a:cubicBezTo>
                    <a:pt x="29" y="83"/>
                    <a:pt x="29" y="82"/>
                    <a:pt x="29" y="81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1"/>
                    <a:pt x="35" y="38"/>
                    <a:pt x="36" y="34"/>
                  </a:cubicBezTo>
                  <a:cubicBezTo>
                    <a:pt x="36" y="33"/>
                    <a:pt x="36" y="32"/>
                    <a:pt x="36" y="32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2"/>
                    <a:pt x="36" y="12"/>
                    <a:pt x="36" y="11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e 72"/>
          <p:cNvGrpSpPr/>
          <p:nvPr/>
        </p:nvGrpSpPr>
        <p:grpSpPr>
          <a:xfrm>
            <a:off x="331623" y="2684006"/>
            <a:ext cx="177702" cy="95253"/>
            <a:chOff x="1039586" y="2886000"/>
            <a:chExt cx="379187" cy="215901"/>
          </a:xfrm>
        </p:grpSpPr>
        <p:sp>
          <p:nvSpPr>
            <p:cNvPr id="171" name="Freeform 19"/>
            <p:cNvSpPr>
              <a:spLocks noEditPoints="1"/>
            </p:cNvSpPr>
            <p:nvPr/>
          </p:nvSpPr>
          <p:spPr bwMode="auto">
            <a:xfrm>
              <a:off x="1039586" y="2886000"/>
              <a:ext cx="244929" cy="177800"/>
            </a:xfrm>
            <a:custGeom>
              <a:avLst/>
              <a:gdLst>
                <a:gd name="T0" fmla="*/ 76 w 76"/>
                <a:gd name="T1" fmla="*/ 34 h 55"/>
                <a:gd name="T2" fmla="*/ 76 w 76"/>
                <a:gd name="T3" fmla="*/ 7 h 55"/>
                <a:gd name="T4" fmla="*/ 70 w 76"/>
                <a:gd name="T5" fmla="*/ 0 h 55"/>
                <a:gd name="T6" fmla="*/ 55 w 76"/>
                <a:gd name="T7" fmla="*/ 0 h 55"/>
                <a:gd name="T8" fmla="*/ 21 w 76"/>
                <a:gd name="T9" fmla="*/ 0 h 55"/>
                <a:gd name="T10" fmla="*/ 6 w 76"/>
                <a:gd name="T11" fmla="*/ 0 h 55"/>
                <a:gd name="T12" fmla="*/ 0 w 76"/>
                <a:gd name="T13" fmla="*/ 7 h 55"/>
                <a:gd name="T14" fmla="*/ 0 w 76"/>
                <a:gd name="T15" fmla="*/ 22 h 55"/>
                <a:gd name="T16" fmla="*/ 0 w 76"/>
                <a:gd name="T17" fmla="*/ 48 h 55"/>
                <a:gd name="T18" fmla="*/ 6 w 76"/>
                <a:gd name="T19" fmla="*/ 55 h 55"/>
                <a:gd name="T20" fmla="*/ 69 w 76"/>
                <a:gd name="T21" fmla="*/ 55 h 55"/>
                <a:gd name="T22" fmla="*/ 69 w 76"/>
                <a:gd name="T23" fmla="*/ 48 h 55"/>
                <a:gd name="T24" fmla="*/ 76 w 76"/>
                <a:gd name="T25" fmla="*/ 34 h 55"/>
                <a:gd name="T26" fmla="*/ 65 w 76"/>
                <a:gd name="T27" fmla="*/ 43 h 55"/>
                <a:gd name="T28" fmla="*/ 13 w 76"/>
                <a:gd name="T29" fmla="*/ 43 h 55"/>
                <a:gd name="T30" fmla="*/ 13 w 76"/>
                <a:gd name="T31" fmla="*/ 10 h 55"/>
                <a:gd name="T32" fmla="*/ 65 w 76"/>
                <a:gd name="T33" fmla="*/ 10 h 55"/>
                <a:gd name="T34" fmla="*/ 65 w 76"/>
                <a:gd name="T35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55">
                  <a:moveTo>
                    <a:pt x="76" y="34"/>
                  </a:move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4" y="0"/>
                    <a:pt x="7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2"/>
                    <a:pt x="3" y="55"/>
                    <a:pt x="6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8" y="53"/>
                    <a:pt x="68" y="50"/>
                    <a:pt x="69" y="48"/>
                  </a:cubicBezTo>
                  <a:lnTo>
                    <a:pt x="76" y="34"/>
                  </a:lnTo>
                  <a:close/>
                  <a:moveTo>
                    <a:pt x="65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65" y="10"/>
                    <a:pt x="65" y="10"/>
                    <a:pt x="65" y="10"/>
                  </a:cubicBezTo>
                  <a:lnTo>
                    <a:pt x="65" y="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72" name="Freeform 20"/>
            <p:cNvSpPr>
              <a:spLocks noEditPoints="1"/>
            </p:cNvSpPr>
            <p:nvPr/>
          </p:nvSpPr>
          <p:spPr bwMode="auto">
            <a:xfrm>
              <a:off x="1264558" y="2911400"/>
              <a:ext cx="154215" cy="190501"/>
            </a:xfrm>
            <a:custGeom>
              <a:avLst/>
              <a:gdLst>
                <a:gd name="T0" fmla="*/ 32 w 48"/>
                <a:gd name="T1" fmla="*/ 4 h 59"/>
                <a:gd name="T2" fmla="*/ 26 w 48"/>
                <a:gd name="T3" fmla="*/ 1 h 59"/>
                <a:gd name="T4" fmla="*/ 18 w 48"/>
                <a:gd name="T5" fmla="*/ 7 h 59"/>
                <a:gd name="T6" fmla="*/ 2 w 48"/>
                <a:gd name="T7" fmla="*/ 41 h 59"/>
                <a:gd name="T8" fmla="*/ 8 w 48"/>
                <a:gd name="T9" fmla="*/ 50 h 59"/>
                <a:gd name="T10" fmla="*/ 22 w 48"/>
                <a:gd name="T11" fmla="*/ 58 h 59"/>
                <a:gd name="T12" fmla="*/ 46 w 48"/>
                <a:gd name="T13" fmla="*/ 18 h 59"/>
                <a:gd name="T14" fmla="*/ 11 w 48"/>
                <a:gd name="T15" fmla="*/ 45 h 59"/>
                <a:gd name="T16" fmla="*/ 9 w 48"/>
                <a:gd name="T17" fmla="*/ 39 h 59"/>
                <a:gd name="T18" fmla="*/ 11 w 48"/>
                <a:gd name="T19" fmla="*/ 45 h 59"/>
                <a:gd name="T20" fmla="*/ 10 w 48"/>
                <a:gd name="T21" fmla="*/ 38 h 59"/>
                <a:gd name="T22" fmla="*/ 16 w 48"/>
                <a:gd name="T23" fmla="*/ 36 h 59"/>
                <a:gd name="T24" fmla="*/ 17 w 48"/>
                <a:gd name="T25" fmla="*/ 35 h 59"/>
                <a:gd name="T26" fmla="*/ 14 w 48"/>
                <a:gd name="T27" fmla="*/ 29 h 59"/>
                <a:gd name="T28" fmla="*/ 17 w 48"/>
                <a:gd name="T29" fmla="*/ 35 h 59"/>
                <a:gd name="T30" fmla="*/ 13 w 48"/>
                <a:gd name="T31" fmla="*/ 46 h 59"/>
                <a:gd name="T32" fmla="*/ 19 w 48"/>
                <a:gd name="T33" fmla="*/ 45 h 59"/>
                <a:gd name="T34" fmla="*/ 20 w 48"/>
                <a:gd name="T35" fmla="*/ 43 h 59"/>
                <a:gd name="T36" fmla="*/ 17 w 48"/>
                <a:gd name="T37" fmla="*/ 37 h 59"/>
                <a:gd name="T38" fmla="*/ 20 w 48"/>
                <a:gd name="T39" fmla="*/ 43 h 59"/>
                <a:gd name="T40" fmla="*/ 18 w 48"/>
                <a:gd name="T41" fmla="*/ 36 h 59"/>
                <a:gd name="T42" fmla="*/ 24 w 48"/>
                <a:gd name="T43" fmla="*/ 34 h 59"/>
                <a:gd name="T44" fmla="*/ 23 w 48"/>
                <a:gd name="T45" fmla="*/ 52 h 59"/>
                <a:gd name="T46" fmla="*/ 21 w 48"/>
                <a:gd name="T47" fmla="*/ 46 h 59"/>
                <a:gd name="T48" fmla="*/ 23 w 48"/>
                <a:gd name="T49" fmla="*/ 52 h 59"/>
                <a:gd name="T50" fmla="*/ 22 w 48"/>
                <a:gd name="T51" fmla="*/ 44 h 59"/>
                <a:gd name="T52" fmla="*/ 28 w 48"/>
                <a:gd name="T53" fmla="*/ 43 h 59"/>
                <a:gd name="T54" fmla="*/ 29 w 48"/>
                <a:gd name="T55" fmla="*/ 41 h 59"/>
                <a:gd name="T56" fmla="*/ 26 w 48"/>
                <a:gd name="T57" fmla="*/ 35 h 59"/>
                <a:gd name="T58" fmla="*/ 29 w 48"/>
                <a:gd name="T59" fmla="*/ 41 h 59"/>
                <a:gd name="T60" fmla="*/ 16 w 48"/>
                <a:gd name="T61" fmla="*/ 25 h 59"/>
                <a:gd name="T62" fmla="*/ 41 w 48"/>
                <a:gd name="T63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59">
                  <a:moveTo>
                    <a:pt x="45" y="11"/>
                  </a:move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1"/>
                    <a:pt x="20" y="4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0" y="44"/>
                    <a:pt x="1" y="47"/>
                    <a:pt x="3" y="48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4" y="59"/>
                    <a:pt x="27" y="58"/>
                    <a:pt x="28" y="55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8" y="15"/>
                    <a:pt x="47" y="12"/>
                    <a:pt x="45" y="11"/>
                  </a:cubicBezTo>
                  <a:close/>
                  <a:moveTo>
                    <a:pt x="11" y="45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13" y="42"/>
                    <a:pt x="13" y="42"/>
                    <a:pt x="13" y="42"/>
                  </a:cubicBezTo>
                  <a:lnTo>
                    <a:pt x="11" y="45"/>
                  </a:lnTo>
                  <a:close/>
                  <a:moveTo>
                    <a:pt x="14" y="40"/>
                  </a:moveTo>
                  <a:cubicBezTo>
                    <a:pt x="10" y="38"/>
                    <a:pt x="10" y="38"/>
                    <a:pt x="10" y="38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6" y="36"/>
                    <a:pt x="16" y="36"/>
                    <a:pt x="16" y="36"/>
                  </a:cubicBezTo>
                  <a:lnTo>
                    <a:pt x="14" y="40"/>
                  </a:lnTo>
                  <a:close/>
                  <a:moveTo>
                    <a:pt x="17" y="35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8" y="31"/>
                    <a:pt x="18" y="31"/>
                    <a:pt x="18" y="31"/>
                  </a:cubicBezTo>
                  <a:lnTo>
                    <a:pt x="17" y="35"/>
                  </a:lnTo>
                  <a:close/>
                  <a:moveTo>
                    <a:pt x="17" y="48"/>
                  </a:moveTo>
                  <a:cubicBezTo>
                    <a:pt x="13" y="46"/>
                    <a:pt x="13" y="46"/>
                    <a:pt x="13" y="46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9" y="45"/>
                    <a:pt x="19" y="45"/>
                    <a:pt x="19" y="45"/>
                  </a:cubicBezTo>
                  <a:lnTo>
                    <a:pt x="17" y="48"/>
                  </a:lnTo>
                  <a:close/>
                  <a:moveTo>
                    <a:pt x="20" y="43"/>
                  </a:moveTo>
                  <a:cubicBezTo>
                    <a:pt x="16" y="41"/>
                    <a:pt x="16" y="41"/>
                    <a:pt x="16" y="41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22" y="40"/>
                    <a:pt x="22" y="40"/>
                    <a:pt x="22" y="40"/>
                  </a:cubicBezTo>
                  <a:lnTo>
                    <a:pt x="20" y="43"/>
                  </a:lnTo>
                  <a:close/>
                  <a:moveTo>
                    <a:pt x="23" y="38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4" y="34"/>
                    <a:pt x="24" y="34"/>
                    <a:pt x="24" y="34"/>
                  </a:cubicBezTo>
                  <a:lnTo>
                    <a:pt x="23" y="38"/>
                  </a:lnTo>
                  <a:close/>
                  <a:moveTo>
                    <a:pt x="23" y="52"/>
                  </a:moveTo>
                  <a:cubicBezTo>
                    <a:pt x="19" y="49"/>
                    <a:pt x="19" y="49"/>
                    <a:pt x="19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5" y="48"/>
                    <a:pt x="25" y="48"/>
                    <a:pt x="25" y="48"/>
                  </a:cubicBezTo>
                  <a:lnTo>
                    <a:pt x="23" y="52"/>
                  </a:lnTo>
                  <a:close/>
                  <a:moveTo>
                    <a:pt x="26" y="46"/>
                  </a:moveTo>
                  <a:cubicBezTo>
                    <a:pt x="22" y="44"/>
                    <a:pt x="22" y="44"/>
                    <a:pt x="22" y="44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8" y="43"/>
                    <a:pt x="28" y="43"/>
                    <a:pt x="28" y="43"/>
                  </a:cubicBezTo>
                  <a:lnTo>
                    <a:pt x="26" y="46"/>
                  </a:lnTo>
                  <a:close/>
                  <a:moveTo>
                    <a:pt x="29" y="41"/>
                  </a:moveTo>
                  <a:cubicBezTo>
                    <a:pt x="24" y="39"/>
                    <a:pt x="24" y="39"/>
                    <a:pt x="24" y="39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0" y="38"/>
                    <a:pt x="30" y="38"/>
                    <a:pt x="30" y="38"/>
                  </a:cubicBezTo>
                  <a:lnTo>
                    <a:pt x="29" y="41"/>
                  </a:lnTo>
                  <a:close/>
                  <a:moveTo>
                    <a:pt x="33" y="33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41" y="17"/>
                    <a:pt x="41" y="17"/>
                    <a:pt x="41" y="17"/>
                  </a:cubicBezTo>
                  <a:lnTo>
                    <a:pt x="33" y="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</p:grpSp>
      <p:grpSp>
        <p:nvGrpSpPr>
          <p:cNvPr id="8" name="Groupe 86"/>
          <p:cNvGrpSpPr/>
          <p:nvPr/>
        </p:nvGrpSpPr>
        <p:grpSpPr>
          <a:xfrm>
            <a:off x="2088623" y="2630546"/>
            <a:ext cx="177702" cy="95253"/>
            <a:chOff x="1039586" y="2886000"/>
            <a:chExt cx="379187" cy="215901"/>
          </a:xfrm>
        </p:grpSpPr>
        <p:sp>
          <p:nvSpPr>
            <p:cNvPr id="169" name="Freeform 19"/>
            <p:cNvSpPr>
              <a:spLocks noEditPoints="1"/>
            </p:cNvSpPr>
            <p:nvPr/>
          </p:nvSpPr>
          <p:spPr bwMode="auto">
            <a:xfrm>
              <a:off x="1039586" y="2886000"/>
              <a:ext cx="244929" cy="177800"/>
            </a:xfrm>
            <a:custGeom>
              <a:avLst/>
              <a:gdLst>
                <a:gd name="T0" fmla="*/ 76 w 76"/>
                <a:gd name="T1" fmla="*/ 34 h 55"/>
                <a:gd name="T2" fmla="*/ 76 w 76"/>
                <a:gd name="T3" fmla="*/ 7 h 55"/>
                <a:gd name="T4" fmla="*/ 70 w 76"/>
                <a:gd name="T5" fmla="*/ 0 h 55"/>
                <a:gd name="T6" fmla="*/ 55 w 76"/>
                <a:gd name="T7" fmla="*/ 0 h 55"/>
                <a:gd name="T8" fmla="*/ 21 w 76"/>
                <a:gd name="T9" fmla="*/ 0 h 55"/>
                <a:gd name="T10" fmla="*/ 6 w 76"/>
                <a:gd name="T11" fmla="*/ 0 h 55"/>
                <a:gd name="T12" fmla="*/ 0 w 76"/>
                <a:gd name="T13" fmla="*/ 7 h 55"/>
                <a:gd name="T14" fmla="*/ 0 w 76"/>
                <a:gd name="T15" fmla="*/ 22 h 55"/>
                <a:gd name="T16" fmla="*/ 0 w 76"/>
                <a:gd name="T17" fmla="*/ 48 h 55"/>
                <a:gd name="T18" fmla="*/ 6 w 76"/>
                <a:gd name="T19" fmla="*/ 55 h 55"/>
                <a:gd name="T20" fmla="*/ 69 w 76"/>
                <a:gd name="T21" fmla="*/ 55 h 55"/>
                <a:gd name="T22" fmla="*/ 69 w 76"/>
                <a:gd name="T23" fmla="*/ 48 h 55"/>
                <a:gd name="T24" fmla="*/ 76 w 76"/>
                <a:gd name="T25" fmla="*/ 34 h 55"/>
                <a:gd name="T26" fmla="*/ 65 w 76"/>
                <a:gd name="T27" fmla="*/ 43 h 55"/>
                <a:gd name="T28" fmla="*/ 13 w 76"/>
                <a:gd name="T29" fmla="*/ 43 h 55"/>
                <a:gd name="T30" fmla="*/ 13 w 76"/>
                <a:gd name="T31" fmla="*/ 10 h 55"/>
                <a:gd name="T32" fmla="*/ 65 w 76"/>
                <a:gd name="T33" fmla="*/ 10 h 55"/>
                <a:gd name="T34" fmla="*/ 65 w 76"/>
                <a:gd name="T35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55">
                  <a:moveTo>
                    <a:pt x="76" y="34"/>
                  </a:move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4" y="0"/>
                    <a:pt x="7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2"/>
                    <a:pt x="3" y="55"/>
                    <a:pt x="6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8" y="53"/>
                    <a:pt x="68" y="50"/>
                    <a:pt x="69" y="48"/>
                  </a:cubicBezTo>
                  <a:lnTo>
                    <a:pt x="76" y="34"/>
                  </a:lnTo>
                  <a:close/>
                  <a:moveTo>
                    <a:pt x="65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65" y="10"/>
                    <a:pt x="65" y="10"/>
                    <a:pt x="65" y="10"/>
                  </a:cubicBezTo>
                  <a:lnTo>
                    <a:pt x="65" y="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70" name="Freeform 20"/>
            <p:cNvSpPr>
              <a:spLocks noEditPoints="1"/>
            </p:cNvSpPr>
            <p:nvPr/>
          </p:nvSpPr>
          <p:spPr bwMode="auto">
            <a:xfrm>
              <a:off x="1264558" y="2911400"/>
              <a:ext cx="154215" cy="190501"/>
            </a:xfrm>
            <a:custGeom>
              <a:avLst/>
              <a:gdLst>
                <a:gd name="T0" fmla="*/ 32 w 48"/>
                <a:gd name="T1" fmla="*/ 4 h 59"/>
                <a:gd name="T2" fmla="*/ 26 w 48"/>
                <a:gd name="T3" fmla="*/ 1 h 59"/>
                <a:gd name="T4" fmla="*/ 18 w 48"/>
                <a:gd name="T5" fmla="*/ 7 h 59"/>
                <a:gd name="T6" fmla="*/ 2 w 48"/>
                <a:gd name="T7" fmla="*/ 41 h 59"/>
                <a:gd name="T8" fmla="*/ 8 w 48"/>
                <a:gd name="T9" fmla="*/ 50 h 59"/>
                <a:gd name="T10" fmla="*/ 22 w 48"/>
                <a:gd name="T11" fmla="*/ 58 h 59"/>
                <a:gd name="T12" fmla="*/ 46 w 48"/>
                <a:gd name="T13" fmla="*/ 18 h 59"/>
                <a:gd name="T14" fmla="*/ 11 w 48"/>
                <a:gd name="T15" fmla="*/ 45 h 59"/>
                <a:gd name="T16" fmla="*/ 9 w 48"/>
                <a:gd name="T17" fmla="*/ 39 h 59"/>
                <a:gd name="T18" fmla="*/ 11 w 48"/>
                <a:gd name="T19" fmla="*/ 45 h 59"/>
                <a:gd name="T20" fmla="*/ 10 w 48"/>
                <a:gd name="T21" fmla="*/ 38 h 59"/>
                <a:gd name="T22" fmla="*/ 16 w 48"/>
                <a:gd name="T23" fmla="*/ 36 h 59"/>
                <a:gd name="T24" fmla="*/ 17 w 48"/>
                <a:gd name="T25" fmla="*/ 35 h 59"/>
                <a:gd name="T26" fmla="*/ 14 w 48"/>
                <a:gd name="T27" fmla="*/ 29 h 59"/>
                <a:gd name="T28" fmla="*/ 17 w 48"/>
                <a:gd name="T29" fmla="*/ 35 h 59"/>
                <a:gd name="T30" fmla="*/ 13 w 48"/>
                <a:gd name="T31" fmla="*/ 46 h 59"/>
                <a:gd name="T32" fmla="*/ 19 w 48"/>
                <a:gd name="T33" fmla="*/ 45 h 59"/>
                <a:gd name="T34" fmla="*/ 20 w 48"/>
                <a:gd name="T35" fmla="*/ 43 h 59"/>
                <a:gd name="T36" fmla="*/ 17 w 48"/>
                <a:gd name="T37" fmla="*/ 37 h 59"/>
                <a:gd name="T38" fmla="*/ 20 w 48"/>
                <a:gd name="T39" fmla="*/ 43 h 59"/>
                <a:gd name="T40" fmla="*/ 18 w 48"/>
                <a:gd name="T41" fmla="*/ 36 h 59"/>
                <a:gd name="T42" fmla="*/ 24 w 48"/>
                <a:gd name="T43" fmla="*/ 34 h 59"/>
                <a:gd name="T44" fmla="*/ 23 w 48"/>
                <a:gd name="T45" fmla="*/ 52 h 59"/>
                <a:gd name="T46" fmla="*/ 21 w 48"/>
                <a:gd name="T47" fmla="*/ 46 h 59"/>
                <a:gd name="T48" fmla="*/ 23 w 48"/>
                <a:gd name="T49" fmla="*/ 52 h 59"/>
                <a:gd name="T50" fmla="*/ 22 w 48"/>
                <a:gd name="T51" fmla="*/ 44 h 59"/>
                <a:gd name="T52" fmla="*/ 28 w 48"/>
                <a:gd name="T53" fmla="*/ 43 h 59"/>
                <a:gd name="T54" fmla="*/ 29 w 48"/>
                <a:gd name="T55" fmla="*/ 41 h 59"/>
                <a:gd name="T56" fmla="*/ 26 w 48"/>
                <a:gd name="T57" fmla="*/ 35 h 59"/>
                <a:gd name="T58" fmla="*/ 29 w 48"/>
                <a:gd name="T59" fmla="*/ 41 h 59"/>
                <a:gd name="T60" fmla="*/ 16 w 48"/>
                <a:gd name="T61" fmla="*/ 25 h 59"/>
                <a:gd name="T62" fmla="*/ 41 w 48"/>
                <a:gd name="T63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59">
                  <a:moveTo>
                    <a:pt x="45" y="11"/>
                  </a:move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1"/>
                    <a:pt x="20" y="4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0" y="44"/>
                    <a:pt x="1" y="47"/>
                    <a:pt x="3" y="48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4" y="59"/>
                    <a:pt x="27" y="58"/>
                    <a:pt x="28" y="55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8" y="15"/>
                    <a:pt x="47" y="12"/>
                    <a:pt x="45" y="11"/>
                  </a:cubicBezTo>
                  <a:close/>
                  <a:moveTo>
                    <a:pt x="11" y="45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13" y="42"/>
                    <a:pt x="13" y="42"/>
                    <a:pt x="13" y="42"/>
                  </a:cubicBezTo>
                  <a:lnTo>
                    <a:pt x="11" y="45"/>
                  </a:lnTo>
                  <a:close/>
                  <a:moveTo>
                    <a:pt x="14" y="40"/>
                  </a:moveTo>
                  <a:cubicBezTo>
                    <a:pt x="10" y="38"/>
                    <a:pt x="10" y="38"/>
                    <a:pt x="10" y="38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6" y="36"/>
                    <a:pt x="16" y="36"/>
                    <a:pt x="16" y="36"/>
                  </a:cubicBezTo>
                  <a:lnTo>
                    <a:pt x="14" y="40"/>
                  </a:lnTo>
                  <a:close/>
                  <a:moveTo>
                    <a:pt x="17" y="35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8" y="31"/>
                    <a:pt x="18" y="31"/>
                    <a:pt x="18" y="31"/>
                  </a:cubicBezTo>
                  <a:lnTo>
                    <a:pt x="17" y="35"/>
                  </a:lnTo>
                  <a:close/>
                  <a:moveTo>
                    <a:pt x="17" y="48"/>
                  </a:moveTo>
                  <a:cubicBezTo>
                    <a:pt x="13" y="46"/>
                    <a:pt x="13" y="46"/>
                    <a:pt x="13" y="46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9" y="45"/>
                    <a:pt x="19" y="45"/>
                    <a:pt x="19" y="45"/>
                  </a:cubicBezTo>
                  <a:lnTo>
                    <a:pt x="17" y="48"/>
                  </a:lnTo>
                  <a:close/>
                  <a:moveTo>
                    <a:pt x="20" y="43"/>
                  </a:moveTo>
                  <a:cubicBezTo>
                    <a:pt x="16" y="41"/>
                    <a:pt x="16" y="41"/>
                    <a:pt x="16" y="41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22" y="40"/>
                    <a:pt x="22" y="40"/>
                    <a:pt x="22" y="40"/>
                  </a:cubicBezTo>
                  <a:lnTo>
                    <a:pt x="20" y="43"/>
                  </a:lnTo>
                  <a:close/>
                  <a:moveTo>
                    <a:pt x="23" y="38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4" y="34"/>
                    <a:pt x="24" y="34"/>
                    <a:pt x="24" y="34"/>
                  </a:cubicBezTo>
                  <a:lnTo>
                    <a:pt x="23" y="38"/>
                  </a:lnTo>
                  <a:close/>
                  <a:moveTo>
                    <a:pt x="23" y="52"/>
                  </a:moveTo>
                  <a:cubicBezTo>
                    <a:pt x="19" y="49"/>
                    <a:pt x="19" y="49"/>
                    <a:pt x="19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5" y="48"/>
                    <a:pt x="25" y="48"/>
                    <a:pt x="25" y="48"/>
                  </a:cubicBezTo>
                  <a:lnTo>
                    <a:pt x="23" y="52"/>
                  </a:lnTo>
                  <a:close/>
                  <a:moveTo>
                    <a:pt x="26" y="46"/>
                  </a:moveTo>
                  <a:cubicBezTo>
                    <a:pt x="22" y="44"/>
                    <a:pt x="22" y="44"/>
                    <a:pt x="22" y="44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8" y="43"/>
                    <a:pt x="28" y="43"/>
                    <a:pt x="28" y="43"/>
                  </a:cubicBezTo>
                  <a:lnTo>
                    <a:pt x="26" y="46"/>
                  </a:lnTo>
                  <a:close/>
                  <a:moveTo>
                    <a:pt x="29" y="41"/>
                  </a:moveTo>
                  <a:cubicBezTo>
                    <a:pt x="24" y="39"/>
                    <a:pt x="24" y="39"/>
                    <a:pt x="24" y="39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0" y="38"/>
                    <a:pt x="30" y="38"/>
                    <a:pt x="30" y="38"/>
                  </a:cubicBezTo>
                  <a:lnTo>
                    <a:pt x="29" y="41"/>
                  </a:lnTo>
                  <a:close/>
                  <a:moveTo>
                    <a:pt x="33" y="33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41" y="17"/>
                    <a:pt x="41" y="17"/>
                    <a:pt x="41" y="17"/>
                  </a:cubicBezTo>
                  <a:lnTo>
                    <a:pt x="33" y="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</p:grpSp>
      <p:grpSp>
        <p:nvGrpSpPr>
          <p:cNvPr id="9" name="Groupe 89"/>
          <p:cNvGrpSpPr/>
          <p:nvPr/>
        </p:nvGrpSpPr>
        <p:grpSpPr>
          <a:xfrm>
            <a:off x="1369708" y="2982986"/>
            <a:ext cx="177702" cy="95253"/>
            <a:chOff x="1039586" y="2886000"/>
            <a:chExt cx="379187" cy="215901"/>
          </a:xfrm>
        </p:grpSpPr>
        <p:sp>
          <p:nvSpPr>
            <p:cNvPr id="167" name="Freeform 19"/>
            <p:cNvSpPr>
              <a:spLocks noEditPoints="1"/>
            </p:cNvSpPr>
            <p:nvPr/>
          </p:nvSpPr>
          <p:spPr bwMode="auto">
            <a:xfrm>
              <a:off x="1039586" y="2886000"/>
              <a:ext cx="244929" cy="177800"/>
            </a:xfrm>
            <a:custGeom>
              <a:avLst/>
              <a:gdLst>
                <a:gd name="T0" fmla="*/ 76 w 76"/>
                <a:gd name="T1" fmla="*/ 34 h 55"/>
                <a:gd name="T2" fmla="*/ 76 w 76"/>
                <a:gd name="T3" fmla="*/ 7 h 55"/>
                <a:gd name="T4" fmla="*/ 70 w 76"/>
                <a:gd name="T5" fmla="*/ 0 h 55"/>
                <a:gd name="T6" fmla="*/ 55 w 76"/>
                <a:gd name="T7" fmla="*/ 0 h 55"/>
                <a:gd name="T8" fmla="*/ 21 w 76"/>
                <a:gd name="T9" fmla="*/ 0 h 55"/>
                <a:gd name="T10" fmla="*/ 6 w 76"/>
                <a:gd name="T11" fmla="*/ 0 h 55"/>
                <a:gd name="T12" fmla="*/ 0 w 76"/>
                <a:gd name="T13" fmla="*/ 7 h 55"/>
                <a:gd name="T14" fmla="*/ 0 w 76"/>
                <a:gd name="T15" fmla="*/ 22 h 55"/>
                <a:gd name="T16" fmla="*/ 0 w 76"/>
                <a:gd name="T17" fmla="*/ 48 h 55"/>
                <a:gd name="T18" fmla="*/ 6 w 76"/>
                <a:gd name="T19" fmla="*/ 55 h 55"/>
                <a:gd name="T20" fmla="*/ 69 w 76"/>
                <a:gd name="T21" fmla="*/ 55 h 55"/>
                <a:gd name="T22" fmla="*/ 69 w 76"/>
                <a:gd name="T23" fmla="*/ 48 h 55"/>
                <a:gd name="T24" fmla="*/ 76 w 76"/>
                <a:gd name="T25" fmla="*/ 34 h 55"/>
                <a:gd name="T26" fmla="*/ 65 w 76"/>
                <a:gd name="T27" fmla="*/ 43 h 55"/>
                <a:gd name="T28" fmla="*/ 13 w 76"/>
                <a:gd name="T29" fmla="*/ 43 h 55"/>
                <a:gd name="T30" fmla="*/ 13 w 76"/>
                <a:gd name="T31" fmla="*/ 10 h 55"/>
                <a:gd name="T32" fmla="*/ 65 w 76"/>
                <a:gd name="T33" fmla="*/ 10 h 55"/>
                <a:gd name="T34" fmla="*/ 65 w 76"/>
                <a:gd name="T35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55">
                  <a:moveTo>
                    <a:pt x="76" y="34"/>
                  </a:move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4" y="0"/>
                    <a:pt x="70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2"/>
                    <a:pt x="3" y="55"/>
                    <a:pt x="6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8" y="53"/>
                    <a:pt x="68" y="50"/>
                    <a:pt x="69" y="48"/>
                  </a:cubicBezTo>
                  <a:lnTo>
                    <a:pt x="76" y="34"/>
                  </a:lnTo>
                  <a:close/>
                  <a:moveTo>
                    <a:pt x="65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65" y="10"/>
                    <a:pt x="65" y="10"/>
                    <a:pt x="65" y="10"/>
                  </a:cubicBezTo>
                  <a:lnTo>
                    <a:pt x="65" y="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  <p:sp>
          <p:nvSpPr>
            <p:cNvPr id="168" name="Freeform 20"/>
            <p:cNvSpPr>
              <a:spLocks noEditPoints="1"/>
            </p:cNvSpPr>
            <p:nvPr/>
          </p:nvSpPr>
          <p:spPr bwMode="auto">
            <a:xfrm>
              <a:off x="1264558" y="2911400"/>
              <a:ext cx="154215" cy="190501"/>
            </a:xfrm>
            <a:custGeom>
              <a:avLst/>
              <a:gdLst>
                <a:gd name="T0" fmla="*/ 32 w 48"/>
                <a:gd name="T1" fmla="*/ 4 h 59"/>
                <a:gd name="T2" fmla="*/ 26 w 48"/>
                <a:gd name="T3" fmla="*/ 1 h 59"/>
                <a:gd name="T4" fmla="*/ 18 w 48"/>
                <a:gd name="T5" fmla="*/ 7 h 59"/>
                <a:gd name="T6" fmla="*/ 2 w 48"/>
                <a:gd name="T7" fmla="*/ 41 h 59"/>
                <a:gd name="T8" fmla="*/ 8 w 48"/>
                <a:gd name="T9" fmla="*/ 50 h 59"/>
                <a:gd name="T10" fmla="*/ 22 w 48"/>
                <a:gd name="T11" fmla="*/ 58 h 59"/>
                <a:gd name="T12" fmla="*/ 46 w 48"/>
                <a:gd name="T13" fmla="*/ 18 h 59"/>
                <a:gd name="T14" fmla="*/ 11 w 48"/>
                <a:gd name="T15" fmla="*/ 45 h 59"/>
                <a:gd name="T16" fmla="*/ 9 w 48"/>
                <a:gd name="T17" fmla="*/ 39 h 59"/>
                <a:gd name="T18" fmla="*/ 11 w 48"/>
                <a:gd name="T19" fmla="*/ 45 h 59"/>
                <a:gd name="T20" fmla="*/ 10 w 48"/>
                <a:gd name="T21" fmla="*/ 38 h 59"/>
                <a:gd name="T22" fmla="*/ 16 w 48"/>
                <a:gd name="T23" fmla="*/ 36 h 59"/>
                <a:gd name="T24" fmla="*/ 17 w 48"/>
                <a:gd name="T25" fmla="*/ 35 h 59"/>
                <a:gd name="T26" fmla="*/ 14 w 48"/>
                <a:gd name="T27" fmla="*/ 29 h 59"/>
                <a:gd name="T28" fmla="*/ 17 w 48"/>
                <a:gd name="T29" fmla="*/ 35 h 59"/>
                <a:gd name="T30" fmla="*/ 13 w 48"/>
                <a:gd name="T31" fmla="*/ 46 h 59"/>
                <a:gd name="T32" fmla="*/ 19 w 48"/>
                <a:gd name="T33" fmla="*/ 45 h 59"/>
                <a:gd name="T34" fmla="*/ 20 w 48"/>
                <a:gd name="T35" fmla="*/ 43 h 59"/>
                <a:gd name="T36" fmla="*/ 17 w 48"/>
                <a:gd name="T37" fmla="*/ 37 h 59"/>
                <a:gd name="T38" fmla="*/ 20 w 48"/>
                <a:gd name="T39" fmla="*/ 43 h 59"/>
                <a:gd name="T40" fmla="*/ 18 w 48"/>
                <a:gd name="T41" fmla="*/ 36 h 59"/>
                <a:gd name="T42" fmla="*/ 24 w 48"/>
                <a:gd name="T43" fmla="*/ 34 h 59"/>
                <a:gd name="T44" fmla="*/ 23 w 48"/>
                <a:gd name="T45" fmla="*/ 52 h 59"/>
                <a:gd name="T46" fmla="*/ 21 w 48"/>
                <a:gd name="T47" fmla="*/ 46 h 59"/>
                <a:gd name="T48" fmla="*/ 23 w 48"/>
                <a:gd name="T49" fmla="*/ 52 h 59"/>
                <a:gd name="T50" fmla="*/ 22 w 48"/>
                <a:gd name="T51" fmla="*/ 44 h 59"/>
                <a:gd name="T52" fmla="*/ 28 w 48"/>
                <a:gd name="T53" fmla="*/ 43 h 59"/>
                <a:gd name="T54" fmla="*/ 29 w 48"/>
                <a:gd name="T55" fmla="*/ 41 h 59"/>
                <a:gd name="T56" fmla="*/ 26 w 48"/>
                <a:gd name="T57" fmla="*/ 35 h 59"/>
                <a:gd name="T58" fmla="*/ 29 w 48"/>
                <a:gd name="T59" fmla="*/ 41 h 59"/>
                <a:gd name="T60" fmla="*/ 16 w 48"/>
                <a:gd name="T61" fmla="*/ 25 h 59"/>
                <a:gd name="T62" fmla="*/ 41 w 48"/>
                <a:gd name="T63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" h="59">
                  <a:moveTo>
                    <a:pt x="45" y="11"/>
                  </a:move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1"/>
                    <a:pt x="20" y="4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0" y="44"/>
                    <a:pt x="1" y="47"/>
                    <a:pt x="3" y="48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4" y="59"/>
                    <a:pt x="27" y="58"/>
                    <a:pt x="28" y="55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8" y="15"/>
                    <a:pt x="47" y="12"/>
                    <a:pt x="45" y="11"/>
                  </a:cubicBezTo>
                  <a:close/>
                  <a:moveTo>
                    <a:pt x="11" y="45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13" y="42"/>
                    <a:pt x="13" y="42"/>
                    <a:pt x="13" y="42"/>
                  </a:cubicBezTo>
                  <a:lnTo>
                    <a:pt x="11" y="45"/>
                  </a:lnTo>
                  <a:close/>
                  <a:moveTo>
                    <a:pt x="14" y="40"/>
                  </a:moveTo>
                  <a:cubicBezTo>
                    <a:pt x="10" y="38"/>
                    <a:pt x="10" y="38"/>
                    <a:pt x="10" y="38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6" y="36"/>
                    <a:pt x="16" y="36"/>
                    <a:pt x="16" y="36"/>
                  </a:cubicBezTo>
                  <a:lnTo>
                    <a:pt x="14" y="40"/>
                  </a:lnTo>
                  <a:close/>
                  <a:moveTo>
                    <a:pt x="17" y="35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8" y="31"/>
                    <a:pt x="18" y="31"/>
                    <a:pt x="18" y="31"/>
                  </a:cubicBezTo>
                  <a:lnTo>
                    <a:pt x="17" y="35"/>
                  </a:lnTo>
                  <a:close/>
                  <a:moveTo>
                    <a:pt x="17" y="48"/>
                  </a:moveTo>
                  <a:cubicBezTo>
                    <a:pt x="13" y="46"/>
                    <a:pt x="13" y="46"/>
                    <a:pt x="13" y="46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9" y="45"/>
                    <a:pt x="19" y="45"/>
                    <a:pt x="19" y="45"/>
                  </a:cubicBezTo>
                  <a:lnTo>
                    <a:pt x="17" y="48"/>
                  </a:lnTo>
                  <a:close/>
                  <a:moveTo>
                    <a:pt x="20" y="43"/>
                  </a:moveTo>
                  <a:cubicBezTo>
                    <a:pt x="16" y="41"/>
                    <a:pt x="16" y="41"/>
                    <a:pt x="16" y="41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22" y="40"/>
                    <a:pt x="22" y="40"/>
                    <a:pt x="22" y="40"/>
                  </a:cubicBezTo>
                  <a:lnTo>
                    <a:pt x="20" y="43"/>
                  </a:lnTo>
                  <a:close/>
                  <a:moveTo>
                    <a:pt x="23" y="38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4" y="34"/>
                    <a:pt x="24" y="34"/>
                    <a:pt x="24" y="34"/>
                  </a:cubicBezTo>
                  <a:lnTo>
                    <a:pt x="23" y="38"/>
                  </a:lnTo>
                  <a:close/>
                  <a:moveTo>
                    <a:pt x="23" y="52"/>
                  </a:moveTo>
                  <a:cubicBezTo>
                    <a:pt x="19" y="49"/>
                    <a:pt x="19" y="49"/>
                    <a:pt x="19" y="49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5" y="48"/>
                    <a:pt x="25" y="48"/>
                    <a:pt x="25" y="48"/>
                  </a:cubicBezTo>
                  <a:lnTo>
                    <a:pt x="23" y="52"/>
                  </a:lnTo>
                  <a:close/>
                  <a:moveTo>
                    <a:pt x="26" y="46"/>
                  </a:moveTo>
                  <a:cubicBezTo>
                    <a:pt x="22" y="44"/>
                    <a:pt x="22" y="44"/>
                    <a:pt x="22" y="44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8" y="43"/>
                    <a:pt x="28" y="43"/>
                    <a:pt x="28" y="43"/>
                  </a:cubicBezTo>
                  <a:lnTo>
                    <a:pt x="26" y="46"/>
                  </a:lnTo>
                  <a:close/>
                  <a:moveTo>
                    <a:pt x="29" y="41"/>
                  </a:moveTo>
                  <a:cubicBezTo>
                    <a:pt x="24" y="39"/>
                    <a:pt x="24" y="39"/>
                    <a:pt x="24" y="39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0" y="38"/>
                    <a:pt x="30" y="38"/>
                    <a:pt x="30" y="38"/>
                  </a:cubicBezTo>
                  <a:lnTo>
                    <a:pt x="29" y="41"/>
                  </a:lnTo>
                  <a:close/>
                  <a:moveTo>
                    <a:pt x="33" y="33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41" y="17"/>
                    <a:pt x="41" y="17"/>
                    <a:pt x="41" y="17"/>
                  </a:cubicBezTo>
                  <a:lnTo>
                    <a:pt x="33" y="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/>
            </a:p>
          </p:txBody>
        </p:sp>
      </p:grpSp>
      <p:pic>
        <p:nvPicPr>
          <p:cNvPr id="10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87" y="3444603"/>
            <a:ext cx="233449" cy="312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Rectangle à coins arrondis 106"/>
          <p:cNvSpPr/>
          <p:nvPr/>
        </p:nvSpPr>
        <p:spPr>
          <a:xfrm>
            <a:off x="185519" y="1993438"/>
            <a:ext cx="757389" cy="47648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/>
                </a:solidFill>
              </a:rPr>
              <a:t>Automotive</a:t>
            </a:r>
            <a:br>
              <a:rPr lang="en-US" sz="800" smtClean="0">
                <a:solidFill>
                  <a:schemeClr val="tx1"/>
                </a:solidFill>
              </a:rPr>
            </a:br>
            <a:r>
              <a:rPr lang="en-US" sz="800" smtClean="0">
                <a:solidFill>
                  <a:schemeClr val="tx1"/>
                </a:solidFill>
              </a:rPr>
              <a:t>Application</a:t>
            </a: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1919543" y="1993438"/>
            <a:ext cx="757389" cy="47648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/>
                </a:solidFill>
              </a:rPr>
              <a:t>Energy</a:t>
            </a:r>
            <a:br>
              <a:rPr lang="en-US" sz="800" smtClean="0">
                <a:solidFill>
                  <a:schemeClr val="tx1"/>
                </a:solidFill>
              </a:rPr>
            </a:br>
            <a:r>
              <a:rPr lang="en-US" sz="800" smtClean="0">
                <a:solidFill>
                  <a:schemeClr val="tx1"/>
                </a:solidFill>
              </a:rPr>
              <a:t>Application</a:t>
            </a: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109" name="Rectangle à coins arrondis 108"/>
          <p:cNvSpPr/>
          <p:nvPr/>
        </p:nvSpPr>
        <p:spPr>
          <a:xfrm>
            <a:off x="1047548" y="1993438"/>
            <a:ext cx="757389" cy="47648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smtClean="0">
                <a:solidFill>
                  <a:schemeClr val="tx1"/>
                </a:solidFill>
              </a:rPr>
              <a:t>Home</a:t>
            </a:r>
            <a:br>
              <a:rPr lang="en-US" sz="800" smtClean="0">
                <a:solidFill>
                  <a:schemeClr val="tx1"/>
                </a:solidFill>
              </a:rPr>
            </a:br>
            <a:r>
              <a:rPr lang="en-US" sz="800" smtClean="0">
                <a:solidFill>
                  <a:schemeClr val="tx1"/>
                </a:solidFill>
              </a:rPr>
              <a:t>Application</a:t>
            </a:r>
            <a:endParaRPr lang="en-US" sz="800">
              <a:solidFill>
                <a:schemeClr val="tx1"/>
              </a:solidFill>
            </a:endParaRPr>
          </a:p>
        </p:txBody>
      </p:sp>
      <p:cxnSp>
        <p:nvCxnSpPr>
          <p:cNvPr id="110" name="Connecteur droit 13"/>
          <p:cNvCxnSpPr/>
          <p:nvPr/>
        </p:nvCxnSpPr>
        <p:spPr>
          <a:xfrm flipV="1">
            <a:off x="1248485" y="3445678"/>
            <a:ext cx="300109" cy="235820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H="1">
            <a:off x="1248486" y="2792001"/>
            <a:ext cx="86749" cy="883865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3" name="Connecteur droit 112"/>
          <p:cNvCxnSpPr>
            <a:endCxn id="167" idx="14"/>
          </p:cNvCxnSpPr>
          <p:nvPr/>
        </p:nvCxnSpPr>
        <p:spPr>
          <a:xfrm flipV="1">
            <a:off x="1248485" y="3044314"/>
            <a:ext cx="140856" cy="637184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15" name="Picture 19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61737" y="3599830"/>
            <a:ext cx="173498" cy="16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7" name="Connecteur droit 116"/>
          <p:cNvCxnSpPr/>
          <p:nvPr/>
        </p:nvCxnSpPr>
        <p:spPr>
          <a:xfrm flipH="1">
            <a:off x="2508260" y="3477465"/>
            <a:ext cx="15304" cy="279895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 flipH="1" flipV="1">
            <a:off x="2063730" y="3479099"/>
            <a:ext cx="444530" cy="269635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flipH="1">
            <a:off x="2131214" y="3748734"/>
            <a:ext cx="367546" cy="83510"/>
          </a:xfrm>
          <a:prstGeom prst="line">
            <a:avLst/>
          </a:prstGeom>
          <a:ln w="19050"/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3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605" y="3590951"/>
            <a:ext cx="233449" cy="312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9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21510" y="3667067"/>
            <a:ext cx="173498" cy="16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516"/>
          <p:cNvGrpSpPr/>
          <p:nvPr/>
        </p:nvGrpSpPr>
        <p:grpSpPr>
          <a:xfrm>
            <a:off x="253812" y="3410280"/>
            <a:ext cx="270403" cy="129489"/>
            <a:chOff x="3041651" y="6356344"/>
            <a:chExt cx="823912" cy="419100"/>
          </a:xfrm>
          <a:solidFill>
            <a:srgbClr val="C00000"/>
          </a:solidFill>
        </p:grpSpPr>
        <p:sp>
          <p:nvSpPr>
            <p:cNvPr id="165" name="Oval 25"/>
            <p:cNvSpPr>
              <a:spLocks noChangeArrowheads="1"/>
            </p:cNvSpPr>
            <p:nvPr/>
          </p:nvSpPr>
          <p:spPr bwMode="auto">
            <a:xfrm>
              <a:off x="3248025" y="6370638"/>
              <a:ext cx="52387" cy="50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6" name="Freeform 26"/>
            <p:cNvSpPr>
              <a:spLocks noEditPoints="1"/>
            </p:cNvSpPr>
            <p:nvPr/>
          </p:nvSpPr>
          <p:spPr bwMode="auto">
            <a:xfrm>
              <a:off x="3041651" y="6356344"/>
              <a:ext cx="823912" cy="419100"/>
            </a:xfrm>
            <a:custGeom>
              <a:avLst/>
              <a:gdLst>
                <a:gd name="T0" fmla="*/ 286 w 292"/>
                <a:gd name="T1" fmla="*/ 129 h 148"/>
                <a:gd name="T2" fmla="*/ 196 w 292"/>
                <a:gd name="T3" fmla="*/ 14 h 148"/>
                <a:gd name="T4" fmla="*/ 180 w 292"/>
                <a:gd name="T5" fmla="*/ 0 h 148"/>
                <a:gd name="T6" fmla="*/ 103 w 292"/>
                <a:gd name="T7" fmla="*/ 0 h 148"/>
                <a:gd name="T8" fmla="*/ 108 w 292"/>
                <a:gd name="T9" fmla="*/ 14 h 148"/>
                <a:gd name="T10" fmla="*/ 84 w 292"/>
                <a:gd name="T11" fmla="*/ 38 h 148"/>
                <a:gd name="T12" fmla="*/ 70 w 292"/>
                <a:gd name="T13" fmla="*/ 34 h 148"/>
                <a:gd name="T14" fmla="*/ 5 w 292"/>
                <a:gd name="T15" fmla="*/ 132 h 148"/>
                <a:gd name="T16" fmla="*/ 15 w 292"/>
                <a:gd name="T17" fmla="*/ 148 h 148"/>
                <a:gd name="T18" fmla="*/ 276 w 292"/>
                <a:gd name="T19" fmla="*/ 148 h 148"/>
                <a:gd name="T20" fmla="*/ 286 w 292"/>
                <a:gd name="T21" fmla="*/ 129 h 148"/>
                <a:gd name="T22" fmla="*/ 138 w 292"/>
                <a:gd name="T23" fmla="*/ 1 h 148"/>
                <a:gd name="T24" fmla="*/ 144 w 292"/>
                <a:gd name="T25" fmla="*/ 1 h 148"/>
                <a:gd name="T26" fmla="*/ 152 w 292"/>
                <a:gd name="T27" fmla="*/ 44 h 148"/>
                <a:gd name="T28" fmla="*/ 132 w 292"/>
                <a:gd name="T29" fmla="*/ 44 h 148"/>
                <a:gd name="T30" fmla="*/ 138 w 292"/>
                <a:gd name="T31" fmla="*/ 1 h 148"/>
                <a:gd name="T32" fmla="*/ 113 w 292"/>
                <a:gd name="T33" fmla="*/ 132 h 148"/>
                <a:gd name="T34" fmla="*/ 131 w 292"/>
                <a:gd name="T35" fmla="*/ 63 h 148"/>
                <a:gd name="T36" fmla="*/ 154 w 292"/>
                <a:gd name="T37" fmla="*/ 63 h 148"/>
                <a:gd name="T38" fmla="*/ 175 w 292"/>
                <a:gd name="T39" fmla="*/ 132 h 148"/>
                <a:gd name="T40" fmla="*/ 113 w 292"/>
                <a:gd name="T41" fmla="*/ 13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2" h="148">
                  <a:moveTo>
                    <a:pt x="286" y="129"/>
                  </a:moveTo>
                  <a:cubicBezTo>
                    <a:pt x="196" y="14"/>
                    <a:pt x="196" y="14"/>
                    <a:pt x="196" y="14"/>
                  </a:cubicBezTo>
                  <a:cubicBezTo>
                    <a:pt x="190" y="5"/>
                    <a:pt x="187" y="0"/>
                    <a:pt x="180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6" y="4"/>
                    <a:pt x="108" y="9"/>
                    <a:pt x="108" y="14"/>
                  </a:cubicBezTo>
                  <a:cubicBezTo>
                    <a:pt x="108" y="27"/>
                    <a:pt x="97" y="38"/>
                    <a:pt x="84" y="38"/>
                  </a:cubicBezTo>
                  <a:cubicBezTo>
                    <a:pt x="79" y="38"/>
                    <a:pt x="74" y="36"/>
                    <a:pt x="70" y="34"/>
                  </a:cubicBezTo>
                  <a:cubicBezTo>
                    <a:pt x="5" y="132"/>
                    <a:pt x="5" y="132"/>
                    <a:pt x="5" y="132"/>
                  </a:cubicBezTo>
                  <a:cubicBezTo>
                    <a:pt x="0" y="140"/>
                    <a:pt x="8" y="148"/>
                    <a:pt x="15" y="148"/>
                  </a:cubicBezTo>
                  <a:cubicBezTo>
                    <a:pt x="276" y="148"/>
                    <a:pt x="276" y="148"/>
                    <a:pt x="276" y="148"/>
                  </a:cubicBezTo>
                  <a:cubicBezTo>
                    <a:pt x="284" y="148"/>
                    <a:pt x="292" y="138"/>
                    <a:pt x="286" y="129"/>
                  </a:cubicBezTo>
                  <a:close/>
                  <a:moveTo>
                    <a:pt x="138" y="1"/>
                  </a:moveTo>
                  <a:cubicBezTo>
                    <a:pt x="144" y="1"/>
                    <a:pt x="144" y="1"/>
                    <a:pt x="144" y="1"/>
                  </a:cubicBezTo>
                  <a:cubicBezTo>
                    <a:pt x="152" y="44"/>
                    <a:pt x="152" y="44"/>
                    <a:pt x="152" y="44"/>
                  </a:cubicBezTo>
                  <a:cubicBezTo>
                    <a:pt x="132" y="44"/>
                    <a:pt x="132" y="44"/>
                    <a:pt x="132" y="44"/>
                  </a:cubicBezTo>
                  <a:lnTo>
                    <a:pt x="138" y="1"/>
                  </a:lnTo>
                  <a:close/>
                  <a:moveTo>
                    <a:pt x="113" y="132"/>
                  </a:moveTo>
                  <a:cubicBezTo>
                    <a:pt x="131" y="63"/>
                    <a:pt x="131" y="63"/>
                    <a:pt x="131" y="63"/>
                  </a:cubicBezTo>
                  <a:cubicBezTo>
                    <a:pt x="154" y="63"/>
                    <a:pt x="154" y="63"/>
                    <a:pt x="154" y="63"/>
                  </a:cubicBezTo>
                  <a:cubicBezTo>
                    <a:pt x="175" y="132"/>
                    <a:pt x="175" y="132"/>
                    <a:pt x="175" y="132"/>
                  </a:cubicBezTo>
                  <a:lnTo>
                    <a:pt x="113" y="132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2" name="Group 102"/>
          <p:cNvGrpSpPr>
            <a:grpSpLocks/>
          </p:cNvGrpSpPr>
          <p:nvPr/>
        </p:nvGrpSpPr>
        <p:grpSpPr bwMode="auto">
          <a:xfrm>
            <a:off x="613095" y="2914518"/>
            <a:ext cx="298884" cy="132257"/>
            <a:chOff x="-3174" y="2215"/>
            <a:chExt cx="534" cy="251"/>
          </a:xfrm>
          <a:solidFill>
            <a:srgbClr val="00747A"/>
          </a:solidFill>
        </p:grpSpPr>
        <p:sp>
          <p:nvSpPr>
            <p:cNvPr id="160" name="Line 103"/>
            <p:cNvSpPr>
              <a:spLocks noChangeShapeType="1"/>
            </p:cNvSpPr>
            <p:nvPr/>
          </p:nvSpPr>
          <p:spPr bwMode="auto">
            <a:xfrm>
              <a:off x="-2829" y="2308"/>
              <a:ext cx="0" cy="0"/>
            </a:xfrm>
            <a:prstGeom prst="lin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62" name="Line 104"/>
            <p:cNvSpPr>
              <a:spLocks noChangeShapeType="1"/>
            </p:cNvSpPr>
            <p:nvPr/>
          </p:nvSpPr>
          <p:spPr bwMode="auto">
            <a:xfrm>
              <a:off x="-2829" y="2308"/>
              <a:ext cx="0" cy="0"/>
            </a:xfrm>
            <a:prstGeom prst="lin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63" name="Freeform 105"/>
            <p:cNvSpPr>
              <a:spLocks/>
            </p:cNvSpPr>
            <p:nvPr/>
          </p:nvSpPr>
          <p:spPr bwMode="auto">
            <a:xfrm>
              <a:off x="-3174" y="2215"/>
              <a:ext cx="534" cy="251"/>
            </a:xfrm>
            <a:custGeom>
              <a:avLst/>
              <a:gdLst/>
              <a:ahLst/>
              <a:cxnLst>
                <a:cxn ang="0">
                  <a:pos x="219" y="65"/>
                </a:cxn>
                <a:cxn ang="0">
                  <a:pos x="159" y="32"/>
                </a:cxn>
                <a:cxn ang="0">
                  <a:pos x="100" y="6"/>
                </a:cxn>
                <a:cxn ang="0">
                  <a:pos x="30" y="23"/>
                </a:cxn>
                <a:cxn ang="0">
                  <a:pos x="33" y="31"/>
                </a:cxn>
                <a:cxn ang="0">
                  <a:pos x="19" y="45"/>
                </a:cxn>
                <a:cxn ang="0">
                  <a:pos x="11" y="43"/>
                </a:cxn>
                <a:cxn ang="0">
                  <a:pos x="8" y="50"/>
                </a:cxn>
                <a:cxn ang="0">
                  <a:pos x="19" y="93"/>
                </a:cxn>
                <a:cxn ang="0">
                  <a:pos x="21" y="93"/>
                </a:cxn>
                <a:cxn ang="0">
                  <a:pos x="38" y="106"/>
                </a:cxn>
                <a:cxn ang="0">
                  <a:pos x="55" y="93"/>
                </a:cxn>
                <a:cxn ang="0">
                  <a:pos x="161" y="93"/>
                </a:cxn>
                <a:cxn ang="0">
                  <a:pos x="177" y="106"/>
                </a:cxn>
                <a:cxn ang="0">
                  <a:pos x="194" y="93"/>
                </a:cxn>
                <a:cxn ang="0">
                  <a:pos x="219" y="65"/>
                </a:cxn>
              </a:cxnLst>
              <a:rect l="0" t="0" r="r" b="b"/>
              <a:pathLst>
                <a:path w="226" h="106">
                  <a:moveTo>
                    <a:pt x="219" y="65"/>
                  </a:moveTo>
                  <a:cubicBezTo>
                    <a:pt x="213" y="41"/>
                    <a:pt x="174" y="39"/>
                    <a:pt x="159" y="32"/>
                  </a:cubicBezTo>
                  <a:cubicBezTo>
                    <a:pt x="144" y="26"/>
                    <a:pt x="126" y="10"/>
                    <a:pt x="100" y="6"/>
                  </a:cubicBezTo>
                  <a:cubicBezTo>
                    <a:pt x="65" y="0"/>
                    <a:pt x="42" y="12"/>
                    <a:pt x="30" y="23"/>
                  </a:cubicBezTo>
                  <a:cubicBezTo>
                    <a:pt x="32" y="25"/>
                    <a:pt x="33" y="28"/>
                    <a:pt x="33" y="31"/>
                  </a:cubicBezTo>
                  <a:cubicBezTo>
                    <a:pt x="33" y="39"/>
                    <a:pt x="27" y="45"/>
                    <a:pt x="19" y="45"/>
                  </a:cubicBezTo>
                  <a:cubicBezTo>
                    <a:pt x="16" y="45"/>
                    <a:pt x="13" y="44"/>
                    <a:pt x="11" y="43"/>
                  </a:cubicBezTo>
                  <a:cubicBezTo>
                    <a:pt x="10" y="45"/>
                    <a:pt x="9" y="47"/>
                    <a:pt x="8" y="50"/>
                  </a:cubicBezTo>
                  <a:cubicBezTo>
                    <a:pt x="8" y="50"/>
                    <a:pt x="0" y="93"/>
                    <a:pt x="19" y="93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3" y="101"/>
                    <a:pt x="30" y="106"/>
                    <a:pt x="38" y="106"/>
                  </a:cubicBezTo>
                  <a:cubicBezTo>
                    <a:pt x="46" y="106"/>
                    <a:pt x="53" y="101"/>
                    <a:pt x="55" y="93"/>
                  </a:cubicBezTo>
                  <a:cubicBezTo>
                    <a:pt x="85" y="93"/>
                    <a:pt x="131" y="93"/>
                    <a:pt x="161" y="93"/>
                  </a:cubicBezTo>
                  <a:cubicBezTo>
                    <a:pt x="163" y="101"/>
                    <a:pt x="169" y="106"/>
                    <a:pt x="177" y="106"/>
                  </a:cubicBezTo>
                  <a:cubicBezTo>
                    <a:pt x="186" y="106"/>
                    <a:pt x="192" y="100"/>
                    <a:pt x="194" y="93"/>
                  </a:cubicBezTo>
                  <a:cubicBezTo>
                    <a:pt x="194" y="93"/>
                    <a:pt x="226" y="93"/>
                    <a:pt x="219" y="6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64" name="Oval 106"/>
            <p:cNvSpPr>
              <a:spLocks noChangeArrowheads="1"/>
            </p:cNvSpPr>
            <p:nvPr/>
          </p:nvSpPr>
          <p:spPr bwMode="auto">
            <a:xfrm>
              <a:off x="-3143" y="2275"/>
              <a:ext cx="26" cy="2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3" name="Group 409"/>
          <p:cNvGrpSpPr/>
          <p:nvPr/>
        </p:nvGrpSpPr>
        <p:grpSpPr>
          <a:xfrm>
            <a:off x="1475138" y="3312845"/>
            <a:ext cx="236463" cy="184185"/>
            <a:chOff x="6646864" y="2246313"/>
            <a:chExt cx="533400" cy="441327"/>
          </a:xfrm>
          <a:solidFill>
            <a:srgbClr val="34B4E4"/>
          </a:solidFill>
        </p:grpSpPr>
        <p:sp>
          <p:nvSpPr>
            <p:cNvPr id="153" name="Freeform 26"/>
            <p:cNvSpPr>
              <a:spLocks noEditPoints="1"/>
            </p:cNvSpPr>
            <p:nvPr/>
          </p:nvSpPr>
          <p:spPr bwMode="auto">
            <a:xfrm>
              <a:off x="6991351" y="2246313"/>
              <a:ext cx="146050" cy="144463"/>
            </a:xfrm>
            <a:custGeom>
              <a:avLst/>
              <a:gdLst>
                <a:gd name="T0" fmla="*/ 48 w 52"/>
                <a:gd name="T1" fmla="*/ 0 h 51"/>
                <a:gd name="T2" fmla="*/ 4 w 52"/>
                <a:gd name="T3" fmla="*/ 0 h 51"/>
                <a:gd name="T4" fmla="*/ 0 w 52"/>
                <a:gd name="T5" fmla="*/ 5 h 51"/>
                <a:gd name="T6" fmla="*/ 0 w 52"/>
                <a:gd name="T7" fmla="*/ 46 h 51"/>
                <a:gd name="T8" fmla="*/ 4 w 52"/>
                <a:gd name="T9" fmla="*/ 51 h 51"/>
                <a:gd name="T10" fmla="*/ 48 w 52"/>
                <a:gd name="T11" fmla="*/ 51 h 51"/>
                <a:gd name="T12" fmla="*/ 52 w 52"/>
                <a:gd name="T13" fmla="*/ 46 h 51"/>
                <a:gd name="T14" fmla="*/ 52 w 52"/>
                <a:gd name="T15" fmla="*/ 5 h 51"/>
                <a:gd name="T16" fmla="*/ 48 w 52"/>
                <a:gd name="T17" fmla="*/ 0 h 51"/>
                <a:gd name="T18" fmla="*/ 23 w 52"/>
                <a:gd name="T19" fmla="*/ 9 h 51"/>
                <a:gd name="T20" fmla="*/ 28 w 52"/>
                <a:gd name="T21" fmla="*/ 9 h 51"/>
                <a:gd name="T22" fmla="*/ 28 w 52"/>
                <a:gd name="T23" fmla="*/ 21 h 51"/>
                <a:gd name="T24" fmla="*/ 23 w 52"/>
                <a:gd name="T25" fmla="*/ 21 h 51"/>
                <a:gd name="T26" fmla="*/ 23 w 52"/>
                <a:gd name="T27" fmla="*/ 9 h 51"/>
                <a:gd name="T28" fmla="*/ 12 w 52"/>
                <a:gd name="T29" fmla="*/ 21 h 51"/>
                <a:gd name="T30" fmla="*/ 7 w 52"/>
                <a:gd name="T31" fmla="*/ 21 h 51"/>
                <a:gd name="T32" fmla="*/ 7 w 52"/>
                <a:gd name="T33" fmla="*/ 9 h 51"/>
                <a:gd name="T34" fmla="*/ 12 w 52"/>
                <a:gd name="T35" fmla="*/ 9 h 51"/>
                <a:gd name="T36" fmla="*/ 12 w 52"/>
                <a:gd name="T37" fmla="*/ 21 h 51"/>
                <a:gd name="T38" fmla="*/ 25 w 52"/>
                <a:gd name="T39" fmla="*/ 46 h 51"/>
                <a:gd name="T40" fmla="*/ 21 w 52"/>
                <a:gd name="T41" fmla="*/ 44 h 51"/>
                <a:gd name="T42" fmla="*/ 37 w 52"/>
                <a:gd name="T43" fmla="*/ 21 h 51"/>
                <a:gd name="T44" fmla="*/ 25 w 52"/>
                <a:gd name="T45" fmla="*/ 46 h 51"/>
                <a:gd name="T46" fmla="*/ 45 w 52"/>
                <a:gd name="T47" fmla="*/ 21 h 51"/>
                <a:gd name="T48" fmla="*/ 39 w 52"/>
                <a:gd name="T49" fmla="*/ 21 h 51"/>
                <a:gd name="T50" fmla="*/ 39 w 52"/>
                <a:gd name="T51" fmla="*/ 9 h 51"/>
                <a:gd name="T52" fmla="*/ 45 w 52"/>
                <a:gd name="T53" fmla="*/ 9 h 51"/>
                <a:gd name="T54" fmla="*/ 45 w 52"/>
                <a:gd name="T55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2" h="51">
                  <a:moveTo>
                    <a:pt x="48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1"/>
                    <a:pt x="4" y="5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50" y="51"/>
                    <a:pt x="52" y="49"/>
                    <a:pt x="52" y="46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52" y="2"/>
                    <a:pt x="50" y="0"/>
                    <a:pt x="48" y="0"/>
                  </a:cubicBezTo>
                  <a:close/>
                  <a:moveTo>
                    <a:pt x="23" y="9"/>
                  </a:moveTo>
                  <a:cubicBezTo>
                    <a:pt x="28" y="9"/>
                    <a:pt x="28" y="9"/>
                    <a:pt x="28" y="9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3" y="21"/>
                    <a:pt x="23" y="21"/>
                    <a:pt x="23" y="21"/>
                  </a:cubicBezTo>
                  <a:lnTo>
                    <a:pt x="23" y="9"/>
                  </a:lnTo>
                  <a:close/>
                  <a:moveTo>
                    <a:pt x="12" y="21"/>
                  </a:moveTo>
                  <a:cubicBezTo>
                    <a:pt x="7" y="21"/>
                    <a:pt x="7" y="21"/>
                    <a:pt x="7" y="21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2" y="9"/>
                    <a:pt x="12" y="9"/>
                    <a:pt x="12" y="9"/>
                  </a:cubicBezTo>
                  <a:lnTo>
                    <a:pt x="12" y="21"/>
                  </a:lnTo>
                  <a:close/>
                  <a:moveTo>
                    <a:pt x="25" y="46"/>
                  </a:moveTo>
                  <a:cubicBezTo>
                    <a:pt x="21" y="44"/>
                    <a:pt x="21" y="44"/>
                    <a:pt x="21" y="44"/>
                  </a:cubicBezTo>
                  <a:cubicBezTo>
                    <a:pt x="37" y="21"/>
                    <a:pt x="37" y="21"/>
                    <a:pt x="37" y="21"/>
                  </a:cubicBezTo>
                  <a:lnTo>
                    <a:pt x="25" y="46"/>
                  </a:lnTo>
                  <a:close/>
                  <a:moveTo>
                    <a:pt x="45" y="21"/>
                  </a:moveTo>
                  <a:cubicBezTo>
                    <a:pt x="39" y="21"/>
                    <a:pt x="39" y="21"/>
                    <a:pt x="39" y="21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45" y="9"/>
                    <a:pt x="45" y="9"/>
                    <a:pt x="45" y="9"/>
                  </a:cubicBezTo>
                  <a:lnTo>
                    <a:pt x="45" y="21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58" name="Freeform 27"/>
            <p:cNvSpPr>
              <a:spLocks/>
            </p:cNvSpPr>
            <p:nvPr/>
          </p:nvSpPr>
          <p:spPr bwMode="auto">
            <a:xfrm>
              <a:off x="6767513" y="2314576"/>
              <a:ext cx="53975" cy="53975"/>
            </a:xfrm>
            <a:custGeom>
              <a:avLst/>
              <a:gdLst>
                <a:gd name="T0" fmla="*/ 9 w 19"/>
                <a:gd name="T1" fmla="*/ 18 h 19"/>
                <a:gd name="T2" fmla="*/ 18 w 19"/>
                <a:gd name="T3" fmla="*/ 10 h 19"/>
                <a:gd name="T4" fmla="*/ 10 w 19"/>
                <a:gd name="T5" fmla="*/ 0 h 19"/>
                <a:gd name="T6" fmla="*/ 0 w 19"/>
                <a:gd name="T7" fmla="*/ 9 h 19"/>
                <a:gd name="T8" fmla="*/ 9 w 19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9" y="18"/>
                  </a:moveTo>
                  <a:cubicBezTo>
                    <a:pt x="14" y="19"/>
                    <a:pt x="18" y="15"/>
                    <a:pt x="18" y="10"/>
                  </a:cubicBezTo>
                  <a:cubicBezTo>
                    <a:pt x="19" y="5"/>
                    <a:pt x="15" y="1"/>
                    <a:pt x="10" y="0"/>
                  </a:cubicBezTo>
                  <a:cubicBezTo>
                    <a:pt x="5" y="0"/>
                    <a:pt x="1" y="4"/>
                    <a:pt x="0" y="9"/>
                  </a:cubicBezTo>
                  <a:cubicBezTo>
                    <a:pt x="0" y="14"/>
                    <a:pt x="4" y="18"/>
                    <a:pt x="9" y="18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59" name="Freeform 28"/>
            <p:cNvSpPr>
              <a:spLocks/>
            </p:cNvSpPr>
            <p:nvPr/>
          </p:nvSpPr>
          <p:spPr bwMode="auto">
            <a:xfrm>
              <a:off x="6646864" y="2260602"/>
              <a:ext cx="533400" cy="427038"/>
            </a:xfrm>
            <a:custGeom>
              <a:avLst/>
              <a:gdLst>
                <a:gd name="T0" fmla="*/ 126 w 189"/>
                <a:gd name="T1" fmla="*/ 53 h 151"/>
                <a:gd name="T2" fmla="*/ 116 w 189"/>
                <a:gd name="T3" fmla="*/ 16 h 151"/>
                <a:gd name="T4" fmla="*/ 98 w 189"/>
                <a:gd name="T5" fmla="*/ 1 h 151"/>
                <a:gd name="T6" fmla="*/ 98 w 189"/>
                <a:gd name="T7" fmla="*/ 1 h 151"/>
                <a:gd name="T8" fmla="*/ 97 w 189"/>
                <a:gd name="T9" fmla="*/ 1 h 151"/>
                <a:gd name="T10" fmla="*/ 92 w 189"/>
                <a:gd name="T11" fmla="*/ 1 h 151"/>
                <a:gd name="T12" fmla="*/ 92 w 189"/>
                <a:gd name="T13" fmla="*/ 1 h 151"/>
                <a:gd name="T14" fmla="*/ 92 w 189"/>
                <a:gd name="T15" fmla="*/ 1 h 151"/>
                <a:gd name="T16" fmla="*/ 73 w 189"/>
                <a:gd name="T17" fmla="*/ 17 h 151"/>
                <a:gd name="T18" fmla="*/ 50 w 189"/>
                <a:gd name="T19" fmla="*/ 52 h 151"/>
                <a:gd name="T20" fmla="*/ 26 w 189"/>
                <a:gd name="T21" fmla="*/ 55 h 151"/>
                <a:gd name="T22" fmla="*/ 2 w 189"/>
                <a:gd name="T23" fmla="*/ 75 h 151"/>
                <a:gd name="T24" fmla="*/ 1 w 189"/>
                <a:gd name="T25" fmla="*/ 82 h 151"/>
                <a:gd name="T26" fmla="*/ 4 w 189"/>
                <a:gd name="T27" fmla="*/ 84 h 151"/>
                <a:gd name="T28" fmla="*/ 5 w 189"/>
                <a:gd name="T29" fmla="*/ 84 h 151"/>
                <a:gd name="T30" fmla="*/ 7 w 189"/>
                <a:gd name="T31" fmla="*/ 84 h 151"/>
                <a:gd name="T32" fmla="*/ 20 w 189"/>
                <a:gd name="T33" fmla="*/ 73 h 151"/>
                <a:gd name="T34" fmla="*/ 24 w 189"/>
                <a:gd name="T35" fmla="*/ 130 h 151"/>
                <a:gd name="T36" fmla="*/ 25 w 189"/>
                <a:gd name="T37" fmla="*/ 131 h 151"/>
                <a:gd name="T38" fmla="*/ 32 w 189"/>
                <a:gd name="T39" fmla="*/ 146 h 151"/>
                <a:gd name="T40" fmla="*/ 42 w 189"/>
                <a:gd name="T41" fmla="*/ 151 h 151"/>
                <a:gd name="T42" fmla="*/ 80 w 189"/>
                <a:gd name="T43" fmla="*/ 151 h 151"/>
                <a:gd name="T44" fmla="*/ 80 w 189"/>
                <a:gd name="T45" fmla="*/ 102 h 151"/>
                <a:gd name="T46" fmla="*/ 106 w 189"/>
                <a:gd name="T47" fmla="*/ 98 h 151"/>
                <a:gd name="T48" fmla="*/ 109 w 189"/>
                <a:gd name="T49" fmla="*/ 151 h 151"/>
                <a:gd name="T50" fmla="*/ 144 w 189"/>
                <a:gd name="T51" fmla="*/ 151 h 151"/>
                <a:gd name="T52" fmla="*/ 147 w 189"/>
                <a:gd name="T53" fmla="*/ 151 h 151"/>
                <a:gd name="T54" fmla="*/ 161 w 189"/>
                <a:gd name="T55" fmla="*/ 142 h 151"/>
                <a:gd name="T56" fmla="*/ 165 w 189"/>
                <a:gd name="T57" fmla="*/ 131 h 151"/>
                <a:gd name="T58" fmla="*/ 165 w 189"/>
                <a:gd name="T59" fmla="*/ 69 h 151"/>
                <a:gd name="T60" fmla="*/ 181 w 189"/>
                <a:gd name="T61" fmla="*/ 83 h 151"/>
                <a:gd name="T62" fmla="*/ 183 w 189"/>
                <a:gd name="T63" fmla="*/ 84 h 151"/>
                <a:gd name="T64" fmla="*/ 185 w 189"/>
                <a:gd name="T65" fmla="*/ 84 h 151"/>
                <a:gd name="T66" fmla="*/ 187 w 189"/>
                <a:gd name="T67" fmla="*/ 83 h 151"/>
                <a:gd name="T68" fmla="*/ 189 w 189"/>
                <a:gd name="T69" fmla="*/ 79 h 151"/>
                <a:gd name="T70" fmla="*/ 165 w 189"/>
                <a:gd name="T71" fmla="*/ 5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9" h="151">
                  <a:moveTo>
                    <a:pt x="161" y="53"/>
                  </a:moveTo>
                  <a:cubicBezTo>
                    <a:pt x="126" y="53"/>
                    <a:pt x="126" y="53"/>
                    <a:pt x="126" y="53"/>
                  </a:cubicBezTo>
                  <a:cubicBezTo>
                    <a:pt x="120" y="53"/>
                    <a:pt x="116" y="48"/>
                    <a:pt x="116" y="42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7" y="1"/>
                    <a:pt x="97" y="1"/>
                    <a:pt x="97" y="1"/>
                  </a:cubicBezTo>
                  <a:cubicBezTo>
                    <a:pt x="97" y="1"/>
                    <a:pt x="97" y="1"/>
                    <a:pt x="97" y="1"/>
                  </a:cubicBezTo>
                  <a:cubicBezTo>
                    <a:pt x="96" y="0"/>
                    <a:pt x="96" y="0"/>
                    <a:pt x="95" y="0"/>
                  </a:cubicBezTo>
                  <a:cubicBezTo>
                    <a:pt x="94" y="0"/>
                    <a:pt x="93" y="0"/>
                    <a:pt x="92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1" y="1"/>
                    <a:pt x="91" y="1"/>
                    <a:pt x="91" y="1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5" y="21"/>
                    <a:pt x="76" y="25"/>
                    <a:pt x="76" y="30"/>
                  </a:cubicBezTo>
                  <a:cubicBezTo>
                    <a:pt x="75" y="43"/>
                    <a:pt x="63" y="53"/>
                    <a:pt x="50" y="52"/>
                  </a:cubicBezTo>
                  <a:cubicBezTo>
                    <a:pt x="45" y="52"/>
                    <a:pt x="40" y="50"/>
                    <a:pt x="37" y="47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1" y="76"/>
                    <a:pt x="0" y="78"/>
                    <a:pt x="0" y="79"/>
                  </a:cubicBezTo>
                  <a:cubicBezTo>
                    <a:pt x="0" y="80"/>
                    <a:pt x="1" y="81"/>
                    <a:pt x="1" y="82"/>
                  </a:cubicBezTo>
                  <a:cubicBezTo>
                    <a:pt x="2" y="83"/>
                    <a:pt x="2" y="83"/>
                    <a:pt x="3" y="83"/>
                  </a:cubicBezTo>
                  <a:cubicBezTo>
                    <a:pt x="3" y="84"/>
                    <a:pt x="3" y="84"/>
                    <a:pt x="4" y="84"/>
                  </a:cubicBezTo>
                  <a:cubicBezTo>
                    <a:pt x="4" y="84"/>
                    <a:pt x="4" y="84"/>
                    <a:pt x="5" y="8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4"/>
                    <a:pt x="6" y="84"/>
                    <a:pt x="6" y="84"/>
                  </a:cubicBezTo>
                  <a:cubicBezTo>
                    <a:pt x="6" y="84"/>
                    <a:pt x="6" y="84"/>
                    <a:pt x="7" y="84"/>
                  </a:cubicBezTo>
                  <a:cubicBezTo>
                    <a:pt x="7" y="84"/>
                    <a:pt x="8" y="83"/>
                    <a:pt x="8" y="83"/>
                  </a:cubicBezTo>
                  <a:cubicBezTo>
                    <a:pt x="20" y="73"/>
                    <a:pt x="20" y="73"/>
                    <a:pt x="20" y="73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4" y="130"/>
                    <a:pt x="24" y="130"/>
                    <a:pt x="24" y="130"/>
                  </a:cubicBezTo>
                  <a:cubicBezTo>
                    <a:pt x="24" y="130"/>
                    <a:pt x="25" y="131"/>
                    <a:pt x="25" y="131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5"/>
                    <a:pt x="26" y="139"/>
                    <a:pt x="29" y="142"/>
                  </a:cubicBezTo>
                  <a:cubicBezTo>
                    <a:pt x="29" y="144"/>
                    <a:pt x="30" y="145"/>
                    <a:pt x="32" y="146"/>
                  </a:cubicBezTo>
                  <a:cubicBezTo>
                    <a:pt x="35" y="148"/>
                    <a:pt x="38" y="150"/>
                    <a:pt x="42" y="151"/>
                  </a:cubicBezTo>
                  <a:cubicBezTo>
                    <a:pt x="42" y="151"/>
                    <a:pt x="42" y="151"/>
                    <a:pt x="42" y="151"/>
                  </a:cubicBezTo>
                  <a:cubicBezTo>
                    <a:pt x="43" y="151"/>
                    <a:pt x="44" y="151"/>
                    <a:pt x="45" y="151"/>
                  </a:cubicBezTo>
                  <a:cubicBezTo>
                    <a:pt x="80" y="151"/>
                    <a:pt x="80" y="151"/>
                    <a:pt x="80" y="151"/>
                  </a:cubicBezTo>
                  <a:cubicBezTo>
                    <a:pt x="80" y="151"/>
                    <a:pt x="80" y="151"/>
                    <a:pt x="80" y="151"/>
                  </a:cubicBezTo>
                  <a:cubicBezTo>
                    <a:pt x="80" y="102"/>
                    <a:pt x="80" y="102"/>
                    <a:pt x="80" y="102"/>
                  </a:cubicBezTo>
                  <a:cubicBezTo>
                    <a:pt x="80" y="100"/>
                    <a:pt x="82" y="98"/>
                    <a:pt x="84" y="9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8" y="98"/>
                    <a:pt x="109" y="100"/>
                    <a:pt x="109" y="102"/>
                  </a:cubicBezTo>
                  <a:cubicBezTo>
                    <a:pt x="109" y="151"/>
                    <a:pt x="109" y="151"/>
                    <a:pt x="109" y="151"/>
                  </a:cubicBezTo>
                  <a:cubicBezTo>
                    <a:pt x="109" y="151"/>
                    <a:pt x="109" y="151"/>
                    <a:pt x="109" y="151"/>
                  </a:cubicBezTo>
                  <a:cubicBezTo>
                    <a:pt x="144" y="151"/>
                    <a:pt x="144" y="151"/>
                    <a:pt x="144" y="151"/>
                  </a:cubicBezTo>
                  <a:cubicBezTo>
                    <a:pt x="145" y="151"/>
                    <a:pt x="146" y="151"/>
                    <a:pt x="147" y="151"/>
                  </a:cubicBezTo>
                  <a:cubicBezTo>
                    <a:pt x="147" y="151"/>
                    <a:pt x="147" y="151"/>
                    <a:pt x="147" y="151"/>
                  </a:cubicBezTo>
                  <a:cubicBezTo>
                    <a:pt x="151" y="150"/>
                    <a:pt x="155" y="148"/>
                    <a:pt x="158" y="146"/>
                  </a:cubicBezTo>
                  <a:cubicBezTo>
                    <a:pt x="159" y="145"/>
                    <a:pt x="160" y="144"/>
                    <a:pt x="161" y="142"/>
                  </a:cubicBezTo>
                  <a:cubicBezTo>
                    <a:pt x="163" y="139"/>
                    <a:pt x="165" y="135"/>
                    <a:pt x="165" y="131"/>
                  </a:cubicBezTo>
                  <a:cubicBezTo>
                    <a:pt x="165" y="131"/>
                    <a:pt x="165" y="131"/>
                    <a:pt x="165" y="131"/>
                  </a:cubicBezTo>
                  <a:cubicBezTo>
                    <a:pt x="165" y="131"/>
                    <a:pt x="165" y="130"/>
                    <a:pt x="165" y="130"/>
                  </a:cubicBezTo>
                  <a:cubicBezTo>
                    <a:pt x="165" y="69"/>
                    <a:pt x="165" y="69"/>
                    <a:pt x="165" y="6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81" y="83"/>
                    <a:pt x="181" y="83"/>
                    <a:pt x="181" y="83"/>
                  </a:cubicBezTo>
                  <a:cubicBezTo>
                    <a:pt x="182" y="83"/>
                    <a:pt x="182" y="84"/>
                    <a:pt x="183" y="84"/>
                  </a:cubicBezTo>
                  <a:cubicBezTo>
                    <a:pt x="183" y="84"/>
                    <a:pt x="183" y="84"/>
                    <a:pt x="183" y="84"/>
                  </a:cubicBezTo>
                  <a:cubicBezTo>
                    <a:pt x="184" y="84"/>
                    <a:pt x="184" y="84"/>
                    <a:pt x="184" y="84"/>
                  </a:cubicBezTo>
                  <a:cubicBezTo>
                    <a:pt x="184" y="84"/>
                    <a:pt x="185" y="84"/>
                    <a:pt x="185" y="84"/>
                  </a:cubicBezTo>
                  <a:cubicBezTo>
                    <a:pt x="185" y="84"/>
                    <a:pt x="185" y="84"/>
                    <a:pt x="186" y="84"/>
                  </a:cubicBezTo>
                  <a:cubicBezTo>
                    <a:pt x="186" y="84"/>
                    <a:pt x="186" y="84"/>
                    <a:pt x="187" y="83"/>
                  </a:cubicBezTo>
                  <a:cubicBezTo>
                    <a:pt x="187" y="83"/>
                    <a:pt x="188" y="83"/>
                    <a:pt x="188" y="82"/>
                  </a:cubicBezTo>
                  <a:cubicBezTo>
                    <a:pt x="189" y="81"/>
                    <a:pt x="189" y="80"/>
                    <a:pt x="189" y="79"/>
                  </a:cubicBezTo>
                  <a:cubicBezTo>
                    <a:pt x="189" y="78"/>
                    <a:pt x="189" y="76"/>
                    <a:pt x="188" y="75"/>
                  </a:cubicBezTo>
                  <a:cubicBezTo>
                    <a:pt x="165" y="57"/>
                    <a:pt x="165" y="57"/>
                    <a:pt x="165" y="57"/>
                  </a:cubicBezTo>
                  <a:lnTo>
                    <a:pt x="161" y="53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4" name="Group 501"/>
          <p:cNvGrpSpPr/>
          <p:nvPr/>
        </p:nvGrpSpPr>
        <p:grpSpPr>
          <a:xfrm>
            <a:off x="2395394" y="3291544"/>
            <a:ext cx="283548" cy="185920"/>
            <a:chOff x="3790950" y="4365625"/>
            <a:chExt cx="904875" cy="630238"/>
          </a:xfrm>
          <a:solidFill>
            <a:srgbClr val="A88000"/>
          </a:solidFill>
        </p:grpSpPr>
        <p:sp>
          <p:nvSpPr>
            <p:cNvPr id="147" name="Freeform 5"/>
            <p:cNvSpPr>
              <a:spLocks/>
            </p:cNvSpPr>
            <p:nvPr/>
          </p:nvSpPr>
          <p:spPr bwMode="auto">
            <a:xfrm>
              <a:off x="3790950" y="4648200"/>
              <a:ext cx="60325" cy="57150"/>
            </a:xfrm>
            <a:custGeom>
              <a:avLst/>
              <a:gdLst>
                <a:gd name="T0" fmla="*/ 5 w 21"/>
                <a:gd name="T1" fmla="*/ 17 h 20"/>
                <a:gd name="T2" fmla="*/ 18 w 21"/>
                <a:gd name="T3" fmla="*/ 15 h 20"/>
                <a:gd name="T4" fmla="*/ 16 w 21"/>
                <a:gd name="T5" fmla="*/ 3 h 20"/>
                <a:gd name="T6" fmla="*/ 3 w 21"/>
                <a:gd name="T7" fmla="*/ 4 h 20"/>
                <a:gd name="T8" fmla="*/ 5 w 21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0">
                  <a:moveTo>
                    <a:pt x="5" y="17"/>
                  </a:moveTo>
                  <a:cubicBezTo>
                    <a:pt x="9" y="20"/>
                    <a:pt x="15" y="19"/>
                    <a:pt x="18" y="15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0"/>
                    <a:pt x="6" y="0"/>
                    <a:pt x="3" y="4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800" kern="0">
                <a:solidFill>
                  <a:schemeClr val="tx1"/>
                </a:solidFill>
                <a:latin typeface="Trebuchet MS" pitchFamily="34" charset="0"/>
                <a:cs typeface="+mn-cs"/>
              </a:endParaRPr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3870325" y="4764088"/>
              <a:ext cx="119063" cy="174625"/>
            </a:xfrm>
            <a:prstGeom prst="rect">
              <a:avLst/>
            </a:pr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800" kern="0">
                <a:solidFill>
                  <a:schemeClr val="tx1"/>
                </a:solidFill>
                <a:latin typeface="Trebuchet MS" pitchFamily="34" charset="0"/>
                <a:cs typeface="+mn-cs"/>
              </a:endParaRPr>
            </a:p>
          </p:txBody>
        </p:sp>
        <p:sp>
          <p:nvSpPr>
            <p:cNvPr id="149" name="Freeform 7"/>
            <p:cNvSpPr>
              <a:spLocks noEditPoints="1"/>
            </p:cNvSpPr>
            <p:nvPr/>
          </p:nvSpPr>
          <p:spPr bwMode="auto">
            <a:xfrm>
              <a:off x="3797300" y="4365625"/>
              <a:ext cx="898525" cy="630238"/>
            </a:xfrm>
            <a:custGeom>
              <a:avLst/>
              <a:gdLst>
                <a:gd name="T0" fmla="*/ 312 w 318"/>
                <a:gd name="T1" fmla="*/ 76 h 223"/>
                <a:gd name="T2" fmla="*/ 300 w 318"/>
                <a:gd name="T3" fmla="*/ 95 h 223"/>
                <a:gd name="T4" fmla="*/ 294 w 318"/>
                <a:gd name="T5" fmla="*/ 111 h 223"/>
                <a:gd name="T6" fmla="*/ 274 w 318"/>
                <a:gd name="T7" fmla="*/ 131 h 223"/>
                <a:gd name="T8" fmla="*/ 267 w 318"/>
                <a:gd name="T9" fmla="*/ 8 h 223"/>
                <a:gd name="T10" fmla="*/ 214 w 318"/>
                <a:gd name="T11" fmla="*/ 3 h 223"/>
                <a:gd name="T12" fmla="*/ 119 w 318"/>
                <a:gd name="T13" fmla="*/ 0 h 223"/>
                <a:gd name="T14" fmla="*/ 70 w 318"/>
                <a:gd name="T15" fmla="*/ 3 h 223"/>
                <a:gd name="T16" fmla="*/ 30 w 318"/>
                <a:gd name="T17" fmla="*/ 102 h 223"/>
                <a:gd name="T18" fmla="*/ 9 w 318"/>
                <a:gd name="T19" fmla="*/ 223 h 223"/>
                <a:gd name="T20" fmla="*/ 214 w 318"/>
                <a:gd name="T21" fmla="*/ 171 h 223"/>
                <a:gd name="T22" fmla="*/ 221 w 318"/>
                <a:gd name="T23" fmla="*/ 207 h 223"/>
                <a:gd name="T24" fmla="*/ 308 w 318"/>
                <a:gd name="T25" fmla="*/ 223 h 223"/>
                <a:gd name="T26" fmla="*/ 296 w 318"/>
                <a:gd name="T27" fmla="*/ 131 h 223"/>
                <a:gd name="T28" fmla="*/ 304 w 318"/>
                <a:gd name="T29" fmla="*/ 110 h 223"/>
                <a:gd name="T30" fmla="*/ 317 w 318"/>
                <a:gd name="T31" fmla="*/ 101 h 223"/>
                <a:gd name="T32" fmla="*/ 206 w 318"/>
                <a:gd name="T33" fmla="*/ 15 h 223"/>
                <a:gd name="T34" fmla="*/ 203 w 318"/>
                <a:gd name="T35" fmla="*/ 55 h 223"/>
                <a:gd name="T36" fmla="*/ 172 w 318"/>
                <a:gd name="T37" fmla="*/ 20 h 223"/>
                <a:gd name="T38" fmla="*/ 149 w 318"/>
                <a:gd name="T39" fmla="*/ 36 h 223"/>
                <a:gd name="T40" fmla="*/ 157 w 318"/>
                <a:gd name="T41" fmla="*/ 55 h 223"/>
                <a:gd name="T42" fmla="*/ 159 w 318"/>
                <a:gd name="T43" fmla="*/ 15 h 223"/>
                <a:gd name="T44" fmla="*/ 123 w 318"/>
                <a:gd name="T45" fmla="*/ 55 h 223"/>
                <a:gd name="T46" fmla="*/ 76 w 318"/>
                <a:gd name="T47" fmla="*/ 62 h 223"/>
                <a:gd name="T48" fmla="*/ 110 w 318"/>
                <a:gd name="T49" fmla="*/ 55 h 223"/>
                <a:gd name="T50" fmla="*/ 98 w 318"/>
                <a:gd name="T51" fmla="*/ 81 h 223"/>
                <a:gd name="T52" fmla="*/ 116 w 318"/>
                <a:gd name="T53" fmla="*/ 51 h 223"/>
                <a:gd name="T54" fmla="*/ 76 w 318"/>
                <a:gd name="T55" fmla="*/ 15 h 223"/>
                <a:gd name="T56" fmla="*/ 70 w 318"/>
                <a:gd name="T57" fmla="*/ 50 h 223"/>
                <a:gd name="T58" fmla="*/ 70 w 318"/>
                <a:gd name="T59" fmla="*/ 97 h 223"/>
                <a:gd name="T60" fmla="*/ 19 w 318"/>
                <a:gd name="T61" fmla="*/ 134 h 223"/>
                <a:gd name="T62" fmla="*/ 111 w 318"/>
                <a:gd name="T63" fmla="*/ 102 h 223"/>
                <a:gd name="T64" fmla="*/ 90 w 318"/>
                <a:gd name="T65" fmla="*/ 210 h 223"/>
                <a:gd name="T66" fmla="*/ 214 w 318"/>
                <a:gd name="T67" fmla="*/ 164 h 223"/>
                <a:gd name="T68" fmla="*/ 214 w 318"/>
                <a:gd name="T69" fmla="*/ 164 h 223"/>
                <a:gd name="T70" fmla="*/ 214 w 318"/>
                <a:gd name="T71" fmla="*/ 141 h 223"/>
                <a:gd name="T72" fmla="*/ 164 w 318"/>
                <a:gd name="T73" fmla="*/ 112 h 223"/>
                <a:gd name="T74" fmla="*/ 214 w 318"/>
                <a:gd name="T75" fmla="*/ 62 h 223"/>
                <a:gd name="T76" fmla="*/ 195 w 318"/>
                <a:gd name="T77" fmla="*/ 36 h 223"/>
                <a:gd name="T78" fmla="*/ 243 w 318"/>
                <a:gd name="T79" fmla="*/ 30 h 223"/>
                <a:gd name="T80" fmla="*/ 227 w 318"/>
                <a:gd name="T81" fmla="*/ 62 h 223"/>
                <a:gd name="T82" fmla="*/ 263 w 318"/>
                <a:gd name="T83" fmla="*/ 104 h 223"/>
                <a:gd name="T84" fmla="*/ 244 w 318"/>
                <a:gd name="T85" fmla="*/ 39 h 223"/>
                <a:gd name="T86" fmla="*/ 239 w 318"/>
                <a:gd name="T87" fmla="*/ 34 h 223"/>
                <a:gd name="T88" fmla="*/ 239 w 318"/>
                <a:gd name="T89" fmla="*/ 81 h 223"/>
                <a:gd name="T90" fmla="*/ 239 w 318"/>
                <a:gd name="T91" fmla="*/ 129 h 223"/>
                <a:gd name="T92" fmla="*/ 225 w 318"/>
                <a:gd name="T93" fmla="*/ 200 h 223"/>
                <a:gd name="T94" fmla="*/ 221 w 318"/>
                <a:gd name="T95" fmla="*/ 194 h 223"/>
                <a:gd name="T96" fmla="*/ 227 w 318"/>
                <a:gd name="T97" fmla="*/ 159 h 223"/>
                <a:gd name="T98" fmla="*/ 239 w 318"/>
                <a:gd name="T99" fmla="*/ 152 h 223"/>
                <a:gd name="T100" fmla="*/ 243 w 318"/>
                <a:gd name="T101" fmla="*/ 125 h 223"/>
                <a:gd name="T102" fmla="*/ 267 w 318"/>
                <a:gd name="T103" fmla="*/ 131 h 223"/>
                <a:gd name="T104" fmla="*/ 267 w 318"/>
                <a:gd name="T105" fmla="*/ 113 h 223"/>
                <a:gd name="T106" fmla="*/ 267 w 318"/>
                <a:gd name="T107" fmla="*/ 64 h 223"/>
                <a:gd name="T108" fmla="*/ 267 w 318"/>
                <a:gd name="T109" fmla="*/ 1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8" h="223">
                  <a:moveTo>
                    <a:pt x="317" y="101"/>
                  </a:moveTo>
                  <a:cubicBezTo>
                    <a:pt x="318" y="98"/>
                    <a:pt x="316" y="93"/>
                    <a:pt x="311" y="90"/>
                  </a:cubicBezTo>
                  <a:cubicBezTo>
                    <a:pt x="315" y="81"/>
                    <a:pt x="315" y="81"/>
                    <a:pt x="315" y="81"/>
                  </a:cubicBezTo>
                  <a:cubicBezTo>
                    <a:pt x="316" y="78"/>
                    <a:pt x="312" y="76"/>
                    <a:pt x="312" y="76"/>
                  </a:cubicBezTo>
                  <a:cubicBezTo>
                    <a:pt x="309" y="75"/>
                    <a:pt x="307" y="78"/>
                    <a:pt x="307" y="78"/>
                  </a:cubicBezTo>
                  <a:cubicBezTo>
                    <a:pt x="303" y="87"/>
                    <a:pt x="303" y="87"/>
                    <a:pt x="303" y="87"/>
                  </a:cubicBezTo>
                  <a:cubicBezTo>
                    <a:pt x="298" y="86"/>
                    <a:pt x="293" y="88"/>
                    <a:pt x="291" y="92"/>
                  </a:cubicBezTo>
                  <a:cubicBezTo>
                    <a:pt x="300" y="95"/>
                    <a:pt x="300" y="95"/>
                    <a:pt x="300" y="95"/>
                  </a:cubicBezTo>
                  <a:cubicBezTo>
                    <a:pt x="299" y="99"/>
                    <a:pt x="299" y="99"/>
                    <a:pt x="299" y="99"/>
                  </a:cubicBezTo>
                  <a:cubicBezTo>
                    <a:pt x="293" y="98"/>
                    <a:pt x="288" y="100"/>
                    <a:pt x="287" y="104"/>
                  </a:cubicBezTo>
                  <a:cubicBezTo>
                    <a:pt x="296" y="107"/>
                    <a:pt x="296" y="107"/>
                    <a:pt x="296" y="107"/>
                  </a:cubicBezTo>
                  <a:cubicBezTo>
                    <a:pt x="294" y="111"/>
                    <a:pt x="294" y="111"/>
                    <a:pt x="294" y="111"/>
                  </a:cubicBezTo>
                  <a:cubicBezTo>
                    <a:pt x="289" y="110"/>
                    <a:pt x="284" y="112"/>
                    <a:pt x="282" y="116"/>
                  </a:cubicBezTo>
                  <a:cubicBezTo>
                    <a:pt x="291" y="119"/>
                    <a:pt x="291" y="119"/>
                    <a:pt x="291" y="119"/>
                  </a:cubicBezTo>
                  <a:cubicBezTo>
                    <a:pt x="287" y="131"/>
                    <a:pt x="287" y="131"/>
                    <a:pt x="287" y="131"/>
                  </a:cubicBezTo>
                  <a:cubicBezTo>
                    <a:pt x="274" y="131"/>
                    <a:pt x="274" y="131"/>
                    <a:pt x="274" y="131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1"/>
                    <a:pt x="272" y="0"/>
                    <a:pt x="270" y="0"/>
                  </a:cubicBezTo>
                  <a:cubicBezTo>
                    <a:pt x="268" y="0"/>
                    <a:pt x="267" y="1"/>
                    <a:pt x="267" y="3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21" y="8"/>
                    <a:pt x="221" y="8"/>
                    <a:pt x="221" y="8"/>
                  </a:cubicBezTo>
                  <a:cubicBezTo>
                    <a:pt x="221" y="3"/>
                    <a:pt x="221" y="3"/>
                    <a:pt x="221" y="3"/>
                  </a:cubicBezTo>
                  <a:cubicBezTo>
                    <a:pt x="221" y="1"/>
                    <a:pt x="219" y="0"/>
                    <a:pt x="218" y="0"/>
                  </a:cubicBezTo>
                  <a:cubicBezTo>
                    <a:pt x="216" y="0"/>
                    <a:pt x="214" y="1"/>
                    <a:pt x="214" y="3"/>
                  </a:cubicBezTo>
                  <a:cubicBezTo>
                    <a:pt x="214" y="8"/>
                    <a:pt x="214" y="8"/>
                    <a:pt x="214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3" y="1"/>
                    <a:pt x="121" y="0"/>
                    <a:pt x="119" y="0"/>
                  </a:cubicBezTo>
                  <a:cubicBezTo>
                    <a:pt x="118" y="0"/>
                    <a:pt x="116" y="1"/>
                    <a:pt x="116" y="3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70" y="3"/>
                    <a:pt x="70" y="3"/>
                    <a:pt x="70" y="3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65" y="0"/>
                    <a:pt x="63" y="1"/>
                    <a:pt x="63" y="3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30" y="102"/>
                    <a:pt x="30" y="102"/>
                    <a:pt x="30" y="102"/>
                  </a:cubicBezTo>
                  <a:cubicBezTo>
                    <a:pt x="32" y="109"/>
                    <a:pt x="31" y="117"/>
                    <a:pt x="26" y="123"/>
                  </a:cubicBezTo>
                  <a:cubicBezTo>
                    <a:pt x="20" y="131"/>
                    <a:pt x="10" y="134"/>
                    <a:pt x="0" y="13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0" y="219"/>
                    <a:pt x="4" y="223"/>
                    <a:pt x="9" y="223"/>
                  </a:cubicBezTo>
                  <a:cubicBezTo>
                    <a:pt x="156" y="223"/>
                    <a:pt x="156" y="223"/>
                    <a:pt x="156" y="223"/>
                  </a:cubicBezTo>
                  <a:cubicBezTo>
                    <a:pt x="160" y="223"/>
                    <a:pt x="164" y="219"/>
                    <a:pt x="164" y="213"/>
                  </a:cubicBezTo>
                  <a:cubicBezTo>
                    <a:pt x="164" y="165"/>
                    <a:pt x="164" y="165"/>
                    <a:pt x="164" y="165"/>
                  </a:cubicBezTo>
                  <a:cubicBezTo>
                    <a:pt x="214" y="171"/>
                    <a:pt x="214" y="171"/>
                    <a:pt x="214" y="171"/>
                  </a:cubicBezTo>
                  <a:cubicBezTo>
                    <a:pt x="214" y="218"/>
                    <a:pt x="214" y="218"/>
                    <a:pt x="214" y="218"/>
                  </a:cubicBezTo>
                  <a:cubicBezTo>
                    <a:pt x="214" y="220"/>
                    <a:pt x="216" y="221"/>
                    <a:pt x="218" y="221"/>
                  </a:cubicBezTo>
                  <a:cubicBezTo>
                    <a:pt x="219" y="221"/>
                    <a:pt x="221" y="220"/>
                    <a:pt x="221" y="218"/>
                  </a:cubicBezTo>
                  <a:cubicBezTo>
                    <a:pt x="221" y="207"/>
                    <a:pt x="221" y="207"/>
                    <a:pt x="221" y="207"/>
                  </a:cubicBezTo>
                  <a:cubicBezTo>
                    <a:pt x="239" y="207"/>
                    <a:pt x="239" y="207"/>
                    <a:pt x="239" y="207"/>
                  </a:cubicBezTo>
                  <a:cubicBezTo>
                    <a:pt x="239" y="213"/>
                    <a:pt x="239" y="213"/>
                    <a:pt x="239" y="213"/>
                  </a:cubicBezTo>
                  <a:cubicBezTo>
                    <a:pt x="239" y="219"/>
                    <a:pt x="242" y="223"/>
                    <a:pt x="247" y="223"/>
                  </a:cubicBezTo>
                  <a:cubicBezTo>
                    <a:pt x="308" y="223"/>
                    <a:pt x="308" y="223"/>
                    <a:pt x="308" y="223"/>
                  </a:cubicBezTo>
                  <a:cubicBezTo>
                    <a:pt x="313" y="223"/>
                    <a:pt x="316" y="219"/>
                    <a:pt x="316" y="213"/>
                  </a:cubicBezTo>
                  <a:cubicBezTo>
                    <a:pt x="316" y="141"/>
                    <a:pt x="316" y="141"/>
                    <a:pt x="316" y="141"/>
                  </a:cubicBezTo>
                  <a:cubicBezTo>
                    <a:pt x="316" y="135"/>
                    <a:pt x="313" y="131"/>
                    <a:pt x="308" y="131"/>
                  </a:cubicBezTo>
                  <a:cubicBezTo>
                    <a:pt x="296" y="131"/>
                    <a:pt x="296" y="131"/>
                    <a:pt x="296" y="131"/>
                  </a:cubicBezTo>
                  <a:cubicBezTo>
                    <a:pt x="299" y="122"/>
                    <a:pt x="299" y="122"/>
                    <a:pt x="299" y="122"/>
                  </a:cubicBezTo>
                  <a:cubicBezTo>
                    <a:pt x="308" y="125"/>
                    <a:pt x="308" y="125"/>
                    <a:pt x="308" y="125"/>
                  </a:cubicBezTo>
                  <a:cubicBezTo>
                    <a:pt x="309" y="121"/>
                    <a:pt x="307" y="117"/>
                    <a:pt x="302" y="114"/>
                  </a:cubicBezTo>
                  <a:cubicBezTo>
                    <a:pt x="304" y="110"/>
                    <a:pt x="304" y="110"/>
                    <a:pt x="304" y="110"/>
                  </a:cubicBezTo>
                  <a:cubicBezTo>
                    <a:pt x="312" y="113"/>
                    <a:pt x="312" y="113"/>
                    <a:pt x="312" y="113"/>
                  </a:cubicBezTo>
                  <a:cubicBezTo>
                    <a:pt x="314" y="109"/>
                    <a:pt x="311" y="105"/>
                    <a:pt x="307" y="102"/>
                  </a:cubicBezTo>
                  <a:cubicBezTo>
                    <a:pt x="308" y="98"/>
                    <a:pt x="308" y="98"/>
                    <a:pt x="308" y="98"/>
                  </a:cubicBezTo>
                  <a:lnTo>
                    <a:pt x="317" y="101"/>
                  </a:lnTo>
                  <a:close/>
                  <a:moveTo>
                    <a:pt x="206" y="15"/>
                  </a:moveTo>
                  <a:cubicBezTo>
                    <a:pt x="191" y="31"/>
                    <a:pt x="191" y="31"/>
                    <a:pt x="191" y="31"/>
                  </a:cubicBezTo>
                  <a:cubicBezTo>
                    <a:pt x="176" y="15"/>
                    <a:pt x="176" y="15"/>
                    <a:pt x="176" y="15"/>
                  </a:cubicBezTo>
                  <a:lnTo>
                    <a:pt x="206" y="15"/>
                  </a:lnTo>
                  <a:close/>
                  <a:moveTo>
                    <a:pt x="203" y="55"/>
                  </a:moveTo>
                  <a:cubicBezTo>
                    <a:pt x="177" y="55"/>
                    <a:pt x="177" y="55"/>
                    <a:pt x="177" y="55"/>
                  </a:cubicBezTo>
                  <a:cubicBezTo>
                    <a:pt x="191" y="41"/>
                    <a:pt x="191" y="41"/>
                    <a:pt x="191" y="41"/>
                  </a:cubicBezTo>
                  <a:lnTo>
                    <a:pt x="203" y="55"/>
                  </a:lnTo>
                  <a:close/>
                  <a:moveTo>
                    <a:pt x="172" y="20"/>
                  </a:moveTo>
                  <a:cubicBezTo>
                    <a:pt x="187" y="37"/>
                    <a:pt x="187" y="37"/>
                    <a:pt x="187" y="37"/>
                  </a:cubicBezTo>
                  <a:cubicBezTo>
                    <a:pt x="172" y="53"/>
                    <a:pt x="172" y="53"/>
                    <a:pt x="172" y="53"/>
                  </a:cubicBezTo>
                  <a:lnTo>
                    <a:pt x="172" y="20"/>
                  </a:lnTo>
                  <a:close/>
                  <a:moveTo>
                    <a:pt x="149" y="36"/>
                  </a:moveTo>
                  <a:cubicBezTo>
                    <a:pt x="165" y="19"/>
                    <a:pt x="165" y="19"/>
                    <a:pt x="165" y="19"/>
                  </a:cubicBezTo>
                  <a:cubicBezTo>
                    <a:pt x="165" y="53"/>
                    <a:pt x="165" y="53"/>
                    <a:pt x="165" y="53"/>
                  </a:cubicBezTo>
                  <a:lnTo>
                    <a:pt x="149" y="36"/>
                  </a:lnTo>
                  <a:close/>
                  <a:moveTo>
                    <a:pt x="157" y="55"/>
                  </a:moveTo>
                  <a:cubicBezTo>
                    <a:pt x="131" y="55"/>
                    <a:pt x="131" y="55"/>
                    <a:pt x="131" y="55"/>
                  </a:cubicBezTo>
                  <a:cubicBezTo>
                    <a:pt x="144" y="41"/>
                    <a:pt x="144" y="41"/>
                    <a:pt x="144" y="41"/>
                  </a:cubicBezTo>
                  <a:lnTo>
                    <a:pt x="157" y="55"/>
                  </a:lnTo>
                  <a:close/>
                  <a:moveTo>
                    <a:pt x="159" y="15"/>
                  </a:moveTo>
                  <a:cubicBezTo>
                    <a:pt x="145" y="31"/>
                    <a:pt x="145" y="31"/>
                    <a:pt x="145" y="31"/>
                  </a:cubicBezTo>
                  <a:cubicBezTo>
                    <a:pt x="130" y="15"/>
                    <a:pt x="130" y="15"/>
                    <a:pt x="130" y="15"/>
                  </a:cubicBezTo>
                  <a:lnTo>
                    <a:pt x="159" y="15"/>
                  </a:lnTo>
                  <a:close/>
                  <a:moveTo>
                    <a:pt x="123" y="18"/>
                  </a:moveTo>
                  <a:cubicBezTo>
                    <a:pt x="140" y="37"/>
                    <a:pt x="140" y="37"/>
                    <a:pt x="140" y="37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23" y="55"/>
                    <a:pt x="123" y="55"/>
                    <a:pt x="123" y="55"/>
                  </a:cubicBezTo>
                  <a:lnTo>
                    <a:pt x="123" y="18"/>
                  </a:lnTo>
                  <a:close/>
                  <a:moveTo>
                    <a:pt x="109" y="62"/>
                  </a:moveTo>
                  <a:cubicBezTo>
                    <a:pt x="92" y="77"/>
                    <a:pt x="92" y="77"/>
                    <a:pt x="92" y="77"/>
                  </a:cubicBezTo>
                  <a:cubicBezTo>
                    <a:pt x="76" y="62"/>
                    <a:pt x="76" y="62"/>
                    <a:pt x="76" y="62"/>
                  </a:cubicBezTo>
                  <a:lnTo>
                    <a:pt x="109" y="62"/>
                  </a:lnTo>
                  <a:close/>
                  <a:moveTo>
                    <a:pt x="76" y="55"/>
                  </a:moveTo>
                  <a:cubicBezTo>
                    <a:pt x="93" y="39"/>
                    <a:pt x="93" y="39"/>
                    <a:pt x="93" y="39"/>
                  </a:cubicBezTo>
                  <a:cubicBezTo>
                    <a:pt x="110" y="55"/>
                    <a:pt x="110" y="55"/>
                    <a:pt x="110" y="55"/>
                  </a:cubicBezTo>
                  <a:lnTo>
                    <a:pt x="76" y="55"/>
                  </a:lnTo>
                  <a:close/>
                  <a:moveTo>
                    <a:pt x="116" y="64"/>
                  </a:moveTo>
                  <a:cubicBezTo>
                    <a:pt x="116" y="98"/>
                    <a:pt x="116" y="98"/>
                    <a:pt x="116" y="98"/>
                  </a:cubicBezTo>
                  <a:cubicBezTo>
                    <a:pt x="98" y="81"/>
                    <a:pt x="98" y="81"/>
                    <a:pt x="98" y="81"/>
                  </a:cubicBezTo>
                  <a:lnTo>
                    <a:pt x="116" y="64"/>
                  </a:lnTo>
                  <a:close/>
                  <a:moveTo>
                    <a:pt x="98" y="35"/>
                  </a:moveTo>
                  <a:cubicBezTo>
                    <a:pt x="116" y="17"/>
                    <a:pt x="116" y="17"/>
                    <a:pt x="116" y="17"/>
                  </a:cubicBezTo>
                  <a:cubicBezTo>
                    <a:pt x="116" y="51"/>
                    <a:pt x="116" y="51"/>
                    <a:pt x="116" y="51"/>
                  </a:cubicBezTo>
                  <a:lnTo>
                    <a:pt x="98" y="35"/>
                  </a:lnTo>
                  <a:close/>
                  <a:moveTo>
                    <a:pt x="109" y="15"/>
                  </a:moveTo>
                  <a:cubicBezTo>
                    <a:pt x="92" y="30"/>
                    <a:pt x="92" y="30"/>
                    <a:pt x="92" y="30"/>
                  </a:cubicBezTo>
                  <a:cubicBezTo>
                    <a:pt x="76" y="15"/>
                    <a:pt x="76" y="15"/>
                    <a:pt x="76" y="15"/>
                  </a:cubicBezTo>
                  <a:lnTo>
                    <a:pt x="109" y="15"/>
                  </a:lnTo>
                  <a:close/>
                  <a:moveTo>
                    <a:pt x="70" y="17"/>
                  </a:moveTo>
                  <a:cubicBezTo>
                    <a:pt x="88" y="34"/>
                    <a:pt x="88" y="34"/>
                    <a:pt x="88" y="34"/>
                  </a:cubicBezTo>
                  <a:cubicBezTo>
                    <a:pt x="70" y="50"/>
                    <a:pt x="70" y="50"/>
                    <a:pt x="70" y="50"/>
                  </a:cubicBezTo>
                  <a:lnTo>
                    <a:pt x="70" y="17"/>
                  </a:lnTo>
                  <a:close/>
                  <a:moveTo>
                    <a:pt x="70" y="64"/>
                  </a:moveTo>
                  <a:cubicBezTo>
                    <a:pt x="88" y="81"/>
                    <a:pt x="88" y="81"/>
                    <a:pt x="88" y="81"/>
                  </a:cubicBezTo>
                  <a:cubicBezTo>
                    <a:pt x="70" y="97"/>
                    <a:pt x="70" y="97"/>
                    <a:pt x="70" y="97"/>
                  </a:cubicBezTo>
                  <a:lnTo>
                    <a:pt x="70" y="64"/>
                  </a:lnTo>
                  <a:close/>
                  <a:moveTo>
                    <a:pt x="75" y="210"/>
                  </a:moveTo>
                  <a:cubicBezTo>
                    <a:pt x="19" y="210"/>
                    <a:pt x="19" y="210"/>
                    <a:pt x="19" y="210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75" y="134"/>
                    <a:pt x="75" y="134"/>
                    <a:pt x="75" y="134"/>
                  </a:cubicBezTo>
                  <a:lnTo>
                    <a:pt x="75" y="210"/>
                  </a:lnTo>
                  <a:close/>
                  <a:moveTo>
                    <a:pt x="93" y="86"/>
                  </a:moveTo>
                  <a:cubicBezTo>
                    <a:pt x="111" y="102"/>
                    <a:pt x="111" y="102"/>
                    <a:pt x="111" y="102"/>
                  </a:cubicBezTo>
                  <a:cubicBezTo>
                    <a:pt x="76" y="102"/>
                    <a:pt x="76" y="102"/>
                    <a:pt x="76" y="102"/>
                  </a:cubicBezTo>
                  <a:lnTo>
                    <a:pt x="93" y="86"/>
                  </a:lnTo>
                  <a:close/>
                  <a:moveTo>
                    <a:pt x="146" y="210"/>
                  </a:moveTo>
                  <a:cubicBezTo>
                    <a:pt x="90" y="210"/>
                    <a:pt x="90" y="210"/>
                    <a:pt x="90" y="210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146" y="134"/>
                    <a:pt x="146" y="134"/>
                    <a:pt x="146" y="134"/>
                  </a:cubicBezTo>
                  <a:lnTo>
                    <a:pt x="146" y="210"/>
                  </a:lnTo>
                  <a:close/>
                  <a:moveTo>
                    <a:pt x="214" y="164"/>
                  </a:moveTo>
                  <a:cubicBezTo>
                    <a:pt x="164" y="159"/>
                    <a:pt x="164" y="159"/>
                    <a:pt x="164" y="159"/>
                  </a:cubicBezTo>
                  <a:cubicBezTo>
                    <a:pt x="164" y="146"/>
                    <a:pt x="164" y="146"/>
                    <a:pt x="164" y="146"/>
                  </a:cubicBezTo>
                  <a:cubicBezTo>
                    <a:pt x="214" y="156"/>
                    <a:pt x="214" y="156"/>
                    <a:pt x="214" y="156"/>
                  </a:cubicBezTo>
                  <a:lnTo>
                    <a:pt x="214" y="164"/>
                  </a:lnTo>
                  <a:close/>
                  <a:moveTo>
                    <a:pt x="214" y="149"/>
                  </a:moveTo>
                  <a:cubicBezTo>
                    <a:pt x="164" y="139"/>
                    <a:pt x="164" y="139"/>
                    <a:pt x="164" y="139"/>
                  </a:cubicBezTo>
                  <a:cubicBezTo>
                    <a:pt x="164" y="128"/>
                    <a:pt x="164" y="128"/>
                    <a:pt x="164" y="128"/>
                  </a:cubicBezTo>
                  <a:cubicBezTo>
                    <a:pt x="214" y="141"/>
                    <a:pt x="214" y="141"/>
                    <a:pt x="214" y="141"/>
                  </a:cubicBezTo>
                  <a:lnTo>
                    <a:pt x="214" y="149"/>
                  </a:lnTo>
                  <a:close/>
                  <a:moveTo>
                    <a:pt x="214" y="134"/>
                  </a:moveTo>
                  <a:cubicBezTo>
                    <a:pt x="164" y="121"/>
                    <a:pt x="164" y="121"/>
                    <a:pt x="164" y="121"/>
                  </a:cubicBezTo>
                  <a:cubicBezTo>
                    <a:pt x="164" y="112"/>
                    <a:pt x="164" y="112"/>
                    <a:pt x="164" y="112"/>
                  </a:cubicBezTo>
                  <a:cubicBezTo>
                    <a:pt x="164" y="107"/>
                    <a:pt x="160" y="102"/>
                    <a:pt x="156" y="102"/>
                  </a:cubicBezTo>
                  <a:cubicBezTo>
                    <a:pt x="123" y="102"/>
                    <a:pt x="123" y="102"/>
                    <a:pt x="123" y="102"/>
                  </a:cubicBezTo>
                  <a:cubicBezTo>
                    <a:pt x="123" y="62"/>
                    <a:pt x="123" y="62"/>
                    <a:pt x="123" y="62"/>
                  </a:cubicBezTo>
                  <a:cubicBezTo>
                    <a:pt x="214" y="62"/>
                    <a:pt x="214" y="62"/>
                    <a:pt x="214" y="62"/>
                  </a:cubicBezTo>
                  <a:lnTo>
                    <a:pt x="214" y="134"/>
                  </a:lnTo>
                  <a:close/>
                  <a:moveTo>
                    <a:pt x="214" y="55"/>
                  </a:moveTo>
                  <a:cubicBezTo>
                    <a:pt x="214" y="55"/>
                    <a:pt x="214" y="55"/>
                    <a:pt x="214" y="55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214" y="16"/>
                    <a:pt x="214" y="16"/>
                    <a:pt x="214" y="16"/>
                  </a:cubicBezTo>
                  <a:lnTo>
                    <a:pt x="214" y="55"/>
                  </a:lnTo>
                  <a:close/>
                  <a:moveTo>
                    <a:pt x="259" y="15"/>
                  </a:moveTo>
                  <a:cubicBezTo>
                    <a:pt x="243" y="30"/>
                    <a:pt x="243" y="30"/>
                    <a:pt x="243" y="30"/>
                  </a:cubicBezTo>
                  <a:cubicBezTo>
                    <a:pt x="227" y="15"/>
                    <a:pt x="227" y="15"/>
                    <a:pt x="227" y="15"/>
                  </a:cubicBezTo>
                  <a:lnTo>
                    <a:pt x="259" y="15"/>
                  </a:lnTo>
                  <a:close/>
                  <a:moveTo>
                    <a:pt x="243" y="77"/>
                  </a:moveTo>
                  <a:cubicBezTo>
                    <a:pt x="227" y="62"/>
                    <a:pt x="227" y="62"/>
                    <a:pt x="227" y="62"/>
                  </a:cubicBezTo>
                  <a:cubicBezTo>
                    <a:pt x="259" y="62"/>
                    <a:pt x="259" y="62"/>
                    <a:pt x="259" y="62"/>
                  </a:cubicBezTo>
                  <a:lnTo>
                    <a:pt x="243" y="77"/>
                  </a:lnTo>
                  <a:close/>
                  <a:moveTo>
                    <a:pt x="244" y="86"/>
                  </a:moveTo>
                  <a:cubicBezTo>
                    <a:pt x="263" y="104"/>
                    <a:pt x="263" y="104"/>
                    <a:pt x="263" y="104"/>
                  </a:cubicBezTo>
                  <a:cubicBezTo>
                    <a:pt x="225" y="104"/>
                    <a:pt x="225" y="104"/>
                    <a:pt x="225" y="104"/>
                  </a:cubicBezTo>
                  <a:lnTo>
                    <a:pt x="244" y="86"/>
                  </a:lnTo>
                  <a:close/>
                  <a:moveTo>
                    <a:pt x="227" y="55"/>
                  </a:moveTo>
                  <a:cubicBezTo>
                    <a:pt x="244" y="39"/>
                    <a:pt x="244" y="39"/>
                    <a:pt x="244" y="39"/>
                  </a:cubicBezTo>
                  <a:cubicBezTo>
                    <a:pt x="261" y="55"/>
                    <a:pt x="261" y="55"/>
                    <a:pt x="261" y="55"/>
                  </a:cubicBezTo>
                  <a:lnTo>
                    <a:pt x="227" y="55"/>
                  </a:lnTo>
                  <a:close/>
                  <a:moveTo>
                    <a:pt x="221" y="17"/>
                  </a:moveTo>
                  <a:cubicBezTo>
                    <a:pt x="239" y="34"/>
                    <a:pt x="239" y="34"/>
                    <a:pt x="239" y="34"/>
                  </a:cubicBezTo>
                  <a:cubicBezTo>
                    <a:pt x="221" y="50"/>
                    <a:pt x="221" y="50"/>
                    <a:pt x="221" y="50"/>
                  </a:cubicBezTo>
                  <a:lnTo>
                    <a:pt x="221" y="17"/>
                  </a:lnTo>
                  <a:close/>
                  <a:moveTo>
                    <a:pt x="221" y="64"/>
                  </a:moveTo>
                  <a:cubicBezTo>
                    <a:pt x="239" y="81"/>
                    <a:pt x="239" y="81"/>
                    <a:pt x="239" y="81"/>
                  </a:cubicBezTo>
                  <a:cubicBezTo>
                    <a:pt x="221" y="97"/>
                    <a:pt x="221" y="97"/>
                    <a:pt x="221" y="97"/>
                  </a:cubicBezTo>
                  <a:lnTo>
                    <a:pt x="221" y="64"/>
                  </a:lnTo>
                  <a:close/>
                  <a:moveTo>
                    <a:pt x="221" y="112"/>
                  </a:moveTo>
                  <a:cubicBezTo>
                    <a:pt x="239" y="129"/>
                    <a:pt x="239" y="129"/>
                    <a:pt x="239" y="129"/>
                  </a:cubicBezTo>
                  <a:cubicBezTo>
                    <a:pt x="221" y="146"/>
                    <a:pt x="221" y="146"/>
                    <a:pt x="221" y="146"/>
                  </a:cubicBezTo>
                  <a:lnTo>
                    <a:pt x="221" y="112"/>
                  </a:lnTo>
                  <a:close/>
                  <a:moveTo>
                    <a:pt x="239" y="200"/>
                  </a:moveTo>
                  <a:cubicBezTo>
                    <a:pt x="225" y="200"/>
                    <a:pt x="225" y="200"/>
                    <a:pt x="225" y="200"/>
                  </a:cubicBezTo>
                  <a:cubicBezTo>
                    <a:pt x="239" y="188"/>
                    <a:pt x="239" y="188"/>
                    <a:pt x="239" y="188"/>
                  </a:cubicBezTo>
                  <a:lnTo>
                    <a:pt x="239" y="200"/>
                  </a:lnTo>
                  <a:close/>
                  <a:moveTo>
                    <a:pt x="239" y="178"/>
                  </a:moveTo>
                  <a:cubicBezTo>
                    <a:pt x="221" y="194"/>
                    <a:pt x="221" y="194"/>
                    <a:pt x="221" y="194"/>
                  </a:cubicBezTo>
                  <a:cubicBezTo>
                    <a:pt x="221" y="161"/>
                    <a:pt x="221" y="161"/>
                    <a:pt x="221" y="161"/>
                  </a:cubicBezTo>
                  <a:cubicBezTo>
                    <a:pt x="239" y="178"/>
                    <a:pt x="239" y="178"/>
                    <a:pt x="239" y="178"/>
                  </a:cubicBezTo>
                  <a:close/>
                  <a:moveTo>
                    <a:pt x="239" y="170"/>
                  </a:moveTo>
                  <a:cubicBezTo>
                    <a:pt x="227" y="159"/>
                    <a:pt x="227" y="159"/>
                    <a:pt x="227" y="159"/>
                  </a:cubicBezTo>
                  <a:cubicBezTo>
                    <a:pt x="239" y="159"/>
                    <a:pt x="239" y="159"/>
                    <a:pt x="239" y="159"/>
                  </a:cubicBezTo>
                  <a:lnTo>
                    <a:pt x="239" y="170"/>
                  </a:lnTo>
                  <a:close/>
                  <a:moveTo>
                    <a:pt x="239" y="141"/>
                  </a:moveTo>
                  <a:cubicBezTo>
                    <a:pt x="239" y="152"/>
                    <a:pt x="239" y="152"/>
                    <a:pt x="239" y="152"/>
                  </a:cubicBezTo>
                  <a:cubicBezTo>
                    <a:pt x="225" y="152"/>
                    <a:pt x="225" y="152"/>
                    <a:pt x="225" y="152"/>
                  </a:cubicBezTo>
                  <a:cubicBezTo>
                    <a:pt x="239" y="139"/>
                    <a:pt x="239" y="139"/>
                    <a:pt x="239" y="139"/>
                  </a:cubicBezTo>
                  <a:cubicBezTo>
                    <a:pt x="239" y="139"/>
                    <a:pt x="239" y="140"/>
                    <a:pt x="239" y="141"/>
                  </a:cubicBezTo>
                  <a:close/>
                  <a:moveTo>
                    <a:pt x="243" y="125"/>
                  </a:moveTo>
                  <a:cubicBezTo>
                    <a:pt x="227" y="110"/>
                    <a:pt x="227" y="110"/>
                    <a:pt x="227" y="110"/>
                  </a:cubicBezTo>
                  <a:cubicBezTo>
                    <a:pt x="259" y="110"/>
                    <a:pt x="259" y="110"/>
                    <a:pt x="259" y="110"/>
                  </a:cubicBezTo>
                  <a:lnTo>
                    <a:pt x="243" y="125"/>
                  </a:lnTo>
                  <a:close/>
                  <a:moveTo>
                    <a:pt x="267" y="131"/>
                  </a:moveTo>
                  <a:cubicBezTo>
                    <a:pt x="250" y="131"/>
                    <a:pt x="250" y="131"/>
                    <a:pt x="250" y="131"/>
                  </a:cubicBezTo>
                  <a:cubicBezTo>
                    <a:pt x="250" y="131"/>
                    <a:pt x="250" y="131"/>
                    <a:pt x="250" y="131"/>
                  </a:cubicBezTo>
                  <a:cubicBezTo>
                    <a:pt x="248" y="130"/>
                    <a:pt x="248" y="130"/>
                    <a:pt x="248" y="130"/>
                  </a:cubicBezTo>
                  <a:cubicBezTo>
                    <a:pt x="267" y="113"/>
                    <a:pt x="267" y="113"/>
                    <a:pt x="267" y="113"/>
                  </a:cubicBezTo>
                  <a:lnTo>
                    <a:pt x="267" y="131"/>
                  </a:lnTo>
                  <a:close/>
                  <a:moveTo>
                    <a:pt x="267" y="98"/>
                  </a:moveTo>
                  <a:cubicBezTo>
                    <a:pt x="248" y="81"/>
                    <a:pt x="248" y="81"/>
                    <a:pt x="248" y="81"/>
                  </a:cubicBezTo>
                  <a:cubicBezTo>
                    <a:pt x="267" y="64"/>
                    <a:pt x="267" y="64"/>
                    <a:pt x="267" y="64"/>
                  </a:cubicBezTo>
                  <a:lnTo>
                    <a:pt x="267" y="98"/>
                  </a:lnTo>
                  <a:close/>
                  <a:moveTo>
                    <a:pt x="267" y="51"/>
                  </a:moveTo>
                  <a:cubicBezTo>
                    <a:pt x="248" y="35"/>
                    <a:pt x="248" y="35"/>
                    <a:pt x="248" y="35"/>
                  </a:cubicBezTo>
                  <a:cubicBezTo>
                    <a:pt x="267" y="17"/>
                    <a:pt x="267" y="17"/>
                    <a:pt x="267" y="17"/>
                  </a:cubicBezTo>
                  <a:lnTo>
                    <a:pt x="267" y="51"/>
                  </a:lnTo>
                  <a:close/>
                </a:path>
              </a:pathLst>
            </a:cu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800" kern="0">
                <a:solidFill>
                  <a:schemeClr val="tx1"/>
                </a:solidFill>
                <a:latin typeface="Trebuchet MS" pitchFamily="34" charset="0"/>
                <a:cs typeface="+mn-cs"/>
              </a:endParaRPr>
            </a:p>
          </p:txBody>
        </p:sp>
        <p:sp>
          <p:nvSpPr>
            <p:cNvPr id="150" name="Rectangle 8"/>
            <p:cNvSpPr>
              <a:spLocks noChangeArrowheads="1"/>
            </p:cNvSpPr>
            <p:nvPr/>
          </p:nvSpPr>
          <p:spPr bwMode="auto">
            <a:xfrm>
              <a:off x="4071938" y="4764088"/>
              <a:ext cx="117475" cy="174625"/>
            </a:xfrm>
            <a:prstGeom prst="rect">
              <a:avLst/>
            </a:prstGeom>
            <a:ln>
              <a:noFill/>
            </a:ln>
            <a:ex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800" kern="0">
                <a:solidFill>
                  <a:schemeClr val="tx1"/>
                </a:solidFill>
                <a:latin typeface="Trebuchet MS" pitchFamily="34" charset="0"/>
                <a:cs typeface="+mn-cs"/>
              </a:endParaRPr>
            </a:p>
          </p:txBody>
        </p:sp>
      </p:grpSp>
      <p:sp>
        <p:nvSpPr>
          <p:cNvPr id="198" name="Rectangle à coins arrondis 197"/>
          <p:cNvSpPr/>
          <p:nvPr/>
        </p:nvSpPr>
        <p:spPr>
          <a:xfrm>
            <a:off x="3974918" y="1906010"/>
            <a:ext cx="808138" cy="21729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9" name="Rectangle à coins arrondis 198"/>
          <p:cNvSpPr/>
          <p:nvPr/>
        </p:nvSpPr>
        <p:spPr>
          <a:xfrm>
            <a:off x="4853329" y="1906010"/>
            <a:ext cx="808138" cy="21729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00" name="Rectangle à coins arrondis 199"/>
          <p:cNvSpPr/>
          <p:nvPr/>
        </p:nvSpPr>
        <p:spPr>
          <a:xfrm>
            <a:off x="3106547" y="1906010"/>
            <a:ext cx="808138" cy="21729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201" name="Rectangle à coins arrondis 200"/>
          <p:cNvSpPr/>
          <p:nvPr/>
        </p:nvSpPr>
        <p:spPr>
          <a:xfrm>
            <a:off x="3099253" y="1969919"/>
            <a:ext cx="844097" cy="47932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Automotive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Application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2" name="Rectangle à coins arrondis 201"/>
          <p:cNvSpPr/>
          <p:nvPr/>
        </p:nvSpPr>
        <p:spPr>
          <a:xfrm>
            <a:off x="4837817" y="1969919"/>
            <a:ext cx="839083" cy="47932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Energy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Application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3" name="Rectangle à coins arrondis 202"/>
          <p:cNvSpPr/>
          <p:nvPr/>
        </p:nvSpPr>
        <p:spPr>
          <a:xfrm>
            <a:off x="3962400" y="1969919"/>
            <a:ext cx="838199" cy="47932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Home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Application</a:t>
            </a:r>
            <a:endParaRPr lang="en-US" sz="1000" dirty="0">
              <a:solidFill>
                <a:schemeClr val="tx1"/>
              </a:solidFill>
            </a:endParaRPr>
          </a:p>
        </p:txBody>
      </p:sp>
      <p:grpSp>
        <p:nvGrpSpPr>
          <p:cNvPr id="15" name="Groupe 420"/>
          <p:cNvGrpSpPr/>
          <p:nvPr/>
        </p:nvGrpSpPr>
        <p:grpSpPr>
          <a:xfrm>
            <a:off x="3134991" y="2513148"/>
            <a:ext cx="2487993" cy="1342095"/>
            <a:chOff x="978195" y="2880000"/>
            <a:chExt cx="7200000" cy="3024000"/>
          </a:xfrm>
        </p:grpSpPr>
        <p:sp>
          <p:nvSpPr>
            <p:cNvPr id="205" name="Rectangle à coins arrondis 204"/>
            <p:cNvSpPr/>
            <p:nvPr/>
          </p:nvSpPr>
          <p:spPr>
            <a:xfrm>
              <a:off x="978196" y="3672000"/>
              <a:ext cx="7187609" cy="648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Communication Technologies &amp; Protocols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à coins arrondis 205"/>
            <p:cNvSpPr/>
            <p:nvPr/>
          </p:nvSpPr>
          <p:spPr>
            <a:xfrm>
              <a:off x="978196" y="4464000"/>
              <a:ext cx="7187609" cy="648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Communication Networks</a:t>
              </a:r>
            </a:p>
          </p:txBody>
        </p:sp>
        <p:sp>
          <p:nvSpPr>
            <p:cNvPr id="207" name="Rectangle à coins arrondis 206"/>
            <p:cNvSpPr/>
            <p:nvPr/>
          </p:nvSpPr>
          <p:spPr>
            <a:xfrm>
              <a:off x="978195" y="2880000"/>
              <a:ext cx="7200000" cy="64800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Common </a:t>
              </a:r>
              <a:r>
                <a:rPr lang="en-US" sz="1400" dirty="0">
                  <a:solidFill>
                    <a:schemeClr val="tx1"/>
                  </a:solidFill>
                </a:rPr>
                <a:t>Service </a:t>
              </a:r>
              <a:r>
                <a:rPr lang="en-US" sz="1400" dirty="0" smtClean="0">
                  <a:solidFill>
                    <a:schemeClr val="tx1"/>
                  </a:solidFill>
                </a:rPr>
                <a:t>Layer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8" name="Rectangle à coins arrondis 207"/>
            <p:cNvSpPr/>
            <p:nvPr/>
          </p:nvSpPr>
          <p:spPr>
            <a:xfrm>
              <a:off x="978196" y="5256000"/>
              <a:ext cx="7187609" cy="64800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Communication Devices &amp; Hardware</a:t>
              </a:r>
            </a:p>
          </p:txBody>
        </p:sp>
      </p:grpSp>
      <p:grpSp>
        <p:nvGrpSpPr>
          <p:cNvPr id="16" name="Group 373"/>
          <p:cNvGrpSpPr/>
          <p:nvPr/>
        </p:nvGrpSpPr>
        <p:grpSpPr>
          <a:xfrm>
            <a:off x="6520285" y="2408925"/>
            <a:ext cx="2100646" cy="1205935"/>
            <a:chOff x="4752024" y="1472425"/>
            <a:chExt cx="3759434" cy="2766683"/>
          </a:xfrm>
          <a:solidFill>
            <a:srgbClr val="FFFFFF">
              <a:lumMod val="75000"/>
            </a:srgbClr>
          </a:solidFill>
        </p:grpSpPr>
        <p:sp>
          <p:nvSpPr>
            <p:cNvPr id="210" name="Freeform 374"/>
            <p:cNvSpPr/>
            <p:nvPr/>
          </p:nvSpPr>
          <p:spPr bwMode="auto">
            <a:xfrm>
              <a:off x="4752024" y="1472425"/>
              <a:ext cx="3759434" cy="2766683"/>
            </a:xfrm>
            <a:custGeom>
              <a:avLst/>
              <a:gdLst>
                <a:gd name="connsiteX0" fmla="*/ 265113 w 1858963"/>
                <a:gd name="connsiteY0" fmla="*/ 688975 h 1570037"/>
                <a:gd name="connsiteX1" fmla="*/ 665163 w 1858963"/>
                <a:gd name="connsiteY1" fmla="*/ 60325 h 1570037"/>
                <a:gd name="connsiteX2" fmla="*/ 1236663 w 1858963"/>
                <a:gd name="connsiteY2" fmla="*/ 327025 h 1570037"/>
                <a:gd name="connsiteX3" fmla="*/ 1589088 w 1858963"/>
                <a:gd name="connsiteY3" fmla="*/ 365125 h 1570037"/>
                <a:gd name="connsiteX4" fmla="*/ 1589088 w 1858963"/>
                <a:gd name="connsiteY4" fmla="*/ 822325 h 1570037"/>
                <a:gd name="connsiteX5" fmla="*/ 1798638 w 1858963"/>
                <a:gd name="connsiteY5" fmla="*/ 1212850 h 1570037"/>
                <a:gd name="connsiteX6" fmla="*/ 1227138 w 1858963"/>
                <a:gd name="connsiteY6" fmla="*/ 1250950 h 1570037"/>
                <a:gd name="connsiteX7" fmla="*/ 874713 w 1858963"/>
                <a:gd name="connsiteY7" fmla="*/ 1565275 h 1570037"/>
                <a:gd name="connsiteX8" fmla="*/ 436563 w 1858963"/>
                <a:gd name="connsiteY8" fmla="*/ 1279525 h 1570037"/>
                <a:gd name="connsiteX9" fmla="*/ 26988 w 1858963"/>
                <a:gd name="connsiteY9" fmla="*/ 1174750 h 1570037"/>
                <a:gd name="connsiteX10" fmla="*/ 265113 w 1858963"/>
                <a:gd name="connsiteY10" fmla="*/ 688975 h 1570037"/>
                <a:gd name="connsiteX0" fmla="*/ 265113 w 1858963"/>
                <a:gd name="connsiteY0" fmla="*/ 688975 h 1570037"/>
                <a:gd name="connsiteX1" fmla="*/ 665163 w 1858963"/>
                <a:gd name="connsiteY1" fmla="*/ 60325 h 1570037"/>
                <a:gd name="connsiteX2" fmla="*/ 1236663 w 1858963"/>
                <a:gd name="connsiteY2" fmla="*/ 327025 h 1570037"/>
                <a:gd name="connsiteX3" fmla="*/ 1589088 w 1858963"/>
                <a:gd name="connsiteY3" fmla="*/ 365125 h 1570037"/>
                <a:gd name="connsiteX4" fmla="*/ 1589088 w 1858963"/>
                <a:gd name="connsiteY4" fmla="*/ 822325 h 1570037"/>
                <a:gd name="connsiteX5" fmla="*/ 1798638 w 1858963"/>
                <a:gd name="connsiteY5" fmla="*/ 1212850 h 1570037"/>
                <a:gd name="connsiteX6" fmla="*/ 1227138 w 1858963"/>
                <a:gd name="connsiteY6" fmla="*/ 1250950 h 1570037"/>
                <a:gd name="connsiteX7" fmla="*/ 874713 w 1858963"/>
                <a:gd name="connsiteY7" fmla="*/ 1565275 h 1570037"/>
                <a:gd name="connsiteX8" fmla="*/ 436563 w 1858963"/>
                <a:gd name="connsiteY8" fmla="*/ 1279525 h 1570037"/>
                <a:gd name="connsiteX9" fmla="*/ 26988 w 1858963"/>
                <a:gd name="connsiteY9" fmla="*/ 1174750 h 1570037"/>
                <a:gd name="connsiteX10" fmla="*/ 265113 w 1858963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1996438"/>
                <a:gd name="connsiteY0" fmla="*/ 688975 h 1570037"/>
                <a:gd name="connsiteX1" fmla="*/ 802638 w 1996438"/>
                <a:gd name="connsiteY1" fmla="*/ 60325 h 1570037"/>
                <a:gd name="connsiteX2" fmla="*/ 1374138 w 1996438"/>
                <a:gd name="connsiteY2" fmla="*/ 327025 h 1570037"/>
                <a:gd name="connsiteX3" fmla="*/ 1726563 w 1996438"/>
                <a:gd name="connsiteY3" fmla="*/ 365125 h 1570037"/>
                <a:gd name="connsiteX4" fmla="*/ 1726563 w 1996438"/>
                <a:gd name="connsiteY4" fmla="*/ 822325 h 1570037"/>
                <a:gd name="connsiteX5" fmla="*/ 1936113 w 1996438"/>
                <a:gd name="connsiteY5" fmla="*/ 1212850 h 1570037"/>
                <a:gd name="connsiteX6" fmla="*/ 1364613 w 1996438"/>
                <a:gd name="connsiteY6" fmla="*/ 1250950 h 1570037"/>
                <a:gd name="connsiteX7" fmla="*/ 1012188 w 1996438"/>
                <a:gd name="connsiteY7" fmla="*/ 1565275 h 1570037"/>
                <a:gd name="connsiteX8" fmla="*/ 574038 w 1996438"/>
                <a:gd name="connsiteY8" fmla="*/ 1279525 h 1570037"/>
                <a:gd name="connsiteX9" fmla="*/ 164463 w 1996438"/>
                <a:gd name="connsiteY9" fmla="*/ 1174750 h 1570037"/>
                <a:gd name="connsiteX10" fmla="*/ 402588 w 1996438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688975 h 1570037"/>
                <a:gd name="connsiteX1" fmla="*/ 802638 w 2025320"/>
                <a:gd name="connsiteY1" fmla="*/ 60325 h 1570037"/>
                <a:gd name="connsiteX2" fmla="*/ 1374138 w 2025320"/>
                <a:gd name="connsiteY2" fmla="*/ 327025 h 1570037"/>
                <a:gd name="connsiteX3" fmla="*/ 1726563 w 2025320"/>
                <a:gd name="connsiteY3" fmla="*/ 365125 h 1570037"/>
                <a:gd name="connsiteX4" fmla="*/ 1726563 w 2025320"/>
                <a:gd name="connsiteY4" fmla="*/ 822325 h 1570037"/>
                <a:gd name="connsiteX5" fmla="*/ 1936113 w 2025320"/>
                <a:gd name="connsiteY5" fmla="*/ 1212850 h 1570037"/>
                <a:gd name="connsiteX6" fmla="*/ 1364613 w 2025320"/>
                <a:gd name="connsiteY6" fmla="*/ 1250950 h 1570037"/>
                <a:gd name="connsiteX7" fmla="*/ 1012188 w 2025320"/>
                <a:gd name="connsiteY7" fmla="*/ 1565275 h 1570037"/>
                <a:gd name="connsiteX8" fmla="*/ 574038 w 2025320"/>
                <a:gd name="connsiteY8" fmla="*/ 1279525 h 1570037"/>
                <a:gd name="connsiteX9" fmla="*/ 164463 w 2025320"/>
                <a:gd name="connsiteY9" fmla="*/ 1174750 h 1570037"/>
                <a:gd name="connsiteX10" fmla="*/ 402588 w 2025320"/>
                <a:gd name="connsiteY10" fmla="*/ 688975 h 1570037"/>
                <a:gd name="connsiteX0" fmla="*/ 402588 w 2025320"/>
                <a:gd name="connsiteY0" fmla="*/ 415925 h 1296987"/>
                <a:gd name="connsiteX1" fmla="*/ 1374138 w 2025320"/>
                <a:gd name="connsiteY1" fmla="*/ 53975 h 1296987"/>
                <a:gd name="connsiteX2" fmla="*/ 1726563 w 2025320"/>
                <a:gd name="connsiteY2" fmla="*/ 92075 h 1296987"/>
                <a:gd name="connsiteX3" fmla="*/ 1726563 w 2025320"/>
                <a:gd name="connsiteY3" fmla="*/ 549275 h 1296987"/>
                <a:gd name="connsiteX4" fmla="*/ 1936113 w 2025320"/>
                <a:gd name="connsiteY4" fmla="*/ 939800 h 1296987"/>
                <a:gd name="connsiteX5" fmla="*/ 1364613 w 2025320"/>
                <a:gd name="connsiteY5" fmla="*/ 977900 h 1296987"/>
                <a:gd name="connsiteX6" fmla="*/ 1012188 w 2025320"/>
                <a:gd name="connsiteY6" fmla="*/ 1292225 h 1296987"/>
                <a:gd name="connsiteX7" fmla="*/ 574038 w 2025320"/>
                <a:gd name="connsiteY7" fmla="*/ 1006475 h 1296987"/>
                <a:gd name="connsiteX8" fmla="*/ 164463 w 2025320"/>
                <a:gd name="connsiteY8" fmla="*/ 901700 h 1296987"/>
                <a:gd name="connsiteX9" fmla="*/ 402588 w 2025320"/>
                <a:gd name="connsiteY9" fmla="*/ 415925 h 1296987"/>
                <a:gd name="connsiteX0" fmla="*/ 402588 w 2025320"/>
                <a:gd name="connsiteY0" fmla="*/ 1092353 h 1973415"/>
                <a:gd name="connsiteX1" fmla="*/ 1374138 w 2025320"/>
                <a:gd name="connsiteY1" fmla="*/ 730403 h 1973415"/>
                <a:gd name="connsiteX2" fmla="*/ 1726563 w 2025320"/>
                <a:gd name="connsiteY2" fmla="*/ 768503 h 1973415"/>
                <a:gd name="connsiteX3" fmla="*/ 1726563 w 2025320"/>
                <a:gd name="connsiteY3" fmla="*/ 1225703 h 1973415"/>
                <a:gd name="connsiteX4" fmla="*/ 1936113 w 2025320"/>
                <a:gd name="connsiteY4" fmla="*/ 1616228 h 1973415"/>
                <a:gd name="connsiteX5" fmla="*/ 1364613 w 2025320"/>
                <a:gd name="connsiteY5" fmla="*/ 1654328 h 1973415"/>
                <a:gd name="connsiteX6" fmla="*/ 1012188 w 2025320"/>
                <a:gd name="connsiteY6" fmla="*/ 1968653 h 1973415"/>
                <a:gd name="connsiteX7" fmla="*/ 574038 w 2025320"/>
                <a:gd name="connsiteY7" fmla="*/ 1682903 h 1973415"/>
                <a:gd name="connsiteX8" fmla="*/ 164463 w 2025320"/>
                <a:gd name="connsiteY8" fmla="*/ 1578128 h 1973415"/>
                <a:gd name="connsiteX9" fmla="*/ 402588 w 2025320"/>
                <a:gd name="connsiteY9" fmla="*/ 1092353 h 1973415"/>
                <a:gd name="connsiteX0" fmla="*/ 402588 w 2025320"/>
                <a:gd name="connsiteY0" fmla="*/ 1092353 h 1973415"/>
                <a:gd name="connsiteX1" fmla="*/ 1374138 w 2025320"/>
                <a:gd name="connsiteY1" fmla="*/ 730403 h 1973415"/>
                <a:gd name="connsiteX2" fmla="*/ 1726563 w 2025320"/>
                <a:gd name="connsiteY2" fmla="*/ 768503 h 1973415"/>
                <a:gd name="connsiteX3" fmla="*/ 1726563 w 2025320"/>
                <a:gd name="connsiteY3" fmla="*/ 1225703 h 1973415"/>
                <a:gd name="connsiteX4" fmla="*/ 1936113 w 2025320"/>
                <a:gd name="connsiteY4" fmla="*/ 1616228 h 1973415"/>
                <a:gd name="connsiteX5" fmla="*/ 1364613 w 2025320"/>
                <a:gd name="connsiteY5" fmla="*/ 1654328 h 1973415"/>
                <a:gd name="connsiteX6" fmla="*/ 1012188 w 2025320"/>
                <a:gd name="connsiteY6" fmla="*/ 1968653 h 1973415"/>
                <a:gd name="connsiteX7" fmla="*/ 574038 w 2025320"/>
                <a:gd name="connsiteY7" fmla="*/ 1682903 h 1973415"/>
                <a:gd name="connsiteX8" fmla="*/ 164463 w 2025320"/>
                <a:gd name="connsiteY8" fmla="*/ 1578128 h 1973415"/>
                <a:gd name="connsiteX9" fmla="*/ 402588 w 2025320"/>
                <a:gd name="connsiteY9" fmla="*/ 1092353 h 1973415"/>
                <a:gd name="connsiteX0" fmla="*/ 402588 w 2025320"/>
                <a:gd name="connsiteY0" fmla="*/ 853262 h 1734324"/>
                <a:gd name="connsiteX1" fmla="*/ 1374138 w 2025320"/>
                <a:gd name="connsiteY1" fmla="*/ 491312 h 1734324"/>
                <a:gd name="connsiteX2" fmla="*/ 1726563 w 2025320"/>
                <a:gd name="connsiteY2" fmla="*/ 529412 h 1734324"/>
                <a:gd name="connsiteX3" fmla="*/ 1726563 w 2025320"/>
                <a:gd name="connsiteY3" fmla="*/ 986612 h 1734324"/>
                <a:gd name="connsiteX4" fmla="*/ 1936113 w 2025320"/>
                <a:gd name="connsiteY4" fmla="*/ 1377137 h 1734324"/>
                <a:gd name="connsiteX5" fmla="*/ 1364613 w 2025320"/>
                <a:gd name="connsiteY5" fmla="*/ 1415237 h 1734324"/>
                <a:gd name="connsiteX6" fmla="*/ 1012188 w 2025320"/>
                <a:gd name="connsiteY6" fmla="*/ 1729562 h 1734324"/>
                <a:gd name="connsiteX7" fmla="*/ 574038 w 2025320"/>
                <a:gd name="connsiteY7" fmla="*/ 1443812 h 1734324"/>
                <a:gd name="connsiteX8" fmla="*/ 164463 w 2025320"/>
                <a:gd name="connsiteY8" fmla="*/ 1339037 h 1734324"/>
                <a:gd name="connsiteX9" fmla="*/ 402588 w 2025320"/>
                <a:gd name="connsiteY9" fmla="*/ 853262 h 1734324"/>
                <a:gd name="connsiteX0" fmla="*/ 402588 w 2025320"/>
                <a:gd name="connsiteY0" fmla="*/ 853262 h 1734324"/>
                <a:gd name="connsiteX1" fmla="*/ 1374138 w 2025320"/>
                <a:gd name="connsiteY1" fmla="*/ 491312 h 1734324"/>
                <a:gd name="connsiteX2" fmla="*/ 1726563 w 2025320"/>
                <a:gd name="connsiteY2" fmla="*/ 529412 h 1734324"/>
                <a:gd name="connsiteX3" fmla="*/ 1726563 w 2025320"/>
                <a:gd name="connsiteY3" fmla="*/ 986612 h 1734324"/>
                <a:gd name="connsiteX4" fmla="*/ 1936113 w 2025320"/>
                <a:gd name="connsiteY4" fmla="*/ 1377137 h 1734324"/>
                <a:gd name="connsiteX5" fmla="*/ 1364613 w 2025320"/>
                <a:gd name="connsiteY5" fmla="*/ 1415237 h 1734324"/>
                <a:gd name="connsiteX6" fmla="*/ 1012188 w 2025320"/>
                <a:gd name="connsiteY6" fmla="*/ 1729562 h 1734324"/>
                <a:gd name="connsiteX7" fmla="*/ 574038 w 2025320"/>
                <a:gd name="connsiteY7" fmla="*/ 1443812 h 1734324"/>
                <a:gd name="connsiteX8" fmla="*/ 164463 w 2025320"/>
                <a:gd name="connsiteY8" fmla="*/ 1339037 h 1734324"/>
                <a:gd name="connsiteX9" fmla="*/ 402588 w 2025320"/>
                <a:gd name="connsiteY9" fmla="*/ 853262 h 1734324"/>
                <a:gd name="connsiteX0" fmla="*/ 402588 w 1996438"/>
                <a:gd name="connsiteY0" fmla="*/ 853262 h 1734324"/>
                <a:gd name="connsiteX1" fmla="*/ 1374138 w 1996438"/>
                <a:gd name="connsiteY1" fmla="*/ 491312 h 1734324"/>
                <a:gd name="connsiteX2" fmla="*/ 1726563 w 1996438"/>
                <a:gd name="connsiteY2" fmla="*/ 986612 h 1734324"/>
                <a:gd name="connsiteX3" fmla="*/ 1936113 w 1996438"/>
                <a:gd name="connsiteY3" fmla="*/ 1377137 h 1734324"/>
                <a:gd name="connsiteX4" fmla="*/ 1364613 w 1996438"/>
                <a:gd name="connsiteY4" fmla="*/ 1415237 h 1734324"/>
                <a:gd name="connsiteX5" fmla="*/ 1012188 w 1996438"/>
                <a:gd name="connsiteY5" fmla="*/ 1729562 h 1734324"/>
                <a:gd name="connsiteX6" fmla="*/ 574038 w 1996438"/>
                <a:gd name="connsiteY6" fmla="*/ 1443812 h 1734324"/>
                <a:gd name="connsiteX7" fmla="*/ 164463 w 1996438"/>
                <a:gd name="connsiteY7" fmla="*/ 1339037 h 1734324"/>
                <a:gd name="connsiteX8" fmla="*/ 402588 w 1996438"/>
                <a:gd name="connsiteY8" fmla="*/ 853262 h 1734324"/>
                <a:gd name="connsiteX0" fmla="*/ 402588 w 2057706"/>
                <a:gd name="connsiteY0" fmla="*/ 853262 h 1734324"/>
                <a:gd name="connsiteX1" fmla="*/ 1374138 w 2057706"/>
                <a:gd name="connsiteY1" fmla="*/ 491312 h 1734324"/>
                <a:gd name="connsiteX2" fmla="*/ 1726563 w 2057706"/>
                <a:gd name="connsiteY2" fmla="*/ 986612 h 1734324"/>
                <a:gd name="connsiteX3" fmla="*/ 1936113 w 2057706"/>
                <a:gd name="connsiteY3" fmla="*/ 1377137 h 1734324"/>
                <a:gd name="connsiteX4" fmla="*/ 1364613 w 2057706"/>
                <a:gd name="connsiteY4" fmla="*/ 1415237 h 1734324"/>
                <a:gd name="connsiteX5" fmla="*/ 1012188 w 2057706"/>
                <a:gd name="connsiteY5" fmla="*/ 1729562 h 1734324"/>
                <a:gd name="connsiteX6" fmla="*/ 574038 w 2057706"/>
                <a:gd name="connsiteY6" fmla="*/ 1443812 h 1734324"/>
                <a:gd name="connsiteX7" fmla="*/ 164463 w 2057706"/>
                <a:gd name="connsiteY7" fmla="*/ 1339037 h 1734324"/>
                <a:gd name="connsiteX8" fmla="*/ 402588 w 2057706"/>
                <a:gd name="connsiteY8" fmla="*/ 853262 h 1734324"/>
                <a:gd name="connsiteX0" fmla="*/ 402588 w 2057706"/>
                <a:gd name="connsiteY0" fmla="*/ 853262 h 1734324"/>
                <a:gd name="connsiteX1" fmla="*/ 1374138 w 2057706"/>
                <a:gd name="connsiteY1" fmla="*/ 491312 h 1734324"/>
                <a:gd name="connsiteX2" fmla="*/ 1726563 w 2057706"/>
                <a:gd name="connsiteY2" fmla="*/ 986612 h 1734324"/>
                <a:gd name="connsiteX3" fmla="*/ 1936113 w 2057706"/>
                <a:gd name="connsiteY3" fmla="*/ 1377137 h 1734324"/>
                <a:gd name="connsiteX4" fmla="*/ 1364613 w 2057706"/>
                <a:gd name="connsiteY4" fmla="*/ 1415237 h 1734324"/>
                <a:gd name="connsiteX5" fmla="*/ 1012188 w 2057706"/>
                <a:gd name="connsiteY5" fmla="*/ 1729562 h 1734324"/>
                <a:gd name="connsiteX6" fmla="*/ 574038 w 2057706"/>
                <a:gd name="connsiteY6" fmla="*/ 1443812 h 1734324"/>
                <a:gd name="connsiteX7" fmla="*/ 164463 w 2057706"/>
                <a:gd name="connsiteY7" fmla="*/ 1339037 h 1734324"/>
                <a:gd name="connsiteX8" fmla="*/ 402588 w 2057706"/>
                <a:gd name="connsiteY8" fmla="*/ 853262 h 1734324"/>
                <a:gd name="connsiteX0" fmla="*/ 402588 w 2057706"/>
                <a:gd name="connsiteY0" fmla="*/ 853262 h 1734324"/>
                <a:gd name="connsiteX1" fmla="*/ 1374138 w 2057706"/>
                <a:gd name="connsiteY1" fmla="*/ 491312 h 1734324"/>
                <a:gd name="connsiteX2" fmla="*/ 1726563 w 2057706"/>
                <a:gd name="connsiteY2" fmla="*/ 986612 h 1734324"/>
                <a:gd name="connsiteX3" fmla="*/ 1364613 w 2057706"/>
                <a:gd name="connsiteY3" fmla="*/ 1415237 h 1734324"/>
                <a:gd name="connsiteX4" fmla="*/ 1012188 w 2057706"/>
                <a:gd name="connsiteY4" fmla="*/ 1729562 h 1734324"/>
                <a:gd name="connsiteX5" fmla="*/ 574038 w 2057706"/>
                <a:gd name="connsiteY5" fmla="*/ 1443812 h 1734324"/>
                <a:gd name="connsiteX6" fmla="*/ 164463 w 2057706"/>
                <a:gd name="connsiteY6" fmla="*/ 1339037 h 1734324"/>
                <a:gd name="connsiteX7" fmla="*/ 402588 w 2057706"/>
                <a:gd name="connsiteY7" fmla="*/ 853262 h 1734324"/>
                <a:gd name="connsiteX0" fmla="*/ 402588 w 2307420"/>
                <a:gd name="connsiteY0" fmla="*/ 853262 h 1734324"/>
                <a:gd name="connsiteX1" fmla="*/ 1374138 w 2307420"/>
                <a:gd name="connsiteY1" fmla="*/ 491312 h 1734324"/>
                <a:gd name="connsiteX2" fmla="*/ 1726563 w 2307420"/>
                <a:gd name="connsiteY2" fmla="*/ 986612 h 1734324"/>
                <a:gd name="connsiteX3" fmla="*/ 1364613 w 2307420"/>
                <a:gd name="connsiteY3" fmla="*/ 1415237 h 1734324"/>
                <a:gd name="connsiteX4" fmla="*/ 1012188 w 2307420"/>
                <a:gd name="connsiteY4" fmla="*/ 1729562 h 1734324"/>
                <a:gd name="connsiteX5" fmla="*/ 574038 w 2307420"/>
                <a:gd name="connsiteY5" fmla="*/ 1443812 h 1734324"/>
                <a:gd name="connsiteX6" fmla="*/ 164463 w 2307420"/>
                <a:gd name="connsiteY6" fmla="*/ 1339037 h 1734324"/>
                <a:gd name="connsiteX7" fmla="*/ 402588 w 2307420"/>
                <a:gd name="connsiteY7" fmla="*/ 853262 h 1734324"/>
                <a:gd name="connsiteX0" fmla="*/ 402588 w 2307420"/>
                <a:gd name="connsiteY0" fmla="*/ 853262 h 1734324"/>
                <a:gd name="connsiteX1" fmla="*/ 1374138 w 2307420"/>
                <a:gd name="connsiteY1" fmla="*/ 491312 h 1734324"/>
                <a:gd name="connsiteX2" fmla="*/ 1726563 w 2307420"/>
                <a:gd name="connsiteY2" fmla="*/ 986612 h 1734324"/>
                <a:gd name="connsiteX3" fmla="*/ 1364613 w 2307420"/>
                <a:gd name="connsiteY3" fmla="*/ 1415237 h 1734324"/>
                <a:gd name="connsiteX4" fmla="*/ 1012188 w 2307420"/>
                <a:gd name="connsiteY4" fmla="*/ 1729562 h 1734324"/>
                <a:gd name="connsiteX5" fmla="*/ 574038 w 2307420"/>
                <a:gd name="connsiteY5" fmla="*/ 1443812 h 1734324"/>
                <a:gd name="connsiteX6" fmla="*/ 164463 w 2307420"/>
                <a:gd name="connsiteY6" fmla="*/ 1339037 h 1734324"/>
                <a:gd name="connsiteX7" fmla="*/ 402588 w 2307420"/>
                <a:gd name="connsiteY7" fmla="*/ 853262 h 1734324"/>
                <a:gd name="connsiteX0" fmla="*/ 402588 w 2307420"/>
                <a:gd name="connsiteY0" fmla="*/ 853262 h 1571924"/>
                <a:gd name="connsiteX1" fmla="*/ 1374138 w 2307420"/>
                <a:gd name="connsiteY1" fmla="*/ 491312 h 1571924"/>
                <a:gd name="connsiteX2" fmla="*/ 1726563 w 2307420"/>
                <a:gd name="connsiteY2" fmla="*/ 986612 h 1571924"/>
                <a:gd name="connsiteX3" fmla="*/ 1364613 w 2307420"/>
                <a:gd name="connsiteY3" fmla="*/ 1415237 h 1571924"/>
                <a:gd name="connsiteX4" fmla="*/ 574038 w 2307420"/>
                <a:gd name="connsiteY4" fmla="*/ 1443812 h 1571924"/>
                <a:gd name="connsiteX5" fmla="*/ 164463 w 2307420"/>
                <a:gd name="connsiteY5" fmla="*/ 1339037 h 1571924"/>
                <a:gd name="connsiteX6" fmla="*/ 402588 w 2307420"/>
                <a:gd name="connsiteY6" fmla="*/ 853262 h 1571924"/>
                <a:gd name="connsiteX0" fmla="*/ 402588 w 2307420"/>
                <a:gd name="connsiteY0" fmla="*/ 853262 h 1991975"/>
                <a:gd name="connsiteX1" fmla="*/ 1374138 w 2307420"/>
                <a:gd name="connsiteY1" fmla="*/ 491312 h 1991975"/>
                <a:gd name="connsiteX2" fmla="*/ 1726563 w 2307420"/>
                <a:gd name="connsiteY2" fmla="*/ 986612 h 1991975"/>
                <a:gd name="connsiteX3" fmla="*/ 1364613 w 2307420"/>
                <a:gd name="connsiteY3" fmla="*/ 1415237 h 1991975"/>
                <a:gd name="connsiteX4" fmla="*/ 574038 w 2307420"/>
                <a:gd name="connsiteY4" fmla="*/ 1443812 h 1991975"/>
                <a:gd name="connsiteX5" fmla="*/ 164463 w 2307420"/>
                <a:gd name="connsiteY5" fmla="*/ 1339037 h 1991975"/>
                <a:gd name="connsiteX6" fmla="*/ 402588 w 2307420"/>
                <a:gd name="connsiteY6" fmla="*/ 853262 h 1991975"/>
                <a:gd name="connsiteX0" fmla="*/ 402588 w 2307420"/>
                <a:gd name="connsiteY0" fmla="*/ 853262 h 1991975"/>
                <a:gd name="connsiteX1" fmla="*/ 1374138 w 2307420"/>
                <a:gd name="connsiteY1" fmla="*/ 491312 h 1991975"/>
                <a:gd name="connsiteX2" fmla="*/ 1726563 w 2307420"/>
                <a:gd name="connsiteY2" fmla="*/ 986612 h 1991975"/>
                <a:gd name="connsiteX3" fmla="*/ 1364613 w 2307420"/>
                <a:gd name="connsiteY3" fmla="*/ 1415237 h 1991975"/>
                <a:gd name="connsiteX4" fmla="*/ 574038 w 2307420"/>
                <a:gd name="connsiteY4" fmla="*/ 1443812 h 1991975"/>
                <a:gd name="connsiteX5" fmla="*/ 164463 w 2307420"/>
                <a:gd name="connsiteY5" fmla="*/ 1339037 h 1991975"/>
                <a:gd name="connsiteX6" fmla="*/ 402588 w 2307420"/>
                <a:gd name="connsiteY6" fmla="*/ 853262 h 1991975"/>
                <a:gd name="connsiteX0" fmla="*/ 133350 w 2038182"/>
                <a:gd name="connsiteY0" fmla="*/ 853262 h 1991975"/>
                <a:gd name="connsiteX1" fmla="*/ 1104900 w 2038182"/>
                <a:gd name="connsiteY1" fmla="*/ 491312 h 1991975"/>
                <a:gd name="connsiteX2" fmla="*/ 1457325 w 2038182"/>
                <a:gd name="connsiteY2" fmla="*/ 986612 h 1991975"/>
                <a:gd name="connsiteX3" fmla="*/ 1095375 w 2038182"/>
                <a:gd name="connsiteY3" fmla="*/ 1415237 h 1991975"/>
                <a:gd name="connsiteX4" fmla="*/ 304800 w 2038182"/>
                <a:gd name="connsiteY4" fmla="*/ 1443812 h 1991975"/>
                <a:gd name="connsiteX5" fmla="*/ 133350 w 2038182"/>
                <a:gd name="connsiteY5" fmla="*/ 853262 h 1991975"/>
                <a:gd name="connsiteX0" fmla="*/ 532763 w 2437595"/>
                <a:gd name="connsiteY0" fmla="*/ 853262 h 1991975"/>
                <a:gd name="connsiteX1" fmla="*/ 1504313 w 2437595"/>
                <a:gd name="connsiteY1" fmla="*/ 491312 h 1991975"/>
                <a:gd name="connsiteX2" fmla="*/ 1856738 w 2437595"/>
                <a:gd name="connsiteY2" fmla="*/ 986612 h 1991975"/>
                <a:gd name="connsiteX3" fmla="*/ 1494788 w 2437595"/>
                <a:gd name="connsiteY3" fmla="*/ 1415237 h 1991975"/>
                <a:gd name="connsiteX4" fmla="*/ 704213 w 2437595"/>
                <a:gd name="connsiteY4" fmla="*/ 1443812 h 1991975"/>
                <a:gd name="connsiteX5" fmla="*/ 532763 w 2437595"/>
                <a:gd name="connsiteY5" fmla="*/ 853262 h 1991975"/>
                <a:gd name="connsiteX0" fmla="*/ 532763 w 2437595"/>
                <a:gd name="connsiteY0" fmla="*/ 853262 h 1991975"/>
                <a:gd name="connsiteX1" fmla="*/ 1504313 w 2437595"/>
                <a:gd name="connsiteY1" fmla="*/ 491312 h 1991975"/>
                <a:gd name="connsiteX2" fmla="*/ 1856738 w 2437595"/>
                <a:gd name="connsiteY2" fmla="*/ 986612 h 1991975"/>
                <a:gd name="connsiteX3" fmla="*/ 1494788 w 2437595"/>
                <a:gd name="connsiteY3" fmla="*/ 1415237 h 1991975"/>
                <a:gd name="connsiteX4" fmla="*/ 704213 w 2437595"/>
                <a:gd name="connsiteY4" fmla="*/ 1443812 h 1991975"/>
                <a:gd name="connsiteX5" fmla="*/ 532763 w 2437595"/>
                <a:gd name="connsiteY5" fmla="*/ 853262 h 1991975"/>
                <a:gd name="connsiteX0" fmla="*/ 346067 w 2250899"/>
                <a:gd name="connsiteY0" fmla="*/ 853262 h 1991975"/>
                <a:gd name="connsiteX1" fmla="*/ 1317617 w 2250899"/>
                <a:gd name="connsiteY1" fmla="*/ 491312 h 1991975"/>
                <a:gd name="connsiteX2" fmla="*/ 1670042 w 2250899"/>
                <a:gd name="connsiteY2" fmla="*/ 986612 h 1991975"/>
                <a:gd name="connsiteX3" fmla="*/ 1308092 w 2250899"/>
                <a:gd name="connsiteY3" fmla="*/ 1415237 h 1991975"/>
                <a:gd name="connsiteX4" fmla="*/ 517517 w 2250899"/>
                <a:gd name="connsiteY4" fmla="*/ 1443812 h 1991975"/>
                <a:gd name="connsiteX5" fmla="*/ 346067 w 2250899"/>
                <a:gd name="connsiteY5" fmla="*/ 853262 h 1991975"/>
                <a:gd name="connsiteX0" fmla="*/ 346067 w 2250899"/>
                <a:gd name="connsiteY0" fmla="*/ 853262 h 1991975"/>
                <a:gd name="connsiteX1" fmla="*/ 1317617 w 2250899"/>
                <a:gd name="connsiteY1" fmla="*/ 491312 h 1991975"/>
                <a:gd name="connsiteX2" fmla="*/ 1670042 w 2250899"/>
                <a:gd name="connsiteY2" fmla="*/ 986612 h 1991975"/>
                <a:gd name="connsiteX3" fmla="*/ 1308092 w 2250899"/>
                <a:gd name="connsiteY3" fmla="*/ 1415237 h 1991975"/>
                <a:gd name="connsiteX4" fmla="*/ 517517 w 2250899"/>
                <a:gd name="connsiteY4" fmla="*/ 1443812 h 1991975"/>
                <a:gd name="connsiteX5" fmla="*/ 346067 w 2250899"/>
                <a:gd name="connsiteY5" fmla="*/ 853262 h 1991975"/>
                <a:gd name="connsiteX0" fmla="*/ 346067 w 2250899"/>
                <a:gd name="connsiteY0" fmla="*/ 853262 h 1991975"/>
                <a:gd name="connsiteX1" fmla="*/ 1317617 w 2250899"/>
                <a:gd name="connsiteY1" fmla="*/ 491312 h 1991975"/>
                <a:gd name="connsiteX2" fmla="*/ 1670042 w 2250899"/>
                <a:gd name="connsiteY2" fmla="*/ 986612 h 1991975"/>
                <a:gd name="connsiteX3" fmla="*/ 1308092 w 2250899"/>
                <a:gd name="connsiteY3" fmla="*/ 1415237 h 1991975"/>
                <a:gd name="connsiteX4" fmla="*/ 517517 w 2250899"/>
                <a:gd name="connsiteY4" fmla="*/ 1443812 h 1991975"/>
                <a:gd name="connsiteX5" fmla="*/ 346067 w 2250899"/>
                <a:gd name="connsiteY5" fmla="*/ 853262 h 1991975"/>
                <a:gd name="connsiteX0" fmla="*/ 346067 w 2250899"/>
                <a:gd name="connsiteY0" fmla="*/ 853262 h 1923866"/>
                <a:gd name="connsiteX1" fmla="*/ 1317617 w 2250899"/>
                <a:gd name="connsiteY1" fmla="*/ 491312 h 1923866"/>
                <a:gd name="connsiteX2" fmla="*/ 1670042 w 2250899"/>
                <a:gd name="connsiteY2" fmla="*/ 986612 h 1923866"/>
                <a:gd name="connsiteX3" fmla="*/ 1308092 w 2250899"/>
                <a:gd name="connsiteY3" fmla="*/ 1415237 h 1923866"/>
                <a:gd name="connsiteX4" fmla="*/ 517517 w 2250899"/>
                <a:gd name="connsiteY4" fmla="*/ 1443812 h 1923866"/>
                <a:gd name="connsiteX5" fmla="*/ 346067 w 2250899"/>
                <a:gd name="connsiteY5" fmla="*/ 853262 h 1923866"/>
                <a:gd name="connsiteX0" fmla="*/ 346067 w 2250899"/>
                <a:gd name="connsiteY0" fmla="*/ 853262 h 1923866"/>
                <a:gd name="connsiteX1" fmla="*/ 1317617 w 2250899"/>
                <a:gd name="connsiteY1" fmla="*/ 491312 h 1923866"/>
                <a:gd name="connsiteX2" fmla="*/ 1670042 w 2250899"/>
                <a:gd name="connsiteY2" fmla="*/ 986612 h 1923866"/>
                <a:gd name="connsiteX3" fmla="*/ 1308092 w 2250899"/>
                <a:gd name="connsiteY3" fmla="*/ 1415237 h 1923866"/>
                <a:gd name="connsiteX4" fmla="*/ 517517 w 2250899"/>
                <a:gd name="connsiteY4" fmla="*/ 1443812 h 1923866"/>
                <a:gd name="connsiteX5" fmla="*/ 346067 w 2250899"/>
                <a:gd name="connsiteY5" fmla="*/ 853262 h 1923866"/>
                <a:gd name="connsiteX0" fmla="*/ 463220 w 2368052"/>
                <a:gd name="connsiteY0" fmla="*/ 853262 h 1923866"/>
                <a:gd name="connsiteX1" fmla="*/ 1434770 w 2368052"/>
                <a:gd name="connsiteY1" fmla="*/ 491312 h 1923866"/>
                <a:gd name="connsiteX2" fmla="*/ 1787195 w 2368052"/>
                <a:gd name="connsiteY2" fmla="*/ 986612 h 1923866"/>
                <a:gd name="connsiteX3" fmla="*/ 1425245 w 2368052"/>
                <a:gd name="connsiteY3" fmla="*/ 1415237 h 1923866"/>
                <a:gd name="connsiteX4" fmla="*/ 634670 w 2368052"/>
                <a:gd name="connsiteY4" fmla="*/ 1443812 h 1923866"/>
                <a:gd name="connsiteX5" fmla="*/ 463220 w 2368052"/>
                <a:gd name="connsiteY5" fmla="*/ 853262 h 1923866"/>
                <a:gd name="connsiteX0" fmla="*/ 463220 w 2368052"/>
                <a:gd name="connsiteY0" fmla="*/ 853262 h 1923866"/>
                <a:gd name="connsiteX1" fmla="*/ 1434770 w 2368052"/>
                <a:gd name="connsiteY1" fmla="*/ 491312 h 1923866"/>
                <a:gd name="connsiteX2" fmla="*/ 1787195 w 2368052"/>
                <a:gd name="connsiteY2" fmla="*/ 986612 h 1923866"/>
                <a:gd name="connsiteX3" fmla="*/ 1425245 w 2368052"/>
                <a:gd name="connsiteY3" fmla="*/ 1415237 h 1923866"/>
                <a:gd name="connsiteX4" fmla="*/ 634670 w 2368052"/>
                <a:gd name="connsiteY4" fmla="*/ 1443812 h 1923866"/>
                <a:gd name="connsiteX5" fmla="*/ 463220 w 2368052"/>
                <a:gd name="connsiteY5" fmla="*/ 853262 h 1923866"/>
                <a:gd name="connsiteX0" fmla="*/ 463220 w 2368052"/>
                <a:gd name="connsiteY0" fmla="*/ 750857 h 1821461"/>
                <a:gd name="connsiteX1" fmla="*/ 1434770 w 2368052"/>
                <a:gd name="connsiteY1" fmla="*/ 388907 h 1821461"/>
                <a:gd name="connsiteX2" fmla="*/ 1787195 w 2368052"/>
                <a:gd name="connsiteY2" fmla="*/ 884207 h 1821461"/>
                <a:gd name="connsiteX3" fmla="*/ 1425245 w 2368052"/>
                <a:gd name="connsiteY3" fmla="*/ 1312832 h 1821461"/>
                <a:gd name="connsiteX4" fmla="*/ 634670 w 2368052"/>
                <a:gd name="connsiteY4" fmla="*/ 1341407 h 1821461"/>
                <a:gd name="connsiteX5" fmla="*/ 463220 w 2368052"/>
                <a:gd name="connsiteY5" fmla="*/ 750857 h 1821461"/>
                <a:gd name="connsiteX0" fmla="*/ 463220 w 2368052"/>
                <a:gd name="connsiteY0" fmla="*/ 824680 h 1895284"/>
                <a:gd name="connsiteX1" fmla="*/ 1434770 w 2368052"/>
                <a:gd name="connsiteY1" fmla="*/ 462730 h 1895284"/>
                <a:gd name="connsiteX2" fmla="*/ 1787195 w 2368052"/>
                <a:gd name="connsiteY2" fmla="*/ 958030 h 1895284"/>
                <a:gd name="connsiteX3" fmla="*/ 1425245 w 2368052"/>
                <a:gd name="connsiteY3" fmla="*/ 1386655 h 1895284"/>
                <a:gd name="connsiteX4" fmla="*/ 634670 w 2368052"/>
                <a:gd name="connsiteY4" fmla="*/ 1415230 h 1895284"/>
                <a:gd name="connsiteX5" fmla="*/ 463220 w 2368052"/>
                <a:gd name="connsiteY5" fmla="*/ 824680 h 1895284"/>
                <a:gd name="connsiteX0" fmla="*/ 463220 w 2368052"/>
                <a:gd name="connsiteY0" fmla="*/ 824680 h 1895284"/>
                <a:gd name="connsiteX1" fmla="*/ 1434770 w 2368052"/>
                <a:gd name="connsiteY1" fmla="*/ 462730 h 1895284"/>
                <a:gd name="connsiteX2" fmla="*/ 1787195 w 2368052"/>
                <a:gd name="connsiteY2" fmla="*/ 958030 h 1895284"/>
                <a:gd name="connsiteX3" fmla="*/ 1425245 w 2368052"/>
                <a:gd name="connsiteY3" fmla="*/ 1386655 h 1895284"/>
                <a:gd name="connsiteX4" fmla="*/ 634670 w 2368052"/>
                <a:gd name="connsiteY4" fmla="*/ 1415230 h 1895284"/>
                <a:gd name="connsiteX5" fmla="*/ 463220 w 2368052"/>
                <a:gd name="connsiteY5" fmla="*/ 824680 h 1895284"/>
                <a:gd name="connsiteX0" fmla="*/ 463220 w 2368052"/>
                <a:gd name="connsiteY0" fmla="*/ 824680 h 1895284"/>
                <a:gd name="connsiteX1" fmla="*/ 1434770 w 2368052"/>
                <a:gd name="connsiteY1" fmla="*/ 462730 h 1895284"/>
                <a:gd name="connsiteX2" fmla="*/ 1787195 w 2368052"/>
                <a:gd name="connsiteY2" fmla="*/ 958030 h 1895284"/>
                <a:gd name="connsiteX3" fmla="*/ 1425245 w 2368052"/>
                <a:gd name="connsiteY3" fmla="*/ 1386655 h 1895284"/>
                <a:gd name="connsiteX4" fmla="*/ 634670 w 2368052"/>
                <a:gd name="connsiteY4" fmla="*/ 1415230 h 1895284"/>
                <a:gd name="connsiteX5" fmla="*/ 463220 w 2368052"/>
                <a:gd name="connsiteY5" fmla="*/ 824680 h 1895284"/>
                <a:gd name="connsiteX0" fmla="*/ 463220 w 2339462"/>
                <a:gd name="connsiteY0" fmla="*/ 824680 h 1895284"/>
                <a:gd name="connsiteX1" fmla="*/ 1434770 w 2339462"/>
                <a:gd name="connsiteY1" fmla="*/ 462730 h 1895284"/>
                <a:gd name="connsiteX2" fmla="*/ 1787195 w 2339462"/>
                <a:gd name="connsiteY2" fmla="*/ 958030 h 1895284"/>
                <a:gd name="connsiteX3" fmla="*/ 1425245 w 2339462"/>
                <a:gd name="connsiteY3" fmla="*/ 1386655 h 1895284"/>
                <a:gd name="connsiteX4" fmla="*/ 634670 w 2339462"/>
                <a:gd name="connsiteY4" fmla="*/ 1415230 h 1895284"/>
                <a:gd name="connsiteX5" fmla="*/ 463220 w 2339462"/>
                <a:gd name="connsiteY5" fmla="*/ 824680 h 1895284"/>
                <a:gd name="connsiteX0" fmla="*/ 463220 w 2489493"/>
                <a:gd name="connsiteY0" fmla="*/ 824680 h 1895284"/>
                <a:gd name="connsiteX1" fmla="*/ 1434770 w 2489493"/>
                <a:gd name="connsiteY1" fmla="*/ 462730 h 1895284"/>
                <a:gd name="connsiteX2" fmla="*/ 1937226 w 2489493"/>
                <a:gd name="connsiteY2" fmla="*/ 888969 h 1895284"/>
                <a:gd name="connsiteX3" fmla="*/ 1425245 w 2489493"/>
                <a:gd name="connsiteY3" fmla="*/ 1386655 h 1895284"/>
                <a:gd name="connsiteX4" fmla="*/ 634670 w 2489493"/>
                <a:gd name="connsiteY4" fmla="*/ 1415230 h 1895284"/>
                <a:gd name="connsiteX5" fmla="*/ 463220 w 2489493"/>
                <a:gd name="connsiteY5" fmla="*/ 824680 h 1895284"/>
                <a:gd name="connsiteX0" fmla="*/ 463220 w 2489493"/>
                <a:gd name="connsiteY0" fmla="*/ 824680 h 1895284"/>
                <a:gd name="connsiteX1" fmla="*/ 1434770 w 2489493"/>
                <a:gd name="connsiteY1" fmla="*/ 462730 h 1895284"/>
                <a:gd name="connsiteX2" fmla="*/ 1937226 w 2489493"/>
                <a:gd name="connsiteY2" fmla="*/ 888969 h 1895284"/>
                <a:gd name="connsiteX3" fmla="*/ 1425245 w 2489493"/>
                <a:gd name="connsiteY3" fmla="*/ 1386655 h 1895284"/>
                <a:gd name="connsiteX4" fmla="*/ 634670 w 2489493"/>
                <a:gd name="connsiteY4" fmla="*/ 1415230 h 1895284"/>
                <a:gd name="connsiteX5" fmla="*/ 463220 w 2489493"/>
                <a:gd name="connsiteY5" fmla="*/ 824680 h 1895284"/>
                <a:gd name="connsiteX0" fmla="*/ 463220 w 2489493"/>
                <a:gd name="connsiteY0" fmla="*/ 824680 h 1895284"/>
                <a:gd name="connsiteX1" fmla="*/ 1434770 w 2489493"/>
                <a:gd name="connsiteY1" fmla="*/ 462730 h 1895284"/>
                <a:gd name="connsiteX2" fmla="*/ 1937226 w 2489493"/>
                <a:gd name="connsiteY2" fmla="*/ 888969 h 1895284"/>
                <a:gd name="connsiteX3" fmla="*/ 1425245 w 2489493"/>
                <a:gd name="connsiteY3" fmla="*/ 1386655 h 1895284"/>
                <a:gd name="connsiteX4" fmla="*/ 634670 w 2489493"/>
                <a:gd name="connsiteY4" fmla="*/ 1415230 h 1895284"/>
                <a:gd name="connsiteX5" fmla="*/ 463220 w 2489493"/>
                <a:gd name="connsiteY5" fmla="*/ 824680 h 1895284"/>
                <a:gd name="connsiteX0" fmla="*/ 463220 w 2489493"/>
                <a:gd name="connsiteY0" fmla="*/ 824680 h 1895284"/>
                <a:gd name="connsiteX1" fmla="*/ 1434770 w 2489493"/>
                <a:gd name="connsiteY1" fmla="*/ 462730 h 1895284"/>
                <a:gd name="connsiteX2" fmla="*/ 1937226 w 2489493"/>
                <a:gd name="connsiteY2" fmla="*/ 888969 h 1895284"/>
                <a:gd name="connsiteX3" fmla="*/ 1425245 w 2489493"/>
                <a:gd name="connsiteY3" fmla="*/ 1386655 h 1895284"/>
                <a:gd name="connsiteX4" fmla="*/ 634670 w 2489493"/>
                <a:gd name="connsiteY4" fmla="*/ 1415230 h 1895284"/>
                <a:gd name="connsiteX5" fmla="*/ 463220 w 2489493"/>
                <a:gd name="connsiteY5" fmla="*/ 824680 h 1895284"/>
                <a:gd name="connsiteX0" fmla="*/ 463220 w 2489493"/>
                <a:gd name="connsiteY0" fmla="*/ 824680 h 1895284"/>
                <a:gd name="connsiteX1" fmla="*/ 1434770 w 2489493"/>
                <a:gd name="connsiteY1" fmla="*/ 462730 h 1895284"/>
                <a:gd name="connsiteX2" fmla="*/ 1937226 w 2489493"/>
                <a:gd name="connsiteY2" fmla="*/ 888969 h 1895284"/>
                <a:gd name="connsiteX3" fmla="*/ 1425245 w 2489493"/>
                <a:gd name="connsiteY3" fmla="*/ 1386655 h 1895284"/>
                <a:gd name="connsiteX4" fmla="*/ 634670 w 2489493"/>
                <a:gd name="connsiteY4" fmla="*/ 1415230 h 1895284"/>
                <a:gd name="connsiteX5" fmla="*/ 463220 w 2489493"/>
                <a:gd name="connsiteY5" fmla="*/ 824680 h 1895284"/>
                <a:gd name="connsiteX0" fmla="*/ 463220 w 2489493"/>
                <a:gd name="connsiteY0" fmla="*/ 824680 h 1848449"/>
                <a:gd name="connsiteX1" fmla="*/ 1434770 w 2489493"/>
                <a:gd name="connsiteY1" fmla="*/ 462730 h 1848449"/>
                <a:gd name="connsiteX2" fmla="*/ 1937226 w 2489493"/>
                <a:gd name="connsiteY2" fmla="*/ 888969 h 1848449"/>
                <a:gd name="connsiteX3" fmla="*/ 1425245 w 2489493"/>
                <a:gd name="connsiteY3" fmla="*/ 1386655 h 1848449"/>
                <a:gd name="connsiteX4" fmla="*/ 634670 w 2489493"/>
                <a:gd name="connsiteY4" fmla="*/ 1415230 h 1848449"/>
                <a:gd name="connsiteX5" fmla="*/ 463220 w 2489493"/>
                <a:gd name="connsiteY5" fmla="*/ 824680 h 1848449"/>
                <a:gd name="connsiteX0" fmla="*/ 463220 w 2489493"/>
                <a:gd name="connsiteY0" fmla="*/ 824680 h 1832252"/>
                <a:gd name="connsiteX1" fmla="*/ 1434770 w 2489493"/>
                <a:gd name="connsiteY1" fmla="*/ 462730 h 1832252"/>
                <a:gd name="connsiteX2" fmla="*/ 1937226 w 2489493"/>
                <a:gd name="connsiteY2" fmla="*/ 888969 h 1832252"/>
                <a:gd name="connsiteX3" fmla="*/ 1425245 w 2489493"/>
                <a:gd name="connsiteY3" fmla="*/ 1386655 h 1832252"/>
                <a:gd name="connsiteX4" fmla="*/ 634670 w 2489493"/>
                <a:gd name="connsiteY4" fmla="*/ 1415230 h 1832252"/>
                <a:gd name="connsiteX5" fmla="*/ 463220 w 2489493"/>
                <a:gd name="connsiteY5" fmla="*/ 824680 h 1832252"/>
                <a:gd name="connsiteX0" fmla="*/ 463220 w 2489493"/>
                <a:gd name="connsiteY0" fmla="*/ 824680 h 1832252"/>
                <a:gd name="connsiteX1" fmla="*/ 1434770 w 2489493"/>
                <a:gd name="connsiteY1" fmla="*/ 462730 h 1832252"/>
                <a:gd name="connsiteX2" fmla="*/ 1937226 w 2489493"/>
                <a:gd name="connsiteY2" fmla="*/ 888969 h 1832252"/>
                <a:gd name="connsiteX3" fmla="*/ 1425245 w 2489493"/>
                <a:gd name="connsiteY3" fmla="*/ 1386655 h 1832252"/>
                <a:gd name="connsiteX4" fmla="*/ 634670 w 2489493"/>
                <a:gd name="connsiteY4" fmla="*/ 1415230 h 1832252"/>
                <a:gd name="connsiteX5" fmla="*/ 463220 w 2489493"/>
                <a:gd name="connsiteY5" fmla="*/ 824680 h 1832252"/>
                <a:gd name="connsiteX0" fmla="*/ 463220 w 2489493"/>
                <a:gd name="connsiteY0" fmla="*/ 824680 h 1832252"/>
                <a:gd name="connsiteX1" fmla="*/ 1434770 w 2489493"/>
                <a:gd name="connsiteY1" fmla="*/ 462730 h 1832252"/>
                <a:gd name="connsiteX2" fmla="*/ 1937226 w 2489493"/>
                <a:gd name="connsiteY2" fmla="*/ 888969 h 1832252"/>
                <a:gd name="connsiteX3" fmla="*/ 1425245 w 2489493"/>
                <a:gd name="connsiteY3" fmla="*/ 1386655 h 1832252"/>
                <a:gd name="connsiteX4" fmla="*/ 634670 w 2489493"/>
                <a:gd name="connsiteY4" fmla="*/ 1415230 h 1832252"/>
                <a:gd name="connsiteX5" fmla="*/ 463220 w 2489493"/>
                <a:gd name="connsiteY5" fmla="*/ 824680 h 1832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89493" h="1832252">
                  <a:moveTo>
                    <a:pt x="463220" y="824680"/>
                  </a:moveTo>
                  <a:cubicBezTo>
                    <a:pt x="454331" y="156710"/>
                    <a:pt x="1209806" y="0"/>
                    <a:pt x="1434770" y="462730"/>
                  </a:cubicBezTo>
                  <a:cubicBezTo>
                    <a:pt x="1900667" y="361628"/>
                    <a:pt x="2038306" y="598955"/>
                    <a:pt x="1937226" y="888969"/>
                  </a:cubicBezTo>
                  <a:cubicBezTo>
                    <a:pt x="2489493" y="1233456"/>
                    <a:pt x="1655256" y="1734793"/>
                    <a:pt x="1425245" y="1386655"/>
                  </a:cubicBezTo>
                  <a:cubicBezTo>
                    <a:pt x="1427930" y="1783837"/>
                    <a:pt x="783251" y="1832252"/>
                    <a:pt x="634670" y="1415230"/>
                  </a:cubicBezTo>
                  <a:cubicBezTo>
                    <a:pt x="0" y="1426343"/>
                    <a:pt x="83654" y="860088"/>
                    <a:pt x="463220" y="824680"/>
                  </a:cubicBezTo>
                  <a:close/>
                </a:path>
              </a:pathLst>
            </a:custGeom>
            <a:grpFill/>
            <a:ln w="76200" cap="flat" cmpd="sng" algn="ctr">
              <a:solidFill>
                <a:srgbClr val="FFFFFF"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endParaRPr>
            </a:p>
          </p:txBody>
        </p:sp>
        <p:sp>
          <p:nvSpPr>
            <p:cNvPr id="211" name="Oval 375"/>
            <p:cNvSpPr/>
            <p:nvPr/>
          </p:nvSpPr>
          <p:spPr bwMode="auto">
            <a:xfrm>
              <a:off x="5472120" y="2057361"/>
              <a:ext cx="200313" cy="200313"/>
            </a:xfrm>
            <a:prstGeom prst="ellipse">
              <a:avLst/>
            </a:prstGeom>
            <a:grpFill/>
            <a:ln w="762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17" name="Group 75"/>
          <p:cNvGrpSpPr>
            <a:grpSpLocks/>
          </p:cNvGrpSpPr>
          <p:nvPr/>
        </p:nvGrpSpPr>
        <p:grpSpPr bwMode="auto">
          <a:xfrm>
            <a:off x="6211100" y="2023026"/>
            <a:ext cx="494698" cy="379214"/>
            <a:chOff x="1241556" y="1538749"/>
            <a:chExt cx="720096" cy="706854"/>
          </a:xfrm>
        </p:grpSpPr>
        <p:grpSp>
          <p:nvGrpSpPr>
            <p:cNvPr id="18" name="Group 218"/>
            <p:cNvGrpSpPr/>
            <p:nvPr/>
          </p:nvGrpSpPr>
          <p:grpSpPr>
            <a:xfrm>
              <a:off x="1254799" y="1538749"/>
              <a:ext cx="706853" cy="706854"/>
              <a:chOff x="5292080" y="3717032"/>
              <a:chExt cx="1728192" cy="1728192"/>
            </a:xfrm>
            <a:solidFill>
              <a:srgbClr val="CF0072"/>
            </a:solidFill>
          </p:grpSpPr>
          <p:sp>
            <p:nvSpPr>
              <p:cNvPr id="215" name="Rounded Rectangle 380"/>
              <p:cNvSpPr/>
              <p:nvPr/>
            </p:nvSpPr>
            <p:spPr>
              <a:xfrm>
                <a:off x="5292080" y="3717032"/>
                <a:ext cx="1728192" cy="1728192"/>
              </a:xfrm>
              <a:prstGeom prst="roundRect">
                <a:avLst/>
              </a:prstGeom>
              <a:solidFill>
                <a:srgbClr val="C00000"/>
              </a:solidFill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216" name="Hexagon 381"/>
              <p:cNvSpPr/>
              <p:nvPr/>
            </p:nvSpPr>
            <p:spPr>
              <a:xfrm>
                <a:off x="5655001" y="4149080"/>
                <a:ext cx="1002351" cy="864096"/>
              </a:xfrm>
              <a:prstGeom prst="hexagon">
                <a:avLst/>
              </a:prstGeom>
              <a:solidFill>
                <a:srgbClr val="C00000"/>
              </a:solidFill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Tahoma" pitchFamily="34" charset="0"/>
                </a:endParaRPr>
              </a:p>
            </p:txBody>
          </p:sp>
          <p:cxnSp>
            <p:nvCxnSpPr>
              <p:cNvPr id="217" name="Straight Connector 382"/>
              <p:cNvCxnSpPr>
                <a:stCxn id="216" idx="0"/>
                <a:endCxn id="215" idx="3"/>
              </p:cNvCxnSpPr>
              <p:nvPr/>
            </p:nvCxnSpPr>
            <p:spPr>
              <a:xfrm>
                <a:off x="6657352" y="4581128"/>
                <a:ext cx="362920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18" name="Straight Connector 383"/>
              <p:cNvCxnSpPr/>
              <p:nvPr/>
            </p:nvCxnSpPr>
            <p:spPr>
              <a:xfrm>
                <a:off x="5292080" y="4581128"/>
                <a:ext cx="362920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19" name="Straight Connector 384"/>
              <p:cNvCxnSpPr/>
              <p:nvPr/>
            </p:nvCxnSpPr>
            <p:spPr>
              <a:xfrm>
                <a:off x="5292080" y="4149080"/>
                <a:ext cx="1728192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20" name="Straight Connector 385"/>
              <p:cNvCxnSpPr/>
              <p:nvPr/>
            </p:nvCxnSpPr>
            <p:spPr>
              <a:xfrm>
                <a:off x="5292080" y="5013176"/>
                <a:ext cx="1728192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21" name="Straight Connector 386"/>
              <p:cNvCxnSpPr>
                <a:stCxn id="215" idx="0"/>
              </p:cNvCxnSpPr>
              <p:nvPr/>
            </p:nvCxnSpPr>
            <p:spPr>
              <a:xfrm rot="16200000" flipH="1">
                <a:off x="5940152" y="3933056"/>
                <a:ext cx="432048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22" name="Straight Connector 387"/>
              <p:cNvCxnSpPr/>
              <p:nvPr/>
            </p:nvCxnSpPr>
            <p:spPr>
              <a:xfrm rot="16200000" flipH="1">
                <a:off x="5940152" y="5229200"/>
                <a:ext cx="432048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</p:grpSp>
        <p:sp>
          <p:nvSpPr>
            <p:cNvPr id="214" name="Donut 379"/>
            <p:cNvSpPr/>
            <p:nvPr/>
          </p:nvSpPr>
          <p:spPr>
            <a:xfrm>
              <a:off x="1241556" y="1538749"/>
              <a:ext cx="144376" cy="144220"/>
            </a:xfrm>
            <a:prstGeom prst="donut">
              <a:avLst>
                <a:gd name="adj" fmla="val 29627"/>
              </a:avLst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19" name="Group 75"/>
          <p:cNvGrpSpPr>
            <a:grpSpLocks/>
          </p:cNvGrpSpPr>
          <p:nvPr/>
        </p:nvGrpSpPr>
        <p:grpSpPr bwMode="auto">
          <a:xfrm>
            <a:off x="8128053" y="3663098"/>
            <a:ext cx="494698" cy="379214"/>
            <a:chOff x="1241556" y="1538749"/>
            <a:chExt cx="720096" cy="706854"/>
          </a:xfrm>
        </p:grpSpPr>
        <p:grpSp>
          <p:nvGrpSpPr>
            <p:cNvPr id="20" name="Group 218"/>
            <p:cNvGrpSpPr/>
            <p:nvPr/>
          </p:nvGrpSpPr>
          <p:grpSpPr>
            <a:xfrm>
              <a:off x="1254799" y="1538749"/>
              <a:ext cx="706853" cy="706854"/>
              <a:chOff x="5292080" y="3717032"/>
              <a:chExt cx="1728192" cy="1728192"/>
            </a:xfrm>
            <a:solidFill>
              <a:srgbClr val="CF0072"/>
            </a:solidFill>
          </p:grpSpPr>
          <p:sp>
            <p:nvSpPr>
              <p:cNvPr id="226" name="Rounded Rectangle 391"/>
              <p:cNvSpPr/>
              <p:nvPr/>
            </p:nvSpPr>
            <p:spPr>
              <a:xfrm>
                <a:off x="5292080" y="3717032"/>
                <a:ext cx="1728192" cy="1728192"/>
              </a:xfrm>
              <a:prstGeom prst="roundRect">
                <a:avLst/>
              </a:prstGeom>
              <a:solidFill>
                <a:schemeClr val="tx2"/>
              </a:solidFill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227" name="Hexagon 392"/>
              <p:cNvSpPr/>
              <p:nvPr/>
            </p:nvSpPr>
            <p:spPr>
              <a:xfrm>
                <a:off x="5655001" y="4149080"/>
                <a:ext cx="1002351" cy="864096"/>
              </a:xfrm>
              <a:prstGeom prst="hexagon">
                <a:avLst/>
              </a:prstGeom>
              <a:solidFill>
                <a:schemeClr val="tx2"/>
              </a:solidFill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Tahoma" pitchFamily="34" charset="0"/>
                </a:endParaRPr>
              </a:p>
            </p:txBody>
          </p:sp>
          <p:cxnSp>
            <p:nvCxnSpPr>
              <p:cNvPr id="228" name="Straight Connector 393"/>
              <p:cNvCxnSpPr>
                <a:stCxn id="227" idx="0"/>
                <a:endCxn id="226" idx="3"/>
              </p:cNvCxnSpPr>
              <p:nvPr/>
            </p:nvCxnSpPr>
            <p:spPr>
              <a:xfrm>
                <a:off x="6657352" y="4581128"/>
                <a:ext cx="362920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29" name="Straight Connector 394"/>
              <p:cNvCxnSpPr/>
              <p:nvPr/>
            </p:nvCxnSpPr>
            <p:spPr>
              <a:xfrm>
                <a:off x="5292080" y="4581128"/>
                <a:ext cx="362920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30" name="Straight Connector 395"/>
              <p:cNvCxnSpPr/>
              <p:nvPr/>
            </p:nvCxnSpPr>
            <p:spPr>
              <a:xfrm>
                <a:off x="5292080" y="4149080"/>
                <a:ext cx="1728192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31" name="Straight Connector 396"/>
              <p:cNvCxnSpPr/>
              <p:nvPr/>
            </p:nvCxnSpPr>
            <p:spPr>
              <a:xfrm>
                <a:off x="5292080" y="5013176"/>
                <a:ext cx="1728192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32" name="Straight Connector 397"/>
              <p:cNvCxnSpPr>
                <a:stCxn id="226" idx="0"/>
              </p:cNvCxnSpPr>
              <p:nvPr/>
            </p:nvCxnSpPr>
            <p:spPr>
              <a:xfrm rot="16200000" flipH="1">
                <a:off x="5940152" y="3933056"/>
                <a:ext cx="432048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  <p:cxnSp>
            <p:nvCxnSpPr>
              <p:cNvPr id="233" name="Straight Connector 398"/>
              <p:cNvCxnSpPr/>
              <p:nvPr/>
            </p:nvCxnSpPr>
            <p:spPr>
              <a:xfrm rot="16200000" flipH="1">
                <a:off x="5940152" y="5229200"/>
                <a:ext cx="432048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FFFFFF"/>
                </a:solidFill>
                <a:prstDash val="solid"/>
              </a:ln>
              <a:effectLst/>
            </p:spPr>
          </p:cxnSp>
        </p:grpSp>
        <p:sp>
          <p:nvSpPr>
            <p:cNvPr id="225" name="Donut 390"/>
            <p:cNvSpPr/>
            <p:nvPr/>
          </p:nvSpPr>
          <p:spPr>
            <a:xfrm>
              <a:off x="1241556" y="1538749"/>
              <a:ext cx="144376" cy="144220"/>
            </a:xfrm>
            <a:prstGeom prst="donut">
              <a:avLst>
                <a:gd name="adj" fmla="val 29627"/>
              </a:avLst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endParaRPr>
            </a:p>
          </p:txBody>
        </p:sp>
      </p:grpSp>
      <p:cxnSp>
        <p:nvCxnSpPr>
          <p:cNvPr id="234" name="Straight Connector 399"/>
          <p:cNvCxnSpPr/>
          <p:nvPr/>
        </p:nvCxnSpPr>
        <p:spPr>
          <a:xfrm flipH="1" flipV="1">
            <a:off x="6705797" y="2408925"/>
            <a:ext cx="309186" cy="289424"/>
          </a:xfrm>
          <a:prstGeom prst="line">
            <a:avLst/>
          </a:prstGeom>
          <a:noFill/>
          <a:ln w="63500" cap="rnd" cmpd="sng" algn="ctr">
            <a:solidFill>
              <a:srgbClr val="C00000"/>
            </a:solidFill>
            <a:prstDash val="sysDot"/>
            <a:headEnd type="arrow" w="med" len="sm"/>
            <a:tailEnd type="arrow" w="med" len="sm"/>
          </a:ln>
          <a:effectLst/>
        </p:spPr>
      </p:cxnSp>
      <p:sp>
        <p:nvSpPr>
          <p:cNvPr id="235" name="Freeform 100"/>
          <p:cNvSpPr>
            <a:spLocks noEditPoints="1"/>
          </p:cNvSpPr>
          <p:nvPr/>
        </p:nvSpPr>
        <p:spPr bwMode="auto">
          <a:xfrm>
            <a:off x="8066215" y="1828800"/>
            <a:ext cx="618372" cy="481097"/>
          </a:xfrm>
          <a:custGeom>
            <a:avLst/>
            <a:gdLst>
              <a:gd name="T0" fmla="*/ 2147483647 w 639"/>
              <a:gd name="T1" fmla="*/ 2147483647 h 636"/>
              <a:gd name="T2" fmla="*/ 2147483647 w 639"/>
              <a:gd name="T3" fmla="*/ 2147483647 h 636"/>
              <a:gd name="T4" fmla="*/ 2147483647 w 639"/>
              <a:gd name="T5" fmla="*/ 2147483647 h 636"/>
              <a:gd name="T6" fmla="*/ 2147483647 w 639"/>
              <a:gd name="T7" fmla="*/ 2147483647 h 636"/>
              <a:gd name="T8" fmla="*/ 2147483647 w 639"/>
              <a:gd name="T9" fmla="*/ 2147483647 h 636"/>
              <a:gd name="T10" fmla="*/ 2147483647 w 639"/>
              <a:gd name="T11" fmla="*/ 2147483647 h 636"/>
              <a:gd name="T12" fmla="*/ 2147483647 w 639"/>
              <a:gd name="T13" fmla="*/ 0 h 636"/>
              <a:gd name="T14" fmla="*/ 2147483647 w 639"/>
              <a:gd name="T15" fmla="*/ 2147483647 h 636"/>
              <a:gd name="T16" fmla="*/ 2147483647 w 639"/>
              <a:gd name="T17" fmla="*/ 2147483647 h 636"/>
              <a:gd name="T18" fmla="*/ 2147483647 w 639"/>
              <a:gd name="T19" fmla="*/ 2147483647 h 636"/>
              <a:gd name="T20" fmla="*/ 2147483647 w 639"/>
              <a:gd name="T21" fmla="*/ 2147483647 h 636"/>
              <a:gd name="T22" fmla="*/ 2147483647 w 639"/>
              <a:gd name="T23" fmla="*/ 2147483647 h 636"/>
              <a:gd name="T24" fmla="*/ 2147483647 w 639"/>
              <a:gd name="T25" fmla="*/ 2147483647 h 636"/>
              <a:gd name="T26" fmla="*/ 2147483647 w 639"/>
              <a:gd name="T27" fmla="*/ 2147483647 h 636"/>
              <a:gd name="T28" fmla="*/ 2147483647 w 639"/>
              <a:gd name="T29" fmla="*/ 2147483647 h 636"/>
              <a:gd name="T30" fmla="*/ 2147483647 w 639"/>
              <a:gd name="T31" fmla="*/ 2147483647 h 636"/>
              <a:gd name="T32" fmla="*/ 2147483647 w 639"/>
              <a:gd name="T33" fmla="*/ 2147483647 h 636"/>
              <a:gd name="T34" fmla="*/ 0 w 639"/>
              <a:gd name="T35" fmla="*/ 2147483647 h 636"/>
              <a:gd name="T36" fmla="*/ 2147483647 w 639"/>
              <a:gd name="T37" fmla="*/ 2147483647 h 636"/>
              <a:gd name="T38" fmla="*/ 2147483647 w 639"/>
              <a:gd name="T39" fmla="*/ 2147483647 h 636"/>
              <a:gd name="T40" fmla="*/ 2147483647 w 639"/>
              <a:gd name="T41" fmla="*/ 2147483647 h 636"/>
              <a:gd name="T42" fmla="*/ 2147483647 w 639"/>
              <a:gd name="T43" fmla="*/ 2147483647 h 636"/>
              <a:gd name="T44" fmla="*/ 2147483647 w 639"/>
              <a:gd name="T45" fmla="*/ 2147483647 h 636"/>
              <a:gd name="T46" fmla="*/ 2147483647 w 639"/>
              <a:gd name="T47" fmla="*/ 2147483647 h 636"/>
              <a:gd name="T48" fmla="*/ 2147483647 w 639"/>
              <a:gd name="T49" fmla="*/ 2147483647 h 636"/>
              <a:gd name="T50" fmla="*/ 2147483647 w 639"/>
              <a:gd name="T51" fmla="*/ 2147483647 h 636"/>
              <a:gd name="T52" fmla="*/ 2147483647 w 639"/>
              <a:gd name="T53" fmla="*/ 2147483647 h 636"/>
              <a:gd name="T54" fmla="*/ 2147483647 w 639"/>
              <a:gd name="T55" fmla="*/ 2147483647 h 636"/>
              <a:gd name="T56" fmla="*/ 2147483647 w 639"/>
              <a:gd name="T57" fmla="*/ 2147483647 h 636"/>
              <a:gd name="T58" fmla="*/ 2147483647 w 639"/>
              <a:gd name="T59" fmla="*/ 2147483647 h 636"/>
              <a:gd name="T60" fmla="*/ 2147483647 w 639"/>
              <a:gd name="T61" fmla="*/ 2147483647 h 636"/>
              <a:gd name="T62" fmla="*/ 2147483647 w 639"/>
              <a:gd name="T63" fmla="*/ 2147483647 h 636"/>
              <a:gd name="T64" fmla="*/ 2147483647 w 639"/>
              <a:gd name="T65" fmla="*/ 2147483647 h 636"/>
              <a:gd name="T66" fmla="*/ 2147483647 w 639"/>
              <a:gd name="T67" fmla="*/ 2147483647 h 636"/>
              <a:gd name="T68" fmla="*/ 2147483647 w 639"/>
              <a:gd name="T69" fmla="*/ 2147483647 h 636"/>
              <a:gd name="T70" fmla="*/ 2147483647 w 639"/>
              <a:gd name="T71" fmla="*/ 2147483647 h 636"/>
              <a:gd name="T72" fmla="*/ 2147483647 w 639"/>
              <a:gd name="T73" fmla="*/ 2147483647 h 636"/>
              <a:gd name="T74" fmla="*/ 2147483647 w 639"/>
              <a:gd name="T75" fmla="*/ 2147483647 h 636"/>
              <a:gd name="T76" fmla="*/ 2147483647 w 639"/>
              <a:gd name="T77" fmla="*/ 2147483647 h 636"/>
              <a:gd name="T78" fmla="*/ 2147483647 w 639"/>
              <a:gd name="T79" fmla="*/ 2147483647 h 636"/>
              <a:gd name="T80" fmla="*/ 2147483647 w 639"/>
              <a:gd name="T81" fmla="*/ 2147483647 h 636"/>
              <a:gd name="T82" fmla="*/ 2147483647 w 639"/>
              <a:gd name="T83" fmla="*/ 2147483647 h 636"/>
              <a:gd name="T84" fmla="*/ 2147483647 w 639"/>
              <a:gd name="T85" fmla="*/ 2147483647 h 636"/>
              <a:gd name="T86" fmla="*/ 2147483647 w 639"/>
              <a:gd name="T87" fmla="*/ 2147483647 h 636"/>
              <a:gd name="T88" fmla="*/ 2147483647 w 639"/>
              <a:gd name="T89" fmla="*/ 2147483647 h 636"/>
              <a:gd name="T90" fmla="*/ 2147483647 w 639"/>
              <a:gd name="T91" fmla="*/ 2147483647 h 636"/>
              <a:gd name="T92" fmla="*/ 2147483647 w 639"/>
              <a:gd name="T93" fmla="*/ 2147483647 h 6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639"/>
              <a:gd name="T142" fmla="*/ 0 h 636"/>
              <a:gd name="T143" fmla="*/ 639 w 639"/>
              <a:gd name="T144" fmla="*/ 636 h 6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639" h="636">
                <a:moveTo>
                  <a:pt x="626" y="566"/>
                </a:moveTo>
                <a:cubicBezTo>
                  <a:pt x="598" y="528"/>
                  <a:pt x="598" y="528"/>
                  <a:pt x="598" y="528"/>
                </a:cubicBezTo>
                <a:cubicBezTo>
                  <a:pt x="582" y="504"/>
                  <a:pt x="571" y="487"/>
                  <a:pt x="543" y="487"/>
                </a:cubicBezTo>
                <a:cubicBezTo>
                  <a:pt x="404" y="487"/>
                  <a:pt x="404" y="487"/>
                  <a:pt x="404" y="487"/>
                </a:cubicBezTo>
                <a:cubicBezTo>
                  <a:pt x="404" y="453"/>
                  <a:pt x="404" y="453"/>
                  <a:pt x="404" y="453"/>
                </a:cubicBezTo>
                <a:cubicBezTo>
                  <a:pt x="582" y="453"/>
                  <a:pt x="582" y="453"/>
                  <a:pt x="582" y="453"/>
                </a:cubicBezTo>
                <a:cubicBezTo>
                  <a:pt x="603" y="453"/>
                  <a:pt x="619" y="433"/>
                  <a:pt x="619" y="409"/>
                </a:cubicBezTo>
                <a:cubicBezTo>
                  <a:pt x="619" y="341"/>
                  <a:pt x="619" y="341"/>
                  <a:pt x="619" y="341"/>
                </a:cubicBezTo>
                <a:cubicBezTo>
                  <a:pt x="619" y="341"/>
                  <a:pt x="619" y="341"/>
                  <a:pt x="619" y="341"/>
                </a:cubicBezTo>
                <a:cubicBezTo>
                  <a:pt x="619" y="129"/>
                  <a:pt x="619" y="129"/>
                  <a:pt x="619" y="129"/>
                </a:cubicBezTo>
                <a:cubicBezTo>
                  <a:pt x="619" y="129"/>
                  <a:pt x="619" y="129"/>
                  <a:pt x="619" y="129"/>
                </a:cubicBezTo>
                <a:cubicBezTo>
                  <a:pt x="619" y="44"/>
                  <a:pt x="619" y="44"/>
                  <a:pt x="619" y="44"/>
                </a:cubicBezTo>
                <a:cubicBezTo>
                  <a:pt x="619" y="20"/>
                  <a:pt x="603" y="0"/>
                  <a:pt x="582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47" y="0"/>
                  <a:pt x="35" y="8"/>
                  <a:pt x="29" y="20"/>
                </a:cubicBezTo>
                <a:cubicBezTo>
                  <a:pt x="69" y="20"/>
                  <a:pt x="101" y="52"/>
                  <a:pt x="101" y="92"/>
                </a:cubicBezTo>
                <a:cubicBezTo>
                  <a:pt x="101" y="132"/>
                  <a:pt x="68" y="165"/>
                  <a:pt x="28" y="165"/>
                </a:cubicBezTo>
                <a:cubicBezTo>
                  <a:pt x="26" y="165"/>
                  <a:pt x="24" y="164"/>
                  <a:pt x="22" y="164"/>
                </a:cubicBezTo>
                <a:cubicBezTo>
                  <a:pt x="22" y="341"/>
                  <a:pt x="22" y="341"/>
                  <a:pt x="22" y="341"/>
                </a:cubicBezTo>
                <a:cubicBezTo>
                  <a:pt x="23" y="341"/>
                  <a:pt x="23" y="341"/>
                  <a:pt x="23" y="341"/>
                </a:cubicBezTo>
                <a:cubicBezTo>
                  <a:pt x="23" y="409"/>
                  <a:pt x="23" y="409"/>
                  <a:pt x="23" y="409"/>
                </a:cubicBezTo>
                <a:cubicBezTo>
                  <a:pt x="23" y="433"/>
                  <a:pt x="39" y="453"/>
                  <a:pt x="59" y="453"/>
                </a:cubicBezTo>
                <a:cubicBezTo>
                  <a:pt x="227" y="453"/>
                  <a:pt x="227" y="453"/>
                  <a:pt x="227" y="453"/>
                </a:cubicBezTo>
                <a:cubicBezTo>
                  <a:pt x="227" y="487"/>
                  <a:pt x="227" y="487"/>
                  <a:pt x="227" y="487"/>
                </a:cubicBezTo>
                <a:cubicBezTo>
                  <a:pt x="106" y="487"/>
                  <a:pt x="106" y="487"/>
                  <a:pt x="106" y="487"/>
                </a:cubicBezTo>
                <a:cubicBezTo>
                  <a:pt x="78" y="487"/>
                  <a:pt x="62" y="504"/>
                  <a:pt x="45" y="527"/>
                </a:cubicBezTo>
                <a:cubicBezTo>
                  <a:pt x="16" y="566"/>
                  <a:pt x="16" y="566"/>
                  <a:pt x="16" y="566"/>
                </a:cubicBezTo>
                <a:cubicBezTo>
                  <a:pt x="5" y="582"/>
                  <a:pt x="2" y="599"/>
                  <a:pt x="10" y="614"/>
                </a:cubicBezTo>
                <a:cubicBezTo>
                  <a:pt x="17" y="628"/>
                  <a:pt x="32" y="636"/>
                  <a:pt x="52" y="636"/>
                </a:cubicBezTo>
                <a:cubicBezTo>
                  <a:pt x="590" y="636"/>
                  <a:pt x="590" y="636"/>
                  <a:pt x="590" y="636"/>
                </a:cubicBezTo>
                <a:cubicBezTo>
                  <a:pt x="609" y="636"/>
                  <a:pt x="624" y="628"/>
                  <a:pt x="632" y="614"/>
                </a:cubicBezTo>
                <a:cubicBezTo>
                  <a:pt x="639" y="600"/>
                  <a:pt x="637" y="582"/>
                  <a:pt x="626" y="566"/>
                </a:cubicBezTo>
                <a:close/>
                <a:moveTo>
                  <a:pt x="28" y="119"/>
                </a:moveTo>
                <a:cubicBezTo>
                  <a:pt x="43" y="119"/>
                  <a:pt x="55" y="106"/>
                  <a:pt x="55" y="91"/>
                </a:cubicBezTo>
                <a:cubicBezTo>
                  <a:pt x="55" y="76"/>
                  <a:pt x="43" y="64"/>
                  <a:pt x="28" y="64"/>
                </a:cubicBezTo>
                <a:cubicBezTo>
                  <a:pt x="13" y="64"/>
                  <a:pt x="0" y="76"/>
                  <a:pt x="0" y="91"/>
                </a:cubicBezTo>
                <a:cubicBezTo>
                  <a:pt x="0" y="106"/>
                  <a:pt x="13" y="119"/>
                  <a:pt x="28" y="119"/>
                </a:cubicBezTo>
                <a:close/>
                <a:moveTo>
                  <a:pt x="535" y="383"/>
                </a:moveTo>
                <a:cubicBezTo>
                  <a:pt x="107" y="383"/>
                  <a:pt x="107" y="383"/>
                  <a:pt x="107" y="383"/>
                </a:cubicBezTo>
                <a:cubicBezTo>
                  <a:pt x="107" y="67"/>
                  <a:pt x="107" y="67"/>
                  <a:pt x="107" y="67"/>
                </a:cubicBezTo>
                <a:cubicBezTo>
                  <a:pt x="535" y="67"/>
                  <a:pt x="535" y="67"/>
                  <a:pt x="535" y="67"/>
                </a:cubicBezTo>
                <a:lnTo>
                  <a:pt x="535" y="383"/>
                </a:lnTo>
                <a:close/>
                <a:moveTo>
                  <a:pt x="508" y="144"/>
                </a:moveTo>
                <a:cubicBezTo>
                  <a:pt x="130" y="144"/>
                  <a:pt x="130" y="144"/>
                  <a:pt x="130" y="144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508" y="87"/>
                  <a:pt x="508" y="87"/>
                  <a:pt x="508" y="87"/>
                </a:cubicBezTo>
                <a:lnTo>
                  <a:pt x="508" y="144"/>
                </a:lnTo>
                <a:close/>
                <a:moveTo>
                  <a:pt x="396" y="363"/>
                </a:moveTo>
                <a:cubicBezTo>
                  <a:pt x="298" y="363"/>
                  <a:pt x="298" y="363"/>
                  <a:pt x="298" y="363"/>
                </a:cubicBezTo>
                <a:cubicBezTo>
                  <a:pt x="298" y="271"/>
                  <a:pt x="298" y="271"/>
                  <a:pt x="298" y="271"/>
                </a:cubicBezTo>
                <a:cubicBezTo>
                  <a:pt x="396" y="271"/>
                  <a:pt x="396" y="271"/>
                  <a:pt x="396" y="271"/>
                </a:cubicBezTo>
                <a:lnTo>
                  <a:pt x="396" y="363"/>
                </a:lnTo>
                <a:close/>
                <a:moveTo>
                  <a:pt x="506" y="363"/>
                </a:moveTo>
                <a:cubicBezTo>
                  <a:pt x="408" y="363"/>
                  <a:pt x="408" y="363"/>
                  <a:pt x="408" y="363"/>
                </a:cubicBezTo>
                <a:cubicBezTo>
                  <a:pt x="408" y="271"/>
                  <a:pt x="408" y="271"/>
                  <a:pt x="408" y="271"/>
                </a:cubicBezTo>
                <a:cubicBezTo>
                  <a:pt x="506" y="271"/>
                  <a:pt x="506" y="271"/>
                  <a:pt x="506" y="271"/>
                </a:cubicBezTo>
                <a:lnTo>
                  <a:pt x="506" y="363"/>
                </a:lnTo>
                <a:close/>
                <a:moveTo>
                  <a:pt x="506" y="205"/>
                </a:moveTo>
                <a:cubicBezTo>
                  <a:pt x="297" y="205"/>
                  <a:pt x="297" y="205"/>
                  <a:pt x="297" y="205"/>
                </a:cubicBezTo>
                <a:cubicBezTo>
                  <a:pt x="297" y="185"/>
                  <a:pt x="297" y="185"/>
                  <a:pt x="297" y="185"/>
                </a:cubicBezTo>
                <a:cubicBezTo>
                  <a:pt x="506" y="185"/>
                  <a:pt x="506" y="185"/>
                  <a:pt x="506" y="185"/>
                </a:cubicBezTo>
                <a:cubicBezTo>
                  <a:pt x="506" y="205"/>
                  <a:pt x="506" y="205"/>
                  <a:pt x="506" y="205"/>
                </a:cubicBezTo>
                <a:close/>
                <a:moveTo>
                  <a:pt x="506" y="241"/>
                </a:moveTo>
                <a:cubicBezTo>
                  <a:pt x="297" y="241"/>
                  <a:pt x="297" y="241"/>
                  <a:pt x="297" y="241"/>
                </a:cubicBezTo>
                <a:cubicBezTo>
                  <a:pt x="297" y="221"/>
                  <a:pt x="297" y="221"/>
                  <a:pt x="297" y="221"/>
                </a:cubicBezTo>
                <a:cubicBezTo>
                  <a:pt x="506" y="221"/>
                  <a:pt x="506" y="221"/>
                  <a:pt x="506" y="221"/>
                </a:cubicBezTo>
                <a:cubicBezTo>
                  <a:pt x="506" y="241"/>
                  <a:pt x="506" y="241"/>
                  <a:pt x="506" y="241"/>
                </a:cubicBezTo>
                <a:close/>
                <a:moveTo>
                  <a:pt x="188" y="353"/>
                </a:moveTo>
                <a:cubicBezTo>
                  <a:pt x="189" y="339"/>
                  <a:pt x="189" y="339"/>
                  <a:pt x="189" y="339"/>
                </a:cubicBezTo>
                <a:cubicBezTo>
                  <a:pt x="176" y="338"/>
                  <a:pt x="162" y="334"/>
                  <a:pt x="154" y="328"/>
                </a:cubicBezTo>
                <a:cubicBezTo>
                  <a:pt x="155" y="322"/>
                  <a:pt x="155" y="316"/>
                  <a:pt x="156" y="309"/>
                </a:cubicBezTo>
                <a:cubicBezTo>
                  <a:pt x="166" y="315"/>
                  <a:pt x="178" y="319"/>
                  <a:pt x="191" y="321"/>
                </a:cubicBezTo>
                <a:cubicBezTo>
                  <a:pt x="196" y="265"/>
                  <a:pt x="196" y="265"/>
                  <a:pt x="196" y="265"/>
                </a:cubicBezTo>
                <a:cubicBezTo>
                  <a:pt x="175" y="257"/>
                  <a:pt x="154" y="248"/>
                  <a:pt x="154" y="221"/>
                </a:cubicBezTo>
                <a:cubicBezTo>
                  <a:pt x="154" y="194"/>
                  <a:pt x="172" y="179"/>
                  <a:pt x="204" y="178"/>
                </a:cubicBezTo>
                <a:cubicBezTo>
                  <a:pt x="206" y="165"/>
                  <a:pt x="206" y="165"/>
                  <a:pt x="206" y="165"/>
                </a:cubicBezTo>
                <a:cubicBezTo>
                  <a:pt x="218" y="165"/>
                  <a:pt x="218" y="165"/>
                  <a:pt x="218" y="165"/>
                </a:cubicBezTo>
                <a:cubicBezTo>
                  <a:pt x="216" y="179"/>
                  <a:pt x="216" y="179"/>
                  <a:pt x="216" y="179"/>
                </a:cubicBezTo>
                <a:cubicBezTo>
                  <a:pt x="227" y="180"/>
                  <a:pt x="237" y="183"/>
                  <a:pt x="243" y="186"/>
                </a:cubicBezTo>
                <a:cubicBezTo>
                  <a:pt x="242" y="204"/>
                  <a:pt x="242" y="204"/>
                  <a:pt x="242" y="204"/>
                </a:cubicBezTo>
                <a:cubicBezTo>
                  <a:pt x="233" y="201"/>
                  <a:pt x="224" y="199"/>
                  <a:pt x="214" y="198"/>
                </a:cubicBezTo>
                <a:cubicBezTo>
                  <a:pt x="209" y="247"/>
                  <a:pt x="209" y="247"/>
                  <a:pt x="209" y="247"/>
                </a:cubicBezTo>
                <a:cubicBezTo>
                  <a:pt x="230" y="254"/>
                  <a:pt x="251" y="265"/>
                  <a:pt x="251" y="293"/>
                </a:cubicBezTo>
                <a:cubicBezTo>
                  <a:pt x="251" y="325"/>
                  <a:pt x="234" y="339"/>
                  <a:pt x="200" y="339"/>
                </a:cubicBezTo>
                <a:cubicBezTo>
                  <a:pt x="199" y="354"/>
                  <a:pt x="199" y="354"/>
                  <a:pt x="199" y="354"/>
                </a:cubicBezTo>
                <a:lnTo>
                  <a:pt x="188" y="353"/>
                </a:lnTo>
                <a:close/>
                <a:moveTo>
                  <a:pt x="198" y="243"/>
                </a:moveTo>
                <a:cubicBezTo>
                  <a:pt x="203" y="197"/>
                  <a:pt x="203" y="197"/>
                  <a:pt x="203" y="197"/>
                </a:cubicBezTo>
                <a:cubicBezTo>
                  <a:pt x="181" y="197"/>
                  <a:pt x="171" y="207"/>
                  <a:pt x="171" y="220"/>
                </a:cubicBezTo>
                <a:cubicBezTo>
                  <a:pt x="171" y="232"/>
                  <a:pt x="183" y="238"/>
                  <a:pt x="198" y="243"/>
                </a:cubicBezTo>
                <a:close/>
                <a:moveTo>
                  <a:pt x="207" y="269"/>
                </a:moveTo>
                <a:cubicBezTo>
                  <a:pt x="202" y="322"/>
                  <a:pt x="202" y="322"/>
                  <a:pt x="202" y="322"/>
                </a:cubicBezTo>
                <a:cubicBezTo>
                  <a:pt x="224" y="321"/>
                  <a:pt x="235" y="313"/>
                  <a:pt x="235" y="296"/>
                </a:cubicBezTo>
                <a:cubicBezTo>
                  <a:pt x="235" y="282"/>
                  <a:pt x="222" y="275"/>
                  <a:pt x="207" y="269"/>
                </a:cubicBezTo>
                <a:close/>
              </a:path>
            </a:pathLst>
          </a:custGeom>
          <a:solidFill>
            <a:srgbClr val="34B2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>
              <a:ln>
                <a:noFill/>
              </a:ln>
              <a:effectLst/>
              <a:uLnTx/>
              <a:uFillTx/>
              <a:latin typeface="+mn-lt"/>
              <a:cs typeface="Tahoma" pitchFamily="34" charset="0"/>
            </a:endParaRPr>
          </a:p>
        </p:txBody>
      </p:sp>
      <p:cxnSp>
        <p:nvCxnSpPr>
          <p:cNvPr id="236" name="Straight Connector 401"/>
          <p:cNvCxnSpPr/>
          <p:nvPr/>
        </p:nvCxnSpPr>
        <p:spPr>
          <a:xfrm flipH="1" flipV="1">
            <a:off x="8004378" y="3325435"/>
            <a:ext cx="309186" cy="289424"/>
          </a:xfrm>
          <a:prstGeom prst="line">
            <a:avLst/>
          </a:prstGeom>
          <a:noFill/>
          <a:ln w="63500" cap="rnd" cmpd="sng" algn="ctr">
            <a:solidFill>
              <a:schemeClr val="tx2"/>
            </a:solidFill>
            <a:prstDash val="sysDot"/>
            <a:headEnd type="arrow" w="med" len="sm"/>
            <a:tailEnd type="arrow" w="med" len="sm"/>
          </a:ln>
          <a:effectLst/>
        </p:spPr>
      </p:cxnSp>
      <p:cxnSp>
        <p:nvCxnSpPr>
          <p:cNvPr id="237" name="Straight Connector 402"/>
          <p:cNvCxnSpPr/>
          <p:nvPr/>
        </p:nvCxnSpPr>
        <p:spPr>
          <a:xfrm flipV="1">
            <a:off x="8004378" y="2367236"/>
            <a:ext cx="266326" cy="322858"/>
          </a:xfrm>
          <a:prstGeom prst="line">
            <a:avLst/>
          </a:prstGeom>
          <a:noFill/>
          <a:ln w="63500" cap="rnd" cmpd="sng" algn="ctr">
            <a:solidFill>
              <a:srgbClr val="34B233"/>
            </a:solidFill>
            <a:prstDash val="sysDot"/>
            <a:headEnd type="arrow" w="med" len="sm"/>
            <a:tailEnd type="arrow" w="med" len="sm"/>
          </a:ln>
          <a:effectLst/>
        </p:spPr>
      </p:cxnSp>
      <p:cxnSp>
        <p:nvCxnSpPr>
          <p:cNvPr id="238" name="Straight Connector 403"/>
          <p:cNvCxnSpPr/>
          <p:nvPr/>
        </p:nvCxnSpPr>
        <p:spPr>
          <a:xfrm flipV="1">
            <a:off x="6891309" y="3373673"/>
            <a:ext cx="266326" cy="322858"/>
          </a:xfrm>
          <a:prstGeom prst="line">
            <a:avLst/>
          </a:prstGeom>
          <a:noFill/>
          <a:ln w="63500" cap="rnd" cmpd="sng" algn="ctr">
            <a:solidFill>
              <a:srgbClr val="FFC000"/>
            </a:solidFill>
            <a:prstDash val="sysDot"/>
            <a:headEnd type="arrow" w="med" len="sm"/>
            <a:tailEnd type="arrow" w="med" len="sm"/>
          </a:ln>
          <a:effectLst/>
        </p:spPr>
      </p:cxnSp>
      <p:sp>
        <p:nvSpPr>
          <p:cNvPr id="239" name="Freeform 78"/>
          <p:cNvSpPr>
            <a:spLocks noChangeAspect="1" noEditPoints="1"/>
          </p:cNvSpPr>
          <p:nvPr/>
        </p:nvSpPr>
        <p:spPr bwMode="auto">
          <a:xfrm>
            <a:off x="6643960" y="3758296"/>
            <a:ext cx="368269" cy="441961"/>
          </a:xfrm>
          <a:custGeom>
            <a:avLst/>
            <a:gdLst/>
            <a:ahLst/>
            <a:cxnLst>
              <a:cxn ang="0">
                <a:pos x="103" y="0"/>
              </a:cxn>
              <a:cxn ang="0">
                <a:pos x="38" y="102"/>
              </a:cxn>
              <a:cxn ang="0">
                <a:pos x="0" y="593"/>
              </a:cxn>
              <a:cxn ang="0">
                <a:pos x="376" y="644"/>
              </a:cxn>
              <a:cxn ang="0">
                <a:pos x="419" y="49"/>
              </a:cxn>
              <a:cxn ang="0">
                <a:pos x="36" y="59"/>
              </a:cxn>
              <a:cxn ang="0">
                <a:pos x="36" y="4"/>
              </a:cxn>
              <a:cxn ang="0">
                <a:pos x="36" y="59"/>
              </a:cxn>
              <a:cxn ang="0">
                <a:pos x="55" y="568"/>
              </a:cxn>
              <a:cxn ang="0">
                <a:pos x="364" y="113"/>
              </a:cxn>
              <a:cxn ang="0">
                <a:pos x="290" y="185"/>
              </a:cxn>
              <a:cxn ang="0">
                <a:pos x="290" y="219"/>
              </a:cxn>
              <a:cxn ang="0">
                <a:pos x="263" y="309"/>
              </a:cxn>
              <a:cxn ang="0">
                <a:pos x="157" y="309"/>
              </a:cxn>
              <a:cxn ang="0">
                <a:pos x="130" y="282"/>
              </a:cxn>
              <a:cxn ang="0">
                <a:pos x="130" y="223"/>
              </a:cxn>
              <a:cxn ang="0">
                <a:pos x="157" y="158"/>
              </a:cxn>
              <a:cxn ang="0">
                <a:pos x="263" y="158"/>
              </a:cxn>
              <a:cxn ang="0">
                <a:pos x="290" y="185"/>
              </a:cxn>
              <a:cxn ang="0">
                <a:pos x="235" y="204"/>
              </a:cxn>
              <a:cxn ang="0">
                <a:pos x="218" y="201"/>
              </a:cxn>
              <a:cxn ang="0">
                <a:pos x="227" y="189"/>
              </a:cxn>
              <a:cxn ang="0">
                <a:pos x="237" y="168"/>
              </a:cxn>
              <a:cxn ang="0">
                <a:pos x="204" y="172"/>
              </a:cxn>
              <a:cxn ang="0">
                <a:pos x="192" y="204"/>
              </a:cxn>
              <a:cxn ang="0">
                <a:pos x="182" y="225"/>
              </a:cxn>
              <a:cxn ang="0">
                <a:pos x="192" y="295"/>
              </a:cxn>
              <a:cxn ang="0">
                <a:pos x="218" y="225"/>
              </a:cxn>
              <a:cxn ang="0">
                <a:pos x="292" y="397"/>
              </a:cxn>
              <a:cxn ang="0">
                <a:pos x="292" y="431"/>
              </a:cxn>
              <a:cxn ang="0">
                <a:pos x="265" y="522"/>
              </a:cxn>
              <a:cxn ang="0">
                <a:pos x="159" y="522"/>
              </a:cxn>
              <a:cxn ang="0">
                <a:pos x="132" y="494"/>
              </a:cxn>
              <a:cxn ang="0">
                <a:pos x="132" y="435"/>
              </a:cxn>
              <a:cxn ang="0">
                <a:pos x="159" y="370"/>
              </a:cxn>
              <a:cxn ang="0">
                <a:pos x="265" y="370"/>
              </a:cxn>
              <a:cxn ang="0">
                <a:pos x="292" y="397"/>
              </a:cxn>
              <a:cxn ang="0">
                <a:pos x="214" y="451"/>
              </a:cxn>
              <a:cxn ang="0">
                <a:pos x="209" y="479"/>
              </a:cxn>
              <a:cxn ang="0">
                <a:pos x="249" y="471"/>
              </a:cxn>
              <a:cxn ang="0">
                <a:pos x="249" y="431"/>
              </a:cxn>
              <a:cxn ang="0">
                <a:pos x="216" y="462"/>
              </a:cxn>
              <a:cxn ang="0">
                <a:pos x="200" y="432"/>
              </a:cxn>
              <a:cxn ang="0">
                <a:pos x="249" y="411"/>
              </a:cxn>
              <a:cxn ang="0">
                <a:pos x="177" y="400"/>
              </a:cxn>
              <a:cxn ang="0">
                <a:pos x="187" y="428"/>
              </a:cxn>
              <a:cxn ang="0">
                <a:pos x="136" y="462"/>
              </a:cxn>
              <a:cxn ang="0">
                <a:pos x="188" y="484"/>
              </a:cxn>
              <a:cxn ang="0">
                <a:pos x="201" y="480"/>
              </a:cxn>
            </a:cxnLst>
            <a:rect l="0" t="0" r="r" b="b"/>
            <a:pathLst>
              <a:path w="419" h="644">
                <a:moveTo>
                  <a:pt x="374" y="0"/>
                </a:moveTo>
                <a:cubicBezTo>
                  <a:pt x="103" y="0"/>
                  <a:pt x="103" y="0"/>
                  <a:pt x="103" y="0"/>
                </a:cubicBezTo>
                <a:cubicBezTo>
                  <a:pt x="107" y="10"/>
                  <a:pt x="110" y="20"/>
                  <a:pt x="110" y="30"/>
                </a:cubicBezTo>
                <a:cubicBezTo>
                  <a:pt x="110" y="70"/>
                  <a:pt x="78" y="102"/>
                  <a:pt x="38" y="102"/>
                </a:cubicBezTo>
                <a:cubicBezTo>
                  <a:pt x="24" y="102"/>
                  <a:pt x="11" y="98"/>
                  <a:pt x="0" y="91"/>
                </a:cubicBezTo>
                <a:cubicBezTo>
                  <a:pt x="0" y="593"/>
                  <a:pt x="0" y="593"/>
                  <a:pt x="0" y="593"/>
                </a:cubicBezTo>
                <a:cubicBezTo>
                  <a:pt x="0" y="621"/>
                  <a:pt x="20" y="644"/>
                  <a:pt x="43" y="644"/>
                </a:cubicBezTo>
                <a:cubicBezTo>
                  <a:pt x="376" y="644"/>
                  <a:pt x="376" y="644"/>
                  <a:pt x="376" y="644"/>
                </a:cubicBezTo>
                <a:cubicBezTo>
                  <a:pt x="399" y="644"/>
                  <a:pt x="419" y="619"/>
                  <a:pt x="419" y="591"/>
                </a:cubicBezTo>
                <a:cubicBezTo>
                  <a:pt x="419" y="49"/>
                  <a:pt x="419" y="49"/>
                  <a:pt x="419" y="49"/>
                </a:cubicBezTo>
                <a:cubicBezTo>
                  <a:pt x="419" y="21"/>
                  <a:pt x="398" y="0"/>
                  <a:pt x="374" y="0"/>
                </a:cubicBezTo>
                <a:close/>
                <a:moveTo>
                  <a:pt x="36" y="59"/>
                </a:moveTo>
                <a:cubicBezTo>
                  <a:pt x="52" y="59"/>
                  <a:pt x="64" y="47"/>
                  <a:pt x="64" y="31"/>
                </a:cubicBezTo>
                <a:cubicBezTo>
                  <a:pt x="64" y="16"/>
                  <a:pt x="52" y="4"/>
                  <a:pt x="36" y="4"/>
                </a:cubicBezTo>
                <a:cubicBezTo>
                  <a:pt x="21" y="4"/>
                  <a:pt x="9" y="16"/>
                  <a:pt x="9" y="31"/>
                </a:cubicBezTo>
                <a:cubicBezTo>
                  <a:pt x="9" y="47"/>
                  <a:pt x="21" y="59"/>
                  <a:pt x="36" y="59"/>
                </a:cubicBezTo>
                <a:close/>
                <a:moveTo>
                  <a:pt x="364" y="568"/>
                </a:moveTo>
                <a:cubicBezTo>
                  <a:pt x="55" y="568"/>
                  <a:pt x="55" y="568"/>
                  <a:pt x="55" y="568"/>
                </a:cubicBezTo>
                <a:cubicBezTo>
                  <a:pt x="55" y="113"/>
                  <a:pt x="55" y="113"/>
                  <a:pt x="55" y="113"/>
                </a:cubicBezTo>
                <a:cubicBezTo>
                  <a:pt x="364" y="113"/>
                  <a:pt x="364" y="113"/>
                  <a:pt x="364" y="113"/>
                </a:cubicBezTo>
                <a:lnTo>
                  <a:pt x="364" y="568"/>
                </a:lnTo>
                <a:close/>
                <a:moveTo>
                  <a:pt x="290" y="185"/>
                </a:moveTo>
                <a:cubicBezTo>
                  <a:pt x="290" y="185"/>
                  <a:pt x="290" y="185"/>
                  <a:pt x="290" y="185"/>
                </a:cubicBezTo>
                <a:cubicBezTo>
                  <a:pt x="290" y="219"/>
                  <a:pt x="290" y="219"/>
                  <a:pt x="290" y="219"/>
                </a:cubicBezTo>
                <a:cubicBezTo>
                  <a:pt x="290" y="282"/>
                  <a:pt x="290" y="282"/>
                  <a:pt x="290" y="282"/>
                </a:cubicBezTo>
                <a:cubicBezTo>
                  <a:pt x="290" y="297"/>
                  <a:pt x="278" y="309"/>
                  <a:pt x="263" y="309"/>
                </a:cubicBezTo>
                <a:cubicBezTo>
                  <a:pt x="224" y="309"/>
                  <a:pt x="224" y="309"/>
                  <a:pt x="224" y="309"/>
                </a:cubicBezTo>
                <a:cubicBezTo>
                  <a:pt x="157" y="309"/>
                  <a:pt x="157" y="309"/>
                  <a:pt x="157" y="309"/>
                </a:cubicBezTo>
                <a:cubicBezTo>
                  <a:pt x="153" y="309"/>
                  <a:pt x="153" y="309"/>
                  <a:pt x="153" y="309"/>
                </a:cubicBezTo>
                <a:cubicBezTo>
                  <a:pt x="138" y="309"/>
                  <a:pt x="130" y="297"/>
                  <a:pt x="130" y="282"/>
                </a:cubicBezTo>
                <a:cubicBezTo>
                  <a:pt x="130" y="282"/>
                  <a:pt x="130" y="282"/>
                  <a:pt x="130" y="282"/>
                </a:cubicBezTo>
                <a:cubicBezTo>
                  <a:pt x="130" y="223"/>
                  <a:pt x="130" y="223"/>
                  <a:pt x="130" y="223"/>
                </a:cubicBezTo>
                <a:cubicBezTo>
                  <a:pt x="130" y="185"/>
                  <a:pt x="130" y="185"/>
                  <a:pt x="130" y="185"/>
                </a:cubicBezTo>
                <a:cubicBezTo>
                  <a:pt x="130" y="170"/>
                  <a:pt x="142" y="158"/>
                  <a:pt x="157" y="158"/>
                </a:cubicBezTo>
                <a:cubicBezTo>
                  <a:pt x="197" y="158"/>
                  <a:pt x="197" y="158"/>
                  <a:pt x="197" y="158"/>
                </a:cubicBezTo>
                <a:cubicBezTo>
                  <a:pt x="263" y="158"/>
                  <a:pt x="263" y="158"/>
                  <a:pt x="263" y="158"/>
                </a:cubicBezTo>
                <a:cubicBezTo>
                  <a:pt x="268" y="158"/>
                  <a:pt x="268" y="158"/>
                  <a:pt x="268" y="158"/>
                </a:cubicBezTo>
                <a:cubicBezTo>
                  <a:pt x="283" y="158"/>
                  <a:pt x="290" y="170"/>
                  <a:pt x="290" y="185"/>
                </a:cubicBezTo>
                <a:close/>
                <a:moveTo>
                  <a:pt x="235" y="225"/>
                </a:moveTo>
                <a:cubicBezTo>
                  <a:pt x="235" y="204"/>
                  <a:pt x="235" y="204"/>
                  <a:pt x="235" y="204"/>
                </a:cubicBezTo>
                <a:cubicBezTo>
                  <a:pt x="218" y="204"/>
                  <a:pt x="218" y="204"/>
                  <a:pt x="218" y="204"/>
                </a:cubicBezTo>
                <a:cubicBezTo>
                  <a:pt x="218" y="201"/>
                  <a:pt x="218" y="201"/>
                  <a:pt x="218" y="201"/>
                </a:cubicBezTo>
                <a:cubicBezTo>
                  <a:pt x="218" y="197"/>
                  <a:pt x="219" y="193"/>
                  <a:pt x="220" y="192"/>
                </a:cubicBezTo>
                <a:cubicBezTo>
                  <a:pt x="221" y="190"/>
                  <a:pt x="224" y="189"/>
                  <a:pt x="227" y="189"/>
                </a:cubicBezTo>
                <a:cubicBezTo>
                  <a:pt x="230" y="189"/>
                  <a:pt x="233" y="189"/>
                  <a:pt x="237" y="189"/>
                </a:cubicBezTo>
                <a:cubicBezTo>
                  <a:pt x="237" y="168"/>
                  <a:pt x="237" y="168"/>
                  <a:pt x="237" y="168"/>
                </a:cubicBezTo>
                <a:cubicBezTo>
                  <a:pt x="232" y="168"/>
                  <a:pt x="228" y="168"/>
                  <a:pt x="225" y="168"/>
                </a:cubicBezTo>
                <a:cubicBezTo>
                  <a:pt x="216" y="168"/>
                  <a:pt x="209" y="169"/>
                  <a:pt x="204" y="172"/>
                </a:cubicBezTo>
                <a:cubicBezTo>
                  <a:pt x="199" y="176"/>
                  <a:pt x="196" y="180"/>
                  <a:pt x="194" y="184"/>
                </a:cubicBezTo>
                <a:cubicBezTo>
                  <a:pt x="193" y="188"/>
                  <a:pt x="192" y="195"/>
                  <a:pt x="192" y="204"/>
                </a:cubicBezTo>
                <a:cubicBezTo>
                  <a:pt x="182" y="204"/>
                  <a:pt x="182" y="204"/>
                  <a:pt x="182" y="204"/>
                </a:cubicBezTo>
                <a:cubicBezTo>
                  <a:pt x="182" y="225"/>
                  <a:pt x="182" y="225"/>
                  <a:pt x="182" y="225"/>
                </a:cubicBezTo>
                <a:cubicBezTo>
                  <a:pt x="192" y="225"/>
                  <a:pt x="192" y="225"/>
                  <a:pt x="192" y="225"/>
                </a:cubicBezTo>
                <a:cubicBezTo>
                  <a:pt x="192" y="295"/>
                  <a:pt x="192" y="295"/>
                  <a:pt x="192" y="295"/>
                </a:cubicBezTo>
                <a:cubicBezTo>
                  <a:pt x="218" y="295"/>
                  <a:pt x="218" y="295"/>
                  <a:pt x="218" y="295"/>
                </a:cubicBezTo>
                <a:cubicBezTo>
                  <a:pt x="218" y="225"/>
                  <a:pt x="218" y="225"/>
                  <a:pt x="218" y="225"/>
                </a:cubicBezTo>
                <a:lnTo>
                  <a:pt x="235" y="225"/>
                </a:lnTo>
                <a:close/>
                <a:moveTo>
                  <a:pt x="292" y="397"/>
                </a:moveTo>
                <a:cubicBezTo>
                  <a:pt x="292" y="397"/>
                  <a:pt x="292" y="397"/>
                  <a:pt x="292" y="397"/>
                </a:cubicBezTo>
                <a:cubicBezTo>
                  <a:pt x="292" y="431"/>
                  <a:pt x="292" y="431"/>
                  <a:pt x="292" y="431"/>
                </a:cubicBezTo>
                <a:cubicBezTo>
                  <a:pt x="292" y="494"/>
                  <a:pt x="292" y="494"/>
                  <a:pt x="292" y="494"/>
                </a:cubicBezTo>
                <a:cubicBezTo>
                  <a:pt x="292" y="509"/>
                  <a:pt x="280" y="522"/>
                  <a:pt x="265" y="522"/>
                </a:cubicBezTo>
                <a:cubicBezTo>
                  <a:pt x="225" y="522"/>
                  <a:pt x="225" y="522"/>
                  <a:pt x="225" y="522"/>
                </a:cubicBezTo>
                <a:cubicBezTo>
                  <a:pt x="159" y="522"/>
                  <a:pt x="159" y="522"/>
                  <a:pt x="159" y="522"/>
                </a:cubicBezTo>
                <a:cubicBezTo>
                  <a:pt x="154" y="522"/>
                  <a:pt x="154" y="522"/>
                  <a:pt x="154" y="522"/>
                </a:cubicBezTo>
                <a:cubicBezTo>
                  <a:pt x="139" y="522"/>
                  <a:pt x="132" y="509"/>
                  <a:pt x="132" y="494"/>
                </a:cubicBezTo>
                <a:cubicBezTo>
                  <a:pt x="132" y="494"/>
                  <a:pt x="132" y="494"/>
                  <a:pt x="132" y="494"/>
                </a:cubicBezTo>
                <a:cubicBezTo>
                  <a:pt x="132" y="435"/>
                  <a:pt x="132" y="435"/>
                  <a:pt x="132" y="435"/>
                </a:cubicBezTo>
                <a:cubicBezTo>
                  <a:pt x="132" y="397"/>
                  <a:pt x="132" y="397"/>
                  <a:pt x="132" y="397"/>
                </a:cubicBezTo>
                <a:cubicBezTo>
                  <a:pt x="132" y="382"/>
                  <a:pt x="144" y="370"/>
                  <a:pt x="159" y="370"/>
                </a:cubicBezTo>
                <a:cubicBezTo>
                  <a:pt x="198" y="370"/>
                  <a:pt x="198" y="370"/>
                  <a:pt x="198" y="370"/>
                </a:cubicBezTo>
                <a:cubicBezTo>
                  <a:pt x="265" y="370"/>
                  <a:pt x="265" y="370"/>
                  <a:pt x="265" y="370"/>
                </a:cubicBezTo>
                <a:cubicBezTo>
                  <a:pt x="269" y="370"/>
                  <a:pt x="269" y="370"/>
                  <a:pt x="269" y="370"/>
                </a:cubicBezTo>
                <a:cubicBezTo>
                  <a:pt x="284" y="370"/>
                  <a:pt x="292" y="382"/>
                  <a:pt x="292" y="397"/>
                </a:cubicBezTo>
                <a:close/>
                <a:moveTo>
                  <a:pt x="249" y="431"/>
                </a:moveTo>
                <a:cubicBezTo>
                  <a:pt x="230" y="431"/>
                  <a:pt x="214" y="440"/>
                  <a:pt x="214" y="451"/>
                </a:cubicBezTo>
                <a:cubicBezTo>
                  <a:pt x="214" y="457"/>
                  <a:pt x="219" y="463"/>
                  <a:pt x="227" y="467"/>
                </a:cubicBezTo>
                <a:cubicBezTo>
                  <a:pt x="222" y="476"/>
                  <a:pt x="209" y="479"/>
                  <a:pt x="209" y="479"/>
                </a:cubicBezTo>
                <a:cubicBezTo>
                  <a:pt x="225" y="478"/>
                  <a:pt x="234" y="474"/>
                  <a:pt x="238" y="470"/>
                </a:cubicBezTo>
                <a:cubicBezTo>
                  <a:pt x="241" y="471"/>
                  <a:pt x="245" y="471"/>
                  <a:pt x="249" y="471"/>
                </a:cubicBezTo>
                <a:cubicBezTo>
                  <a:pt x="268" y="471"/>
                  <a:pt x="283" y="462"/>
                  <a:pt x="283" y="451"/>
                </a:cubicBezTo>
                <a:cubicBezTo>
                  <a:pt x="283" y="440"/>
                  <a:pt x="268" y="431"/>
                  <a:pt x="249" y="431"/>
                </a:cubicBezTo>
                <a:close/>
                <a:moveTo>
                  <a:pt x="201" y="480"/>
                </a:moveTo>
                <a:cubicBezTo>
                  <a:pt x="210" y="475"/>
                  <a:pt x="216" y="469"/>
                  <a:pt x="216" y="462"/>
                </a:cubicBezTo>
                <a:cubicBezTo>
                  <a:pt x="216" y="450"/>
                  <a:pt x="201" y="441"/>
                  <a:pt x="182" y="439"/>
                </a:cubicBezTo>
                <a:cubicBezTo>
                  <a:pt x="191" y="437"/>
                  <a:pt x="196" y="434"/>
                  <a:pt x="200" y="432"/>
                </a:cubicBezTo>
                <a:cubicBezTo>
                  <a:pt x="203" y="432"/>
                  <a:pt x="207" y="433"/>
                  <a:pt x="211" y="433"/>
                </a:cubicBezTo>
                <a:cubicBezTo>
                  <a:pt x="232" y="433"/>
                  <a:pt x="249" y="423"/>
                  <a:pt x="249" y="411"/>
                </a:cubicBezTo>
                <a:cubicBezTo>
                  <a:pt x="249" y="399"/>
                  <a:pt x="232" y="389"/>
                  <a:pt x="211" y="389"/>
                </a:cubicBezTo>
                <a:cubicBezTo>
                  <a:pt x="198" y="389"/>
                  <a:pt x="184" y="393"/>
                  <a:pt x="177" y="400"/>
                </a:cubicBezTo>
                <a:cubicBezTo>
                  <a:pt x="168" y="410"/>
                  <a:pt x="174" y="418"/>
                  <a:pt x="174" y="418"/>
                </a:cubicBezTo>
                <a:cubicBezTo>
                  <a:pt x="177" y="424"/>
                  <a:pt x="182" y="425"/>
                  <a:pt x="187" y="428"/>
                </a:cubicBezTo>
                <a:cubicBezTo>
                  <a:pt x="185" y="433"/>
                  <a:pt x="179" y="437"/>
                  <a:pt x="175" y="439"/>
                </a:cubicBezTo>
                <a:cubicBezTo>
                  <a:pt x="153" y="439"/>
                  <a:pt x="136" y="449"/>
                  <a:pt x="136" y="462"/>
                </a:cubicBezTo>
                <a:cubicBezTo>
                  <a:pt x="136" y="475"/>
                  <a:pt x="154" y="485"/>
                  <a:pt x="176" y="485"/>
                </a:cubicBezTo>
                <a:cubicBezTo>
                  <a:pt x="180" y="485"/>
                  <a:pt x="184" y="485"/>
                  <a:pt x="188" y="484"/>
                </a:cubicBezTo>
                <a:cubicBezTo>
                  <a:pt x="193" y="488"/>
                  <a:pt x="203" y="493"/>
                  <a:pt x="221" y="494"/>
                </a:cubicBezTo>
                <a:cubicBezTo>
                  <a:pt x="221" y="494"/>
                  <a:pt x="206" y="490"/>
                  <a:pt x="201" y="480"/>
                </a:cubicBezTo>
                <a:close/>
              </a:path>
            </a:pathLst>
          </a:cu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41" name="ZoneTexte 240"/>
          <p:cNvSpPr txBox="1"/>
          <p:nvPr/>
        </p:nvSpPr>
        <p:spPr>
          <a:xfrm>
            <a:off x="7001697" y="5184130"/>
            <a:ext cx="9332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rgbClr val="404040"/>
                </a:solidFill>
                <a:latin typeface="Trebuchet MS" pitchFamily="34" charset="0"/>
              </a:rPr>
              <a:t>TOMORROW</a:t>
            </a:r>
          </a:p>
        </p:txBody>
      </p:sp>
      <p:sp>
        <p:nvSpPr>
          <p:cNvPr id="243" name="Rectangle à coins arrondis 242"/>
          <p:cNvSpPr/>
          <p:nvPr/>
        </p:nvSpPr>
        <p:spPr>
          <a:xfrm>
            <a:off x="7385845" y="2580988"/>
            <a:ext cx="264381" cy="8364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4" name="Rectangle à coins arrondis 243"/>
          <p:cNvSpPr/>
          <p:nvPr/>
        </p:nvSpPr>
        <p:spPr>
          <a:xfrm>
            <a:off x="7673216" y="2580988"/>
            <a:ext cx="264381" cy="8364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5" name="Rectangle à coins arrondis 244"/>
          <p:cNvSpPr/>
          <p:nvPr/>
        </p:nvSpPr>
        <p:spPr>
          <a:xfrm>
            <a:off x="7101759" y="2580988"/>
            <a:ext cx="264381" cy="8364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</p:txBody>
      </p:sp>
      <p:grpSp>
        <p:nvGrpSpPr>
          <p:cNvPr id="21" name="Groupe 420"/>
          <p:cNvGrpSpPr/>
          <p:nvPr/>
        </p:nvGrpSpPr>
        <p:grpSpPr>
          <a:xfrm>
            <a:off x="7111064" y="2814700"/>
            <a:ext cx="813944" cy="516627"/>
            <a:chOff x="978195" y="2880000"/>
            <a:chExt cx="7200000" cy="3024000"/>
          </a:xfrm>
        </p:grpSpPr>
        <p:sp>
          <p:nvSpPr>
            <p:cNvPr id="247" name="Rectangle à coins arrondis 246"/>
            <p:cNvSpPr/>
            <p:nvPr/>
          </p:nvSpPr>
          <p:spPr>
            <a:xfrm>
              <a:off x="978196" y="3672000"/>
              <a:ext cx="7187609" cy="648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8" name="Rectangle à coins arrondis 247"/>
            <p:cNvSpPr/>
            <p:nvPr/>
          </p:nvSpPr>
          <p:spPr>
            <a:xfrm>
              <a:off x="978196" y="4464000"/>
              <a:ext cx="7187609" cy="648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9" name="Rectangle à coins arrondis 248"/>
            <p:cNvSpPr/>
            <p:nvPr/>
          </p:nvSpPr>
          <p:spPr>
            <a:xfrm>
              <a:off x="978195" y="2880000"/>
              <a:ext cx="7200000" cy="64800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50" name="Rectangle à coins arrondis 249"/>
            <p:cNvSpPr/>
            <p:nvPr/>
          </p:nvSpPr>
          <p:spPr>
            <a:xfrm>
              <a:off x="978196" y="5256000"/>
              <a:ext cx="7187609" cy="64800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51" name="ZoneTexte 250"/>
          <p:cNvSpPr txBox="1"/>
          <p:nvPr/>
        </p:nvSpPr>
        <p:spPr>
          <a:xfrm>
            <a:off x="6981825" y="5365648"/>
            <a:ext cx="1125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rebuchet MS" pitchFamily="34" charset="0"/>
              </a:rPr>
              <a:t>IoT </a:t>
            </a:r>
            <a:r>
              <a:rPr lang="fr-FR" sz="1400" dirty="0" err="1" smtClean="0">
                <a:latin typeface="Trebuchet MS" pitchFamily="34" charset="0"/>
              </a:rPr>
              <a:t>enabled</a:t>
            </a:r>
            <a:endParaRPr lang="en-US" sz="1400" dirty="0" smtClean="0">
              <a:latin typeface="Trebuchet MS" pitchFamily="34" charset="0"/>
            </a:endParaRPr>
          </a:p>
        </p:txBody>
      </p:sp>
      <p:sp>
        <p:nvSpPr>
          <p:cNvPr id="253" name="ZoneTexte 252"/>
          <p:cNvSpPr txBox="1"/>
          <p:nvPr/>
        </p:nvSpPr>
        <p:spPr>
          <a:xfrm>
            <a:off x="3886200" y="5362671"/>
            <a:ext cx="936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rebuchet MS" pitchFamily="34" charset="0"/>
              </a:rPr>
              <a:t>IoT </a:t>
            </a:r>
            <a:r>
              <a:rPr lang="fr-FR" sz="1400" dirty="0" err="1" smtClean="0">
                <a:latin typeface="Trebuchet MS" pitchFamily="34" charset="0"/>
              </a:rPr>
              <a:t>ready</a:t>
            </a:r>
            <a:endParaRPr lang="en-US" sz="1400" dirty="0" smtClean="0">
              <a:latin typeface="Trebuchet MS" pitchFamily="34" charset="0"/>
            </a:endParaRPr>
          </a:p>
        </p:txBody>
      </p:sp>
      <p:sp>
        <p:nvSpPr>
          <p:cNvPr id="134" name="Flèche droite 133"/>
          <p:cNvSpPr/>
          <p:nvPr/>
        </p:nvSpPr>
        <p:spPr>
          <a:xfrm>
            <a:off x="457200" y="5670448"/>
            <a:ext cx="838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</a:t>
            </a:r>
            <a:endParaRPr lang="fr-FR" dirty="0"/>
          </a:p>
        </p:txBody>
      </p:sp>
      <p:cxnSp>
        <p:nvCxnSpPr>
          <p:cNvPr id="5" name="Straight Connector 14"/>
          <p:cNvCxnSpPr/>
          <p:nvPr/>
        </p:nvCxnSpPr>
        <p:spPr>
          <a:xfrm>
            <a:off x="4554438" y="1651150"/>
            <a:ext cx="3708032" cy="0"/>
          </a:xfrm>
          <a:prstGeom prst="line">
            <a:avLst/>
          </a:prstGeom>
          <a:noFill/>
          <a:ln w="12700" cap="flat" cmpd="sng">
            <a:gradFill flip="none" rotWithShape="1">
              <a:gsLst>
                <a:gs pos="100000">
                  <a:srgbClr val="A9A9A9">
                    <a:alpha val="0"/>
                  </a:srgbClr>
                </a:gs>
                <a:gs pos="0">
                  <a:schemeClr val="bg1">
                    <a:lumMod val="65000"/>
                    <a:alpha val="63000"/>
                  </a:schemeClr>
                </a:gs>
              </a:gsLst>
              <a:lin ang="10800000" scaled="0"/>
              <a:tileRect/>
            </a:gra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cxnSp>
      <p:cxnSp>
        <p:nvCxnSpPr>
          <p:cNvPr id="6" name="Straight Connector 15"/>
          <p:cNvCxnSpPr/>
          <p:nvPr/>
        </p:nvCxnSpPr>
        <p:spPr>
          <a:xfrm flipH="1">
            <a:off x="867462" y="1651150"/>
            <a:ext cx="3708032" cy="0"/>
          </a:xfrm>
          <a:prstGeom prst="line">
            <a:avLst/>
          </a:prstGeom>
          <a:noFill/>
          <a:ln w="12700" cap="flat" cmpd="sng">
            <a:gradFill flip="none" rotWithShape="1">
              <a:gsLst>
                <a:gs pos="100000">
                  <a:srgbClr val="A9A9A9">
                    <a:alpha val="0"/>
                  </a:srgbClr>
                </a:gs>
                <a:gs pos="0">
                  <a:schemeClr val="bg1">
                    <a:lumMod val="65000"/>
                    <a:alpha val="63000"/>
                  </a:schemeClr>
                </a:gs>
              </a:gsLst>
              <a:lin ang="10800000" scaled="0"/>
              <a:tileRect/>
            </a:gra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cxnSp>
      <p:cxnSp>
        <p:nvCxnSpPr>
          <p:cNvPr id="11" name="Straight Connector 41"/>
          <p:cNvCxnSpPr/>
          <p:nvPr/>
        </p:nvCxnSpPr>
        <p:spPr>
          <a:xfrm flipH="1">
            <a:off x="871622" y="2876111"/>
            <a:ext cx="851908" cy="73524"/>
          </a:xfrm>
          <a:prstGeom prst="line">
            <a:avLst/>
          </a:prstGeom>
          <a:noFill/>
          <a:ln w="12700" cap="flat" cmpd="sng">
            <a:gradFill flip="none" rotWithShape="1">
              <a:gsLst>
                <a:gs pos="100000">
                  <a:srgbClr val="A9A9A9">
                    <a:alpha val="0"/>
                  </a:srgbClr>
                </a:gs>
                <a:gs pos="0">
                  <a:schemeClr val="bg1">
                    <a:lumMod val="65000"/>
                    <a:alpha val="63000"/>
                  </a:schemeClr>
                </a:gs>
              </a:gsLst>
              <a:lin ang="10800000" scaled="0"/>
              <a:tileRect/>
            </a:gra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cxnSp>
      <p:grpSp>
        <p:nvGrpSpPr>
          <p:cNvPr id="3" name="Group 58"/>
          <p:cNvGrpSpPr/>
          <p:nvPr/>
        </p:nvGrpSpPr>
        <p:grpSpPr>
          <a:xfrm>
            <a:off x="874835" y="1644870"/>
            <a:ext cx="7394962" cy="852348"/>
            <a:chOff x="1137285" y="914639"/>
            <a:chExt cx="9613451" cy="1224523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606106" y="914639"/>
              <a:ext cx="7144630" cy="12245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14300" lvl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Healthy eco-system with economies of scale</a:t>
              </a:r>
            </a:p>
            <a:p>
              <a:pPr marL="114300" lvl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More partnering choices and opportunities for M2M/IOT industry stakeholders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137285" y="914639"/>
              <a:ext cx="2410160" cy="1224523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dirty="0" smtClean="0">
                  <a:solidFill>
                    <a:srgbClr val="FFFFFF"/>
                  </a:solidFill>
                  <a:latin typeface="Trebuchet MS" panose="020B0603020202020204" pitchFamily="34" charset="0"/>
                </a:rPr>
                <a:t>Combat fragmentation</a:t>
              </a:r>
              <a:endParaRPr lang="en-US" sz="1600" b="1" dirty="0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4" name="Group 61"/>
          <p:cNvGrpSpPr/>
          <p:nvPr/>
        </p:nvGrpSpPr>
        <p:grpSpPr>
          <a:xfrm>
            <a:off x="874835" y="2604452"/>
            <a:ext cx="7394962" cy="976948"/>
            <a:chOff x="1137285" y="2212686"/>
            <a:chExt cx="9613451" cy="1224523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606106" y="2212686"/>
              <a:ext cx="7144630" cy="12245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1430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Standardized protocols / APIs -&gt; simplifies application development/deployment</a:t>
              </a:r>
            </a:p>
            <a:p>
              <a:pPr marL="114300" lvl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Cross-vertical standards -&gt; same devices and back-ends in different industries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137285" y="2212686"/>
              <a:ext cx="2410160" cy="1224523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dirty="0" smtClean="0">
                  <a:solidFill>
                    <a:srgbClr val="FFFFFF"/>
                  </a:solidFill>
                  <a:latin typeface="Trebuchet MS" panose="020B0603020202020204" pitchFamily="34" charset="0"/>
                </a:rPr>
                <a:t>Lower CAPEX</a:t>
              </a:r>
              <a:endParaRPr lang="en-US" sz="1600" b="1" dirty="0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7" name="Group 64"/>
          <p:cNvGrpSpPr/>
          <p:nvPr/>
        </p:nvGrpSpPr>
        <p:grpSpPr>
          <a:xfrm>
            <a:off x="874835" y="3702781"/>
            <a:ext cx="7394962" cy="1021619"/>
            <a:chOff x="1137285" y="3509855"/>
            <a:chExt cx="9613451" cy="1224523"/>
          </a:xfrm>
        </p:grpSpPr>
        <p:sp>
          <p:nvSpPr>
            <p:cNvPr id="20" name="Rectangle 19"/>
            <p:cNvSpPr/>
            <p:nvPr/>
          </p:nvSpPr>
          <p:spPr bwMode="auto">
            <a:xfrm>
              <a:off x="3606106" y="3509855"/>
              <a:ext cx="7144630" cy="12245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14300" lvl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Standard features to use networks more efficiently -&gt; get better tariffs</a:t>
              </a:r>
            </a:p>
            <a:p>
              <a:pPr marL="114300" lvl="0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 Flexibility for verticals -&gt; utilize best transport network meeting business needs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137285" y="3509855"/>
              <a:ext cx="2410160" cy="1224523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dirty="0" smtClean="0">
                  <a:solidFill>
                    <a:srgbClr val="FFFFFF"/>
                  </a:solidFill>
                  <a:latin typeface="Trebuchet MS" panose="020B0603020202020204" pitchFamily="34" charset="0"/>
                </a:rPr>
                <a:t>Lower OPEX</a:t>
              </a:r>
              <a:endParaRPr lang="en-US" sz="1600" b="1" dirty="0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8" name="Group 67"/>
          <p:cNvGrpSpPr/>
          <p:nvPr/>
        </p:nvGrpSpPr>
        <p:grpSpPr>
          <a:xfrm>
            <a:off x="874835" y="4862652"/>
            <a:ext cx="7394962" cy="852348"/>
            <a:chOff x="1137285" y="4807902"/>
            <a:chExt cx="9613451" cy="1224523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606106" y="4807902"/>
              <a:ext cx="7144630" cy="12245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14300" lvl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schemeClr val="bg1"/>
                  </a:solidFill>
                  <a:latin typeface="Trebuchet MS"/>
                  <a:cs typeface="Trebuchet MS"/>
                </a:rPr>
                <a:t>Reduced development, test and deployment lifecycles through focusing on core business (application logic)</a:t>
              </a:r>
              <a:endParaRPr lang="en-US" sz="1400" dirty="0">
                <a:solidFill>
                  <a:schemeClr val="bg1"/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137285" y="4807902"/>
              <a:ext cx="2410160" cy="1224523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fr-FR" sz="1600" b="1" dirty="0" smtClean="0">
                  <a:solidFill>
                    <a:srgbClr val="FFFFFF"/>
                  </a:solidFill>
                  <a:latin typeface="Trebuchet MS" panose="020B0603020202020204" pitchFamily="34" charset="0"/>
                </a:rPr>
                <a:t>Time to </a:t>
              </a:r>
              <a:r>
                <a:rPr lang="fr-FR" sz="1600" b="1" dirty="0" err="1" smtClean="0">
                  <a:solidFill>
                    <a:srgbClr val="FFFFFF"/>
                  </a:solidFill>
                  <a:latin typeface="Trebuchet MS" panose="020B0603020202020204" pitchFamily="34" charset="0"/>
                </a:rPr>
                <a:t>Market</a:t>
              </a:r>
              <a:endParaRPr lang="en-US" sz="1600" b="1" dirty="0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90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5629940" y="4536000"/>
            <a:ext cx="1616148" cy="108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Service</a:t>
            </a:r>
            <a:br>
              <a:rPr lang="en-US" dirty="0" smtClean="0"/>
            </a:br>
            <a:r>
              <a:rPr lang="en-US" dirty="0" smtClean="0"/>
              <a:t>Components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TS-0007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WI-0011)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758610" y="453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Security</a:t>
            </a:r>
            <a:br>
              <a:rPr lang="en-US" dirty="0" smtClean="0"/>
            </a:br>
            <a:r>
              <a:rPr lang="en-US" dirty="0" smtClean="0"/>
              <a:t>Solutions</a:t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TS-0003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WI-0007)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897912" y="4536000"/>
            <a:ext cx="1616148" cy="108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MQTT Protocol</a:t>
            </a:r>
            <a:br>
              <a:rPr lang="en-US" dirty="0" smtClean="0"/>
            </a:br>
            <a:r>
              <a:rPr lang="en-US" dirty="0" smtClean="0"/>
              <a:t>Binding</a:t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TS-0010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WI-0014)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549657" y="165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Service Layer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Core Protocols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TS-0004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WI-0009)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817629" y="165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Functional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Architecture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TS-0001</a:t>
            </a:r>
            <a:r>
              <a:rPr lang="en-US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(WI-0002)</a:t>
            </a:r>
            <a:endParaRPr lang="en-US" sz="11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678327" y="165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Definitions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&amp; Acronyms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TS-0011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(WI-0003)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978197" y="165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Requirements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TS-0002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WI-0001)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Technical Specifications</a:t>
            </a:r>
            <a:br>
              <a:rPr lang="en-US" dirty="0"/>
            </a:b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2862000" y="6093023"/>
            <a:ext cx="34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ftp://</a:t>
            </a:r>
            <a:r>
              <a:rPr lang="fr-FR" sz="1400" dirty="0" smtClean="0"/>
              <a:t>ftp.onem2m.org/Work Programme</a:t>
            </a:r>
            <a:r>
              <a:rPr lang="fr-FR" sz="1400" dirty="0"/>
              <a:t>/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552000" y="309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Management</a:t>
            </a:r>
            <a:br>
              <a:rPr lang="en-US" dirty="0"/>
            </a:br>
            <a:r>
              <a:rPr lang="en-US" dirty="0" err="1"/>
              <a:t>Enabl</a:t>
            </a:r>
            <a:r>
              <a:rPr lang="en-US" baseline="30000" dirty="0" err="1"/>
              <a:t>nt</a:t>
            </a:r>
            <a:r>
              <a:rPr lang="en-US" dirty="0"/>
              <a:t> - </a:t>
            </a:r>
            <a:r>
              <a:rPr lang="en-US" dirty="0" smtClean="0"/>
              <a:t>BBF</a:t>
            </a:r>
            <a:r>
              <a:rPr lang="en-US" dirty="0"/>
              <a:t/>
            </a:r>
            <a:br>
              <a:rPr lang="en-US" dirty="0"/>
            </a:br>
            <a:r>
              <a:rPr lang="en-US" sz="1200" b="1" dirty="0" smtClean="0">
                <a:solidFill>
                  <a:schemeClr val="bg1"/>
                </a:solidFill>
              </a:rPr>
              <a:t>TS-0006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WI-0010)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678327" y="309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Management</a:t>
            </a:r>
            <a:br>
              <a:rPr lang="en-US" dirty="0" smtClean="0"/>
            </a:br>
            <a:r>
              <a:rPr lang="en-US" dirty="0" err="1" smtClean="0"/>
              <a:t>Enabl</a:t>
            </a:r>
            <a:r>
              <a:rPr lang="en-US" baseline="30000" dirty="0" err="1" smtClean="0"/>
              <a:t>nt</a:t>
            </a:r>
            <a:r>
              <a:rPr lang="en-US" dirty="0" smtClean="0"/>
              <a:t> - OMA</a:t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TS-0005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WI-0010)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817629" y="309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err="1" smtClean="0"/>
              <a:t>CoAP</a:t>
            </a:r>
            <a:r>
              <a:rPr lang="en-US" dirty="0" smtClean="0"/>
              <a:t> Protocol</a:t>
            </a:r>
            <a:br>
              <a:rPr lang="en-US" dirty="0" smtClean="0"/>
            </a:br>
            <a:r>
              <a:rPr lang="en-US" dirty="0" smtClean="0"/>
              <a:t>Binding</a:t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TS-0008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WI-0012</a:t>
            </a: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978197" y="3096000"/>
            <a:ext cx="1616148" cy="108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HTTP Protocol</a:t>
            </a:r>
            <a:br>
              <a:rPr lang="en-US" dirty="0" smtClean="0"/>
            </a:br>
            <a:r>
              <a:rPr lang="en-US" dirty="0" smtClean="0"/>
              <a:t>Binding</a:t>
            </a:r>
            <a:br>
              <a:rPr lang="en-US" dirty="0" smtClean="0"/>
            </a:br>
            <a:r>
              <a:rPr lang="en-US" sz="1200" b="1" dirty="0" smtClean="0">
                <a:solidFill>
                  <a:schemeClr val="bg1"/>
                </a:solidFill>
              </a:rPr>
              <a:t>TS-0009</a:t>
            </a:r>
            <a: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1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WI-0013)</a:t>
            </a:r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75" name="Titr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fr-FR" dirty="0" smtClean="0"/>
              <a:t>Technical View</a:t>
            </a:r>
            <a:br>
              <a:rPr lang="en-US" altLang="fr-FR" dirty="0" smtClean="0"/>
            </a:br>
            <a:endParaRPr lang="en-US" altLang="fr-FR" dirty="0"/>
          </a:p>
        </p:txBody>
      </p:sp>
      <p:grpSp>
        <p:nvGrpSpPr>
          <p:cNvPr id="59" name="Groupe 58"/>
          <p:cNvGrpSpPr/>
          <p:nvPr/>
        </p:nvGrpSpPr>
        <p:grpSpPr>
          <a:xfrm>
            <a:off x="417493" y="1157321"/>
            <a:ext cx="8191928" cy="4480626"/>
            <a:chOff x="68263" y="1019009"/>
            <a:chExt cx="8912225" cy="5547426"/>
          </a:xfrm>
        </p:grpSpPr>
        <p:sp>
          <p:nvSpPr>
            <p:cNvPr id="88" name="Rectangle 87"/>
            <p:cNvSpPr/>
            <p:nvPr/>
          </p:nvSpPr>
          <p:spPr>
            <a:xfrm>
              <a:off x="8183563" y="1990559"/>
              <a:ext cx="796925" cy="205581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0450" y="1019009"/>
              <a:ext cx="1912938" cy="302736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395663" y="1019009"/>
              <a:ext cx="2352675" cy="302736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170613" y="1990559"/>
              <a:ext cx="1914525" cy="205581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000000"/>
                </a:solidFill>
              </a:endParaRPr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68263" y="2914484"/>
              <a:ext cx="8232775" cy="0"/>
            </a:xfrm>
            <a:prstGeom prst="lin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68263" y="1990559"/>
              <a:ext cx="8232775" cy="0"/>
            </a:xfrm>
            <a:prstGeom prst="lin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Nuage 10"/>
            <p:cNvSpPr/>
            <p:nvPr/>
          </p:nvSpPr>
          <p:spPr>
            <a:xfrm>
              <a:off x="4572000" y="2925596"/>
              <a:ext cx="3240088" cy="936625"/>
            </a:xfrm>
            <a:prstGeom prst="cloud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  <a:t>   Underlying</a:t>
              </a:r>
              <a:b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  <a:t>   Network</a:t>
              </a:r>
            </a:p>
          </p:txBody>
        </p:sp>
        <p:sp>
          <p:nvSpPr>
            <p:cNvPr id="12" name="Nuage 11"/>
            <p:cNvSpPr/>
            <p:nvPr/>
          </p:nvSpPr>
          <p:spPr>
            <a:xfrm>
              <a:off x="1331913" y="2925596"/>
              <a:ext cx="3240087" cy="936625"/>
            </a:xfrm>
            <a:prstGeom prst="cloud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  <a:t>         Underlying</a:t>
              </a:r>
              <a:b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</a:br>
              <a:r>
                <a:rPr lang="en-US" sz="1100" dirty="0">
                  <a:solidFill>
                    <a:schemeClr val="accent4">
                      <a:lumMod val="75000"/>
                    </a:schemeClr>
                  </a:solidFill>
                </a:rPr>
                <a:t>         Network</a:t>
              </a:r>
            </a:p>
          </p:txBody>
        </p:sp>
        <p:sp>
          <p:nvSpPr>
            <p:cNvPr id="13" name="Rounded Rectangle 6"/>
            <p:cNvSpPr/>
            <p:nvPr/>
          </p:nvSpPr>
          <p:spPr>
            <a:xfrm>
              <a:off x="1476375" y="1198396"/>
              <a:ext cx="935038" cy="50323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14" name="Rounded Rectangle 6"/>
            <p:cNvSpPr/>
            <p:nvPr/>
          </p:nvSpPr>
          <p:spPr>
            <a:xfrm>
              <a:off x="1511300" y="1234909"/>
              <a:ext cx="936625" cy="503237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16" name="Rounded Rectangle 6"/>
            <p:cNvSpPr/>
            <p:nvPr/>
          </p:nvSpPr>
          <p:spPr>
            <a:xfrm>
              <a:off x="1439863" y="2206459"/>
              <a:ext cx="1152525" cy="5032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CSE</a:t>
              </a:r>
            </a:p>
          </p:txBody>
        </p:sp>
        <p:sp>
          <p:nvSpPr>
            <p:cNvPr id="17" name="Rounded Rectangle 6"/>
            <p:cNvSpPr/>
            <p:nvPr/>
          </p:nvSpPr>
          <p:spPr>
            <a:xfrm>
              <a:off x="1547813" y="1269834"/>
              <a:ext cx="936625" cy="50482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AE</a:t>
              </a:r>
            </a:p>
          </p:txBody>
        </p:sp>
        <p:cxnSp>
          <p:nvCxnSpPr>
            <p:cNvPr id="18" name="Connecteur droit avec flèche 17"/>
            <p:cNvCxnSpPr>
              <a:stCxn id="16" idx="0"/>
              <a:endCxn id="17" idx="2"/>
            </p:cNvCxnSpPr>
            <p:nvPr/>
          </p:nvCxnSpPr>
          <p:spPr>
            <a:xfrm flipV="1">
              <a:off x="2016125" y="1774659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6"/>
            <p:cNvSpPr/>
            <p:nvPr/>
          </p:nvSpPr>
          <p:spPr>
            <a:xfrm>
              <a:off x="1441450" y="3141496"/>
              <a:ext cx="1150938" cy="5048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NSE</a:t>
              </a:r>
            </a:p>
          </p:txBody>
        </p:sp>
        <p:cxnSp>
          <p:nvCxnSpPr>
            <p:cNvPr id="20" name="Connecteur droit avec flèche 19"/>
            <p:cNvCxnSpPr>
              <a:stCxn id="19" idx="0"/>
              <a:endCxn id="16" idx="2"/>
            </p:cNvCxnSpPr>
            <p:nvPr/>
          </p:nvCxnSpPr>
          <p:spPr>
            <a:xfrm flipH="1" flipV="1">
              <a:off x="2016125" y="2709696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6"/>
            <p:cNvSpPr/>
            <p:nvPr/>
          </p:nvSpPr>
          <p:spPr>
            <a:xfrm>
              <a:off x="3995738" y="2206459"/>
              <a:ext cx="1152525" cy="5032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CSE</a:t>
              </a:r>
            </a:p>
          </p:txBody>
        </p:sp>
        <p:sp>
          <p:nvSpPr>
            <p:cNvPr id="22" name="Rounded Rectangle 6"/>
            <p:cNvSpPr/>
            <p:nvPr/>
          </p:nvSpPr>
          <p:spPr>
            <a:xfrm>
              <a:off x="4032250" y="1198396"/>
              <a:ext cx="936625" cy="503238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23" name="Rounded Rectangle 6"/>
            <p:cNvSpPr/>
            <p:nvPr/>
          </p:nvSpPr>
          <p:spPr>
            <a:xfrm>
              <a:off x="4068763" y="1234909"/>
              <a:ext cx="935037" cy="503237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24" name="Rounded Rectangle 6"/>
            <p:cNvSpPr/>
            <p:nvPr/>
          </p:nvSpPr>
          <p:spPr>
            <a:xfrm>
              <a:off x="4103688" y="1269834"/>
              <a:ext cx="936625" cy="504825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AE</a:t>
              </a:r>
            </a:p>
          </p:txBody>
        </p:sp>
        <p:cxnSp>
          <p:nvCxnSpPr>
            <p:cNvPr id="25" name="Connecteur droit avec flèche 24"/>
            <p:cNvCxnSpPr>
              <a:stCxn id="21" idx="0"/>
              <a:endCxn id="24" idx="2"/>
            </p:cNvCxnSpPr>
            <p:nvPr/>
          </p:nvCxnSpPr>
          <p:spPr>
            <a:xfrm flipV="1">
              <a:off x="4572000" y="1774659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6"/>
            <p:cNvSpPr/>
            <p:nvPr/>
          </p:nvSpPr>
          <p:spPr>
            <a:xfrm>
              <a:off x="3455988" y="3141496"/>
              <a:ext cx="1008062" cy="5048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NSE</a:t>
              </a:r>
            </a:p>
          </p:txBody>
        </p:sp>
        <p:sp>
          <p:nvSpPr>
            <p:cNvPr id="27" name="Rounded Rectangle 6"/>
            <p:cNvSpPr/>
            <p:nvPr/>
          </p:nvSpPr>
          <p:spPr>
            <a:xfrm>
              <a:off x="6551613" y="2206459"/>
              <a:ext cx="1152525" cy="5032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CSE</a:t>
              </a:r>
            </a:p>
          </p:txBody>
        </p:sp>
        <p:sp>
          <p:nvSpPr>
            <p:cNvPr id="28" name="Rounded Rectangle 6"/>
            <p:cNvSpPr/>
            <p:nvPr/>
          </p:nvSpPr>
          <p:spPr>
            <a:xfrm>
              <a:off x="6588125" y="1198396"/>
              <a:ext cx="936625" cy="503238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29" name="Rounded Rectangle 6"/>
            <p:cNvSpPr/>
            <p:nvPr/>
          </p:nvSpPr>
          <p:spPr>
            <a:xfrm>
              <a:off x="6624638" y="1234909"/>
              <a:ext cx="935037" cy="503237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1600" smtClean="0">
                <a:solidFill>
                  <a:srgbClr val="FFFFFF"/>
                </a:solidFill>
              </a:endParaRPr>
            </a:p>
          </p:txBody>
        </p:sp>
        <p:sp>
          <p:nvSpPr>
            <p:cNvPr id="30" name="Rounded Rectangle 6"/>
            <p:cNvSpPr/>
            <p:nvPr/>
          </p:nvSpPr>
          <p:spPr>
            <a:xfrm>
              <a:off x="6659563" y="1269834"/>
              <a:ext cx="936625" cy="504825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AE</a:t>
              </a:r>
            </a:p>
          </p:txBody>
        </p:sp>
        <p:cxnSp>
          <p:nvCxnSpPr>
            <p:cNvPr id="31" name="Connecteur droit avec flèche 30"/>
            <p:cNvCxnSpPr>
              <a:stCxn id="27" idx="0"/>
              <a:endCxn id="30" idx="2"/>
            </p:cNvCxnSpPr>
            <p:nvPr/>
          </p:nvCxnSpPr>
          <p:spPr>
            <a:xfrm flipV="1">
              <a:off x="7127875" y="1774659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6"/>
            <p:cNvSpPr/>
            <p:nvPr/>
          </p:nvSpPr>
          <p:spPr>
            <a:xfrm>
              <a:off x="6551613" y="3141496"/>
              <a:ext cx="1152525" cy="5048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NSE</a:t>
              </a:r>
            </a:p>
          </p:txBody>
        </p:sp>
        <p:cxnSp>
          <p:nvCxnSpPr>
            <p:cNvPr id="33" name="Connecteur droit avec flèche 32"/>
            <p:cNvCxnSpPr>
              <a:stCxn id="32" idx="0"/>
              <a:endCxn id="27" idx="2"/>
            </p:cNvCxnSpPr>
            <p:nvPr/>
          </p:nvCxnSpPr>
          <p:spPr>
            <a:xfrm flipV="1">
              <a:off x="7127875" y="2709696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 flipV="1">
              <a:off x="4913313" y="2709696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flipV="1">
              <a:off x="4227513" y="2709696"/>
              <a:ext cx="0" cy="43180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ounded Rectangle 6"/>
            <p:cNvSpPr/>
            <p:nvPr/>
          </p:nvSpPr>
          <p:spPr>
            <a:xfrm>
              <a:off x="4679950" y="3141496"/>
              <a:ext cx="1008063" cy="504825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NSE</a:t>
              </a:r>
            </a:p>
          </p:txBody>
        </p:sp>
        <p:sp>
          <p:nvSpPr>
            <p:cNvPr id="26657" name="ZoneTexte 36"/>
            <p:cNvSpPr txBox="1">
              <a:spLocks noChangeArrowheads="1"/>
            </p:cNvSpPr>
            <p:nvPr/>
          </p:nvSpPr>
          <p:spPr bwMode="auto">
            <a:xfrm>
              <a:off x="1060450" y="3830471"/>
              <a:ext cx="1912938" cy="228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1200" b="1" dirty="0" smtClean="0"/>
                <a:t>Device</a:t>
              </a:r>
              <a:endParaRPr lang="en-US" altLang="fr-FR" sz="1200" b="1" dirty="0"/>
            </a:p>
          </p:txBody>
        </p:sp>
        <p:sp>
          <p:nvSpPr>
            <p:cNvPr id="26658" name="ZoneTexte 37"/>
            <p:cNvSpPr txBox="1">
              <a:spLocks noChangeArrowheads="1"/>
            </p:cNvSpPr>
            <p:nvPr/>
          </p:nvSpPr>
          <p:spPr bwMode="auto">
            <a:xfrm>
              <a:off x="3395663" y="3830471"/>
              <a:ext cx="2352675" cy="228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1200" b="1" dirty="0" smtClean="0"/>
                <a:t>Gateway</a:t>
              </a:r>
              <a:endParaRPr lang="en-US" altLang="fr-FR" sz="1200" b="1" dirty="0"/>
            </a:p>
          </p:txBody>
        </p:sp>
        <p:sp>
          <p:nvSpPr>
            <p:cNvPr id="26659" name="ZoneTexte 38"/>
            <p:cNvSpPr txBox="1">
              <a:spLocks noChangeArrowheads="1"/>
            </p:cNvSpPr>
            <p:nvPr/>
          </p:nvSpPr>
          <p:spPr bwMode="auto">
            <a:xfrm>
              <a:off x="6170613" y="3830471"/>
              <a:ext cx="1914525" cy="228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1200" b="1" dirty="0" smtClean="0"/>
                <a:t>Server</a:t>
              </a:r>
              <a:endParaRPr lang="en-US" altLang="fr-FR" sz="1200" b="1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68263" y="1198396"/>
              <a:ext cx="1263650" cy="6461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anchor="ctr"/>
            <a:lstStyle/>
            <a:p>
              <a:pPr algn="ctr" eaLnBrk="1" hangingPunct="1">
                <a:defRPr/>
              </a:pPr>
              <a:r>
                <a:rPr lang="en-US" sz="1200" dirty="0"/>
                <a:t>Application</a:t>
              </a:r>
              <a:br>
                <a:rPr lang="en-US" sz="1200" dirty="0"/>
              </a:br>
              <a:r>
                <a:rPr lang="en-US" sz="1200" dirty="0"/>
                <a:t>Layer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68263" y="2135021"/>
              <a:ext cx="1263650" cy="6461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fr-FR" sz="1200" smtClean="0">
                  <a:solidFill>
                    <a:srgbClr val="000000"/>
                  </a:solidFill>
                </a:rPr>
                <a:t>Service</a:t>
              </a:r>
              <a:r>
                <a:rPr lang="en-US" altLang="fr-FR" sz="1600" smtClean="0">
                  <a:solidFill>
                    <a:srgbClr val="000000"/>
                  </a:solidFill>
                </a:rPr>
                <a:t/>
              </a:r>
              <a:br>
                <a:rPr lang="en-US" altLang="fr-FR" sz="1600" smtClean="0">
                  <a:solidFill>
                    <a:srgbClr val="000000"/>
                  </a:solidFill>
                </a:rPr>
              </a:br>
              <a:r>
                <a:rPr lang="en-US" altLang="fr-FR" sz="1200" smtClean="0">
                  <a:solidFill>
                    <a:srgbClr val="000000"/>
                  </a:solidFill>
                </a:rPr>
                <a:t>Layer</a:t>
              </a:r>
              <a:endParaRPr lang="en-US" altLang="fr-FR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68263" y="3071646"/>
              <a:ext cx="1263650" cy="6461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anchor="ctr"/>
            <a:lstStyle/>
            <a:p>
              <a:pPr algn="ctr" eaLnBrk="1" hangingPunct="1">
                <a:defRPr/>
              </a:pPr>
              <a:r>
                <a:rPr lang="en-US" sz="1200" dirty="0"/>
                <a:t>Network</a:t>
              </a:r>
              <a:br>
                <a:rPr lang="en-US" sz="1200" dirty="0"/>
              </a:br>
              <a:r>
                <a:rPr lang="en-US" sz="1200" dirty="0"/>
                <a:t>Layer</a:t>
              </a:r>
            </a:p>
          </p:txBody>
        </p:sp>
        <p:sp>
          <p:nvSpPr>
            <p:cNvPr id="43" name="Arc 42"/>
            <p:cNvSpPr/>
            <p:nvPr/>
          </p:nvSpPr>
          <p:spPr>
            <a:xfrm>
              <a:off x="2447925" y="2358859"/>
              <a:ext cx="1692275" cy="720725"/>
            </a:xfrm>
            <a:prstGeom prst="arc">
              <a:avLst>
                <a:gd name="adj1" fmla="val 21550740"/>
                <a:gd name="adj2" fmla="val 10893906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1600"/>
            </a:p>
          </p:txBody>
        </p:sp>
        <p:sp>
          <p:nvSpPr>
            <p:cNvPr id="44" name="Arc 43"/>
            <p:cNvSpPr/>
            <p:nvPr/>
          </p:nvSpPr>
          <p:spPr>
            <a:xfrm>
              <a:off x="5003800" y="2358859"/>
              <a:ext cx="1692275" cy="720725"/>
            </a:xfrm>
            <a:prstGeom prst="arc">
              <a:avLst>
                <a:gd name="adj1" fmla="val 21550740"/>
                <a:gd name="adj2" fmla="val 10893906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160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2016125" y="1869909"/>
              <a:ext cx="360363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/>
                  </a:solidFill>
                </a:rPr>
                <a:t>Mca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016125" y="2811296"/>
              <a:ext cx="360363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 err="1">
                  <a:solidFill>
                    <a:schemeClr val="accent1"/>
                  </a:solidFill>
                </a:rPr>
                <a:t>Mcn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4573588" y="1869909"/>
              <a:ext cx="360362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/>
                  </a:solidFill>
                </a:rPr>
                <a:t>Mca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110413" y="1869909"/>
              <a:ext cx="360362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/>
                  </a:solidFill>
                </a:rPr>
                <a:t>Mca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7110413" y="2811296"/>
              <a:ext cx="360362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 err="1">
                  <a:solidFill>
                    <a:schemeClr val="accent1"/>
                  </a:solidFill>
                </a:rPr>
                <a:t>Mcn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552950" y="2811296"/>
              <a:ext cx="360363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 err="1">
                  <a:solidFill>
                    <a:schemeClr val="accent1"/>
                  </a:solidFill>
                </a:rPr>
                <a:t>Mcn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227513" y="2811296"/>
              <a:ext cx="358775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 err="1">
                  <a:solidFill>
                    <a:schemeClr val="accent1"/>
                  </a:solidFill>
                </a:rPr>
                <a:t>Mcn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3006725" y="2811296"/>
              <a:ext cx="358775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/>
                  </a:solidFill>
                </a:rPr>
                <a:t>Mcc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759450" y="2811296"/>
              <a:ext cx="360363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/>
                  </a:solidFill>
                </a:rPr>
                <a:t>Mcc</a:t>
              </a:r>
            </a:p>
          </p:txBody>
        </p:sp>
        <p:sp>
          <p:nvSpPr>
            <p:cNvPr id="26674" name="ZoneTexte 74"/>
            <p:cNvSpPr txBox="1">
              <a:spLocks noChangeArrowheads="1"/>
            </p:cNvSpPr>
            <p:nvPr/>
          </p:nvSpPr>
          <p:spPr bwMode="auto">
            <a:xfrm>
              <a:off x="199231" y="4191000"/>
              <a:ext cx="8712200" cy="59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charset="0"/>
                <a:buChar char="•"/>
                <a:tabLst>
                  <a:tab pos="1887538" algn="l"/>
                </a:tabLst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tabLst>
                  <a:tab pos="1887538" algn="l"/>
                </a:tabLst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tabLst>
                  <a:tab pos="1887538" algn="l"/>
                </a:tabLst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tabLst>
                  <a:tab pos="1887538" algn="l"/>
                </a:tabLst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tabLst>
                  <a:tab pos="1887538" algn="l"/>
                </a:tabLst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tabLst>
                  <a:tab pos="1887538" algn="l"/>
                </a:tabLst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tabLst>
                  <a:tab pos="1887538" algn="l"/>
                </a:tabLst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tabLst>
                  <a:tab pos="1887538" algn="l"/>
                </a:tabLst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tabLst>
                  <a:tab pos="1887538" algn="l"/>
                </a:tabLst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en-US" altLang="fr-FR" sz="1200" b="1" dirty="0" smtClean="0"/>
                <a:t>Entities	</a:t>
              </a:r>
              <a:r>
                <a:rPr lang="en-US" altLang="fr-FR" sz="1200" dirty="0" smtClean="0"/>
                <a:t>AE (Application Entity), CSE (Common Services Entity) and NSE (Network Services Entity)</a:t>
              </a:r>
            </a:p>
            <a:p>
              <a:pPr eaLnBrk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en-US" altLang="fr-FR" sz="1200" b="1" dirty="0" smtClean="0"/>
                <a:t>Reference </a:t>
              </a:r>
              <a:r>
                <a:rPr lang="en-US" altLang="fr-FR" sz="1200" b="1" dirty="0"/>
                <a:t>Point</a:t>
              </a:r>
              <a:r>
                <a:rPr lang="en-US" altLang="fr-FR" sz="1200" dirty="0"/>
                <a:t>	One or more interfaces - Mca, </a:t>
              </a:r>
              <a:r>
                <a:rPr lang="en-US" altLang="fr-FR" sz="1200" dirty="0" err="1"/>
                <a:t>Mcn</a:t>
              </a:r>
              <a:r>
                <a:rPr lang="en-US" altLang="fr-FR" sz="1200" dirty="0"/>
                <a:t>, Mcc and Mcc</a:t>
              </a:r>
              <a:r>
                <a:rPr lang="en-US" altLang="fr-FR" sz="1200" dirty="0" smtClean="0"/>
                <a:t>’</a:t>
              </a:r>
              <a:endParaRPr lang="en-US" altLang="fr-FR" sz="1200" dirty="0"/>
            </a:p>
          </p:txBody>
        </p:sp>
        <p:sp>
          <p:nvSpPr>
            <p:cNvPr id="85" name="Rounded Rectangle 6"/>
            <p:cNvSpPr/>
            <p:nvPr/>
          </p:nvSpPr>
          <p:spPr>
            <a:xfrm>
              <a:off x="8283575" y="2206459"/>
              <a:ext cx="596900" cy="5032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FFFFFF"/>
                  </a:solidFill>
                  <a:cs typeface="Arial" pitchFamily="34" charset="0"/>
                </a:rPr>
                <a:t>CSE</a:t>
              </a:r>
            </a:p>
          </p:txBody>
        </p:sp>
        <p:sp>
          <p:nvSpPr>
            <p:cNvPr id="86" name="Arc 85"/>
            <p:cNvSpPr/>
            <p:nvPr/>
          </p:nvSpPr>
          <p:spPr>
            <a:xfrm>
              <a:off x="7437438" y="2358859"/>
              <a:ext cx="1008062" cy="720725"/>
            </a:xfrm>
            <a:prstGeom prst="arc">
              <a:avLst>
                <a:gd name="adj1" fmla="val 21550740"/>
                <a:gd name="adj2" fmla="val 10893906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160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7793038" y="2817646"/>
              <a:ext cx="360362" cy="215900"/>
            </a:xfrm>
            <a:prstGeom prst="rect">
              <a:avLst/>
            </a:prstGeom>
            <a:noFill/>
            <a:effectLst>
              <a:outerShdw blurRad="25400" dist="25400" dir="2700000" algn="tl" rotWithShape="0">
                <a:schemeClr val="bg1">
                  <a:alpha val="60000"/>
                </a:schemeClr>
              </a:outerShdw>
            </a:effec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fr-FR" sz="1200" b="1" smtClean="0">
                  <a:solidFill>
                    <a:schemeClr val="accent1"/>
                  </a:solidFill>
                </a:rPr>
                <a:t>Mcc’</a:t>
              </a:r>
            </a:p>
          </p:txBody>
        </p:sp>
        <p:sp>
          <p:nvSpPr>
            <p:cNvPr id="26679" name="ZoneTexte 88"/>
            <p:cNvSpPr txBox="1">
              <a:spLocks noChangeArrowheads="1"/>
            </p:cNvSpPr>
            <p:nvPr/>
          </p:nvSpPr>
          <p:spPr bwMode="auto">
            <a:xfrm>
              <a:off x="8221663" y="3620948"/>
              <a:ext cx="720726" cy="457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fr-FR" sz="1200" b="1" dirty="0" smtClean="0"/>
                <a:t>Other</a:t>
              </a:r>
              <a:br>
                <a:rPr lang="en-US" altLang="fr-FR" sz="1200" b="1" dirty="0" smtClean="0"/>
              </a:br>
              <a:r>
                <a:rPr lang="en-US" altLang="fr-FR" sz="1200" b="1" dirty="0" smtClean="0"/>
                <a:t>Server</a:t>
              </a:r>
              <a:endParaRPr lang="en-US" altLang="fr-FR" sz="1200" b="1" dirty="0"/>
            </a:p>
          </p:txBody>
        </p:sp>
        <p:sp>
          <p:nvSpPr>
            <p:cNvPr id="61" name="Espace réservé du contenu 2"/>
            <p:cNvSpPr txBox="1">
              <a:spLocks/>
            </p:cNvSpPr>
            <p:nvPr/>
          </p:nvSpPr>
          <p:spPr bwMode="auto">
            <a:xfrm>
              <a:off x="520925" y="4876800"/>
              <a:ext cx="3600000" cy="1689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None/>
              </a:pPr>
              <a:r>
                <a:rPr lang="en-US" altLang="fr-FR" sz="1600" dirty="0" smtClean="0"/>
                <a:t>EXAMPLE REQUEST</a:t>
              </a:r>
              <a:endParaRPr lang="en-US" altLang="fr-FR" sz="1600" dirty="0"/>
            </a:p>
            <a:p>
              <a:pPr>
                <a:buFont typeface="Arial" charset="0"/>
                <a:buNone/>
              </a:pPr>
              <a:r>
                <a:rPr lang="en-US" altLang="fr-FR" sz="1100" b="1" dirty="0">
                  <a:solidFill>
                    <a:srgbClr val="FF0000"/>
                  </a:solidFill>
                </a:rPr>
                <a:t>GET http://</a:t>
              </a:r>
              <a:r>
                <a:rPr lang="en-US" altLang="fr-FR" sz="1100" b="1" dirty="0" smtClean="0">
                  <a:solidFill>
                    <a:srgbClr val="FF0000"/>
                  </a:solidFill>
                </a:rPr>
                <a:t>provider.net/home/temperature/la </a:t>
              </a:r>
              <a:r>
                <a:rPr lang="en-US" altLang="fr-FR" sz="1100" dirty="0"/>
                <a:t>HTTP/1.1</a:t>
              </a:r>
              <a:br>
                <a:rPr lang="en-US" altLang="fr-FR" sz="1100" dirty="0"/>
              </a:br>
              <a:r>
                <a:rPr lang="en-US" altLang="fr-FR" sz="1100" dirty="0" smtClean="0"/>
                <a:t>Host: provider.net</a:t>
              </a:r>
              <a:br>
                <a:rPr lang="en-US" altLang="fr-FR" sz="1100" dirty="0" smtClean="0"/>
              </a:br>
              <a:r>
                <a:rPr lang="en-US" altLang="fr-FR" sz="1100" dirty="0" smtClean="0"/>
                <a:t>X-</a:t>
              </a:r>
              <a:r>
                <a:rPr lang="en-US" altLang="fr-FR" sz="1100" dirty="0" err="1" smtClean="0"/>
                <a:t>Orig</a:t>
              </a:r>
              <a:r>
                <a:rPr lang="en-US" altLang="fr-FR" sz="1100" dirty="0" smtClean="0"/>
                <a:t>: /</a:t>
              </a:r>
              <a:r>
                <a:rPr lang="en-US" altLang="fr-FR" sz="1100" dirty="0"/>
                <a:t>CSE-1234/WeatherApp42</a:t>
              </a:r>
              <a:br>
                <a:rPr lang="en-US" altLang="fr-FR" sz="1100" dirty="0"/>
              </a:br>
              <a:r>
                <a:rPr lang="fr-FR" altLang="fr-FR" sz="1100" dirty="0"/>
                <a:t>X-M2M-RI: 56398096</a:t>
              </a:r>
              <a:br>
                <a:rPr lang="fr-FR" altLang="fr-FR" sz="1100" dirty="0"/>
              </a:br>
              <a:r>
                <a:rPr lang="en-US" altLang="fr-FR" sz="1100" dirty="0"/>
                <a:t>Accept: </a:t>
              </a:r>
              <a:r>
                <a:rPr lang="en-US" altLang="fr-FR" sz="1100" dirty="0" smtClean="0"/>
                <a:t>application/vnd.onem2m-res+json</a:t>
              </a:r>
              <a:r>
                <a:rPr lang="en-US" altLang="fr-FR" sz="1100" dirty="0"/>
                <a:t/>
              </a:r>
              <a:br>
                <a:rPr lang="en-US" altLang="fr-FR" sz="1100" dirty="0"/>
              </a:br>
              <a:endParaRPr lang="fr-FR" altLang="fr-FR" sz="1100" dirty="0"/>
            </a:p>
          </p:txBody>
        </p:sp>
        <p:sp>
          <p:nvSpPr>
            <p:cNvPr id="62" name="Espace réservé du contenu 2"/>
            <p:cNvSpPr txBox="1">
              <a:spLocks/>
            </p:cNvSpPr>
            <p:nvPr/>
          </p:nvSpPr>
          <p:spPr bwMode="auto">
            <a:xfrm>
              <a:off x="4951637" y="4876800"/>
              <a:ext cx="3600000" cy="1689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C00000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C00000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 typeface="Arial" charset="0"/>
                <a:buNone/>
              </a:pPr>
              <a:r>
                <a:rPr lang="en-US" altLang="fr-FR" sz="1600" dirty="0" smtClean="0"/>
                <a:t>EXAMPLE RESPONSE</a:t>
              </a:r>
              <a:endParaRPr lang="en-US" altLang="fr-FR" sz="1600" dirty="0"/>
            </a:p>
            <a:p>
              <a:pPr>
                <a:buNone/>
              </a:pPr>
              <a:r>
                <a:rPr lang="en-US" altLang="fr-FR" sz="1100" b="1" dirty="0">
                  <a:solidFill>
                    <a:srgbClr val="FF0000"/>
                  </a:solidFill>
                </a:rPr>
                <a:t>HTTP/1.1 200 OK</a:t>
              </a:r>
              <a:r>
                <a:rPr lang="en-US" altLang="fr-FR" sz="1100" dirty="0"/>
                <a:t/>
              </a:r>
              <a:br>
                <a:rPr lang="en-US" altLang="fr-FR" sz="1100" dirty="0"/>
              </a:br>
              <a:r>
                <a:rPr lang="fr-FR" altLang="fr-FR" sz="1100" dirty="0"/>
                <a:t>X-M2M-RI: 56398096</a:t>
              </a:r>
              <a:r>
                <a:rPr lang="en-US" altLang="fr-FR" sz="1100" dirty="0"/>
                <a:t/>
              </a:r>
              <a:br>
                <a:rPr lang="en-US" altLang="fr-FR" sz="1100" dirty="0"/>
              </a:br>
              <a:r>
                <a:rPr lang="en-US" altLang="fr-FR" sz="1100" dirty="0"/>
                <a:t>Content-Type: </a:t>
              </a:r>
              <a:r>
                <a:rPr lang="en-US" altLang="fr-FR" sz="1100" dirty="0" smtClean="0"/>
                <a:t>application/vnd.onem2m-res+json</a:t>
              </a:r>
              <a:r>
                <a:rPr lang="fr-FR" altLang="fr-FR" sz="1100" dirty="0"/>
                <a:t/>
              </a:r>
              <a:br>
                <a:rPr lang="fr-FR" altLang="fr-FR" sz="1100" dirty="0"/>
              </a:br>
              <a:r>
                <a:rPr lang="en-US" altLang="fr-FR" sz="1100" dirty="0"/>
                <a:t>Content-Length: </a:t>
              </a:r>
              <a:r>
                <a:rPr lang="en-US" altLang="fr-FR" sz="1100" dirty="0" smtClean="0"/>
                <a:t>94</a:t>
              </a:r>
              <a:r>
                <a:rPr lang="fr-FR" altLang="fr-FR" sz="1100" dirty="0"/>
                <a:t/>
              </a:r>
              <a:br>
                <a:rPr lang="fr-FR" altLang="fr-FR" sz="1100" dirty="0"/>
              </a:br>
              <a:r>
                <a:rPr lang="fr-FR" altLang="fr-FR" sz="1100" dirty="0" smtClean="0"/>
                <a:t>{"</a:t>
              </a:r>
              <a:r>
                <a:rPr lang="fr-FR" altLang="fr-FR" sz="1100" dirty="0"/>
                <a:t>ri</a:t>
              </a:r>
              <a:r>
                <a:rPr lang="fr-FR" altLang="fr-FR" sz="1100" dirty="0" smtClean="0"/>
                <a:t>":"28375964","cnf":"application/json:0",</a:t>
              </a:r>
              <a:r>
                <a:rPr lang="fr-FR" altLang="fr-FR" sz="1100" dirty="0"/>
                <a:t/>
              </a:r>
              <a:br>
                <a:rPr lang="fr-FR" altLang="fr-FR" sz="1100" dirty="0"/>
              </a:br>
              <a:r>
                <a:rPr lang="en-US" altLang="fr-FR" sz="1100" b="1" dirty="0" smtClean="0">
                  <a:solidFill>
                    <a:srgbClr val="FF0000"/>
                  </a:solidFill>
                </a:rPr>
                <a:t>"con":"{</a:t>
              </a:r>
              <a:r>
                <a:rPr lang="en-US" altLang="fr-FR" sz="1100" b="1" dirty="0">
                  <a:solidFill>
                    <a:srgbClr val="FF0000"/>
                  </a:solidFill>
                </a:rPr>
                <a:t>'timestamp':1413405177000,'value':25.32</a:t>
              </a:r>
              <a:r>
                <a:rPr lang="en-US" altLang="fr-FR" sz="1100" b="1" dirty="0" smtClean="0">
                  <a:solidFill>
                    <a:srgbClr val="FF0000"/>
                  </a:solidFill>
                </a:rPr>
                <a:t>}</a:t>
              </a:r>
              <a:r>
                <a:rPr lang="en-US" altLang="fr-FR" sz="1100" dirty="0" smtClean="0"/>
                <a:t>"}</a:t>
              </a:r>
              <a:endParaRPr lang="fr-FR" altLang="fr-FR" sz="1100" dirty="0"/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3118465" y="5978769"/>
            <a:ext cx="2313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Source N. Damour, Sierra Wireless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2F1E685EE094C8ABF5641C76FEB7B" ma:contentTypeVersion="1" ma:contentTypeDescription="Create a new document." ma:contentTypeScope="" ma:versionID="23fff60fa714abf5c9a0db84f8fdb0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32947B0-9104-4810-B291-F9D271BB701B}"/>
</file>

<file path=customXml/itemProps2.xml><?xml version="1.0" encoding="utf-8"?>
<ds:datastoreItem xmlns:ds="http://schemas.openxmlformats.org/officeDocument/2006/customXml" ds:itemID="{9E58902F-B2BB-4922-A0D4-4F073CA25D5F}"/>
</file>

<file path=customXml/itemProps3.xml><?xml version="1.0" encoding="utf-8"?>
<ds:datastoreItem xmlns:ds="http://schemas.openxmlformats.org/officeDocument/2006/customXml" ds:itemID="{9FAEFBA8-D4FB-443F-A084-D6981F39BB19}"/>
</file>

<file path=docProps/app.xml><?xml version="1.0" encoding="utf-8"?>
<Properties xmlns="http://schemas.openxmlformats.org/officeDocument/2006/extended-properties" xmlns:vt="http://schemas.openxmlformats.org/officeDocument/2006/docPropsVTypes">
  <TotalTime>3998</TotalTime>
  <Words>487</Words>
  <Application>Microsoft Office PowerPoint</Application>
  <PresentationFormat>On-screen Show (4:3)</PresentationFormat>
  <Paragraphs>278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Futura Bk</vt:lpstr>
      <vt:lpstr>Arial</vt:lpstr>
      <vt:lpstr>Calibri</vt:lpstr>
      <vt:lpstr>Tahoma</vt:lpstr>
      <vt:lpstr>Times New Roman</vt:lpstr>
      <vt:lpstr>Trebuchet MS</vt:lpstr>
      <vt:lpstr>Office Theme</vt:lpstr>
      <vt:lpstr>Forum on Internet of Things: Empowering the New Urban Agenda Geneva, Switzerland, 19 October 2015</vt:lpstr>
      <vt:lpstr>M2M Common Service Layer in a nutshell</vt:lpstr>
      <vt:lpstr>Standardization approach</vt:lpstr>
      <vt:lpstr>oneM2M Architecture approach</vt:lpstr>
      <vt:lpstr>oneM2M Architecture approach</vt:lpstr>
      <vt:lpstr>Why does it matter</vt:lpstr>
      <vt:lpstr>Technical Specifications </vt:lpstr>
      <vt:lpstr>Technical View 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93</cp:revision>
  <cp:lastPrinted>2015-01-19T16:17:40Z</cp:lastPrinted>
  <dcterms:created xsi:type="dcterms:W3CDTF">2014-09-01T15:38:30Z</dcterms:created>
  <dcterms:modified xsi:type="dcterms:W3CDTF">2015-10-13T09:22:28Z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231563905</vt:i4>
  </property>
  <property fmtid="{D5CDD505-2E9C-101B-9397-08002B2CF9AE}" pid="3" name="_NewReviewCycle">
    <vt:lpwstr/>
  </property>
  <property fmtid="{D5CDD505-2E9C-101B-9397-08002B2CF9AE}" pid="4" name="_EmailSubject">
    <vt:lpwstr>IoT Reminder </vt:lpwstr>
  </property>
  <property fmtid="{D5CDD505-2E9C-101B-9397-08002B2CF9AE}" pid="5" name="_AuthorEmail">
    <vt:lpwstr>omar.elloumi@alcatel-lucent.com</vt:lpwstr>
  </property>
  <property fmtid="{D5CDD505-2E9C-101B-9397-08002B2CF9AE}" pid="6" name="_AuthorEmailDisplayName">
    <vt:lpwstr>ELLOUMI, OMAR (OMAR)</vt:lpwstr>
  </property>
  <property fmtid="{D5CDD505-2E9C-101B-9397-08002B2CF9AE}" pid="7" name="ContentTypeId">
    <vt:lpwstr>0x0101009042F1E685EE094C8ABF5641C76FEB7B</vt:lpwstr>
  </property>
</Properties>
</file>