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1" r:id="rId2"/>
    <p:sldId id="322" r:id="rId3"/>
    <p:sldId id="323" r:id="rId4"/>
    <p:sldId id="306" r:id="rId5"/>
    <p:sldId id="308" r:id="rId6"/>
    <p:sldId id="309" r:id="rId7"/>
    <p:sldId id="312" r:id="rId8"/>
    <p:sldId id="311" r:id="rId9"/>
    <p:sldId id="314" r:id="rId10"/>
    <p:sldId id="310" r:id="rId11"/>
    <p:sldId id="313" r:id="rId12"/>
    <p:sldId id="325" r:id="rId13"/>
    <p:sldId id="326" r:id="rId14"/>
    <p:sldId id="327" r:id="rId15"/>
    <p:sldId id="328" r:id="rId16"/>
    <p:sldId id="324" r:id="rId17"/>
    <p:sldId id="307" r:id="rId18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54" autoAdjust="0"/>
    <p:restoredTop sz="94643" autoAdjust="0"/>
  </p:normalViewPr>
  <p:slideViewPr>
    <p:cSldViewPr snapToGrid="0" snapToObjects="1" showGuides="1">
      <p:cViewPr varScale="1">
        <p:scale>
          <a:sx n="72" d="100"/>
          <a:sy n="72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16/02/2015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16/02/2015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20686"/>
            <a:ext cx="77724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verdale@sympatico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Workshop on “Quality of Service and </a:t>
            </a:r>
            <a:br>
              <a:rPr lang="en-US" sz="2800" dirty="0" smtClean="0"/>
            </a:br>
            <a:r>
              <a:rPr lang="en-US" sz="2800" dirty="0" smtClean="0"/>
              <a:t>Quality of Experience of Multimedia Services in Emerging Networks” </a:t>
            </a:r>
            <a:br>
              <a:rPr lang="en-US" sz="2800" dirty="0" smtClean="0"/>
            </a:br>
            <a:r>
              <a:rPr lang="en-US" sz="2400" i="1" dirty="0" smtClean="0"/>
              <a:t>(Istanbul, Turkey, 9-11 February 2015)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 smtClean="0"/>
              <a:t>Overview of objective assessment methodologies for multimedia services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Paul Coverdale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Consultant</a:t>
            </a:r>
          </a:p>
          <a:p>
            <a:pPr marL="0" indent="0" algn="ctr">
              <a:buNone/>
            </a:pPr>
            <a:r>
              <a:rPr lang="en-US" sz="12800" b="1" dirty="0" smtClean="0">
                <a:hlinkClick r:id="rId3"/>
              </a:rPr>
              <a:t>coverdale@sympatico.ca</a:t>
            </a:r>
            <a:r>
              <a:rPr lang="en-US" sz="12800" b="1" dirty="0" smtClean="0"/>
              <a:t> 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Reduced-Reference (RR)</a:t>
            </a:r>
          </a:p>
        </p:txBody>
      </p:sp>
      <p:sp>
        <p:nvSpPr>
          <p:cNvPr id="2355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85033" y="1968500"/>
            <a:ext cx="8229600" cy="3831167"/>
          </a:xfrm>
        </p:spPr>
        <p:txBody>
          <a:bodyPr/>
          <a:lstStyle/>
          <a:p>
            <a:r>
              <a:rPr lang="en-US" dirty="0" smtClean="0"/>
              <a:t>The QoE estimation algorithm requires access to the degraded output and some limited features extracted from the reference input.</a:t>
            </a:r>
          </a:p>
          <a:p>
            <a:endParaRPr lang="en-US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05200" y="3645552"/>
            <a:ext cx="1934308" cy="641838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System under test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05200" y="4639083"/>
            <a:ext cx="1934308" cy="641838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QoE estimation algorithm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1820008" y="3966471"/>
            <a:ext cx="16851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3"/>
            <a:endCxn id="16" idx="1"/>
          </p:cNvCxnSpPr>
          <p:nvPr/>
        </p:nvCxnSpPr>
        <p:spPr>
          <a:xfrm flipV="1">
            <a:off x="5439508" y="3962074"/>
            <a:ext cx="811823" cy="4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2"/>
          </p:cNvCxnSpPr>
          <p:nvPr/>
        </p:nvCxnSpPr>
        <p:spPr>
          <a:xfrm>
            <a:off x="4472354" y="5280921"/>
            <a:ext cx="11723" cy="518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439508" y="4960002"/>
            <a:ext cx="381000" cy="43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20508" y="3966471"/>
            <a:ext cx="0" cy="9935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53946" y="3645552"/>
            <a:ext cx="108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Reference input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51331" y="3700464"/>
            <a:ext cx="108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Degraded output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99833" y="5491890"/>
            <a:ext cx="734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MOS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92823" y="4643478"/>
            <a:ext cx="2136531" cy="641838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Feature extraction algorithm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215661" y="3966471"/>
            <a:ext cx="0" cy="672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3"/>
          </p:cNvCxnSpPr>
          <p:nvPr/>
        </p:nvCxnSpPr>
        <p:spPr>
          <a:xfrm>
            <a:off x="3329354" y="4964397"/>
            <a:ext cx="175846" cy="87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Strengths/weaknesses of RR</a:t>
            </a:r>
            <a:endParaRPr lang="en-US" dirty="0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RR models generally give a lower accuracy quality estimation, but are more convenient to implement due to the need for access to only the degraded output.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current ITU-T models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6182" y="1745501"/>
          <a:ext cx="8440618" cy="3465191"/>
        </p:xfrm>
        <a:graphic>
          <a:graphicData uri="http://schemas.openxmlformats.org/drawingml/2006/table">
            <a:tbl>
              <a:tblPr/>
              <a:tblGrid>
                <a:gridCol w="1364985"/>
                <a:gridCol w="956417"/>
                <a:gridCol w="1374271"/>
                <a:gridCol w="1727122"/>
                <a:gridCol w="1234987"/>
                <a:gridCol w="1039988"/>
                <a:gridCol w="742848"/>
              </a:tblGrid>
              <a:tr h="290513"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Application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Media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200" b="1" dirty="0" err="1">
                          <a:latin typeface="Times New Roman"/>
                          <a:ea typeface="Times New Roman"/>
                          <a:cs typeface="Arial"/>
                        </a:rPr>
                        <a:t>Conversational</a:t>
                      </a:r>
                      <a:r>
                        <a:rPr lang="fr-CH" sz="1200" b="1" dirty="0">
                          <a:latin typeface="Times New Roman"/>
                          <a:ea typeface="Times New Roman"/>
                          <a:cs typeface="Arial"/>
                        </a:rPr>
                        <a:t> (CONV)/Non-</a:t>
                      </a:r>
                      <a:r>
                        <a:rPr lang="fr-CH" sz="1200" b="1" dirty="0" err="1">
                          <a:latin typeface="Times New Roman"/>
                          <a:ea typeface="Times New Roman"/>
                          <a:cs typeface="Arial"/>
                        </a:rPr>
                        <a:t>conversational</a:t>
                      </a:r>
                      <a:r>
                        <a:rPr lang="fr-CH" sz="1200" b="1" dirty="0">
                          <a:latin typeface="Times New Roman"/>
                          <a:ea typeface="Times New Roman"/>
                          <a:cs typeface="Arial"/>
                        </a:rPr>
                        <a:t> (NONCONV)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 smtClean="0">
                          <a:latin typeface="Times New Roman"/>
                          <a:ea typeface="Times New Roman"/>
                          <a:cs typeface="Arial"/>
                        </a:rPr>
                        <a:t>Subjective </a:t>
                      </a: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test methodology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>
                          <a:latin typeface="Times New Roman"/>
                          <a:ea typeface="Times New Roman"/>
                          <a:cs typeface="Arial"/>
                        </a:rPr>
                        <a:t>Objective test methodology</a:t>
                      </a:r>
                      <a:endParaRPr lang="en-US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Model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FR/RR/NR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Primary usage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136617">
                <a:tc row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Telephony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Speech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NONCONV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P.800]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P.830]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P.835]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 P.1301]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[ITU-T P.862] + [ITU‑T P.862.1] (NB)</a:t>
                      </a:r>
                      <a:b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[ITU-T P.862.2] (WB)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[ITU-T P.863] (NB/WB/SWB)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FR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LAB, MON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41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P.563] (NB)</a:t>
                      </a:r>
                      <a:b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P.564] (NB/WB)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NR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MON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7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CONV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P.800]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P.805]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[ITU-T P.1301]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[ITU-T G.107] (NB)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NR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PLN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7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P.561] + [ITU-T P.562] (NB/WB)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NR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MON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705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Video telephony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Multimedia (Note)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CONV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[ITU-T P.920]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[ITU-T P.1301]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[ITU-T G.1070] (NB/WB)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NR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PLN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598" marR="445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current ITU-T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0632" y="1441290"/>
          <a:ext cx="8036168" cy="4369794"/>
        </p:xfrm>
        <a:graphic>
          <a:graphicData uri="http://schemas.openxmlformats.org/drawingml/2006/table">
            <a:tbl>
              <a:tblPr/>
              <a:tblGrid>
                <a:gridCol w="1433146"/>
                <a:gridCol w="861646"/>
                <a:gridCol w="1292469"/>
                <a:gridCol w="1178170"/>
                <a:gridCol w="1503484"/>
                <a:gridCol w="844062"/>
                <a:gridCol w="923191"/>
              </a:tblGrid>
              <a:tr h="173437"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Application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Media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200" b="1" dirty="0" err="1">
                          <a:latin typeface="Times New Roman"/>
                          <a:ea typeface="Times New Roman"/>
                          <a:cs typeface="Arial"/>
                        </a:rPr>
                        <a:t>Conversational</a:t>
                      </a:r>
                      <a:r>
                        <a:rPr lang="fr-CH" sz="1200" b="1" dirty="0">
                          <a:latin typeface="Times New Roman"/>
                          <a:ea typeface="Times New Roman"/>
                          <a:cs typeface="Arial"/>
                        </a:rPr>
                        <a:t> (CONV)/Non-</a:t>
                      </a:r>
                      <a:r>
                        <a:rPr lang="fr-CH" sz="1200" b="1" dirty="0" err="1">
                          <a:latin typeface="Times New Roman"/>
                          <a:ea typeface="Times New Roman"/>
                          <a:cs typeface="Arial"/>
                        </a:rPr>
                        <a:t>conversational</a:t>
                      </a:r>
                      <a:r>
                        <a:rPr lang="fr-CH" sz="1200" b="1" dirty="0">
                          <a:latin typeface="Times New Roman"/>
                          <a:ea typeface="Times New Roman"/>
                          <a:cs typeface="Arial"/>
                        </a:rPr>
                        <a:t> (NONCONV)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Subjective test methodology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Objective test methodology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Model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FR/RR/NR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Arial"/>
                        </a:rPr>
                        <a:t>Primary usage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36697">
                <a:tc row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Video streaming (Mobile TV/IPTV)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Video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NONCONV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P.910]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J.140]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</a:t>
                      </a:r>
                      <a:r>
                        <a:rPr lang="en-GB" sz="1000" dirty="0">
                          <a:latin typeface="Times New Roman"/>
                          <a:ea typeface="SimSun"/>
                          <a:cs typeface="Arial"/>
                        </a:rPr>
                        <a:t>ITU-R BT.500-1</a:t>
                      </a: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3]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[ITU-T J.144] (SD)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[ITU-T J.247] (</a:t>
                      </a:r>
                      <a:r>
                        <a:rPr lang="fr-CH" sz="1000">
                          <a:latin typeface="Times New Roman"/>
                          <a:ea typeface="SimSun"/>
                          <a:cs typeface="Arial"/>
                        </a:rPr>
                        <a:t>QCIF, CIF, VGA</a:t>
                      </a:r>
                      <a:r>
                        <a:rPr lang="fr-CH" sz="1000"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[ITU-T J.341] (HD)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FR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LAB, MON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366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J.249] (SD)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J.246] (</a:t>
                      </a:r>
                      <a:r>
                        <a:rPr lang="fr-CH" sz="1000" dirty="0">
                          <a:latin typeface="Times New Roman"/>
                          <a:ea typeface="SimSun"/>
                          <a:cs typeface="Arial"/>
                        </a:rPr>
                        <a:t>QCIF, CIF, VGA</a:t>
                      </a: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[ITU-T J.342] (HD)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RR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MON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89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Audio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NONCONV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 P.830]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</a:t>
                      </a:r>
                      <a:r>
                        <a:rPr lang="fr-CH" sz="1000" dirty="0">
                          <a:latin typeface="Times New Roman"/>
                          <a:ea typeface="SimSun"/>
                          <a:cs typeface="Arial"/>
                        </a:rPr>
                        <a:t>ITU-R BS.1116-1</a:t>
                      </a: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</a:t>
                      </a:r>
                      <a:r>
                        <a:rPr lang="en-GB" sz="1000" dirty="0">
                          <a:latin typeface="Times New Roman"/>
                          <a:ea typeface="SimSun"/>
                          <a:cs typeface="Arial"/>
                        </a:rPr>
                        <a:t>ITU-R BS.1285</a:t>
                      </a: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</a:t>
                      </a:r>
                      <a:r>
                        <a:rPr lang="en-GB" sz="1000" dirty="0">
                          <a:latin typeface="Times New Roman"/>
                          <a:ea typeface="SimSun"/>
                          <a:cs typeface="Arial"/>
                        </a:rPr>
                        <a:t>ITU-R BS.1534-1</a:t>
                      </a: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</a:t>
                      </a:r>
                      <a:r>
                        <a:rPr lang="en-GB" sz="1000" dirty="0">
                          <a:latin typeface="Times New Roman"/>
                          <a:ea typeface="SimSun"/>
                          <a:cs typeface="Arial"/>
                        </a:rPr>
                        <a:t>ITU-R </a:t>
                      </a: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BS.1387]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FR/RR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MON/PLN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05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Multimedia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NONCONV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[ITU-T P.911]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 P.1201.1] (QCIF, QVGA, HVGA)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 P.1201.2] (SD, HD)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CH" sz="1000" dirty="0">
                          <a:latin typeface="Times New Roman"/>
                          <a:ea typeface="Times New Roman"/>
                          <a:cs typeface="Arial"/>
                        </a:rPr>
                        <a:t>[ITU-T P.1202.1] (QCIF, QVGA, HVGA)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[ITU-T P.1202.2] (SD, HD)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NR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MON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060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Web browsing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Data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endParaRPr lang="en-GB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endParaRPr lang="en-GB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[ITU-T G.1030]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>
                          <a:latin typeface="Times New Roman"/>
                          <a:ea typeface="Times New Roman"/>
                          <a:cs typeface="Arial"/>
                        </a:rPr>
                        <a:t>NR</a:t>
                      </a: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Times New Roman"/>
                          <a:cs typeface="Arial"/>
                        </a:rPr>
                        <a:t>PLN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5625" marR="2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ITU-T Rec. G.1011 “Reference guide to quality of experience assessment methodologies”</a:t>
            </a:r>
          </a:p>
          <a:p>
            <a:r>
              <a:rPr lang="en-US" dirty="0" smtClean="0"/>
              <a:t>ITU-T Rec. P.1401 “Methods, metrics and procedures for statistical evaluation, qualification and comparison of objective quality prediction”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THank</a:t>
            </a:r>
            <a:r>
              <a:rPr lang="en-US" dirty="0" smtClean="0"/>
              <a:t> you For your attention!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7" name="Picture 3" descr="C:\Users\Paul\AppData\Local\Microsoft\Windows\Temporary Internet Files\Content.IE5\Q9X0ZWED\Business-Presentation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9208" y="4345158"/>
            <a:ext cx="2013438" cy="1476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material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78" name="Rectangle 4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Input types for the different models</a:t>
            </a:r>
          </a:p>
        </p:txBody>
      </p:sp>
      <p:grpSp>
        <p:nvGrpSpPr>
          <p:cNvPr id="2" name="Group 24"/>
          <p:cNvGrpSpPr>
            <a:grpSpLocks noChangeAspect="1"/>
          </p:cNvGrpSpPr>
          <p:nvPr/>
        </p:nvGrpSpPr>
        <p:grpSpPr bwMode="auto">
          <a:xfrm>
            <a:off x="457200" y="1469818"/>
            <a:ext cx="8115300" cy="4206875"/>
            <a:chOff x="1581" y="2246"/>
            <a:chExt cx="7725" cy="4003"/>
          </a:xfrm>
        </p:grpSpPr>
        <p:sp>
          <p:nvSpPr>
            <p:cNvPr id="248857" name="AutoShape 25"/>
            <p:cNvSpPr>
              <a:spLocks noChangeAspect="1" noChangeArrowheads="1"/>
            </p:cNvSpPr>
            <p:nvPr/>
          </p:nvSpPr>
          <p:spPr bwMode="auto">
            <a:xfrm>
              <a:off x="1581" y="2246"/>
              <a:ext cx="7725" cy="4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58" name="Text Box 26"/>
            <p:cNvSpPr txBox="1">
              <a:spLocks noChangeArrowheads="1"/>
            </p:cNvSpPr>
            <p:nvPr/>
          </p:nvSpPr>
          <p:spPr bwMode="auto">
            <a:xfrm>
              <a:off x="2955" y="5866"/>
              <a:ext cx="5939" cy="3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Packet information and client state (or estimation of it)</a:t>
              </a:r>
            </a:p>
          </p:txBody>
        </p:sp>
        <p:sp>
          <p:nvSpPr>
            <p:cNvPr id="248859" name="Text Box 27"/>
            <p:cNvSpPr txBox="1">
              <a:spLocks noChangeArrowheads="1"/>
            </p:cNvSpPr>
            <p:nvPr/>
          </p:nvSpPr>
          <p:spPr bwMode="auto">
            <a:xfrm>
              <a:off x="6914" y="5340"/>
              <a:ext cx="1980" cy="37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Bitstream/payload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60" name="Text Box 28"/>
            <p:cNvSpPr txBox="1">
              <a:spLocks noChangeArrowheads="1"/>
            </p:cNvSpPr>
            <p:nvPr/>
          </p:nvSpPr>
          <p:spPr bwMode="auto">
            <a:xfrm>
              <a:off x="8008" y="4711"/>
              <a:ext cx="1290" cy="3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sv-SE" sz="1200">
                  <a:latin typeface="Arial" pitchFamily="34" charset="0"/>
                  <a:cs typeface="Arial" pitchFamily="34" charset="0"/>
                </a:rPr>
                <a:t>Media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61" name="Text Box 29"/>
            <p:cNvSpPr txBox="1">
              <a:spLocks noChangeArrowheads="1"/>
            </p:cNvSpPr>
            <p:nvPr/>
          </p:nvSpPr>
          <p:spPr bwMode="auto">
            <a:xfrm>
              <a:off x="2970" y="4127"/>
              <a:ext cx="3494" cy="3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sv-SE" sz="1200" dirty="0">
                  <a:latin typeface="Arial" pitchFamily="34" charset="0"/>
                  <a:cs typeface="Arial" pitchFamily="34" charset="0"/>
                </a:rPr>
                <a:t>Parametric </a:t>
              </a:r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model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62" name="Text Box 30"/>
            <p:cNvSpPr txBox="1">
              <a:spLocks noChangeArrowheads="1"/>
            </p:cNvSpPr>
            <p:nvPr/>
          </p:nvSpPr>
          <p:spPr bwMode="auto">
            <a:xfrm>
              <a:off x="2955" y="3543"/>
              <a:ext cx="4470" cy="3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sv-SE" sz="1200" dirty="0">
                  <a:latin typeface="Arial" pitchFamily="34" charset="0"/>
                  <a:cs typeface="Arial" pitchFamily="34" charset="0"/>
                </a:rPr>
                <a:t>Bitstream </a:t>
              </a:r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model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63" name="Text Box 31"/>
            <p:cNvSpPr txBox="1">
              <a:spLocks noChangeArrowheads="1"/>
            </p:cNvSpPr>
            <p:nvPr/>
          </p:nvSpPr>
          <p:spPr bwMode="auto">
            <a:xfrm>
              <a:off x="2955" y="2929"/>
              <a:ext cx="5654" cy="3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sv-SE" sz="1200" dirty="0">
                  <a:latin typeface="Arial" pitchFamily="34" charset="0"/>
                  <a:cs typeface="Arial" pitchFamily="34" charset="0"/>
                </a:rPr>
                <a:t>Hybrid </a:t>
              </a:r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model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64" name="Text Box 32"/>
            <p:cNvSpPr txBox="1">
              <a:spLocks noChangeArrowheads="1"/>
            </p:cNvSpPr>
            <p:nvPr/>
          </p:nvSpPr>
          <p:spPr bwMode="auto">
            <a:xfrm>
              <a:off x="2954" y="2254"/>
              <a:ext cx="6344" cy="3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sv-SE" sz="1200" dirty="0">
                  <a:latin typeface="Arial" pitchFamily="34" charset="0"/>
                  <a:cs typeface="Arial" pitchFamily="34" charset="0"/>
                </a:rPr>
                <a:t>Perceptual </a:t>
              </a:r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model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65" name="Text Box 33"/>
            <p:cNvSpPr txBox="1">
              <a:spLocks noChangeArrowheads="1"/>
            </p:cNvSpPr>
            <p:nvPr/>
          </p:nvSpPr>
          <p:spPr bwMode="auto">
            <a:xfrm>
              <a:off x="1589" y="2880"/>
              <a:ext cx="1020" cy="16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Side information</a:t>
              </a:r>
            </a:p>
            <a:p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Codec</a:t>
              </a:r>
              <a:r>
                <a:rPr lang="sv-SE" sz="1200" dirty="0">
                  <a:latin typeface="Arial" pitchFamily="34" charset="0"/>
                  <a:cs typeface="Arial" pitchFamily="34" charset="0"/>
                </a:rPr>
                <a:t/>
              </a:r>
              <a:br>
                <a:rPr lang="sv-SE" sz="1200" dirty="0">
                  <a:latin typeface="Arial" pitchFamily="34" charset="0"/>
                  <a:cs typeface="Arial" pitchFamily="34" charset="0"/>
                </a:rPr>
              </a:br>
              <a:r>
                <a:rPr lang="sv-SE" sz="1200" dirty="0">
                  <a:latin typeface="Arial" pitchFamily="34" charset="0"/>
                  <a:cs typeface="Arial" pitchFamily="34" charset="0"/>
                </a:rPr>
                <a:t>Total</a:t>
              </a:r>
              <a:br>
                <a:rPr lang="sv-SE" sz="1200" dirty="0">
                  <a:latin typeface="Arial" pitchFamily="34" charset="0"/>
                  <a:cs typeface="Arial" pitchFamily="34" charset="0"/>
                </a:rPr>
              </a:br>
              <a:r>
                <a:rPr lang="sv-SE" sz="1200" dirty="0" smtClean="0">
                  <a:latin typeface="Arial" pitchFamily="34" charset="0"/>
                  <a:cs typeface="Arial" pitchFamily="34" charset="0"/>
                </a:rPr>
                <a:t>bitrate, etc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66" name="Line 34"/>
            <p:cNvSpPr>
              <a:spLocks noChangeShapeType="1"/>
            </p:cNvSpPr>
            <p:nvPr/>
          </p:nvSpPr>
          <p:spPr bwMode="auto">
            <a:xfrm flipV="1">
              <a:off x="3435" y="4515"/>
              <a:ext cx="0" cy="1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67" name="Line 35"/>
            <p:cNvSpPr>
              <a:spLocks noChangeShapeType="1"/>
            </p:cNvSpPr>
            <p:nvPr/>
          </p:nvSpPr>
          <p:spPr bwMode="auto">
            <a:xfrm flipV="1">
              <a:off x="6690" y="3900"/>
              <a:ext cx="1" cy="19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68" name="Line 36"/>
            <p:cNvSpPr>
              <a:spLocks noChangeShapeType="1"/>
            </p:cNvSpPr>
            <p:nvPr/>
          </p:nvSpPr>
          <p:spPr bwMode="auto">
            <a:xfrm flipV="1">
              <a:off x="7050" y="3885"/>
              <a:ext cx="1" cy="14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69" name="Line 37"/>
            <p:cNvSpPr>
              <a:spLocks noChangeShapeType="1"/>
            </p:cNvSpPr>
            <p:nvPr/>
          </p:nvSpPr>
          <p:spPr bwMode="auto">
            <a:xfrm flipV="1">
              <a:off x="7935" y="3285"/>
              <a:ext cx="1" cy="20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70" name="Line 38"/>
            <p:cNvSpPr>
              <a:spLocks noChangeShapeType="1"/>
            </p:cNvSpPr>
            <p:nvPr/>
          </p:nvSpPr>
          <p:spPr bwMode="auto">
            <a:xfrm flipH="1" flipV="1">
              <a:off x="8191" y="3285"/>
              <a:ext cx="14" cy="14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71" name="Line 39"/>
            <p:cNvSpPr>
              <a:spLocks noChangeShapeType="1"/>
            </p:cNvSpPr>
            <p:nvPr/>
          </p:nvSpPr>
          <p:spPr bwMode="auto">
            <a:xfrm flipH="1" flipV="1">
              <a:off x="8896" y="2625"/>
              <a:ext cx="29" cy="20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72" name="Line 40"/>
            <p:cNvSpPr>
              <a:spLocks noChangeShapeType="1"/>
            </p:cNvSpPr>
            <p:nvPr/>
          </p:nvSpPr>
          <p:spPr bwMode="auto">
            <a:xfrm>
              <a:off x="2580" y="4290"/>
              <a:ext cx="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73" name="Line 41"/>
            <p:cNvSpPr>
              <a:spLocks noChangeShapeType="1"/>
            </p:cNvSpPr>
            <p:nvPr/>
          </p:nvSpPr>
          <p:spPr bwMode="auto">
            <a:xfrm>
              <a:off x="2595" y="3720"/>
              <a:ext cx="3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74" name="Line 42"/>
            <p:cNvSpPr>
              <a:spLocks noChangeShapeType="1"/>
            </p:cNvSpPr>
            <p:nvPr/>
          </p:nvSpPr>
          <p:spPr bwMode="auto">
            <a:xfrm>
              <a:off x="2625" y="3105"/>
              <a:ext cx="34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75" name="Line 43"/>
            <p:cNvSpPr>
              <a:spLocks noChangeShapeType="1"/>
            </p:cNvSpPr>
            <p:nvPr/>
          </p:nvSpPr>
          <p:spPr bwMode="auto">
            <a:xfrm flipV="1">
              <a:off x="7680" y="3285"/>
              <a:ext cx="1" cy="25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Goal of objective assessment 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By definition, QoE is measured subjectively</a:t>
            </a:r>
          </a:p>
          <a:p>
            <a:r>
              <a:rPr lang="en-US" smtClean="0"/>
              <a:t>But this is expensive and time-consuming, and may not be practical in many cases</a:t>
            </a:r>
          </a:p>
          <a:p>
            <a:r>
              <a:rPr lang="en-US" smtClean="0"/>
              <a:t>Alternative is to make objective measurements, and use a model to estimate QoE</a:t>
            </a:r>
          </a:p>
          <a:p>
            <a:r>
              <a:rPr lang="en-US" smtClean="0"/>
              <a:t>Relies on validating the objective estimation model against unknown subjective databases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Application of objective assessment 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Planning</a:t>
            </a:r>
          </a:p>
          <a:p>
            <a:pPr lvl="1"/>
            <a:r>
              <a:rPr lang="en-US" dirty="0" smtClean="0"/>
              <a:t>refers to estimating the perceived quality of experience of networks/systems before they are implemented. Since it is not used in a real-time environment, no real-time inputs are required to the objective model. Accuracy of quality estimation generally more of a concern than computational complexity.</a:t>
            </a:r>
          </a:p>
          <a:p>
            <a:r>
              <a:rPr lang="en-US" b="1" dirty="0" smtClean="0"/>
              <a:t>Lab-testing</a:t>
            </a:r>
          </a:p>
          <a:p>
            <a:pPr lvl="1"/>
            <a:r>
              <a:rPr lang="en-US" dirty="0" smtClean="0"/>
              <a:t>refers to estimating the perceived quality of experience of networks/systems in the laboratory while the equipment is being developed. Requires real-time inputs. Accuracy of quality estimation generally more of a concern than computational complexity.</a:t>
            </a:r>
          </a:p>
          <a:p>
            <a:r>
              <a:rPr lang="en-US" b="1" dirty="0" smtClean="0"/>
              <a:t>Monitoring</a:t>
            </a:r>
          </a:p>
          <a:p>
            <a:pPr lvl="1"/>
            <a:r>
              <a:rPr lang="en-US" dirty="0" smtClean="0"/>
              <a:t>refers to estimating the perceived quality of experience of networks/systems that are operational. Requires real-time inputs. Trade-off between accuracy of quality estimation and computational complexity.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6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multimedia assessment models</a:t>
            </a:r>
            <a:endParaRPr lang="en-US" dirty="0"/>
          </a:p>
        </p:txBody>
      </p:sp>
      <p:sp>
        <p:nvSpPr>
          <p:cNvPr id="24781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There are five different types of objective multimedia quality assessment models:</a:t>
            </a:r>
          </a:p>
          <a:p>
            <a:r>
              <a:rPr lang="en-US" dirty="0" smtClean="0"/>
              <a:t>Perceptual models</a:t>
            </a:r>
          </a:p>
          <a:p>
            <a:pPr lvl="1"/>
            <a:r>
              <a:rPr lang="en-US" dirty="0" smtClean="0"/>
              <a:t>The input to the model is the media itself (audio and video signals).</a:t>
            </a:r>
          </a:p>
          <a:p>
            <a:r>
              <a:rPr lang="en-US" dirty="0" smtClean="0"/>
              <a:t>Parametric models.</a:t>
            </a:r>
          </a:p>
          <a:p>
            <a:pPr lvl="1"/>
            <a:r>
              <a:rPr lang="en-US" dirty="0" smtClean="0"/>
              <a:t>The input to the model is information derived from the packet stream and client state information.  A parametric model also needs additional side-information such as codec type and bit-rate. </a:t>
            </a:r>
          </a:p>
          <a:p>
            <a:r>
              <a:rPr lang="en-US" dirty="0" smtClean="0"/>
              <a:t>Bit-stream models. </a:t>
            </a:r>
          </a:p>
          <a:p>
            <a:pPr lvl="1"/>
            <a:r>
              <a:rPr lang="en-US" dirty="0" smtClean="0"/>
              <a:t>The input to the model is information derived from the bit-stream and other packet information. Possible input is also client state information.</a:t>
            </a:r>
          </a:p>
          <a:p>
            <a:r>
              <a:rPr lang="en-US" dirty="0" smtClean="0"/>
              <a:t>Hybrid models. </a:t>
            </a:r>
          </a:p>
          <a:p>
            <a:pPr lvl="1"/>
            <a:r>
              <a:rPr lang="en-US" dirty="0" smtClean="0"/>
              <a:t>The input to the model is the media and the bit-stream. Possibly also general packet information and client state information.</a:t>
            </a:r>
          </a:p>
          <a:p>
            <a:r>
              <a:rPr lang="en-US" dirty="0" smtClean="0"/>
              <a:t>Planning models</a:t>
            </a:r>
          </a:p>
          <a:p>
            <a:pPr lvl="1"/>
            <a:r>
              <a:rPr lang="en-US" dirty="0" smtClean="0"/>
              <a:t>The input to the model includes the quality planning parameters of networks or terminals. It usually requires prior knowledge about the system under test.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Perceptual Objective Quality Measurements</a:t>
            </a:r>
            <a:endParaRPr lang="en-US" dirty="0"/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perceptual models, gaining access to the media itself has important considerations</a:t>
            </a:r>
          </a:p>
          <a:p>
            <a:r>
              <a:rPr lang="en-US" dirty="0" smtClean="0"/>
              <a:t>3 basic approaches:</a:t>
            </a:r>
          </a:p>
          <a:p>
            <a:pPr lvl="1"/>
            <a:r>
              <a:rPr lang="en-US" dirty="0" smtClean="0"/>
              <a:t>Full-Reference (FR)</a:t>
            </a:r>
          </a:p>
          <a:p>
            <a:pPr lvl="2"/>
            <a:r>
              <a:rPr lang="en-US" dirty="0" smtClean="0"/>
              <a:t>Also known as intrusive, active, double-ended</a:t>
            </a:r>
          </a:p>
          <a:p>
            <a:pPr lvl="1"/>
            <a:r>
              <a:rPr lang="en-US" dirty="0" smtClean="0"/>
              <a:t>No Reference (RR)</a:t>
            </a:r>
          </a:p>
          <a:p>
            <a:pPr lvl="2"/>
            <a:r>
              <a:rPr lang="en-US" dirty="0" smtClean="0"/>
              <a:t>Also known as non-intrusive, passive, single-ended</a:t>
            </a:r>
          </a:p>
          <a:p>
            <a:pPr lvl="1"/>
            <a:r>
              <a:rPr lang="en-US" dirty="0" smtClean="0"/>
              <a:t>Reduced Reference (RR)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Full-Reference (FR)</a:t>
            </a:r>
            <a:endParaRPr lang="en-US" dirty="0"/>
          </a:p>
        </p:txBody>
      </p:sp>
      <p:sp>
        <p:nvSpPr>
          <p:cNvPr id="23450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QoE estimation algorithm requires access to both the reference input and the degraded output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0" y="2833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3645552"/>
            <a:ext cx="1934308" cy="641838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System under test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05200" y="4639083"/>
            <a:ext cx="1934308" cy="641838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QoE estimation algorithm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>
            <a:off x="2488223" y="3962074"/>
            <a:ext cx="1016977" cy="4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1" idx="1"/>
          </p:cNvCxnSpPr>
          <p:nvPr/>
        </p:nvCxnSpPr>
        <p:spPr>
          <a:xfrm flipV="1">
            <a:off x="2936631" y="4960002"/>
            <a:ext cx="568569" cy="43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36631" y="3966471"/>
            <a:ext cx="0" cy="9935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3"/>
            <a:endCxn id="35" idx="1"/>
          </p:cNvCxnSpPr>
          <p:nvPr/>
        </p:nvCxnSpPr>
        <p:spPr>
          <a:xfrm flipV="1">
            <a:off x="5439508" y="3962074"/>
            <a:ext cx="811823" cy="4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1" idx="2"/>
          </p:cNvCxnSpPr>
          <p:nvPr/>
        </p:nvCxnSpPr>
        <p:spPr>
          <a:xfrm>
            <a:off x="4472354" y="5280921"/>
            <a:ext cx="11723" cy="518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439508" y="4960002"/>
            <a:ext cx="381000" cy="43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820508" y="3966471"/>
            <a:ext cx="0" cy="9935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98705" y="3645552"/>
            <a:ext cx="108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Reference input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51331" y="3700464"/>
            <a:ext cx="108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Degraded output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99833" y="5491890"/>
            <a:ext cx="734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MOS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Strengths/weaknesses of FR</a:t>
            </a:r>
            <a:endParaRPr lang="en-US" dirty="0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 models generally give the most accurate quality estimation, but are more difficult to implement due to the need to have simultaneous access to both the reference input and degraded output.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No-Reference (NR)</a:t>
            </a:r>
            <a:endParaRPr lang="en-US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68500"/>
            <a:ext cx="8229600" cy="1091223"/>
          </a:xfrm>
        </p:spPr>
        <p:txBody>
          <a:bodyPr/>
          <a:lstStyle/>
          <a:p>
            <a:r>
              <a:rPr lang="en-US" dirty="0" smtClean="0"/>
              <a:t>The QoE estimation algorithm only requires access to the degraded output.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0" y="3645552"/>
            <a:ext cx="1934308" cy="641838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System under test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4639083"/>
            <a:ext cx="1934308" cy="641838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QoE estimation algorithm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>
            <a:endCxn id="5" idx="1"/>
          </p:cNvCxnSpPr>
          <p:nvPr/>
        </p:nvCxnSpPr>
        <p:spPr>
          <a:xfrm>
            <a:off x="2488223" y="3962074"/>
            <a:ext cx="1016977" cy="4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15" idx="1"/>
          </p:cNvCxnSpPr>
          <p:nvPr/>
        </p:nvCxnSpPr>
        <p:spPr>
          <a:xfrm flipV="1">
            <a:off x="5439508" y="3962074"/>
            <a:ext cx="811823" cy="4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</p:cNvCxnSpPr>
          <p:nvPr/>
        </p:nvCxnSpPr>
        <p:spPr>
          <a:xfrm>
            <a:off x="4472354" y="5280921"/>
            <a:ext cx="11723" cy="518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439508" y="4960002"/>
            <a:ext cx="381000" cy="43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20508" y="3966471"/>
            <a:ext cx="0" cy="9935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98705" y="3645552"/>
            <a:ext cx="108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Reference input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51331" y="3700464"/>
            <a:ext cx="108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Degraded output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99833" y="5491890"/>
            <a:ext cx="734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MOS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Strengths/weaknesses of NR</a:t>
            </a:r>
            <a:endParaRPr lang="en-US" dirty="0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NR models generally give a lower accuracy quality estimation, but are more convenient to implement due to the need for access to only the degraded output.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45D5F8CBDA447B025C7A836AB5999" ma:contentTypeVersion="1" ma:contentTypeDescription="Create a new document." ma:contentTypeScope="" ma:versionID="74f9c12af696c876dbaeefe49953481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4AAE06-6F6A-49C5-9DAC-A86ED6CE5A92}"/>
</file>

<file path=customXml/itemProps2.xml><?xml version="1.0" encoding="utf-8"?>
<ds:datastoreItem xmlns:ds="http://schemas.openxmlformats.org/officeDocument/2006/customXml" ds:itemID="{6E6AFAE9-3975-428A-AFFD-BF6F62B25F06}"/>
</file>

<file path=customXml/itemProps3.xml><?xml version="1.0" encoding="utf-8"?>
<ds:datastoreItem xmlns:ds="http://schemas.openxmlformats.org/officeDocument/2006/customXml" ds:itemID="{7CE8B9A7-3AFC-4A7F-9C2F-148E9349B94C}"/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839</Words>
  <Application>Microsoft Office PowerPoint</Application>
  <PresentationFormat>On-screen Show (4:3)</PresentationFormat>
  <Paragraphs>190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SimSun</vt:lpstr>
      <vt:lpstr>Arial</vt:lpstr>
      <vt:lpstr>Calibri</vt:lpstr>
      <vt:lpstr>Times New Roman</vt:lpstr>
      <vt:lpstr>Office Theme</vt:lpstr>
      <vt:lpstr>ITU Workshop on “Quality of Service and  Quality of Experience of Multimedia Services in Emerging Networks”  (Istanbul, Turkey, 9-11 February 2015)</vt:lpstr>
      <vt:lpstr>Goal of objective assessment methodologies</vt:lpstr>
      <vt:lpstr>Application of objective assessment methodologies</vt:lpstr>
      <vt:lpstr>Types of multimedia assessment models</vt:lpstr>
      <vt:lpstr>Perceptual Objective Quality Measurements</vt:lpstr>
      <vt:lpstr>Full-Reference (FR)</vt:lpstr>
      <vt:lpstr>Strengths/weaknesses of FR</vt:lpstr>
      <vt:lpstr>No-Reference (NR)</vt:lpstr>
      <vt:lpstr>Strengths/weaknesses of NR</vt:lpstr>
      <vt:lpstr>Reduced-Reference (RR)</vt:lpstr>
      <vt:lpstr>Strengths/weaknesses of RR</vt:lpstr>
      <vt:lpstr>Summary of current ITU-T models </vt:lpstr>
      <vt:lpstr>Summary of current ITU-T models</vt:lpstr>
      <vt:lpstr>For more information...</vt:lpstr>
      <vt:lpstr>THank you For your attention!</vt:lpstr>
      <vt:lpstr>Backup material</vt:lpstr>
      <vt:lpstr>Input types for the different models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241</cp:revision>
  <cp:lastPrinted>2015-01-19T16:17:40Z</cp:lastPrinted>
  <dcterms:created xsi:type="dcterms:W3CDTF">2014-09-01T15:38:30Z</dcterms:created>
  <dcterms:modified xsi:type="dcterms:W3CDTF">2015-02-16T12:09:44Z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0x010100EAC45D5F8CBDA447B025C7A836AB5999</vt:lpwstr>
  </property>
</Properties>
</file>