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2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theme/themeOverride6.xml" ContentType="application/vnd.openxmlformats-officedocument.themeOverride+xml"/>
  <Override PartName="/ppt/theme/themeOverride5.xml" ContentType="application/vnd.openxmlformats-officedocument.themeOverr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1.xml" ContentType="application/vnd.openxmlformats-officedocument.themeOverride+xml"/>
  <Override PartName="/ppt/theme/themeOverride3.xml" ContentType="application/vnd.openxmlformats-officedocument.themeOverride+xml"/>
  <Override PartName="/ppt/theme/themeOverride2.xml" ContentType="application/vnd.openxmlformats-officedocument.themeOverride+xml"/>
  <Override PartName="/ppt/handoutMasters/handoutMaster1.xml" ContentType="application/vnd.openxmlformats-officedocument.presentationml.handoutMaster+xml"/>
  <Override PartName="/ppt/theme/themeOverride4.xml" ContentType="application/vnd.openxmlformats-officedocument.themeOverrid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43" r:id="rId2"/>
    <p:sldId id="309" r:id="rId3"/>
    <p:sldId id="367" r:id="rId4"/>
    <p:sldId id="376" r:id="rId5"/>
    <p:sldId id="369" r:id="rId6"/>
    <p:sldId id="370" r:id="rId7"/>
    <p:sldId id="372" r:id="rId8"/>
    <p:sldId id="365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Content" id="{90059593-C396-384B-AE28-5B16AA875365}">
          <p14:sldIdLst>
            <p14:sldId id="343"/>
            <p14:sldId id="309"/>
            <p14:sldId id="367"/>
            <p14:sldId id="376"/>
            <p14:sldId id="369"/>
            <p14:sldId id="370"/>
            <p14:sldId id="372"/>
            <p14:sldId id="3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2">
          <p15:clr>
            <a:srgbClr val="A4A3A4"/>
          </p15:clr>
        </p15:guide>
        <p15:guide id="2" orient="horz" pos="4096">
          <p15:clr>
            <a:srgbClr val="A4A3A4"/>
          </p15:clr>
        </p15:guide>
        <p15:guide id="3" orient="horz" pos="3688">
          <p15:clr>
            <a:srgbClr val="A4A3A4"/>
          </p15:clr>
        </p15:guide>
        <p15:guide id="4" orient="horz" pos="760">
          <p15:clr>
            <a:srgbClr val="A4A3A4"/>
          </p15:clr>
        </p15:guide>
        <p15:guide id="5" orient="horz" pos="488">
          <p15:clr>
            <a:srgbClr val="A4A3A4"/>
          </p15:clr>
        </p15:guide>
        <p15:guide id="6" pos="232">
          <p15:clr>
            <a:srgbClr val="A4A3A4"/>
          </p15:clr>
        </p15:guide>
        <p15:guide id="7" pos="5530">
          <p15:clr>
            <a:srgbClr val="A4A3A4"/>
          </p15:clr>
        </p15:guide>
        <p15:guide id="8" pos="2880">
          <p15:clr>
            <a:srgbClr val="A4A3A4"/>
          </p15:clr>
        </p15:guide>
        <p15:guide id="9" orient="horz" pos="4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F2A2A"/>
    <a:srgbClr val="007A3E"/>
    <a:srgbClr val="009FDB"/>
    <a:srgbClr val="F2F2F2"/>
    <a:srgbClr val="191919"/>
    <a:srgbClr val="EFEFEF"/>
    <a:srgbClr val="4CA90C"/>
    <a:srgbClr val="FFB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173" autoAdjust="0"/>
  </p:normalViewPr>
  <p:slideViewPr>
    <p:cSldViewPr snapToGrid="0">
      <p:cViewPr varScale="1">
        <p:scale>
          <a:sx n="68" d="100"/>
          <a:sy n="68" d="100"/>
        </p:scale>
        <p:origin x="750" y="66"/>
      </p:cViewPr>
      <p:guideLst>
        <p:guide orient="horz" pos="232"/>
        <p:guide orient="horz" pos="4096"/>
        <p:guide orient="horz" pos="3688"/>
        <p:guide orient="horz" pos="760"/>
        <p:guide orient="horz" pos="488"/>
        <p:guide pos="232"/>
        <p:guide pos="5530"/>
        <p:guide pos="2880"/>
        <p:guide orient="horz" pos="496"/>
      </p:guideLst>
    </p:cSldViewPr>
  </p:slideViewPr>
  <p:outlineViewPr>
    <p:cViewPr>
      <p:scale>
        <a:sx n="33" d="100"/>
        <a:sy n="33" d="100"/>
      </p:scale>
      <p:origin x="0" y="5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41F2FE6-CBED-D74D-8E9C-495A0F18E1AD}" type="datetimeFigureOut">
              <a:rPr lang="en-US"/>
              <a:pPr>
                <a:defRPr/>
              </a:pPr>
              <a:t>09/05/2016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F1E8C8D-A506-6443-920D-AD0FC11D4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735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B51182D-90A4-3E43-864F-2177DBF53F12}" type="datetimeFigureOut">
              <a:rPr lang="en-US"/>
              <a:pPr>
                <a:defRPr/>
              </a:pPr>
              <a:t>09/05/2016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B9633B-15E8-8646-A6B7-A3D72C80C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740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B9633B-15E8-8646-A6B7-A3D72C80C99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01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D9196-B747-C840-B910-EBFFFCF7545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401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337550" y="6067425"/>
            <a:ext cx="5111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374650" y="6329363"/>
            <a:ext cx="44275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750"/>
              </a:lnSpc>
              <a:defRPr/>
            </a:pPr>
            <a:r>
              <a:rPr lang="en-US" sz="600" dirty="0" smtClean="0"/>
              <a:t>© 2016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74196" y="594859"/>
            <a:ext cx="4208463" cy="244486"/>
          </a:xfrm>
        </p:spPr>
        <p:txBody>
          <a:bodyPr/>
          <a:lstStyle>
            <a:lvl1pPr marL="0" indent="0">
              <a:spcAft>
                <a:spcPts val="400"/>
              </a:spcAft>
              <a:buFontTx/>
              <a:buNone/>
              <a:defRPr sz="1400" b="0" i="0">
                <a:solidFill>
                  <a:schemeClr val="bg2"/>
                </a:solidFill>
              </a:defRPr>
            </a:lvl1pPr>
            <a:lvl2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2pPr>
            <a:lvl3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3pPr>
            <a:lvl4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4pPr>
            <a:lvl5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96" y="927100"/>
            <a:ext cx="8408988" cy="1523098"/>
          </a:xfrm>
          <a:effectLst/>
        </p:spPr>
        <p:txBody>
          <a:bodyPr anchor="b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74196" y="2459736"/>
            <a:ext cx="8412480" cy="914400"/>
          </a:xfrm>
          <a:effectLst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3474720"/>
            <a:ext cx="4208463" cy="233521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83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74700"/>
            <a:ext cx="9144000" cy="6083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45488" y="6075363"/>
            <a:ext cx="4968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74196" y="1634067"/>
            <a:ext cx="8408988" cy="1515534"/>
          </a:xfrm>
        </p:spPr>
        <p:txBody>
          <a:bodyPr anchor="b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 bwMode="white">
          <a:xfrm>
            <a:off x="374196" y="3608389"/>
            <a:ext cx="420846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70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74700"/>
            <a:ext cx="9144000" cy="60833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6067425"/>
            <a:ext cx="5111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74196" y="1642532"/>
            <a:ext cx="8408988" cy="1512147"/>
          </a:xfrm>
        </p:spPr>
        <p:txBody>
          <a:bodyPr anchor="b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 bwMode="white">
          <a:xfrm>
            <a:off x="374196" y="3608389"/>
            <a:ext cx="420846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322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96" y="1642532"/>
            <a:ext cx="8408988" cy="1512147"/>
          </a:xfrm>
        </p:spPr>
        <p:txBody>
          <a:bodyPr anchor="b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3608389"/>
            <a:ext cx="420846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44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774700"/>
            <a:ext cx="9144000" cy="6083300"/>
          </a:xfrm>
          <a:solidFill>
            <a:schemeClr val="bg2"/>
          </a:solidFill>
        </p:spPr>
        <p:txBody>
          <a:bodyPr/>
          <a:lstStyle>
            <a:lvl1pPr marL="34290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74196" y="1638300"/>
            <a:ext cx="8408988" cy="1516378"/>
          </a:xfrm>
        </p:spPr>
        <p:txBody>
          <a:bodyPr anchor="b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3608389"/>
            <a:ext cx="420846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92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AD551-1896-6D44-B0B1-213AAAED08DA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68300" y="1139370"/>
            <a:ext cx="8408988" cy="48121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27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2C428-CA0C-6C4A-9457-7B18ABC1D819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Brooklyn 5G Summit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68300" y="1139629"/>
            <a:ext cx="8408988" cy="4800600"/>
          </a:xfrm>
        </p:spPr>
        <p:txBody>
          <a:bodyPr/>
          <a:lstStyle>
            <a:lvl1pPr>
              <a:lnSpc>
                <a:spcPct val="90000"/>
              </a:lnSpc>
              <a:spcAft>
                <a:spcPts val="600"/>
              </a:spcAft>
              <a:defRPr sz="2400" baseline="0"/>
            </a:lvl1pPr>
            <a:lvl2pPr>
              <a:defRPr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628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68300" y="6373562"/>
            <a:ext cx="8134016" cy="225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2016 AT&amp;T Intellectual Property. All rights reserved. AT&amp;T, Globe logo, Mobilizing Your World and other marks are trademarks and service marks of AT&amp;T Intellectual Property and/or AT&amp;T affiliated companies. All other marks contained herein are the property of their respective owners. The information contained herein is not an offer, commitment, representation or warranty by AT&amp;T and is subject to change.</a:t>
            </a:r>
          </a:p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300" y="1139825"/>
            <a:ext cx="4096256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4681032" y="1139825"/>
            <a:ext cx="4096256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710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66713" y="6397625"/>
            <a:ext cx="8023308" cy="225425"/>
          </a:xfrm>
        </p:spPr>
        <p:txBody>
          <a:bodyPr/>
          <a:lstStyle>
            <a:lvl1pPr>
              <a:defRPr lang="en-US" sz="800" smtClean="0">
                <a:effectLst/>
              </a:defRPr>
            </a:lvl1pPr>
          </a:lstStyle>
          <a:p>
            <a:r>
              <a:rPr lang="en-US" smtClean="0"/>
              <a:t>© 2016 AT&amp;T Intellectual Property. All rights reserved. AT&amp;T, Globe logo, Mobilizing Your World and other marks are trademarks and service marks of AT&amp;T Intellectual Property and/or AT&amp;T affiliated companies. All other marks contained herein are the property of their respective owners. The information contained herein is not an offer, commitment, representation or warranty by AT&amp;T and is subject to change.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300" y="1139825"/>
            <a:ext cx="4096256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71786" y="1206500"/>
            <a:ext cx="4107089" cy="464820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79385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60FDB-4A0F-7A40-A2C7-75E5EEFA8E2E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0" y="1209675"/>
            <a:ext cx="0" cy="465455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41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5841" y="1139546"/>
            <a:ext cx="402336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4753928" y="1139825"/>
            <a:ext cx="402336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66713" y="6397625"/>
            <a:ext cx="8023308" cy="2254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algn="l" defTabSz="457200" rtl="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 lang="en-US" sz="800" b="0" kern="120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mtClean="0"/>
              <a:t>© 2016 AT&amp;T Intellectual Property. All rights reserved. AT&amp;T, Globe logo, Mobilizing Your World and other marks are trademarks and service marks of AT&amp;T Intellectual Property and/or AT&amp;T affiliated companies. All other marks contained herein are the property of their respective owners. The information contained herein is not an offer, commitment, representation or warranty by AT&amp;T and is subject to change.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44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66712" y="6397625"/>
            <a:ext cx="7710487" cy="225425"/>
          </a:xfrm>
        </p:spPr>
        <p:txBody>
          <a:bodyPr/>
          <a:lstStyle>
            <a:lvl1pPr>
              <a:defRPr lang="en-US" sz="800" smtClean="0">
                <a:effectLst/>
              </a:defRPr>
            </a:lvl1pPr>
          </a:lstStyle>
          <a:p>
            <a:r>
              <a:rPr lang="en-US" smtClean="0"/>
              <a:t>© 2016 AT&amp;T Intellectual Property. All rights reserved. AT&amp;T, Globe logo, Mobilizing Your World and other marks are trademarks and service marks of AT&amp;T Intellectual Property and/or AT&amp;T affiliated companies. All other marks contained herein are the property of their respective owners. The information contained herein is not an offer, commitment, representation or warranty by AT&amp;T and is subject to change.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299" y="1143000"/>
            <a:ext cx="5250883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5811620" y="1143000"/>
            <a:ext cx="2965667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51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345488" y="6075363"/>
            <a:ext cx="4968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374650" y="6329363"/>
            <a:ext cx="44275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750"/>
              </a:lnSpc>
              <a:defRPr/>
            </a:pPr>
            <a:r>
              <a:rPr lang="en-US" sz="600" dirty="0" smtClean="0">
                <a:solidFill>
                  <a:schemeClr val="tx2"/>
                </a:solidFill>
              </a:rPr>
              <a:t>© 2016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74395" y="594859"/>
            <a:ext cx="4208463" cy="244486"/>
          </a:xfrm>
        </p:spPr>
        <p:txBody>
          <a:bodyPr/>
          <a:lstStyle>
            <a:lvl1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2pPr>
            <a:lvl3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3pPr>
            <a:lvl4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95" y="939800"/>
            <a:ext cx="8408988" cy="1511764"/>
          </a:xfrm>
        </p:spPr>
        <p:txBody>
          <a:bodyPr anchor="b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74395" y="2459736"/>
            <a:ext cx="8412480" cy="9144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395" y="3474720"/>
            <a:ext cx="4208463" cy="233521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273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8300" y="1206500"/>
            <a:ext cx="5246913" cy="4648199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5811620" y="1139825"/>
            <a:ext cx="2965667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66713" y="6397625"/>
            <a:ext cx="8023308" cy="225425"/>
          </a:xfrm>
        </p:spPr>
        <p:txBody>
          <a:bodyPr/>
          <a:lstStyle>
            <a:lvl1pPr>
              <a:defRPr lang="en-US" sz="800" smtClean="0">
                <a:effectLst/>
              </a:defRPr>
            </a:lvl1pPr>
          </a:lstStyle>
          <a:p>
            <a:r>
              <a:rPr lang="en-US" smtClean="0"/>
              <a:t>© 2016 AT&amp;T Intellectual Property. All rights reserved. AT&amp;T, Globe logo, Mobilizing Your World and other marks are trademarks and service marks of AT&amp;T Intellectual Property and/or AT&amp;T affiliated companies. All other marks contained herein are the property of their respective owners. The information contained herein is not an offer, commitment, representation or warranty by AT&amp;T and is subject to change.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01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707063" y="1209675"/>
            <a:ext cx="0" cy="465455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300" y="1139825"/>
            <a:ext cx="5155398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5892800" y="1139825"/>
            <a:ext cx="2884487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66713" y="6397625"/>
            <a:ext cx="8023308" cy="225425"/>
          </a:xfrm>
        </p:spPr>
        <p:txBody>
          <a:bodyPr/>
          <a:lstStyle>
            <a:lvl1pPr>
              <a:defRPr lang="en-US" sz="800" smtClean="0">
                <a:effectLst/>
              </a:defRPr>
            </a:lvl1pPr>
          </a:lstStyle>
          <a:p>
            <a:r>
              <a:rPr lang="en-US" smtClean="0"/>
              <a:t>© 2016 AT&amp;T Intellectual Property. All rights reserved. AT&amp;T, Globe logo, Mobilizing Your World and other marks are trademarks and service marks of AT&amp;T Intellectual Property and/or AT&amp;T affiliated companies. All other marks contained herein are the property of their respective owners. The information contained herein is not an offer, commitment, representation or warranty by AT&amp;T and is subject to change.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92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0" y="1209675"/>
            <a:ext cx="0" cy="465455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300" y="1139825"/>
            <a:ext cx="402336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54355" y="1118312"/>
            <a:ext cx="4022933" cy="4833226"/>
          </a:xfrm>
        </p:spPr>
        <p:txBody>
          <a:bodyPr/>
          <a:lstStyle>
            <a:lvl1pPr marL="173038" indent="-173038">
              <a:lnSpc>
                <a:spcPct val="90000"/>
              </a:lnSpc>
              <a:spcAft>
                <a:spcPts val="1000"/>
              </a:spcAft>
              <a:defRPr sz="3200">
                <a:solidFill>
                  <a:schemeClr val="tx1"/>
                </a:solidFill>
              </a:defRPr>
            </a:lvl1pPr>
            <a:lvl2pPr marL="740664" indent="-285750">
              <a:spcAft>
                <a:spcPts val="1000"/>
              </a:spcAft>
              <a:buClr>
                <a:schemeClr val="tx2"/>
              </a:buClr>
              <a:buFont typeface="Lucida Grande"/>
              <a:buChar char="—"/>
              <a:defRPr i="1">
                <a:solidFill>
                  <a:schemeClr val="tx2"/>
                </a:solidFill>
              </a:defRPr>
            </a:lvl2pPr>
            <a:lvl3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3pPr>
            <a:lvl4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4pPr>
            <a:lvl5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66713" y="6397625"/>
            <a:ext cx="8023308" cy="2254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algn="l" defTabSz="457200" rtl="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 lang="en-US" sz="800" b="0" kern="120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mtClean="0"/>
              <a:t>© 2016 AT&amp;T Intellectual Property. All rights reserved. AT&amp;T, Globe logo, Mobilizing Your World and other marks are trademarks and service marks of AT&amp;T Intellectual Property and/or AT&amp;T affiliated companies. All other marks contained herein are the property of their respective owners. The information contained herein is not an offer, commitment, representation or warranty by AT&amp;T and is subject to change.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32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41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5841" y="1117915"/>
            <a:ext cx="8412163" cy="4833623"/>
          </a:xfrm>
        </p:spPr>
        <p:txBody>
          <a:bodyPr/>
          <a:lstStyle>
            <a:lvl1pPr marL="173038" indent="-173038">
              <a:lnSpc>
                <a:spcPct val="90000"/>
              </a:lnSpc>
              <a:spcAft>
                <a:spcPts val="1000"/>
              </a:spcAft>
              <a:defRPr sz="3200">
                <a:solidFill>
                  <a:schemeClr val="tx1"/>
                </a:solidFill>
              </a:defRPr>
            </a:lvl1pPr>
            <a:lvl2pPr marL="740664" indent="-285750">
              <a:spcAft>
                <a:spcPts val="1000"/>
              </a:spcAft>
              <a:buClr>
                <a:schemeClr val="tx2"/>
              </a:buClr>
              <a:buFont typeface="Lucida Grande"/>
              <a:buChar char="—"/>
              <a:defRPr i="1">
                <a:solidFill>
                  <a:schemeClr val="tx2"/>
                </a:solidFill>
              </a:defRPr>
            </a:lvl2pPr>
            <a:lvl3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3pPr>
            <a:lvl4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4pPr>
            <a:lvl5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66713" y="6397625"/>
            <a:ext cx="8023308" cy="225425"/>
          </a:xfrm>
        </p:spPr>
        <p:txBody>
          <a:bodyPr/>
          <a:lstStyle>
            <a:lvl1pPr>
              <a:defRPr lang="en-US" sz="800" smtClean="0">
                <a:effectLst/>
              </a:defRPr>
            </a:lvl1pPr>
          </a:lstStyle>
          <a:p>
            <a:r>
              <a:rPr lang="en-US" smtClean="0"/>
              <a:t>© 2016 AT&amp;T Intellectual Property. All rights reserved. AT&amp;T, Globe logo, Mobilizing Your World and other marks are trademarks and service marks of AT&amp;T Intellectual Property and/or AT&amp;T affiliated companies. All other marks contained herein are the property of their respective owners. The information contained herein is not an offer, commitment, representation or warranty by AT&amp;T and is subject to change.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74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" y="1206500"/>
            <a:ext cx="9144000" cy="56515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4747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1206500"/>
            <a:ext cx="4581144" cy="56515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0" y="1206500"/>
            <a:ext cx="4571999" cy="56515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13363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Row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>
          <a:xfrm>
            <a:off x="366712" y="6397625"/>
            <a:ext cx="7878929" cy="225425"/>
          </a:xfrm>
        </p:spPr>
        <p:txBody>
          <a:bodyPr/>
          <a:lstStyle>
            <a:lvl1pPr>
              <a:defRPr lang="en-US" sz="800" smtClean="0">
                <a:effectLst/>
              </a:defRPr>
            </a:lvl1pPr>
          </a:lstStyle>
          <a:p>
            <a:r>
              <a:rPr lang="en-US" smtClean="0"/>
              <a:t>© 2016 AT&amp;T Intellectual Property. All rights reserved. AT&amp;T, Globe logo, Mobilizing Your World and other marks are trademarks and service marks of AT&amp;T Intellectual Property and/or AT&amp;T affiliated companies. All other marks contained herein are the property of their respective owners. The information contained herein is not an offer, commitment, representation or warranty by AT&amp;T and is subject to change.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368300" y="3521075"/>
            <a:ext cx="8408988" cy="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41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65841" y="1206500"/>
            <a:ext cx="2133600" cy="2128838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2757488" y="1145571"/>
            <a:ext cx="6019800" cy="2306404"/>
          </a:xfrm>
        </p:spPr>
        <p:txBody>
          <a:bodyPr/>
          <a:lstStyle>
            <a:lvl1pPr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65841" y="3721100"/>
            <a:ext cx="2133600" cy="213360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2757488" y="3632261"/>
            <a:ext cx="6019800" cy="2309752"/>
          </a:xfrm>
        </p:spPr>
        <p:txBody>
          <a:bodyPr/>
          <a:lstStyle>
            <a:lvl1pPr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844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Row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 flipH="1">
            <a:off x="368300" y="2690813"/>
            <a:ext cx="8408988" cy="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368300" y="4365625"/>
            <a:ext cx="8408988" cy="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68300" y="1209839"/>
            <a:ext cx="2133600" cy="1299796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2757488" y="1146867"/>
            <a:ext cx="6019800" cy="1461642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368300" y="2868174"/>
            <a:ext cx="2133600" cy="1299796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2757488" y="2778377"/>
            <a:ext cx="6019800" cy="1456917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9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368300" y="4546625"/>
            <a:ext cx="2133600" cy="1299796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0" name="Text Placeholder 20"/>
          <p:cNvSpPr>
            <a:spLocks noGrp="1"/>
          </p:cNvSpPr>
          <p:nvPr>
            <p:ph type="body" sz="quarter" idx="22"/>
          </p:nvPr>
        </p:nvSpPr>
        <p:spPr>
          <a:xfrm>
            <a:off x="2757488" y="4465964"/>
            <a:ext cx="6019800" cy="1485573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66713" y="6397625"/>
            <a:ext cx="8023308" cy="225425"/>
          </a:xfrm>
        </p:spPr>
        <p:txBody>
          <a:bodyPr/>
          <a:lstStyle>
            <a:lvl1pPr>
              <a:defRPr lang="en-US" sz="800" smtClean="0">
                <a:effectLst/>
              </a:defRPr>
            </a:lvl1pPr>
          </a:lstStyle>
          <a:p>
            <a:r>
              <a:rPr lang="en-US" smtClean="0"/>
              <a:t>© 2016 AT&amp;T Intellectual Property. All rights reserved. AT&amp;T, Globe logo, Mobilizing Your World and other marks are trademarks and service marks of AT&amp;T Intellectual Property and/or AT&amp;T affiliated companies. All other marks contained herein are the property of their respective owners. The information contained herein is not an offer, commitment, representation or warranty by AT&amp;T and is subject to change.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340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72000" y="1208088"/>
            <a:ext cx="0" cy="465455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65125" y="1209839"/>
            <a:ext cx="402113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4756150" y="1209839"/>
            <a:ext cx="402113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5125" y="3709988"/>
            <a:ext cx="4023360" cy="2230437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4753928" y="3709988"/>
            <a:ext cx="4023360" cy="2230437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66713" y="6397625"/>
            <a:ext cx="8023308" cy="225425"/>
          </a:xfrm>
        </p:spPr>
        <p:txBody>
          <a:bodyPr/>
          <a:lstStyle>
            <a:lvl1pPr>
              <a:defRPr lang="en-US" sz="800" smtClean="0">
                <a:effectLst/>
              </a:defRPr>
            </a:lvl1pPr>
          </a:lstStyle>
          <a:p>
            <a:r>
              <a:rPr lang="en-US" smtClean="0"/>
              <a:t>© 2016 AT&amp;T Intellectual Property. All rights reserved. AT&amp;T, Globe logo, Mobilizing Your World and other marks are trademarks and service marks of AT&amp;T Intellectual Property and/or AT&amp;T affiliated companies. All other marks contained herein are the property of their respective owners. The information contained herein is not an offer, commitment, representation or warranty by AT&amp;T and is subject to change.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608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3108325" y="1208088"/>
            <a:ext cx="0" cy="465455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038850" y="1208088"/>
            <a:ext cx="0" cy="465455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65125" y="1208088"/>
            <a:ext cx="255107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20"/>
          </p:nvPr>
        </p:nvSpPr>
        <p:spPr>
          <a:xfrm>
            <a:off x="3298049" y="1208088"/>
            <a:ext cx="255107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2" name="Picture Placeholder 18"/>
          <p:cNvSpPr>
            <a:spLocks noGrp="1"/>
          </p:cNvSpPr>
          <p:nvPr>
            <p:ph type="pic" sz="quarter" idx="21"/>
          </p:nvPr>
        </p:nvSpPr>
        <p:spPr>
          <a:xfrm>
            <a:off x="6226210" y="1208088"/>
            <a:ext cx="255107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/>
          </p:nvPr>
        </p:nvSpPr>
        <p:spPr>
          <a:xfrm>
            <a:off x="365125" y="3692707"/>
            <a:ext cx="2554876" cy="2254067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8"/>
          </p:nvPr>
        </p:nvSpPr>
        <p:spPr>
          <a:xfrm>
            <a:off x="3295981" y="3692707"/>
            <a:ext cx="2554876" cy="2254067"/>
          </a:xfrm>
        </p:spPr>
        <p:txBody>
          <a:bodyPr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9"/>
          </p:nvPr>
        </p:nvSpPr>
        <p:spPr>
          <a:xfrm>
            <a:off x="6226838" y="3692707"/>
            <a:ext cx="2554876" cy="2254067"/>
          </a:xfrm>
        </p:spPr>
        <p:txBody>
          <a:bodyPr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66713" y="6397625"/>
            <a:ext cx="8023308" cy="225425"/>
          </a:xfrm>
        </p:spPr>
        <p:txBody>
          <a:bodyPr/>
          <a:lstStyle>
            <a:lvl1pPr>
              <a:defRPr lang="en-US" sz="800" smtClean="0">
                <a:effectLst/>
              </a:defRPr>
            </a:lvl1pPr>
          </a:lstStyle>
          <a:p>
            <a:r>
              <a:rPr lang="en-US" smtClean="0"/>
              <a:t>© 2016 AT&amp;T Intellectual Property. All rights reserved. AT&amp;T, Globe logo, Mobilizing Your World and other marks are trademarks and service marks of AT&amp;T Intellectual Property and/or AT&amp;T affiliated companies. All other marks contained herein are the property of their respective owners. The information contained herein is not an offer, commitment, representation or warranty by AT&amp;T and is subject to change.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5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345488" y="6075363"/>
            <a:ext cx="4968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374650" y="6329363"/>
            <a:ext cx="44275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750"/>
              </a:lnSpc>
              <a:defRPr/>
            </a:pPr>
            <a:r>
              <a:rPr lang="en-US" sz="600" dirty="0" smtClean="0"/>
              <a:t>© 2016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74196" y="594859"/>
            <a:ext cx="4208463" cy="244486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96" y="939800"/>
            <a:ext cx="8408988" cy="1511763"/>
          </a:xfrm>
        </p:spPr>
        <p:txBody>
          <a:bodyPr anchor="b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74196" y="2459736"/>
            <a:ext cx="8412480" cy="914400"/>
          </a:xfrm>
        </p:spPr>
        <p:txBody>
          <a:bodyPr/>
          <a:lstStyle>
            <a:lvl1pPr>
              <a:defRPr sz="2400" baseline="0"/>
            </a:lvl1pPr>
            <a:lvl2pPr>
              <a:defRPr sz="2400" baseline="0"/>
            </a:lvl2pPr>
            <a:lvl3pPr>
              <a:defRPr sz="2400" baseline="0"/>
            </a:lvl3pPr>
            <a:lvl4pPr>
              <a:defRPr sz="2400" baseline="0"/>
            </a:lvl4pPr>
            <a:lvl5pPr>
              <a:defRPr sz="24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3474720"/>
            <a:ext cx="4208463" cy="233521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96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2376488" y="1208088"/>
            <a:ext cx="0" cy="465455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5175" y="1209675"/>
            <a:ext cx="0" cy="465296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765925" y="1208088"/>
            <a:ext cx="0" cy="465455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65125" y="1208088"/>
            <a:ext cx="1845545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5" name="Picture Placeholder 18"/>
          <p:cNvSpPr>
            <a:spLocks noGrp="1"/>
          </p:cNvSpPr>
          <p:nvPr>
            <p:ph type="pic" sz="quarter" idx="21"/>
          </p:nvPr>
        </p:nvSpPr>
        <p:spPr>
          <a:xfrm>
            <a:off x="2559983" y="1208088"/>
            <a:ext cx="1845545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6" name="Picture Placeholder 18"/>
          <p:cNvSpPr>
            <a:spLocks noGrp="1"/>
          </p:cNvSpPr>
          <p:nvPr>
            <p:ph type="pic" sz="quarter" idx="22"/>
          </p:nvPr>
        </p:nvSpPr>
        <p:spPr>
          <a:xfrm>
            <a:off x="4750554" y="1208088"/>
            <a:ext cx="1845545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7" name="Picture Placeholder 18"/>
          <p:cNvSpPr>
            <a:spLocks noGrp="1"/>
          </p:cNvSpPr>
          <p:nvPr>
            <p:ph type="pic" sz="quarter" idx="23"/>
          </p:nvPr>
        </p:nvSpPr>
        <p:spPr>
          <a:xfrm>
            <a:off x="6931743" y="1208088"/>
            <a:ext cx="1845545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7"/>
          </p:nvPr>
        </p:nvSpPr>
        <p:spPr>
          <a:xfrm>
            <a:off x="365125" y="3684587"/>
            <a:ext cx="1827590" cy="2262187"/>
          </a:xfrm>
        </p:spPr>
        <p:txBody>
          <a:bodyPr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/>
          </p:nvPr>
        </p:nvSpPr>
        <p:spPr>
          <a:xfrm>
            <a:off x="2559983" y="3684587"/>
            <a:ext cx="1827590" cy="2262187"/>
          </a:xfrm>
        </p:spPr>
        <p:txBody>
          <a:bodyPr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9"/>
          </p:nvPr>
        </p:nvSpPr>
        <p:spPr>
          <a:xfrm>
            <a:off x="4750554" y="3684587"/>
            <a:ext cx="1827590" cy="2262187"/>
          </a:xfrm>
        </p:spPr>
        <p:txBody>
          <a:bodyPr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20"/>
          </p:nvPr>
        </p:nvSpPr>
        <p:spPr>
          <a:xfrm>
            <a:off x="6943268" y="3684587"/>
            <a:ext cx="1827590" cy="2262187"/>
          </a:xfrm>
        </p:spPr>
        <p:txBody>
          <a:bodyPr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66713" y="6397625"/>
            <a:ext cx="8023308" cy="225425"/>
          </a:xfrm>
        </p:spPr>
        <p:txBody>
          <a:bodyPr/>
          <a:lstStyle>
            <a:lvl1pPr>
              <a:defRPr lang="en-US" sz="800" smtClean="0">
                <a:effectLst/>
              </a:defRPr>
            </a:lvl1pPr>
          </a:lstStyle>
          <a:p>
            <a:r>
              <a:rPr lang="en-US" smtClean="0"/>
              <a:t>© 2016 AT&amp;T Intellectual Property. All rights reserved. AT&amp;T, Globe logo, Mobilizing Your World and other marks are trademarks and service marks of AT&amp;T Intellectual Property and/or AT&amp;T affiliated companies. All other marks contained herein are the property of their respective owners. The information contained herein is not an offer, commitment, representation or warranty by AT&amp;T and is subject to change.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10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72000" y="2686050"/>
            <a:ext cx="0" cy="3178175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365125" y="1118870"/>
            <a:ext cx="8408988" cy="134019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000"/>
              </a:spcAft>
              <a:buFontTx/>
              <a:buNone/>
              <a:defRPr sz="3200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5125" y="2624602"/>
            <a:ext cx="4023360" cy="3315823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4753928" y="2623098"/>
            <a:ext cx="4023360" cy="3317327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66713" y="6397625"/>
            <a:ext cx="8023308" cy="225425"/>
          </a:xfrm>
        </p:spPr>
        <p:txBody>
          <a:bodyPr/>
          <a:lstStyle>
            <a:lvl1pPr>
              <a:defRPr lang="en-US" sz="800" smtClean="0">
                <a:effectLst/>
              </a:defRPr>
            </a:lvl1pPr>
          </a:lstStyle>
          <a:p>
            <a:r>
              <a:rPr lang="en-US" smtClean="0"/>
              <a:t>© 2016 AT&amp;T Intellectual Property. All rights reserved. AT&amp;T, Globe logo, Mobilizing Your World and other marks are trademarks and service marks of AT&amp;T Intellectual Property and/or AT&amp;T affiliated companies. All other marks contained herein are the property of their respective owners. The information contained herein is not an offer, commitment, representation or warranty by AT&amp;T and is subject to change.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843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3108325" y="2686050"/>
            <a:ext cx="0" cy="3178175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038850" y="2686050"/>
            <a:ext cx="0" cy="3178175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368300" y="1117981"/>
            <a:ext cx="8408988" cy="1344168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000"/>
              </a:spcAft>
              <a:buFontTx/>
              <a:buNone/>
              <a:defRPr sz="3200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5125" y="2623098"/>
            <a:ext cx="2554876" cy="331732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5"/>
          </p:nvPr>
        </p:nvSpPr>
        <p:spPr>
          <a:xfrm>
            <a:off x="3295981" y="2623098"/>
            <a:ext cx="2554876" cy="331732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6226838" y="2623098"/>
            <a:ext cx="2554876" cy="331732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366713" y="6397625"/>
            <a:ext cx="8023308" cy="225425"/>
          </a:xfrm>
        </p:spPr>
        <p:txBody>
          <a:bodyPr/>
          <a:lstStyle>
            <a:lvl1pPr>
              <a:defRPr lang="en-US" sz="800" smtClean="0">
                <a:effectLst/>
              </a:defRPr>
            </a:lvl1pPr>
          </a:lstStyle>
          <a:p>
            <a:r>
              <a:rPr lang="en-US" smtClean="0"/>
              <a:t>© 2016 AT&amp;T Intellectual Property. All rights reserved. AT&amp;T, Globe logo, Mobilizing Your World and other marks are trademarks and service marks of AT&amp;T Intellectual Property and/or AT&amp;T affiliated companies. All other marks contained herein are the property of their respective owners. The information contained herein is not an offer, commitment, representation or warranty by AT&amp;T and is subject to change.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572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376488" y="2690813"/>
            <a:ext cx="0" cy="3173412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0" y="2690813"/>
            <a:ext cx="0" cy="3173412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765925" y="2690813"/>
            <a:ext cx="0" cy="3173412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368300" y="1117981"/>
            <a:ext cx="8408988" cy="1344168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000"/>
              </a:spcAft>
              <a:buFontTx/>
              <a:buNone/>
              <a:defRPr sz="3200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5"/>
          </p:nvPr>
        </p:nvSpPr>
        <p:spPr>
          <a:xfrm>
            <a:off x="365125" y="2623098"/>
            <a:ext cx="1827590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16"/>
          </p:nvPr>
        </p:nvSpPr>
        <p:spPr>
          <a:xfrm>
            <a:off x="2559983" y="2623098"/>
            <a:ext cx="1827590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7"/>
          </p:nvPr>
        </p:nvSpPr>
        <p:spPr>
          <a:xfrm>
            <a:off x="4754841" y="2623098"/>
            <a:ext cx="1827590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/>
          </p:nvPr>
        </p:nvSpPr>
        <p:spPr>
          <a:xfrm>
            <a:off x="6949698" y="2623098"/>
            <a:ext cx="1827590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366713" y="6397625"/>
            <a:ext cx="8023308" cy="225425"/>
          </a:xfrm>
        </p:spPr>
        <p:txBody>
          <a:bodyPr/>
          <a:lstStyle>
            <a:lvl1pPr>
              <a:defRPr lang="en-US" sz="800" smtClean="0">
                <a:effectLst/>
              </a:defRPr>
            </a:lvl1pPr>
          </a:lstStyle>
          <a:p>
            <a:r>
              <a:rPr lang="en-US" smtClean="0"/>
              <a:t>© 2016 AT&amp;T Intellectual Property. All rights reserved. AT&amp;T, Globe logo, Mobilizing Your World and other marks are trademarks and service marks of AT&amp;T Intellectual Property and/or AT&amp;T affiliated companies. All other marks contained herein are the property of their respective owners. The information contained herein is not an offer, commitment, representation or warranty by AT&amp;T and is subject to change.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03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with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0D1CB-144F-584C-B823-534102C4D5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0" y="1770063"/>
            <a:ext cx="0" cy="4094162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8300" y="1210471"/>
            <a:ext cx="8412163" cy="394846"/>
          </a:xfrm>
          <a:solidFill>
            <a:schemeClr val="tx2"/>
          </a:solidFill>
        </p:spPr>
        <p:txBody>
          <a:bodyPr lIns="91440" tIns="45720" rIns="91440" bIns="45720" anchor="ctr" anchorCtr="0"/>
          <a:lstStyle>
            <a:lvl1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68300" y="1769549"/>
            <a:ext cx="4030663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746625" y="1769549"/>
            <a:ext cx="4030663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300" y="2624602"/>
            <a:ext cx="4023360" cy="3315823"/>
          </a:xfrm>
        </p:spPr>
        <p:txBody>
          <a:bodyPr lIns="9144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4753928" y="2623098"/>
            <a:ext cx="4023360" cy="3317327"/>
          </a:xfrm>
        </p:spPr>
        <p:txBody>
          <a:bodyPr lIns="9144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366713" y="6397625"/>
            <a:ext cx="8023308" cy="2254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algn="l" defTabSz="457200" rtl="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 lang="en-US" sz="800" b="0" kern="120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mtClean="0"/>
              <a:t>© 2016 AT&amp;T Intellectual Property. All rights reserved. AT&amp;T, Globe logo, Mobilizing Your World and other marks are trademarks and service marks of AT&amp;T Intellectual Property and/or AT&amp;T affiliated companies. All other marks contained herein are the property of their respective owners. The information contained herein is not an offer, commitment, representation or warranty by AT&amp;T and is subject to change.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837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with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108325" y="1770063"/>
            <a:ext cx="0" cy="4094162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038850" y="1770063"/>
            <a:ext cx="0" cy="4094162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8300" y="1210471"/>
            <a:ext cx="8412163" cy="394846"/>
          </a:xfrm>
          <a:solidFill>
            <a:schemeClr val="tx2"/>
          </a:solidFill>
        </p:spPr>
        <p:txBody>
          <a:bodyPr lIns="91440" tIns="45720" rIns="91440" bIns="45720" anchor="ctr" anchorCtr="0"/>
          <a:lstStyle>
            <a:lvl1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68300" y="1769549"/>
            <a:ext cx="2554876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95982" y="1769549"/>
            <a:ext cx="2554876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226838" y="1769549"/>
            <a:ext cx="2554876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/>
          </p:nvPr>
        </p:nvSpPr>
        <p:spPr>
          <a:xfrm>
            <a:off x="368300" y="2623098"/>
            <a:ext cx="2554876" cy="3317328"/>
          </a:xfrm>
        </p:spPr>
        <p:txBody>
          <a:bodyPr lIns="9144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8"/>
          </p:nvPr>
        </p:nvSpPr>
        <p:spPr>
          <a:xfrm>
            <a:off x="3295981" y="2623098"/>
            <a:ext cx="2554876" cy="3317328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9"/>
          </p:nvPr>
        </p:nvSpPr>
        <p:spPr>
          <a:xfrm>
            <a:off x="6226838" y="2623098"/>
            <a:ext cx="2554876" cy="3317328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366713" y="6397625"/>
            <a:ext cx="8023308" cy="2254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algn="l" defTabSz="457200" rtl="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 lang="en-US" sz="800" b="0" kern="120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mtClean="0"/>
              <a:t>© 2016 AT&amp;T Intellectual Property. All rights reserved. AT&amp;T, Globe logo, Mobilizing Your World and other marks are trademarks and service marks of AT&amp;T Intellectual Property and/or AT&amp;T affiliated companies. All other marks contained herein are the property of their respective owners. The information contained herein is not an offer, commitment, representation or warranty by AT&amp;T and is subject to change.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071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 with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76488" y="1790700"/>
            <a:ext cx="0" cy="4073525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572000" y="1770063"/>
            <a:ext cx="0" cy="4094162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6765925" y="1779588"/>
            <a:ext cx="0" cy="4084637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8300" y="1210471"/>
            <a:ext cx="8412163" cy="394846"/>
          </a:xfrm>
          <a:solidFill>
            <a:schemeClr val="tx2"/>
          </a:solidFill>
        </p:spPr>
        <p:txBody>
          <a:bodyPr lIns="91440" tIns="45720" rIns="91440" bIns="45720" anchor="ctr" anchorCtr="0"/>
          <a:lstStyle>
            <a:lvl1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68300" y="1769549"/>
            <a:ext cx="1838445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559983" y="1769549"/>
            <a:ext cx="1838445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4750554" y="1769549"/>
            <a:ext cx="1838445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6943268" y="1769549"/>
            <a:ext cx="1838445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7"/>
          </p:nvPr>
        </p:nvSpPr>
        <p:spPr>
          <a:xfrm>
            <a:off x="368300" y="2623098"/>
            <a:ext cx="1827590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/>
          </p:nvPr>
        </p:nvSpPr>
        <p:spPr>
          <a:xfrm>
            <a:off x="2559983" y="2623098"/>
            <a:ext cx="1827590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9"/>
          </p:nvPr>
        </p:nvSpPr>
        <p:spPr>
          <a:xfrm>
            <a:off x="4750554" y="2623098"/>
            <a:ext cx="1827590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20"/>
          </p:nvPr>
        </p:nvSpPr>
        <p:spPr>
          <a:xfrm>
            <a:off x="6943268" y="2623098"/>
            <a:ext cx="1827590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24"/>
          </p:nvPr>
        </p:nvSpPr>
        <p:spPr>
          <a:xfrm>
            <a:off x="366713" y="6397625"/>
            <a:ext cx="8023308" cy="225425"/>
          </a:xfrm>
        </p:spPr>
        <p:txBody>
          <a:bodyPr/>
          <a:lstStyle>
            <a:lvl1pPr>
              <a:defRPr lang="en-US" sz="800" smtClean="0">
                <a:effectLst/>
              </a:defRPr>
            </a:lvl1pPr>
          </a:lstStyle>
          <a:p>
            <a:r>
              <a:rPr lang="en-US" smtClean="0"/>
              <a:t>© 2016 AT&amp;T Intellectual Property. All rights reserved. AT&amp;T, Globe logo, Mobilizing Your World and other marks are trademarks and service marks of AT&amp;T Intellectual Property and/or AT&amp;T affiliated companies. All other marks contained herein are the property of their respective owners. The information contained herein is not an offer, commitment, representation or warranty by AT&amp;T and is subject to change.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08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299" y="1139825"/>
            <a:ext cx="5958610" cy="4806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6495544" y="1206500"/>
            <a:ext cx="2281744" cy="4648200"/>
          </a:xfrm>
          <a:solidFill>
            <a:srgbClr val="E8E8E8"/>
          </a:solidFill>
        </p:spPr>
        <p:txBody>
          <a:bodyPr lIns="274320" tIns="182880" rIns="274320" bIns="182880"/>
          <a:lstStyle>
            <a:lvl1pPr>
              <a:lnSpc>
                <a:spcPct val="100000"/>
              </a:lnSpc>
              <a:spcAft>
                <a:spcPts val="600"/>
              </a:spcAft>
              <a:defRPr sz="160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 i="1" baseline="0"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66713" y="6397625"/>
            <a:ext cx="8023308" cy="2254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algn="l" defTabSz="457200" rtl="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 lang="en-US" sz="800" b="0" kern="120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mtClean="0"/>
              <a:t>© 2016 AT&amp;T Intellectual Property. All rights reserved. AT&amp;T, Globe logo, Mobilizing Your World and other marks are trademarks and service marks of AT&amp;T Intellectual Property and/or AT&amp;T affiliated companies. All other marks contained herein are the property of their respective owners. The information contained herein is not an offer, commitment, representation or warranty by AT&amp;T and is subject to change.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68300" y="1206500"/>
            <a:ext cx="5954713" cy="464820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6495544" y="1206500"/>
            <a:ext cx="2281744" cy="4648200"/>
          </a:xfrm>
          <a:solidFill>
            <a:srgbClr val="E8E8E8"/>
          </a:solidFill>
        </p:spPr>
        <p:txBody>
          <a:bodyPr lIns="274320" tIns="182880" rIns="274320" bIns="182880"/>
          <a:lstStyle>
            <a:lvl1pPr>
              <a:lnSpc>
                <a:spcPct val="100000"/>
              </a:lnSpc>
              <a:spcAft>
                <a:spcPts val="600"/>
              </a:spcAft>
              <a:defRPr sz="160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 i="1" baseline="0"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66713" y="6397625"/>
            <a:ext cx="8023308" cy="225425"/>
          </a:xfrm>
        </p:spPr>
        <p:txBody>
          <a:bodyPr/>
          <a:lstStyle>
            <a:lvl1pPr>
              <a:defRPr lang="en-US" sz="800" smtClean="0">
                <a:effectLst/>
              </a:defRPr>
            </a:lvl1pPr>
          </a:lstStyle>
          <a:p>
            <a:r>
              <a:rPr lang="en-US" smtClean="0"/>
              <a:t>© 2016 AT&amp;T Intellectual Property. All rights reserved. AT&amp;T, Globe logo, Mobilizing Your World and other marks are trademarks and service marks of AT&amp;T Intellectual Property and/or AT&amp;T affiliated companies. All other marks contained herein are the property of their respective owners. The information contained herein is not an offer, commitment, representation or warranty by AT&amp;T and is subject to change.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267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m 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6713" y="1458913"/>
            <a:ext cx="4011612" cy="4405312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765675" y="1458913"/>
            <a:ext cx="4011613" cy="4405312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3217863"/>
            <a:ext cx="1905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099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7099" y="1142211"/>
            <a:ext cx="4011861" cy="3161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546896" y="1587384"/>
            <a:ext cx="3657600" cy="41371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772292" y="1142211"/>
            <a:ext cx="4004996" cy="3161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4941096" y="1587384"/>
            <a:ext cx="3657600" cy="41371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366713" y="6397625"/>
            <a:ext cx="8023308" cy="225425"/>
          </a:xfrm>
        </p:spPr>
        <p:txBody>
          <a:bodyPr/>
          <a:lstStyle>
            <a:lvl1pPr>
              <a:defRPr lang="en-US" sz="800" smtClean="0">
                <a:effectLst/>
              </a:defRPr>
            </a:lvl1pPr>
          </a:lstStyle>
          <a:p>
            <a:r>
              <a:rPr lang="en-US" smtClean="0"/>
              <a:t>© 2016 AT&amp;T Intellectual Property. All rights reserved. AT&amp;T, Globe logo, Mobilizing Your World and other marks are trademarks and service marks of AT&amp;T Intellectual Property and/or AT&amp;T affiliated companies. All other marks contained herein are the property of their respective owners. The information contained herein is not an offer, commitment, representation or warranty by AT&amp;T and is subject to change.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345488" y="6075363"/>
            <a:ext cx="4968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8"/>
          <p:cNvSpPr txBox="1">
            <a:spLocks noChangeArrowheads="1"/>
          </p:cNvSpPr>
          <p:nvPr userDrawn="1"/>
        </p:nvSpPr>
        <p:spPr bwMode="auto">
          <a:xfrm>
            <a:off x="374650" y="6329363"/>
            <a:ext cx="44275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750"/>
              </a:lnSpc>
              <a:defRPr/>
            </a:pPr>
            <a:r>
              <a:rPr lang="en-US" sz="600" dirty="0" smtClean="0">
                <a:solidFill>
                  <a:schemeClr val="tx2"/>
                </a:solidFill>
              </a:rPr>
              <a:t>© 2016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304288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08576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912864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0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2304288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608576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912864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3657600"/>
            <a:ext cx="8408988" cy="1517904"/>
          </a:xfrm>
        </p:spPr>
        <p:txBody>
          <a:bodyPr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74904" y="4577715"/>
            <a:ext cx="8412480" cy="45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904" y="5303520"/>
            <a:ext cx="6490521" cy="8209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1653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366713" y="6397625"/>
            <a:ext cx="8023308" cy="2254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algn="l" defTabSz="457200" rtl="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 lang="en-US" sz="800" b="0" kern="120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mtClean="0"/>
              <a:t>© 2016 AT&amp;T Intellectual Property. All rights reserved. AT&amp;T, Globe logo, Mobilizing Your World and other marks are trademarks and service marks of AT&amp;T Intellectual Property and/or AT&amp;T affiliated companies. All other marks contained herein are the property of their respective owners. The information contained herein is not an offer, commitment, representation or warranty by AT&amp;T and is subject to change.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184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366713" y="6397625"/>
            <a:ext cx="8023308" cy="2254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algn="l" defTabSz="457200" rtl="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 lang="en-US" sz="800" b="0" kern="120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mtClean="0"/>
              <a:t>© 2016 AT&amp;T Intellectual Property. All rights reserved. AT&amp;T, Globe logo, Mobilizing Your World and other marks are trademarks and service marks of AT&amp;T Intellectual Property and/or AT&amp;T affiliated companies. All other marks contained herein are the property of their respective owners. The information contained herein is not an offer, commitment, representation or warranty by AT&amp;T and is subject to change.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63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lob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white">
          <a:xfrm>
            <a:off x="211138" y="0"/>
            <a:ext cx="3051175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 userDrawn="1"/>
        </p:nvSpPr>
        <p:spPr bwMode="white">
          <a:xfrm>
            <a:off x="8385175" y="6078538"/>
            <a:ext cx="758825" cy="474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394075" y="2189163"/>
            <a:ext cx="23399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3640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YW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211138" y="0"/>
            <a:ext cx="3051175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 userDrawn="1"/>
        </p:nvSpPr>
        <p:spPr bwMode="white">
          <a:xfrm>
            <a:off x="8385175" y="6078538"/>
            <a:ext cx="758825" cy="474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2417763" y="2520950"/>
            <a:ext cx="40973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4739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lobe Blac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white">
          <a:xfrm>
            <a:off x="211138" y="0"/>
            <a:ext cx="3051175" cy="5032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 userDrawn="1"/>
        </p:nvSpPr>
        <p:spPr bwMode="white">
          <a:xfrm>
            <a:off x="8385175" y="6078538"/>
            <a:ext cx="758825" cy="4746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394075" y="2189163"/>
            <a:ext cx="23399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695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YW Blac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0"/>
            <a:ext cx="3262313" cy="5032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 userDrawn="1"/>
        </p:nvSpPr>
        <p:spPr bwMode="white">
          <a:xfrm>
            <a:off x="8385175" y="6078538"/>
            <a:ext cx="758825" cy="4746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2414588" y="2519363"/>
            <a:ext cx="4106862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087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lobe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0"/>
            <a:ext cx="3262313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 userDrawn="1"/>
        </p:nvSpPr>
        <p:spPr bwMode="white">
          <a:xfrm>
            <a:off x="8385175" y="6078538"/>
            <a:ext cx="758825" cy="474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765550" y="2560638"/>
            <a:ext cx="15970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100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YW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211138" y="0"/>
            <a:ext cx="3051175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 userDrawn="1"/>
        </p:nvSpPr>
        <p:spPr bwMode="white">
          <a:xfrm>
            <a:off x="8385175" y="6078538"/>
            <a:ext cx="758825" cy="474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2414588" y="2519363"/>
            <a:ext cx="4103687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369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345488" y="6075363"/>
            <a:ext cx="4968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374650" y="6329363"/>
            <a:ext cx="44275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750"/>
              </a:lnSpc>
              <a:defRPr/>
            </a:pPr>
            <a:r>
              <a:rPr lang="en-US" sz="600" dirty="0" smtClean="0">
                <a:solidFill>
                  <a:schemeClr val="tx2"/>
                </a:solidFill>
              </a:rPr>
              <a:t>© 2016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3425825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96" y="3657600"/>
            <a:ext cx="8408988" cy="1517904"/>
          </a:xfrm>
        </p:spPr>
        <p:txBody>
          <a:bodyPr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74196" y="4581144"/>
            <a:ext cx="8412480" cy="45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5303520"/>
            <a:ext cx="6490521" cy="8209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57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345488" y="6075363"/>
            <a:ext cx="4968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8"/>
          <p:cNvSpPr txBox="1">
            <a:spLocks noChangeArrowheads="1"/>
          </p:cNvSpPr>
          <p:nvPr userDrawn="1"/>
        </p:nvSpPr>
        <p:spPr bwMode="auto">
          <a:xfrm>
            <a:off x="374650" y="6329363"/>
            <a:ext cx="44275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750"/>
              </a:lnSpc>
              <a:defRPr/>
            </a:pPr>
            <a:r>
              <a:rPr lang="en-US" sz="600" dirty="0" smtClean="0"/>
              <a:t>© 2016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304288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08576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912864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0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2304288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608576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912864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96" y="3657600"/>
            <a:ext cx="8408988" cy="1517904"/>
          </a:xfrm>
        </p:spPr>
        <p:txBody>
          <a:bodyPr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74196" y="4581144"/>
            <a:ext cx="8412480" cy="45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5303520"/>
            <a:ext cx="6490521" cy="82889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83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345488" y="6075363"/>
            <a:ext cx="4968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374650" y="6329363"/>
            <a:ext cx="44275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750"/>
              </a:lnSpc>
              <a:defRPr/>
            </a:pPr>
            <a:r>
              <a:rPr lang="en-US" sz="600" dirty="0" smtClean="0"/>
              <a:t>© 2016 AT&amp;T Intellectual Property. All rights reserved.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3425825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96" y="3657600"/>
            <a:ext cx="8408988" cy="1517904"/>
          </a:xfrm>
        </p:spPr>
        <p:txBody>
          <a:bodyPr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74196" y="4581144"/>
            <a:ext cx="8412480" cy="45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5303520"/>
            <a:ext cx="6490521" cy="82889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573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88" y="6075363"/>
            <a:ext cx="4968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74196" y="3276600"/>
            <a:ext cx="8408988" cy="1510747"/>
          </a:xfrm>
        </p:spPr>
        <p:txBody>
          <a:bodyPr anchor="b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74196" y="4809744"/>
            <a:ext cx="8166100" cy="444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5303520"/>
            <a:ext cx="6490521" cy="82889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54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74700"/>
            <a:ext cx="9144000" cy="6083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6067425"/>
            <a:ext cx="5111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77371" y="1642532"/>
            <a:ext cx="8408988" cy="1512147"/>
          </a:xfrm>
        </p:spPr>
        <p:txBody>
          <a:bodyPr anchor="b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3608389"/>
            <a:ext cx="420846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83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6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345488" y="6075363"/>
            <a:ext cx="4968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713" y="6397625"/>
            <a:ext cx="220662" cy="2254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087075-0BF3-B24B-B469-0A17F16D4489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1028" name="TextBox 9"/>
          <p:cNvSpPr txBox="1">
            <a:spLocks noChangeArrowheads="1"/>
          </p:cNvSpPr>
          <p:nvPr/>
        </p:nvSpPr>
        <p:spPr bwMode="auto">
          <a:xfrm>
            <a:off x="368300" y="227013"/>
            <a:ext cx="840898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00" dirty="0" smtClean="0">
                <a:solidFill>
                  <a:schemeClr val="tx2"/>
                </a:solidFill>
              </a:rPr>
              <a:t>Brooklyn 5G Summit 2016</a:t>
            </a: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368300" y="522288"/>
            <a:ext cx="84089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138238"/>
            <a:ext cx="8408988" cy="48037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  <p:sldLayoutId id="2147484294" r:id="rId12"/>
    <p:sldLayoutId id="2147484295" r:id="rId13"/>
    <p:sldLayoutId id="2147484272" r:id="rId14"/>
    <p:sldLayoutId id="2147484273" r:id="rId15"/>
    <p:sldLayoutId id="2147484274" r:id="rId16"/>
    <p:sldLayoutId id="2147484275" r:id="rId17"/>
    <p:sldLayoutId id="2147484296" r:id="rId18"/>
    <p:sldLayoutId id="2147484276" r:id="rId19"/>
    <p:sldLayoutId id="2147484277" r:id="rId20"/>
    <p:sldLayoutId id="2147484297" r:id="rId21"/>
    <p:sldLayoutId id="2147484298" r:id="rId22"/>
    <p:sldLayoutId id="2147484278" r:id="rId23"/>
    <p:sldLayoutId id="2147484299" r:id="rId24"/>
    <p:sldLayoutId id="2147484300" r:id="rId25"/>
    <p:sldLayoutId id="2147484301" r:id="rId26"/>
    <p:sldLayoutId id="2147484302" r:id="rId27"/>
    <p:sldLayoutId id="2147484303" r:id="rId28"/>
    <p:sldLayoutId id="2147484304" r:id="rId29"/>
    <p:sldLayoutId id="2147484305" r:id="rId30"/>
    <p:sldLayoutId id="2147484306" r:id="rId31"/>
    <p:sldLayoutId id="2147484307" r:id="rId32"/>
    <p:sldLayoutId id="2147484308" r:id="rId33"/>
    <p:sldLayoutId id="2147484309" r:id="rId34"/>
    <p:sldLayoutId id="2147484310" r:id="rId35"/>
    <p:sldLayoutId id="2147484311" r:id="rId36"/>
    <p:sldLayoutId id="2147484279" r:id="rId37"/>
    <p:sldLayoutId id="2147484280" r:id="rId38"/>
    <p:sldLayoutId id="2147484312" r:id="rId39"/>
    <p:sldLayoutId id="2147484281" r:id="rId40"/>
    <p:sldLayoutId id="2147484282" r:id="rId41"/>
    <p:sldLayoutId id="2147484313" r:id="rId42"/>
    <p:sldLayoutId id="2147484314" r:id="rId43"/>
    <p:sldLayoutId id="2147484315" r:id="rId44"/>
    <p:sldLayoutId id="2147484316" r:id="rId45"/>
    <p:sldLayoutId id="2147484317" r:id="rId46"/>
    <p:sldLayoutId id="2147484318" r:id="rId4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lnSpc>
          <a:spcPct val="110000"/>
        </a:lnSpc>
        <a:spcBef>
          <a:spcPct val="0"/>
        </a:spcBef>
        <a:spcAft>
          <a:spcPts val="1000"/>
        </a:spcAft>
        <a:defRPr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lnSpc>
          <a:spcPct val="110000"/>
        </a:lnSpc>
        <a:spcBef>
          <a:spcPct val="0"/>
        </a:spcBef>
        <a:spcAft>
          <a:spcPts val="100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lnSpc>
          <a:spcPct val="110000"/>
        </a:lnSpc>
        <a:spcBef>
          <a:spcPct val="0"/>
        </a:spcBef>
        <a:spcAft>
          <a:spcPts val="100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lnSpc>
          <a:spcPct val="110000"/>
        </a:lnSpc>
        <a:spcBef>
          <a:spcPct val="0"/>
        </a:spcBef>
        <a:spcAft>
          <a:spcPts val="100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lnSpc>
          <a:spcPct val="110000"/>
        </a:lnSpc>
        <a:spcBef>
          <a:spcPct val="0"/>
        </a:spcBef>
        <a:spcAft>
          <a:spcPts val="100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lnSpc>
          <a:spcPct val="110000"/>
        </a:lnSpc>
        <a:spcBef>
          <a:spcPct val="0"/>
        </a:spcBef>
        <a:spcAft>
          <a:spcPts val="100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lnSpc>
          <a:spcPct val="110000"/>
        </a:lnSpc>
        <a:spcBef>
          <a:spcPct val="0"/>
        </a:spcBef>
        <a:spcAft>
          <a:spcPts val="100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lnSpc>
          <a:spcPct val="110000"/>
        </a:lnSpc>
        <a:spcBef>
          <a:spcPct val="0"/>
        </a:spcBef>
        <a:spcAft>
          <a:spcPts val="100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lnSpc>
          <a:spcPct val="110000"/>
        </a:lnSpc>
        <a:spcBef>
          <a:spcPct val="0"/>
        </a:spcBef>
        <a:spcAft>
          <a:spcPts val="100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Clr>
          <a:schemeClr val="tx1"/>
        </a:buClr>
        <a:buFont typeface="Arial" charset="0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0" indent="0" algn="l" defTabSz="457200" rtl="0" eaLnBrk="1" fontAlgn="base" hangingPunct="1">
        <a:spcBef>
          <a:spcPct val="0"/>
        </a:spcBef>
        <a:spcAft>
          <a:spcPts val="800"/>
        </a:spcAft>
        <a:buClr>
          <a:schemeClr val="tx2"/>
        </a:buClr>
        <a:defRPr sz="14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228600" indent="-228600" algn="l" defTabSz="457200" rtl="0" eaLnBrk="1" fontAlgn="base" hangingPunct="1">
        <a:spcBef>
          <a:spcPct val="0"/>
        </a:spcBef>
        <a:spcAft>
          <a:spcPts val="800"/>
        </a:spcAft>
        <a:buClr>
          <a:schemeClr val="tx2"/>
        </a:buClr>
        <a:buFont typeface="Lucida Grande" charset="0"/>
        <a:buChar char="–"/>
        <a:defRPr sz="14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457200" indent="-231775" algn="l" defTabSz="457200" rtl="0" eaLnBrk="1" fontAlgn="base" hangingPunct="1">
        <a:spcBef>
          <a:spcPct val="0"/>
        </a:spcBef>
        <a:spcAft>
          <a:spcPts val="800"/>
        </a:spcAft>
        <a:buClr>
          <a:schemeClr val="tx2"/>
        </a:buClr>
        <a:buFont typeface="Arial" charset="0"/>
        <a:buChar char="•"/>
        <a:defRPr sz="14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685800" indent="-228600" algn="l" defTabSz="457200" rtl="0" eaLnBrk="1" fontAlgn="base" hangingPunct="1">
        <a:spcBef>
          <a:spcPct val="0"/>
        </a:spcBef>
        <a:spcAft>
          <a:spcPts val="800"/>
        </a:spcAft>
        <a:buClr>
          <a:schemeClr val="tx2"/>
        </a:buClr>
        <a:buFont typeface="Lucida Grande" charset="0"/>
        <a:buChar char="–"/>
        <a:defRPr sz="1400"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917575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Lucida Grande"/>
        <a:buChar char="»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1143000" indent="-225425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tonio.amendola@intl.att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 title="Date"/>
          <p:cNvSpPr>
            <a:spLocks noGrp="1"/>
          </p:cNvSpPr>
          <p:nvPr>
            <p:ph type="body" sz="quarter" idx="14"/>
          </p:nvPr>
        </p:nvSpPr>
        <p:spPr>
          <a:xfrm>
            <a:off x="374650" y="595313"/>
            <a:ext cx="4208463" cy="24447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defRPr/>
            </a:pPr>
            <a:r>
              <a:rPr lang="en-US" dirty="0" smtClean="0">
                <a:ea typeface="+mn-ea"/>
                <a:cs typeface="+mn-cs"/>
              </a:rPr>
              <a:t>May 11, 2016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4" name="Title 3" title="Title slide option 1"/>
          <p:cNvSpPr>
            <a:spLocks noGrp="1"/>
          </p:cNvSpPr>
          <p:nvPr>
            <p:ph type="title"/>
          </p:nvPr>
        </p:nvSpPr>
        <p:spPr>
          <a:xfrm>
            <a:off x="374650" y="927100"/>
            <a:ext cx="8408988" cy="1522413"/>
          </a:xfrm>
        </p:spPr>
        <p:txBody>
          <a:bodyPr rtlCol="0">
            <a:noAutofit/>
          </a:bodyPr>
          <a:lstStyle/>
          <a:p>
            <a:pPr eaLnBrk="1" fontAlgn="auto" hangingPunct="1">
              <a:defRPr/>
            </a:pPr>
            <a:r>
              <a:rPr lang="en-US" dirty="0" smtClean="0">
                <a:ea typeface="+mj-ea"/>
                <a:cs typeface="+mj-cs"/>
              </a:rPr>
              <a:t>Turning Concepts into Action: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5G Preparation and the Carrier Eco-System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" name="Text Placeholder 4" title="Subtitle placeholder"/>
          <p:cNvSpPr>
            <a:spLocks noGrp="1"/>
          </p:cNvSpPr>
          <p:nvPr>
            <p:ph type="body" sz="quarter" idx="13"/>
          </p:nvPr>
        </p:nvSpPr>
        <p:spPr>
          <a:xfrm>
            <a:off x="374650" y="3475038"/>
            <a:ext cx="4966093" cy="233521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Antonio Amendola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Executive Director International External Affairs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AT&amp;T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dirty="0">
                <a:ea typeface="+mn-ea"/>
                <a:cs typeface="+mn-cs"/>
                <a:hlinkClick r:id="rId3"/>
              </a:rPr>
              <a:t>a</a:t>
            </a:r>
            <a:r>
              <a:rPr lang="nl-BE" dirty="0" smtClean="0">
                <a:ea typeface="+mn-ea"/>
                <a:cs typeface="+mn-cs"/>
                <a:hlinkClick r:id="rId3"/>
              </a:rPr>
              <a:t>ntonio.amendola@intl.att.com</a:t>
            </a:r>
            <a:endParaRPr lang="nl-BE" dirty="0" smtClean="0"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dirty="0" smtClean="0">
                <a:ea typeface="+mn-ea"/>
                <a:cs typeface="+mn-cs"/>
              </a:rPr>
              <a:t>@antonioamendola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Number Placeholder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D77F255-90EA-704A-9D6C-9155BA2FD215}" type="slidenum">
              <a:rPr lang="en-US" sz="800">
                <a:solidFill>
                  <a:schemeClr val="tx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r>
              <a:rPr lang="en-US" sz="8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" name="Title 5" title="Agenda slide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defRPr/>
            </a:pPr>
            <a:r>
              <a:rPr lang="en-US" sz="2800" dirty="0" smtClean="0">
                <a:ea typeface="+mj-ea"/>
                <a:cs typeface="+mj-cs"/>
              </a:rPr>
              <a:t>Agenda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7" name="Content Placeholder 6" title="Text box"/>
          <p:cNvSpPr>
            <a:spLocks noGrp="1"/>
          </p:cNvSpPr>
          <p:nvPr>
            <p:ph sz="quarter" idx="12"/>
          </p:nvPr>
        </p:nvSpPr>
        <p:spPr>
          <a:xfrm>
            <a:off x="368300" y="1139825"/>
            <a:ext cx="8408988" cy="4800600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Looking Back at 2015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State of 5G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AT&amp;T Trial Update </a:t>
            </a:r>
          </a:p>
        </p:txBody>
      </p:sp>
      <p:sp>
        <p:nvSpPr>
          <p:cNvPr id="13" name="Oval 12" title="Section circle"/>
          <p:cNvSpPr/>
          <p:nvPr/>
        </p:nvSpPr>
        <p:spPr>
          <a:xfrm>
            <a:off x="8688388" y="279400"/>
            <a:ext cx="88900" cy="889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 title="Section circle"/>
          <p:cNvSpPr/>
          <p:nvPr/>
        </p:nvSpPr>
        <p:spPr>
          <a:xfrm>
            <a:off x="8572500" y="279400"/>
            <a:ext cx="90488" cy="889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 title="Section circle"/>
          <p:cNvSpPr/>
          <p:nvPr/>
        </p:nvSpPr>
        <p:spPr>
          <a:xfrm>
            <a:off x="8458200" y="279400"/>
            <a:ext cx="88900" cy="889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 title="Section circle"/>
          <p:cNvSpPr/>
          <p:nvPr/>
        </p:nvSpPr>
        <p:spPr>
          <a:xfrm>
            <a:off x="8342313" y="279400"/>
            <a:ext cx="90487" cy="88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 title="Section circle"/>
          <p:cNvSpPr/>
          <p:nvPr/>
        </p:nvSpPr>
        <p:spPr>
          <a:xfrm>
            <a:off x="8228013" y="279400"/>
            <a:ext cx="88900" cy="88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16" y="2742224"/>
            <a:ext cx="4899301" cy="32750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4007" y="66230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endParaRPr lang="en-US" sz="1400" dirty="0" err="1" smtClean="0">
              <a:solidFill>
                <a:schemeClr val="tx2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366713" y="6397625"/>
            <a:ext cx="8023308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/>
              <a:t>© 2016 AT&amp;T Intellectual Property. All rights reserved. AT&amp;T, Globe logo, Mobilizing Your World and other marks are trademarks and service marks of AT&amp;T Intellectual Property and/or AT&amp;T affiliated companies. All other marks contained herein are the property of their respective owners. The information contained herein is not an offer, commitment, representation or warranty by AT&amp;T and is subject to change.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Number Placeholder 1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5E0F4D8-3E14-034E-8789-241E404453FD}" type="slidenum">
              <a:rPr lang="en-US" sz="800">
                <a:solidFill>
                  <a:schemeClr val="tx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r>
              <a:rPr lang="en-US" sz="8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" name="Title 3" title="Two-column with block slide"/>
          <p:cNvSpPr>
            <a:spLocks noGrp="1"/>
          </p:cNvSpPr>
          <p:nvPr>
            <p:ph type="title"/>
          </p:nvPr>
        </p:nvSpPr>
        <p:spPr>
          <a:xfrm>
            <a:off x="368300" y="522288"/>
            <a:ext cx="8408988" cy="342900"/>
          </a:xfrm>
        </p:spPr>
        <p:txBody>
          <a:bodyPr rtlCol="0">
            <a:noAutofit/>
          </a:bodyPr>
          <a:lstStyle/>
          <a:p>
            <a:pPr eaLnBrk="1" fontAlgn="auto" hangingPunct="1">
              <a:defRPr/>
            </a:pPr>
            <a:r>
              <a:rPr lang="en-US" sz="2800" dirty="0" smtClean="0">
                <a:ea typeface="+mj-ea"/>
                <a:cs typeface="+mj-cs"/>
              </a:rPr>
              <a:t>A Look Back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88067" name="Text Placeholder 18"/>
          <p:cNvSpPr>
            <a:spLocks noGrp="1"/>
          </p:cNvSpPr>
          <p:nvPr>
            <p:ph type="body" sz="quarter" idx="14"/>
          </p:nvPr>
        </p:nvSpPr>
        <p:spPr bwMode="auto">
          <a:xfrm>
            <a:off x="368300" y="1211263"/>
            <a:ext cx="8412163" cy="3937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>
                <a:latin typeface="Calibri" charset="0"/>
              </a:rPr>
              <a:t>What do we know now?</a:t>
            </a:r>
            <a:endParaRPr lang="en-US" sz="2400" dirty="0">
              <a:latin typeface="Calibri" charset="0"/>
            </a:endParaRPr>
          </a:p>
        </p:txBody>
      </p:sp>
      <p:sp>
        <p:nvSpPr>
          <p:cNvPr id="88068" name="Text Placeholder 19"/>
          <p:cNvSpPr>
            <a:spLocks noGrp="1"/>
          </p:cNvSpPr>
          <p:nvPr>
            <p:ph type="body" sz="quarter" idx="15"/>
          </p:nvPr>
        </p:nvSpPr>
        <p:spPr bwMode="auto">
          <a:xfrm>
            <a:off x="368300" y="1770063"/>
            <a:ext cx="4030663" cy="769937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sz="2400" dirty="0" smtClean="0">
                <a:latin typeface="Calibri" charset="0"/>
              </a:rPr>
              <a:t>Estimated Standards Timeline</a:t>
            </a:r>
            <a:endParaRPr lang="en-US" sz="2400" dirty="0">
              <a:latin typeface="Calibri" charset="0"/>
            </a:endParaRPr>
          </a:p>
        </p:txBody>
      </p:sp>
      <p:sp>
        <p:nvSpPr>
          <p:cNvPr id="88069" name="Text Placeholder 20"/>
          <p:cNvSpPr>
            <a:spLocks noGrp="1"/>
          </p:cNvSpPr>
          <p:nvPr>
            <p:ph type="body" sz="quarter" idx="16"/>
          </p:nvPr>
        </p:nvSpPr>
        <p:spPr bwMode="auto">
          <a:xfrm>
            <a:off x="4746625" y="1770063"/>
            <a:ext cx="4030663" cy="769937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sz="2400" dirty="0" smtClean="0">
                <a:latin typeface="Calibri" charset="0"/>
              </a:rPr>
              <a:t>Use Case Opportunities</a:t>
            </a:r>
            <a:endParaRPr lang="en-US" sz="2400" dirty="0">
              <a:latin typeface="Calibri" charset="0"/>
            </a:endParaRPr>
          </a:p>
        </p:txBody>
      </p:sp>
      <p:sp>
        <p:nvSpPr>
          <p:cNvPr id="5" name="Content Placeholder 4" title="Text box"/>
          <p:cNvSpPr>
            <a:spLocks noGrp="1"/>
          </p:cNvSpPr>
          <p:nvPr>
            <p:ph sz="quarter" idx="12"/>
          </p:nvPr>
        </p:nvSpPr>
        <p:spPr>
          <a:xfrm>
            <a:off x="368300" y="2624138"/>
            <a:ext cx="4022725" cy="3316287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3GPP Phase 1: 2018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3GPP Phase 2: end of 2019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Expected widespread industry deployments: Phase 2 and beyond</a:t>
            </a: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88071" name="Content Placeholder 17"/>
          <p:cNvSpPr>
            <a:spLocks noGrp="1"/>
          </p:cNvSpPr>
          <p:nvPr>
            <p:ph sz="quarter" idx="13"/>
          </p:nvPr>
        </p:nvSpPr>
        <p:spPr bwMode="auto">
          <a:xfrm>
            <a:off x="4754563" y="2622550"/>
            <a:ext cx="4022725" cy="3317875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</a:rPr>
              <a:t>Enhanced mobile broadband</a:t>
            </a:r>
          </a:p>
          <a:p>
            <a:pPr lvl="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charset="0"/>
              </a:rPr>
              <a:t>Throughput of 5 </a:t>
            </a:r>
            <a:r>
              <a:rPr lang="en-US" sz="1800" dirty="0" err="1" smtClean="0">
                <a:latin typeface="Calibri" charset="0"/>
              </a:rPr>
              <a:t>Gbps</a:t>
            </a:r>
            <a:r>
              <a:rPr lang="en-US" sz="1800" dirty="0" smtClean="0">
                <a:latin typeface="Calibri" charset="0"/>
              </a:rPr>
              <a:t> +</a:t>
            </a:r>
          </a:p>
          <a:p>
            <a:pPr marL="225425" lvl="3" indent="0">
              <a:spcAft>
                <a:spcPts val="0"/>
              </a:spcAft>
              <a:buNone/>
            </a:pPr>
            <a:endParaRPr lang="en-US" sz="1800" dirty="0" smtClean="0">
              <a:latin typeface="Calibri" charset="0"/>
            </a:endParaRPr>
          </a:p>
          <a:p>
            <a:pPr eaLnBrk="1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</a:rPr>
              <a:t>Massive </a:t>
            </a:r>
            <a:r>
              <a:rPr lang="en-US" dirty="0" err="1" smtClean="0">
                <a:latin typeface="Calibri" charset="0"/>
              </a:rPr>
              <a:t>IoT</a:t>
            </a:r>
            <a:endParaRPr lang="en-US" dirty="0" smtClean="0">
              <a:latin typeface="Calibri" charset="0"/>
            </a:endParaRPr>
          </a:p>
          <a:p>
            <a:pPr lvl="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charset="0"/>
              </a:rPr>
              <a:t>Connection Density</a:t>
            </a:r>
          </a:p>
          <a:p>
            <a:pPr lvl="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charset="0"/>
              </a:rPr>
              <a:t>Long battery life</a:t>
            </a:r>
          </a:p>
          <a:p>
            <a:pPr marL="225425" lvl="3" indent="0">
              <a:spcAft>
                <a:spcPts val="0"/>
              </a:spcAft>
              <a:buNone/>
            </a:pPr>
            <a:endParaRPr lang="en-US" sz="1800" dirty="0" smtClean="0">
              <a:latin typeface="Calibri" charset="0"/>
            </a:endParaRPr>
          </a:p>
          <a:p>
            <a:pPr eaLnBrk="1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</a:rPr>
              <a:t>High reliability / low latency</a:t>
            </a:r>
          </a:p>
          <a:p>
            <a:pPr lvl="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charset="0"/>
              </a:rPr>
              <a:t>Industrial control</a:t>
            </a:r>
          </a:p>
          <a:p>
            <a:pPr lvl="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charset="0"/>
              </a:rPr>
              <a:t>Remote manipulation</a:t>
            </a:r>
            <a:endParaRPr lang="en-US" sz="1800" dirty="0">
              <a:latin typeface="Calibri" charset="0"/>
            </a:endParaRPr>
          </a:p>
        </p:txBody>
      </p:sp>
      <p:sp>
        <p:nvSpPr>
          <p:cNvPr id="10" name="Oval 9" title="Section circle"/>
          <p:cNvSpPr/>
          <p:nvPr/>
        </p:nvSpPr>
        <p:spPr>
          <a:xfrm>
            <a:off x="8688388" y="279400"/>
            <a:ext cx="88900" cy="889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 title="Section circle"/>
          <p:cNvSpPr/>
          <p:nvPr/>
        </p:nvSpPr>
        <p:spPr>
          <a:xfrm>
            <a:off x="8572500" y="279400"/>
            <a:ext cx="90488" cy="889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 title="Section circle"/>
          <p:cNvSpPr/>
          <p:nvPr/>
        </p:nvSpPr>
        <p:spPr>
          <a:xfrm>
            <a:off x="8458200" y="279400"/>
            <a:ext cx="88900" cy="889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 title="Section circle"/>
          <p:cNvSpPr/>
          <p:nvPr/>
        </p:nvSpPr>
        <p:spPr>
          <a:xfrm>
            <a:off x="8342313" y="279400"/>
            <a:ext cx="90487" cy="88900"/>
          </a:xfrm>
          <a:prstGeom prst="ellipse">
            <a:avLst/>
          </a:prstGeom>
          <a:solidFill>
            <a:srgbClr val="009F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 title="Section circle"/>
          <p:cNvSpPr/>
          <p:nvPr/>
        </p:nvSpPr>
        <p:spPr>
          <a:xfrm>
            <a:off x="8228013" y="279400"/>
            <a:ext cx="88900" cy="88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49600" y="1119903"/>
            <a:ext cx="7509273" cy="345948"/>
          </a:xfrm>
        </p:spPr>
        <p:txBody>
          <a:bodyPr/>
          <a:lstStyle/>
          <a:p>
            <a:r>
              <a:rPr lang="en-US" sz="2800" dirty="0"/>
              <a:t>5G </a:t>
            </a:r>
            <a:r>
              <a:rPr lang="en-US" sz="2800" dirty="0" smtClean="0"/>
              <a:t>Estimated Timeline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724887" y="1826336"/>
          <a:ext cx="6610660" cy="285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380"/>
                <a:gridCol w="944380"/>
                <a:gridCol w="944380"/>
                <a:gridCol w="944380"/>
                <a:gridCol w="944380"/>
                <a:gridCol w="944380"/>
                <a:gridCol w="944380"/>
              </a:tblGrid>
              <a:tr h="28580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2016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2017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2018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2019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2020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2021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2022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39715" y="2220299"/>
            <a:ext cx="1402615" cy="5730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6475"/>
            <a:r>
              <a:rPr lang="en-US" dirty="0">
                <a:solidFill>
                  <a:prstClr val="white"/>
                </a:solidFill>
              </a:rPr>
              <a:t>Standards</a:t>
            </a:r>
          </a:p>
        </p:txBody>
      </p:sp>
      <p:sp>
        <p:nvSpPr>
          <p:cNvPr id="27" name="Rectangle 26"/>
          <p:cNvSpPr>
            <a:spLocks/>
          </p:cNvSpPr>
          <p:nvPr/>
        </p:nvSpPr>
        <p:spPr>
          <a:xfrm>
            <a:off x="239713" y="3070632"/>
            <a:ext cx="1402615" cy="5730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6475"/>
            <a:r>
              <a:rPr lang="en-US" dirty="0">
                <a:solidFill>
                  <a:prstClr val="white"/>
                </a:solidFill>
              </a:rPr>
              <a:t>Commercial mobile network launch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481513" y="3070632"/>
            <a:ext cx="971550" cy="446995"/>
          </a:xfrm>
          <a:prstGeom prst="rect">
            <a:avLst/>
          </a:prstGeom>
          <a:solidFill>
            <a:srgbClr val="23A2F9"/>
          </a:solidFill>
          <a:ln w="38100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6475"/>
            <a:endParaRPr lang="en-US" sz="1200" b="1" dirty="0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24884" y="2901332"/>
            <a:ext cx="663965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24884" y="3826725"/>
            <a:ext cx="663965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929467" y="3545813"/>
            <a:ext cx="2078417" cy="2528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defTabSz="456475"/>
            <a:r>
              <a:rPr lang="en-US" sz="1200" b="1" dirty="0" smtClean="0">
                <a:solidFill>
                  <a:schemeClr val="tx2"/>
                </a:solidFill>
              </a:rPr>
              <a:t>S. Korea Winter Olympics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15282" y="3070632"/>
            <a:ext cx="1538033" cy="446995"/>
          </a:xfrm>
          <a:prstGeom prst="rect">
            <a:avLst/>
          </a:prstGeom>
          <a:solidFill>
            <a:srgbClr val="002060"/>
          </a:solidFill>
          <a:ln w="952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6475"/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66775" y="5555095"/>
            <a:ext cx="220607" cy="168637"/>
          </a:xfrm>
          <a:prstGeom prst="rect">
            <a:avLst/>
          </a:prstGeom>
        </p:spPr>
        <p:txBody>
          <a:bodyPr/>
          <a:lstStyle/>
          <a:p>
            <a:fld id="{12CB907E-C602-C34B-93F7-CA9E40714286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9" name="Isosceles Triangle 48"/>
          <p:cNvSpPr/>
          <p:nvPr/>
        </p:nvSpPr>
        <p:spPr>
          <a:xfrm>
            <a:off x="4111557" y="2220300"/>
            <a:ext cx="492081" cy="418286"/>
          </a:xfrm>
          <a:prstGeom prst="triangle">
            <a:avLst/>
          </a:prstGeom>
          <a:solidFill>
            <a:srgbClr val="23A2F9"/>
          </a:solidFill>
          <a:ln w="38100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6475"/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50" name="Isosceles Triangle 49"/>
          <p:cNvSpPr/>
          <p:nvPr/>
        </p:nvSpPr>
        <p:spPr>
          <a:xfrm>
            <a:off x="5291847" y="2220299"/>
            <a:ext cx="507820" cy="416525"/>
          </a:xfrm>
          <a:prstGeom prst="triangle">
            <a:avLst/>
          </a:prstGeom>
          <a:solidFill>
            <a:srgbClr val="002060"/>
          </a:solidFill>
          <a:ln w="952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6475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479241" y="5148565"/>
            <a:ext cx="4735784" cy="200080"/>
            <a:chOff x="3858034" y="4059237"/>
            <a:chExt cx="3199061" cy="236843"/>
          </a:xfrm>
        </p:grpSpPr>
        <p:grpSp>
          <p:nvGrpSpPr>
            <p:cNvPr id="13" name="Group 12"/>
            <p:cNvGrpSpPr/>
            <p:nvPr/>
          </p:nvGrpSpPr>
          <p:grpSpPr>
            <a:xfrm>
              <a:off x="3858034" y="4067916"/>
              <a:ext cx="885204" cy="201998"/>
              <a:chOff x="3858034" y="4067916"/>
              <a:chExt cx="885204" cy="20199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858034" y="4067916"/>
                <a:ext cx="242903" cy="201998"/>
              </a:xfrm>
              <a:prstGeom prst="rect">
                <a:avLst/>
              </a:prstGeom>
              <a:solidFill>
                <a:schemeClr val="accent6"/>
              </a:solidFill>
              <a:ln w="38100">
                <a:noFill/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456475"/>
                <a:endParaRPr lang="en-US" sz="12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050567" y="4069676"/>
                <a:ext cx="692671" cy="1984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 defTabSz="456475"/>
                <a:r>
                  <a:rPr lang="en-US" sz="1200" b="1" dirty="0">
                    <a:solidFill>
                      <a:srgbClr val="000000"/>
                    </a:solidFill>
                  </a:rPr>
                  <a:t>Pre-standard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4841033" y="4067915"/>
              <a:ext cx="1072201" cy="228165"/>
              <a:chOff x="3736504" y="4067915"/>
              <a:chExt cx="1072201" cy="228165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3736504" y="4067915"/>
                <a:ext cx="242903" cy="201998"/>
              </a:xfrm>
              <a:prstGeom prst="rect">
                <a:avLst/>
              </a:prstGeom>
              <a:solidFill>
                <a:srgbClr val="23A2F9"/>
              </a:solidFill>
              <a:ln w="38100">
                <a:noFill/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456475"/>
                <a:endParaRPr lang="en-US" sz="12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945805" y="4069676"/>
                <a:ext cx="862900" cy="2264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 defTabSz="456475"/>
                <a:r>
                  <a:rPr lang="en-US" sz="1200" b="1" dirty="0">
                    <a:solidFill>
                      <a:srgbClr val="000000"/>
                    </a:solidFill>
                  </a:rPr>
                  <a:t>Enhanced mobile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062930" y="4059237"/>
              <a:ext cx="994165" cy="210673"/>
              <a:chOff x="3853871" y="4059237"/>
              <a:chExt cx="994165" cy="210673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853871" y="4067911"/>
                <a:ext cx="242903" cy="201999"/>
              </a:xfrm>
              <a:prstGeom prst="rect">
                <a:avLst/>
              </a:prstGeom>
              <a:solidFill>
                <a:srgbClr val="002060"/>
              </a:solidFill>
              <a:ln w="3175">
                <a:noFill/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456475"/>
                <a:endParaRPr lang="en-US" sz="1600" b="1" u="sng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012863" y="4059237"/>
                <a:ext cx="835173" cy="1967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 defTabSz="456475"/>
                <a:r>
                  <a:rPr lang="en-US" sz="1200" b="1" dirty="0">
                    <a:solidFill>
                      <a:srgbClr val="000000"/>
                    </a:solidFill>
                  </a:rPr>
                  <a:t>Full standard</a:t>
                </a:r>
              </a:p>
            </p:txBody>
          </p:sp>
        </p:grpSp>
      </p:grpSp>
      <p:sp>
        <p:nvSpPr>
          <p:cNvPr id="17" name="Rectangle 16"/>
          <p:cNvSpPr/>
          <p:nvPr/>
        </p:nvSpPr>
        <p:spPr>
          <a:xfrm>
            <a:off x="2227214" y="5092371"/>
            <a:ext cx="5066893" cy="350647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6475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22634" y="2636824"/>
            <a:ext cx="1234377" cy="2528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defTabSz="456475"/>
            <a:r>
              <a:rPr lang="en-US" sz="1200" b="1" dirty="0">
                <a:solidFill>
                  <a:srgbClr val="000000"/>
                </a:solidFill>
              </a:rPr>
              <a:t>Phase 1: </a:t>
            </a:r>
            <a:r>
              <a:rPr lang="en-US" sz="1200" b="1" dirty="0" err="1">
                <a:solidFill>
                  <a:srgbClr val="000000"/>
                </a:solidFill>
              </a:rPr>
              <a:t>eMBB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78112" y="2642768"/>
            <a:ext cx="554160" cy="2528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defTabSz="456475"/>
            <a:r>
              <a:rPr lang="en-US" sz="1200" b="1" dirty="0">
                <a:solidFill>
                  <a:srgbClr val="000000"/>
                </a:solidFill>
              </a:rPr>
              <a:t>Phase 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481513" y="3068147"/>
            <a:ext cx="201010" cy="4507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0" scaled="1"/>
            <a:tileRect/>
          </a:gradFill>
          <a:ln w="38100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6475"/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 rot="10800000">
            <a:off x="5392001" y="3070629"/>
            <a:ext cx="122124" cy="44699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0" scaled="1"/>
            <a:tileRect/>
          </a:gradFill>
          <a:ln w="38100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6475"/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 flipH="1">
            <a:off x="4013705" y="3059659"/>
            <a:ext cx="483543" cy="446995"/>
          </a:xfrm>
          <a:prstGeom prst="rect">
            <a:avLst/>
          </a:prstGeom>
          <a:solidFill>
            <a:schemeClr val="accent6"/>
          </a:solidFill>
          <a:ln w="38100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6475"/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35" name="Isosceles Triangle 34"/>
          <p:cNvSpPr/>
          <p:nvPr/>
        </p:nvSpPr>
        <p:spPr>
          <a:xfrm>
            <a:off x="3722635" y="3070633"/>
            <a:ext cx="492081" cy="418286"/>
          </a:xfrm>
          <a:prstGeom prst="triangle">
            <a:avLst/>
          </a:prstGeom>
          <a:solidFill>
            <a:schemeClr val="accent6"/>
          </a:solidFill>
          <a:ln w="6350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6475"/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600" y="639270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endParaRPr lang="en-US" sz="1400" dirty="0" err="1" smtClean="0">
              <a:solidFill>
                <a:schemeClr val="tx2"/>
              </a:solidFill>
            </a:endParaRP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66713" y="6397625"/>
            <a:ext cx="8023308" cy="225425"/>
          </a:xfrm>
          <a:prstGeom prst="rect">
            <a:avLst/>
          </a:prstGeom>
        </p:spPr>
        <p:txBody>
          <a:bodyPr/>
          <a:lstStyle>
            <a:lvl1pPr>
              <a:defRPr lang="en-US" sz="800" smtClean="0">
                <a:effectLst/>
              </a:defRPr>
            </a:lvl1pPr>
          </a:lstStyle>
          <a:p>
            <a:r>
              <a:rPr lang="en-US" smtClean="0"/>
              <a:t>© 2016 AT&amp;T Intellectual Property. All rights reserved. AT&amp;T, Globe logo, Mobilizing Your World and other marks are trademarks and service marks of AT&amp;T Intellectual Property and/or AT&amp;T affiliated companies. All other marks contained herein are the property of their respective owners. The information contained herein is not an offer, commitment, representation or warranty by AT&amp;T and is subject to change.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6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Number Placeholder 1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5E0F4D8-3E14-034E-8789-241E404453FD}" type="slidenum">
              <a:rPr lang="en-US" sz="800">
                <a:solidFill>
                  <a:schemeClr val="tx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r>
              <a:rPr lang="en-US" sz="8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" name="Title 3" title="Two-column with block slide"/>
          <p:cNvSpPr>
            <a:spLocks noGrp="1"/>
          </p:cNvSpPr>
          <p:nvPr>
            <p:ph type="title"/>
          </p:nvPr>
        </p:nvSpPr>
        <p:spPr>
          <a:xfrm>
            <a:off x="477044" y="825500"/>
            <a:ext cx="8408988" cy="342900"/>
          </a:xfrm>
        </p:spPr>
        <p:txBody>
          <a:bodyPr rtlCol="0">
            <a:noAutofit/>
          </a:bodyPr>
          <a:lstStyle/>
          <a:p>
            <a:pPr eaLnBrk="1" fontAlgn="auto" hangingPunct="1">
              <a:defRPr/>
            </a:pPr>
            <a:r>
              <a:rPr lang="en-US" sz="2800" dirty="0" smtClean="0">
                <a:ea typeface="+mj-ea"/>
                <a:cs typeface="+mj-cs"/>
              </a:rPr>
              <a:t>Path to 5G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88068" name="Text Placeholder 19"/>
          <p:cNvSpPr>
            <a:spLocks noGrp="1"/>
          </p:cNvSpPr>
          <p:nvPr>
            <p:ph type="body" sz="quarter" idx="15"/>
          </p:nvPr>
        </p:nvSpPr>
        <p:spPr bwMode="auto">
          <a:xfrm>
            <a:off x="368300" y="1427163"/>
            <a:ext cx="4030663" cy="769937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sz="2400" dirty="0" smtClean="0">
                <a:latin typeface="Calibri" charset="0"/>
              </a:rPr>
              <a:t>Pre-Deployment</a:t>
            </a:r>
            <a:endParaRPr lang="en-US" sz="2400" dirty="0">
              <a:latin typeface="Calibri" charset="0"/>
            </a:endParaRPr>
          </a:p>
        </p:txBody>
      </p:sp>
      <p:sp>
        <p:nvSpPr>
          <p:cNvPr id="88069" name="Text Placeholder 20"/>
          <p:cNvSpPr>
            <a:spLocks noGrp="1"/>
          </p:cNvSpPr>
          <p:nvPr>
            <p:ph type="body" sz="quarter" idx="16"/>
          </p:nvPr>
        </p:nvSpPr>
        <p:spPr bwMode="auto">
          <a:xfrm>
            <a:off x="4746625" y="1427163"/>
            <a:ext cx="4030663" cy="769937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sz="2400" dirty="0" smtClean="0">
                <a:latin typeface="Calibri" charset="0"/>
              </a:rPr>
              <a:t>5G Industry Expectations</a:t>
            </a:r>
            <a:endParaRPr lang="en-US" sz="2400" dirty="0">
              <a:latin typeface="Calibri" charset="0"/>
            </a:endParaRPr>
          </a:p>
        </p:txBody>
      </p:sp>
      <p:sp>
        <p:nvSpPr>
          <p:cNvPr id="5" name="Content Placeholder 4" title="Text box"/>
          <p:cNvSpPr>
            <a:spLocks noGrp="1"/>
          </p:cNvSpPr>
          <p:nvPr>
            <p:ph sz="quarter" idx="12"/>
          </p:nvPr>
        </p:nvSpPr>
        <p:spPr>
          <a:xfrm>
            <a:off x="368300" y="2281238"/>
            <a:ext cx="4022725" cy="3316287"/>
          </a:xfrm>
        </p:spPr>
        <p:txBody>
          <a:bodyPr/>
          <a:lstStyle/>
          <a:p>
            <a:pPr marL="0" indent="0" fontAlgn="auto">
              <a:spcBef>
                <a:spcPts val="0"/>
              </a:spcBef>
              <a:defRPr/>
            </a:pPr>
            <a:r>
              <a:rPr lang="en-US" dirty="0" smtClean="0"/>
              <a:t>LTE-Advanced Evolution (R13&amp;14)</a:t>
            </a:r>
            <a:endParaRPr lang="en-US" dirty="0"/>
          </a:p>
          <a:p>
            <a:pPr marL="285750" indent="-285750" eaLnBrk="1" fontAlgn="auto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chemeClr val="tx2"/>
                </a:solidFill>
                <a:ea typeface="+mn-ea"/>
                <a:cs typeface="+mn-cs"/>
              </a:rPr>
              <a:t>FD-MIMO</a:t>
            </a:r>
          </a:p>
          <a:p>
            <a:pPr marL="285750" indent="-285750" eaLnBrk="1" fontAlgn="auto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chemeClr val="tx2"/>
                </a:solidFill>
                <a:ea typeface="+mn-ea"/>
                <a:cs typeface="+mn-cs"/>
              </a:rPr>
              <a:t>Improved densification management</a:t>
            </a:r>
          </a:p>
          <a:p>
            <a:pPr marL="285750" indent="-285750" eaLnBrk="1" fontAlgn="auto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chemeClr val="tx2"/>
                </a:solidFill>
                <a:ea typeface="+mn-ea"/>
                <a:cs typeface="+mn-cs"/>
              </a:rPr>
              <a:t>Dual connectivity</a:t>
            </a:r>
          </a:p>
          <a:p>
            <a:pPr marL="285750" indent="-285750" eaLnBrk="1" fontAlgn="auto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chemeClr val="tx2"/>
                </a:solidFill>
                <a:ea typeface="+mn-ea"/>
                <a:cs typeface="+mn-cs"/>
              </a:rPr>
              <a:t>Improved latency</a:t>
            </a:r>
          </a:p>
          <a:p>
            <a:pPr marL="285750" indent="-285750" eaLnBrk="1" fontAlgn="auto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chemeClr val="tx2"/>
                </a:solidFill>
                <a:ea typeface="+mn-ea"/>
                <a:cs typeface="+mn-cs"/>
              </a:rPr>
              <a:t>Higher order modulation</a:t>
            </a:r>
          </a:p>
          <a:p>
            <a:pPr marL="285750" indent="-285750" eaLnBrk="1" fontAlgn="auto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chemeClr val="tx2"/>
                </a:solidFill>
                <a:ea typeface="+mn-ea"/>
                <a:cs typeface="+mn-cs"/>
              </a:rPr>
              <a:t>Virtualization</a:t>
            </a:r>
            <a:endParaRPr lang="en-US" dirty="0">
              <a:solidFill>
                <a:schemeClr val="tx2"/>
              </a:solidFill>
              <a:ea typeface="+mn-ea"/>
              <a:cs typeface="+mn-cs"/>
            </a:endParaRPr>
          </a:p>
          <a:p>
            <a:pPr marL="0" indent="0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Narrowband LTE</a:t>
            </a:r>
          </a:p>
          <a:p>
            <a:pPr marL="2857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ea typeface="+mn-ea"/>
              </a:rPr>
              <a:t>Designed for low-power devices, with 10-year battery life</a:t>
            </a:r>
          </a:p>
          <a:p>
            <a:pPr marL="2857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ea typeface="+mn-ea"/>
              </a:rPr>
              <a:t>Standards this summer; deployment late 2017 / early 2018</a:t>
            </a:r>
          </a:p>
        </p:txBody>
      </p:sp>
      <p:sp>
        <p:nvSpPr>
          <p:cNvPr id="88071" name="Content Placeholder 17"/>
          <p:cNvSpPr>
            <a:spLocks noGrp="1"/>
          </p:cNvSpPr>
          <p:nvPr>
            <p:ph sz="quarter" idx="13"/>
          </p:nvPr>
        </p:nvSpPr>
        <p:spPr bwMode="auto">
          <a:xfrm>
            <a:off x="4754563" y="2279650"/>
            <a:ext cx="4022725" cy="3317875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US" dirty="0" smtClean="0">
                <a:latin typeface="Calibri" charset="0"/>
              </a:rPr>
              <a:t>So much more than speed</a:t>
            </a:r>
            <a:endParaRPr lang="en-US" dirty="0" smtClean="0">
              <a:solidFill>
                <a:schemeClr val="tx2"/>
              </a:solidFill>
              <a:latin typeface="Calibri" charset="0"/>
            </a:endParaRPr>
          </a:p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Multi-gigabit speeds and high capacity</a:t>
            </a:r>
          </a:p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latin typeface="Calibri" charset="0"/>
              </a:rPr>
              <a:t>Connectionless Massive IoT </a:t>
            </a:r>
          </a:p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latin typeface="Calibri" charset="0"/>
              </a:rPr>
              <a:t>Ultra-Low Latency and high reliability</a:t>
            </a:r>
          </a:p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latin typeface="Calibri" charset="0"/>
              </a:rPr>
              <a:t>Sub 6 GHz for wide area coverage with improved spectral efficiency</a:t>
            </a:r>
          </a:p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latin typeface="Calibri" charset="0"/>
              </a:rPr>
              <a:t>Flexible, lean carrier design</a:t>
            </a:r>
          </a:p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latin typeface="Calibri" charset="0"/>
              </a:rPr>
              <a:t>Multi-RAT network using sub 6 GHz, mmWave and unlicensed bands in concert</a:t>
            </a:r>
          </a:p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Calibri" charset="0"/>
              </a:rPr>
              <a:t>M</a:t>
            </a:r>
            <a:r>
              <a:rPr lang="en-US" sz="1800" dirty="0" smtClean="0">
                <a:latin typeface="Calibri" charset="0"/>
              </a:rPr>
              <a:t>assive MIMO</a:t>
            </a:r>
          </a:p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latin typeface="Calibri" charset="0"/>
              </a:rPr>
              <a:t>Densification with self-backhaul</a:t>
            </a:r>
          </a:p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latin typeface="Calibri" charset="0"/>
              </a:rPr>
              <a:t>SDN/NFV based architecture</a:t>
            </a:r>
          </a:p>
        </p:txBody>
      </p:sp>
      <p:sp>
        <p:nvSpPr>
          <p:cNvPr id="10" name="Oval 9" title="Section circle"/>
          <p:cNvSpPr/>
          <p:nvPr/>
        </p:nvSpPr>
        <p:spPr>
          <a:xfrm>
            <a:off x="8688388" y="279400"/>
            <a:ext cx="88900" cy="889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 title="Section circle"/>
          <p:cNvSpPr/>
          <p:nvPr/>
        </p:nvSpPr>
        <p:spPr>
          <a:xfrm>
            <a:off x="8572500" y="279400"/>
            <a:ext cx="90488" cy="889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 title="Section circle"/>
          <p:cNvSpPr/>
          <p:nvPr/>
        </p:nvSpPr>
        <p:spPr>
          <a:xfrm>
            <a:off x="8458200" y="279400"/>
            <a:ext cx="88900" cy="889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 title="Section circle"/>
          <p:cNvSpPr/>
          <p:nvPr/>
        </p:nvSpPr>
        <p:spPr>
          <a:xfrm>
            <a:off x="8342313" y="279400"/>
            <a:ext cx="90487" cy="88900"/>
          </a:xfrm>
          <a:prstGeom prst="ellipse">
            <a:avLst/>
          </a:prstGeom>
          <a:solidFill>
            <a:srgbClr val="009F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 title="Section circle"/>
          <p:cNvSpPr/>
          <p:nvPr/>
        </p:nvSpPr>
        <p:spPr>
          <a:xfrm>
            <a:off x="8228013" y="279400"/>
            <a:ext cx="88900" cy="88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2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Number Placeholder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D77F255-90EA-704A-9D6C-9155BA2FD215}" type="slidenum">
              <a:rPr lang="en-US" sz="800">
                <a:solidFill>
                  <a:schemeClr val="tx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r>
              <a:rPr lang="en-US" sz="8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" name="Title 5" title="Agenda slide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defRPr/>
            </a:pPr>
            <a:r>
              <a:rPr lang="en-US" sz="2800" dirty="0" smtClean="0">
                <a:ea typeface="+mj-ea"/>
                <a:cs typeface="+mj-cs"/>
              </a:rPr>
              <a:t>AT&amp;T’s 5G Trials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7" name="Content Placeholder 6" title="Text box"/>
          <p:cNvSpPr>
            <a:spLocks noGrp="1"/>
          </p:cNvSpPr>
          <p:nvPr>
            <p:ph sz="quarter" idx="12"/>
          </p:nvPr>
        </p:nvSpPr>
        <p:spPr>
          <a:xfrm>
            <a:off x="368300" y="1139825"/>
            <a:ext cx="4605482" cy="4800600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ea typeface="+mn-ea"/>
                <a:cs typeface="+mn-cs"/>
              </a:rPr>
              <a:t>Extension of current Lab testing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ea typeface="+mn-ea"/>
                <a:cs typeface="+mn-cs"/>
              </a:rPr>
              <a:t>2Q16 kick-off – Austin, TX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 smtClean="0">
              <a:ea typeface="+mn-ea"/>
              <a:cs typeface="+mn-cs"/>
            </a:endParaRPr>
          </a:p>
          <a:p>
            <a:pPr lvl="4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Fixed broadband solution – between 15-28 GHz</a:t>
            </a:r>
          </a:p>
          <a:p>
            <a:pPr lvl="4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Outdoor </a:t>
            </a:r>
            <a:r>
              <a:rPr lang="en-US" sz="1800" dirty="0"/>
              <a:t>tests this summer</a:t>
            </a:r>
          </a:p>
          <a:p>
            <a:pPr lvl="4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ea typeface="+mn-ea"/>
              </a:rPr>
              <a:t>Wireless connectivity to fixed locations by EOY</a:t>
            </a:r>
            <a:endParaRPr lang="en-US" sz="1800" dirty="0">
              <a:ea typeface="+mn-ea"/>
            </a:endParaRPr>
          </a:p>
          <a:p>
            <a:pPr lvl="4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ea typeface="+mn-ea"/>
              </a:rPr>
              <a:t>Mobility testing</a:t>
            </a:r>
          </a:p>
          <a:p>
            <a:pPr lvl="4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err="1" smtClean="0">
                <a:ea typeface="+mn-ea"/>
              </a:rPr>
              <a:t>cmWave</a:t>
            </a:r>
            <a:r>
              <a:rPr lang="en-US" sz="1800" dirty="0" smtClean="0">
                <a:ea typeface="+mn-ea"/>
              </a:rPr>
              <a:t> and </a:t>
            </a:r>
            <a:r>
              <a:rPr lang="en-US" sz="1800" dirty="0" err="1" smtClean="0">
                <a:ea typeface="+mn-ea"/>
              </a:rPr>
              <a:t>mmWave</a:t>
            </a:r>
            <a:r>
              <a:rPr lang="en-US" sz="1800" dirty="0" smtClean="0">
                <a:ea typeface="+mn-ea"/>
              </a:rPr>
              <a:t> spectrum</a:t>
            </a:r>
          </a:p>
          <a:p>
            <a:pPr lvl="4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ea typeface="+mn-ea"/>
              </a:rPr>
              <a:t>Enhanced mobile broadband –            </a:t>
            </a:r>
          </a:p>
          <a:p>
            <a:pPr marL="457200" lvl="4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 smtClean="0">
                <a:ea typeface="+mn-ea"/>
              </a:rPr>
              <a:t>Multi-</a:t>
            </a:r>
            <a:r>
              <a:rPr lang="en-US" sz="1800" dirty="0" err="1" smtClean="0">
                <a:ea typeface="+mn-ea"/>
              </a:rPr>
              <a:t>Gbps</a:t>
            </a:r>
            <a:r>
              <a:rPr lang="en-US" sz="1800" dirty="0" smtClean="0">
                <a:ea typeface="+mn-ea"/>
              </a:rPr>
              <a:t> + and low latency</a:t>
            </a:r>
          </a:p>
          <a:p>
            <a:pPr lvl="4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ea typeface="+mn-ea"/>
              </a:rPr>
              <a:t>Coverage/channel characteristics at new frequencies</a:t>
            </a:r>
          </a:p>
        </p:txBody>
      </p:sp>
      <p:sp>
        <p:nvSpPr>
          <p:cNvPr id="13" name="Oval 12" title="Section circle"/>
          <p:cNvSpPr/>
          <p:nvPr/>
        </p:nvSpPr>
        <p:spPr>
          <a:xfrm>
            <a:off x="8688388" y="279400"/>
            <a:ext cx="88900" cy="889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 title="Section circle"/>
          <p:cNvSpPr/>
          <p:nvPr/>
        </p:nvSpPr>
        <p:spPr>
          <a:xfrm>
            <a:off x="8572500" y="279400"/>
            <a:ext cx="90488" cy="889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 title="Section circle"/>
          <p:cNvSpPr/>
          <p:nvPr/>
        </p:nvSpPr>
        <p:spPr>
          <a:xfrm>
            <a:off x="8458200" y="279400"/>
            <a:ext cx="88900" cy="889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 title="Section circle"/>
          <p:cNvSpPr/>
          <p:nvPr/>
        </p:nvSpPr>
        <p:spPr>
          <a:xfrm>
            <a:off x="8342313" y="279400"/>
            <a:ext cx="90487" cy="88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 title="Section circle"/>
          <p:cNvSpPr/>
          <p:nvPr/>
        </p:nvSpPr>
        <p:spPr>
          <a:xfrm>
            <a:off x="8228013" y="279400"/>
            <a:ext cx="88900" cy="88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7430" y="610139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endParaRPr lang="en-US" sz="1400" dirty="0" err="1" smtClean="0">
              <a:solidFill>
                <a:schemeClr val="tx2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366713" y="6397625"/>
            <a:ext cx="8023308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mtClean="0"/>
              <a:t>© 2016 AT&amp;T Intellectual Property. All rights reserved. AT&amp;T, Globe logo, Mobilizing Your World and other marks are trademarks and service marks of AT&amp;T Intellectual Property and/or AT&amp;T affiliated companies. All other marks contained herein are the property of their respective owners. The information contained herein is not an offer, commitment, representation or warranty by AT&amp;T and is subject to change.</a:t>
            </a:r>
            <a:endParaRPr lang="en-US"/>
          </a:p>
        </p:txBody>
      </p:sp>
      <p:pic>
        <p:nvPicPr>
          <p:cNvPr id="18" name="Picture 2" descr="C:\Users\emarwja\AppData\Local\Microsoft\Windows\Temporary Internet Files\Content.Outlook\CIL2ZSI3\radioboxes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74" y="2144388"/>
            <a:ext cx="4037926" cy="297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19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C92C428-CA0C-6C4A-9457-7B18ABC1D819}" type="slidenum">
              <a:rPr lang="en-US" smtClean="0"/>
              <a:pPr>
                <a:defRPr/>
              </a:pPr>
              <a:t>7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Next Steps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Trials and Testing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Standardization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Key Architecture Components: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1800" dirty="0" smtClean="0"/>
              <a:t>NFV / SDN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1800" dirty="0" smtClean="0"/>
              <a:t>Big Data / Analytics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Architecture Considerations: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1800" dirty="0" smtClean="0"/>
              <a:t>X-RAN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1800" dirty="0" smtClean="0"/>
              <a:t>Transport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Core Network Development</a:t>
            </a:r>
          </a:p>
        </p:txBody>
      </p:sp>
      <p:pic>
        <p:nvPicPr>
          <p:cNvPr id="5" name="Picture 2" descr="P:\AT&amp;T\Presentations\2010 Presentations\RLS Cybersecurity Summit\Images\FH-ATT-GNOC-compos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674" y="1784622"/>
            <a:ext cx="4585614" cy="343921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3480" y="66230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endParaRPr lang="en-US" sz="1400" dirty="0" err="1" smtClean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366713" y="6397625"/>
            <a:ext cx="8023308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mtClean="0"/>
              <a:t>© 2016 AT&amp;T Intellectual Property. All rights reserved. AT&amp;T, Globe logo, Mobilizing Your World and other marks are trademarks and service marks of AT&amp;T Intellectual Property and/or AT&amp;T affiliated companies. All other marks contained herein are the property of their respective owners. The information contained herein is not an offer, commitment, representation or warranty by AT&amp;T and is subject to change.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t_ext_std_globe_alone">
  <a:themeElements>
    <a:clrScheme name="ATT 3">
      <a:dk1>
        <a:srgbClr val="009FDB"/>
      </a:dk1>
      <a:lt1>
        <a:sysClr val="window" lastClr="FFFFFF"/>
      </a:lt1>
      <a:dk2>
        <a:srgbClr val="000000"/>
      </a:dk2>
      <a:lt2>
        <a:srgbClr val="D2D2D2"/>
      </a:lt2>
      <a:accent1>
        <a:srgbClr val="009FDB"/>
      </a:accent1>
      <a:accent2>
        <a:srgbClr val="EA7400"/>
      </a:accent2>
      <a:accent3>
        <a:srgbClr val="71C5E8"/>
      </a:accent3>
      <a:accent4>
        <a:srgbClr val="0568AE"/>
      </a:accent4>
      <a:accent5>
        <a:srgbClr val="959595"/>
      </a:accent5>
      <a:accent6>
        <a:srgbClr val="5A5A5A"/>
      </a:accent6>
      <a:hlink>
        <a:srgbClr val="0B1763"/>
      </a:hlink>
      <a:folHlink>
        <a:srgbClr val="056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lIns="0" tIns="0" rIns="0" bIns="0"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no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tt_std_globe_alone_template_151214" id="{8CA67327-87EF-4B47-85BA-5AB34854F2E9}" vid="{33D8F6E0-4596-4FD4-A674-5972D82C8D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TT 3">
    <a:dk1>
      <a:srgbClr val="009FDB"/>
    </a:dk1>
    <a:lt1>
      <a:sysClr val="window" lastClr="FFFFFF"/>
    </a:lt1>
    <a:dk2>
      <a:srgbClr val="000000"/>
    </a:dk2>
    <a:lt2>
      <a:srgbClr val="D2D2D2"/>
    </a:lt2>
    <a:accent1>
      <a:srgbClr val="009FDB"/>
    </a:accent1>
    <a:accent2>
      <a:srgbClr val="EA7400"/>
    </a:accent2>
    <a:accent3>
      <a:srgbClr val="71C5E8"/>
    </a:accent3>
    <a:accent4>
      <a:srgbClr val="0568AE"/>
    </a:accent4>
    <a:accent5>
      <a:srgbClr val="959595"/>
    </a:accent5>
    <a:accent6>
      <a:srgbClr val="5A5A5A"/>
    </a:accent6>
    <a:hlink>
      <a:srgbClr val="0B1763"/>
    </a:hlink>
    <a:folHlink>
      <a:srgbClr val="0568AE"/>
    </a:folHlink>
  </a:clrScheme>
</a:themeOverride>
</file>

<file path=ppt/theme/themeOverride2.xml><?xml version="1.0" encoding="utf-8"?>
<a:themeOverride xmlns:a="http://schemas.openxmlformats.org/drawingml/2006/main">
  <a:clrScheme name="ATT 3">
    <a:dk1>
      <a:srgbClr val="009FDB"/>
    </a:dk1>
    <a:lt1>
      <a:sysClr val="window" lastClr="FFFFFF"/>
    </a:lt1>
    <a:dk2>
      <a:srgbClr val="000000"/>
    </a:dk2>
    <a:lt2>
      <a:srgbClr val="D2D2D2"/>
    </a:lt2>
    <a:accent1>
      <a:srgbClr val="009FDB"/>
    </a:accent1>
    <a:accent2>
      <a:srgbClr val="EA7400"/>
    </a:accent2>
    <a:accent3>
      <a:srgbClr val="71C5E8"/>
    </a:accent3>
    <a:accent4>
      <a:srgbClr val="0568AE"/>
    </a:accent4>
    <a:accent5>
      <a:srgbClr val="959595"/>
    </a:accent5>
    <a:accent6>
      <a:srgbClr val="5A5A5A"/>
    </a:accent6>
    <a:hlink>
      <a:srgbClr val="0B1763"/>
    </a:hlink>
    <a:folHlink>
      <a:srgbClr val="0568AE"/>
    </a:folHlink>
  </a:clrScheme>
</a:themeOverride>
</file>

<file path=ppt/theme/themeOverride3.xml><?xml version="1.0" encoding="utf-8"?>
<a:themeOverride xmlns:a="http://schemas.openxmlformats.org/drawingml/2006/main">
  <a:clrScheme name="ATT 3">
    <a:dk1>
      <a:srgbClr val="009FDB"/>
    </a:dk1>
    <a:lt1>
      <a:sysClr val="window" lastClr="FFFFFF"/>
    </a:lt1>
    <a:dk2>
      <a:srgbClr val="000000"/>
    </a:dk2>
    <a:lt2>
      <a:srgbClr val="D2D2D2"/>
    </a:lt2>
    <a:accent1>
      <a:srgbClr val="009FDB"/>
    </a:accent1>
    <a:accent2>
      <a:srgbClr val="EA7400"/>
    </a:accent2>
    <a:accent3>
      <a:srgbClr val="71C5E8"/>
    </a:accent3>
    <a:accent4>
      <a:srgbClr val="0568AE"/>
    </a:accent4>
    <a:accent5>
      <a:srgbClr val="959595"/>
    </a:accent5>
    <a:accent6>
      <a:srgbClr val="5A5A5A"/>
    </a:accent6>
    <a:hlink>
      <a:srgbClr val="0B1763"/>
    </a:hlink>
    <a:folHlink>
      <a:srgbClr val="0568AE"/>
    </a:folHlink>
  </a:clrScheme>
</a:themeOverride>
</file>

<file path=ppt/theme/themeOverride4.xml><?xml version="1.0" encoding="utf-8"?>
<a:themeOverride xmlns:a="http://schemas.openxmlformats.org/drawingml/2006/main">
  <a:clrScheme name="ATT 3">
    <a:dk1>
      <a:srgbClr val="009FDB"/>
    </a:dk1>
    <a:lt1>
      <a:sysClr val="window" lastClr="FFFFFF"/>
    </a:lt1>
    <a:dk2>
      <a:srgbClr val="000000"/>
    </a:dk2>
    <a:lt2>
      <a:srgbClr val="D2D2D2"/>
    </a:lt2>
    <a:accent1>
      <a:srgbClr val="009FDB"/>
    </a:accent1>
    <a:accent2>
      <a:srgbClr val="EA7400"/>
    </a:accent2>
    <a:accent3>
      <a:srgbClr val="71C5E8"/>
    </a:accent3>
    <a:accent4>
      <a:srgbClr val="0568AE"/>
    </a:accent4>
    <a:accent5>
      <a:srgbClr val="959595"/>
    </a:accent5>
    <a:accent6>
      <a:srgbClr val="5A5A5A"/>
    </a:accent6>
    <a:hlink>
      <a:srgbClr val="0B1763"/>
    </a:hlink>
    <a:folHlink>
      <a:srgbClr val="0568AE"/>
    </a:folHlink>
  </a:clrScheme>
</a:themeOverride>
</file>

<file path=ppt/theme/themeOverride5.xml><?xml version="1.0" encoding="utf-8"?>
<a:themeOverride xmlns:a="http://schemas.openxmlformats.org/drawingml/2006/main">
  <a:clrScheme name="ATT 3">
    <a:dk1>
      <a:srgbClr val="009FDB"/>
    </a:dk1>
    <a:lt1>
      <a:sysClr val="window" lastClr="FFFFFF"/>
    </a:lt1>
    <a:dk2>
      <a:srgbClr val="000000"/>
    </a:dk2>
    <a:lt2>
      <a:srgbClr val="D2D2D2"/>
    </a:lt2>
    <a:accent1>
      <a:srgbClr val="009FDB"/>
    </a:accent1>
    <a:accent2>
      <a:srgbClr val="EA7400"/>
    </a:accent2>
    <a:accent3>
      <a:srgbClr val="71C5E8"/>
    </a:accent3>
    <a:accent4>
      <a:srgbClr val="0568AE"/>
    </a:accent4>
    <a:accent5>
      <a:srgbClr val="959595"/>
    </a:accent5>
    <a:accent6>
      <a:srgbClr val="5A5A5A"/>
    </a:accent6>
    <a:hlink>
      <a:srgbClr val="0B1763"/>
    </a:hlink>
    <a:folHlink>
      <a:srgbClr val="0568AE"/>
    </a:folHlink>
  </a:clrScheme>
</a:themeOverride>
</file>

<file path=ppt/theme/themeOverride6.xml><?xml version="1.0" encoding="utf-8"?>
<a:themeOverride xmlns:a="http://schemas.openxmlformats.org/drawingml/2006/main">
  <a:clrScheme name="ATT 3">
    <a:dk1>
      <a:srgbClr val="009FDB"/>
    </a:dk1>
    <a:lt1>
      <a:sysClr val="window" lastClr="FFFFFF"/>
    </a:lt1>
    <a:dk2>
      <a:srgbClr val="000000"/>
    </a:dk2>
    <a:lt2>
      <a:srgbClr val="D2D2D2"/>
    </a:lt2>
    <a:accent1>
      <a:srgbClr val="009FDB"/>
    </a:accent1>
    <a:accent2>
      <a:srgbClr val="EA7400"/>
    </a:accent2>
    <a:accent3>
      <a:srgbClr val="71C5E8"/>
    </a:accent3>
    <a:accent4>
      <a:srgbClr val="0568AE"/>
    </a:accent4>
    <a:accent5>
      <a:srgbClr val="959595"/>
    </a:accent5>
    <a:accent6>
      <a:srgbClr val="5A5A5A"/>
    </a:accent6>
    <a:hlink>
      <a:srgbClr val="0B1763"/>
    </a:hlink>
    <a:folHlink>
      <a:srgbClr val="0568AE"/>
    </a:folHlink>
  </a:clrScheme>
</a:themeOverride>
</file>

<file path=ppt/theme/themeOverride7.xml><?xml version="1.0" encoding="utf-8"?>
<a:themeOverride xmlns:a="http://schemas.openxmlformats.org/drawingml/2006/main">
  <a:clrScheme name="ATT 3">
    <a:dk1>
      <a:srgbClr val="009FDB"/>
    </a:dk1>
    <a:lt1>
      <a:sysClr val="window" lastClr="FFFFFF"/>
    </a:lt1>
    <a:dk2>
      <a:srgbClr val="000000"/>
    </a:dk2>
    <a:lt2>
      <a:srgbClr val="D2D2D2"/>
    </a:lt2>
    <a:accent1>
      <a:srgbClr val="009FDB"/>
    </a:accent1>
    <a:accent2>
      <a:srgbClr val="EA7400"/>
    </a:accent2>
    <a:accent3>
      <a:srgbClr val="71C5E8"/>
    </a:accent3>
    <a:accent4>
      <a:srgbClr val="0568AE"/>
    </a:accent4>
    <a:accent5>
      <a:srgbClr val="959595"/>
    </a:accent5>
    <a:accent6>
      <a:srgbClr val="5A5A5A"/>
    </a:accent6>
    <a:hlink>
      <a:srgbClr val="0B1763"/>
    </a:hlink>
    <a:folHlink>
      <a:srgbClr val="0568AE"/>
    </a:folHlink>
  </a:clrScheme>
</a:themeOverride>
</file>

<file path=ppt/theme/themeOverride8.xml><?xml version="1.0" encoding="utf-8"?>
<a:themeOverride xmlns:a="http://schemas.openxmlformats.org/drawingml/2006/main">
  <a:clrScheme name="ATT 3">
    <a:dk1>
      <a:srgbClr val="009FDB"/>
    </a:dk1>
    <a:lt1>
      <a:sysClr val="window" lastClr="FFFFFF"/>
    </a:lt1>
    <a:dk2>
      <a:srgbClr val="000000"/>
    </a:dk2>
    <a:lt2>
      <a:srgbClr val="D2D2D2"/>
    </a:lt2>
    <a:accent1>
      <a:srgbClr val="009FDB"/>
    </a:accent1>
    <a:accent2>
      <a:srgbClr val="EA7400"/>
    </a:accent2>
    <a:accent3>
      <a:srgbClr val="71C5E8"/>
    </a:accent3>
    <a:accent4>
      <a:srgbClr val="0568AE"/>
    </a:accent4>
    <a:accent5>
      <a:srgbClr val="959595"/>
    </a:accent5>
    <a:accent6>
      <a:srgbClr val="5A5A5A"/>
    </a:accent6>
    <a:hlink>
      <a:srgbClr val="0B1763"/>
    </a:hlink>
    <a:folHlink>
      <a:srgbClr val="0568AE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D1CE80904DDB41BC4891F32613D4B0" ma:contentTypeVersion="1" ma:contentTypeDescription="Create a new document." ma:contentTypeScope="" ma:versionID="343dccb6ad7fd11f5aa4c971b7f33b5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FE3BCB7-D334-4D74-9975-5B74C64BA65D}"/>
</file>

<file path=customXml/itemProps2.xml><?xml version="1.0" encoding="utf-8"?>
<ds:datastoreItem xmlns:ds="http://schemas.openxmlformats.org/officeDocument/2006/customXml" ds:itemID="{C8520A90-1681-43C0-8CBC-D728509177FD}"/>
</file>

<file path=customXml/itemProps3.xml><?xml version="1.0" encoding="utf-8"?>
<ds:datastoreItem xmlns:ds="http://schemas.openxmlformats.org/officeDocument/2006/customXml" ds:itemID="{B27EC5B2-467C-4DBC-8A27-03AB3A9E8DEE}"/>
</file>

<file path=docProps/app.xml><?xml version="1.0" encoding="utf-8"?>
<Properties xmlns="http://schemas.openxmlformats.org/officeDocument/2006/extended-properties" xmlns:vt="http://schemas.openxmlformats.org/officeDocument/2006/docPropsVTypes">
  <Template>att_ext_std_globe_alone_template_160106</Template>
  <TotalTime>1410</TotalTime>
  <Words>587</Words>
  <Application>Microsoft Office PowerPoint</Application>
  <PresentationFormat>On-screen Show (4:3)</PresentationFormat>
  <Paragraphs>106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Lucida Grande</vt:lpstr>
      <vt:lpstr>ＭＳ Ｐゴシック</vt:lpstr>
      <vt:lpstr>Arial</vt:lpstr>
      <vt:lpstr>Calibri</vt:lpstr>
      <vt:lpstr>att_ext_std_globe_alone</vt:lpstr>
      <vt:lpstr>Turning Concepts into Action: 5G Preparation and the Carrier Eco-System</vt:lpstr>
      <vt:lpstr>Agenda</vt:lpstr>
      <vt:lpstr>A Look Back</vt:lpstr>
      <vt:lpstr>5G Estimated Timeline</vt:lpstr>
      <vt:lpstr>Path to 5G</vt:lpstr>
      <vt:lpstr>AT&amp;T’s 5G Trials</vt:lpstr>
      <vt:lpstr>PowerPoint Presentation</vt:lpstr>
      <vt:lpstr>PowerPoint Presentation</vt:lpstr>
    </vt:vector>
  </TitlesOfParts>
  <Manager/>
  <Company>IBNY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option 1 text only title can be three lines</dc:title>
  <dc:subject/>
  <dc:creator>POND, STACEY</dc:creator>
  <cp:keywords/>
  <dc:description/>
  <cp:lastModifiedBy>Aloran, Rakan</cp:lastModifiedBy>
  <cp:revision>64</cp:revision>
  <dcterms:created xsi:type="dcterms:W3CDTF">2016-03-31T20:45:53Z</dcterms:created>
  <dcterms:modified xsi:type="dcterms:W3CDTF">2016-05-09T07:45:51Z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0x010100ECD1CE80904DDB41BC4891F32613D4B0</vt:lpwstr>
  </property>
</Properties>
</file>