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1"/>
  </p:notesMasterIdLst>
  <p:handoutMasterIdLst>
    <p:handoutMasterId r:id="rId22"/>
  </p:handoutMasterIdLst>
  <p:sldIdLst>
    <p:sldId id="257" r:id="rId2"/>
    <p:sldId id="587" r:id="rId3"/>
    <p:sldId id="588" r:id="rId4"/>
    <p:sldId id="589" r:id="rId5"/>
    <p:sldId id="590" r:id="rId6"/>
    <p:sldId id="593" r:id="rId7"/>
    <p:sldId id="577" r:id="rId8"/>
    <p:sldId id="554" r:id="rId9"/>
    <p:sldId id="591" r:id="rId10"/>
    <p:sldId id="592" r:id="rId11"/>
    <p:sldId id="594" r:id="rId12"/>
    <p:sldId id="596" r:id="rId13"/>
    <p:sldId id="563" r:id="rId14"/>
    <p:sldId id="595" r:id="rId15"/>
    <p:sldId id="570" r:id="rId16"/>
    <p:sldId id="556" r:id="rId17"/>
    <p:sldId id="575" r:id="rId18"/>
    <p:sldId id="573" r:id="rId19"/>
    <p:sldId id="582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58F"/>
    <a:srgbClr val="000090"/>
    <a:srgbClr val="3366FF"/>
    <a:srgbClr val="FFFF66"/>
    <a:srgbClr val="5D47B9"/>
    <a:srgbClr val="6666FF"/>
    <a:srgbClr val="33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17" autoAdjust="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>
      <p:cViewPr varScale="1">
        <p:scale>
          <a:sx n="67" d="100"/>
          <a:sy n="67" d="100"/>
        </p:scale>
        <p:origin x="32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D656AF13-CEB4-4902-879A-A9364C74033C}" type="datetime1">
              <a:rPr lang="en-US" altLang="en-US"/>
              <a:pPr>
                <a:defRPr/>
              </a:pPr>
              <a:t>6/6/2016</a:t>
            </a:fld>
            <a:endParaRPr lang="en-US" alt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7D78B856-64A0-4AB5-B768-BB7BEBCCC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5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E5C697-EF2C-4BFA-A3C6-379EDC2C9911}" type="datetime1">
              <a:rPr lang="en-US" altLang="en-US"/>
              <a:pPr>
                <a:defRPr/>
              </a:pPr>
              <a:t>6/6/2016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F913B5-B35B-4BFA-8EEF-587949BB7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898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85813" indent="-30321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208088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92275" indent="-24288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174875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6320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30892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5464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40036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FD0F93BA-708C-453D-BD98-C8AAF64E09B6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ヒラギノ角ゴ Pro W3"/>
                <a:cs typeface="ヒラギノ角ゴ Pro W3"/>
              </a:rPr>
              <a:t>Script:  Introduce the contributors to the presentation (name and affiliation)</a:t>
            </a:r>
          </a:p>
        </p:txBody>
      </p:sp>
    </p:spTree>
    <p:extLst>
      <p:ext uri="{BB962C8B-B14F-4D97-AF65-F5344CB8AC3E}">
        <p14:creationId xmlns:p14="http://schemas.microsoft.com/office/powerpoint/2010/main" val="73233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 txBox="1">
            <a:spLocks noGrp="1" noChangeArrowheads="1"/>
          </p:cNvSpPr>
          <p:nvPr/>
        </p:nvSpPr>
        <p:spPr bwMode="auto">
          <a:xfrm>
            <a:off x="4144963" y="9121775"/>
            <a:ext cx="31670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0158" tIns="0" rIns="20158" bIns="0" anchor="b"/>
          <a:lstStyle>
            <a:lvl1pPr defTabSz="4572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598613" indent="-227013" defTabSz="4572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D8C67783-113E-47E5-96CE-3F30348975F7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0167" tIns="0" rIns="20167" bIns="0" anchor="b"/>
          <a:lstStyle>
            <a:lvl1pPr defTabSz="45720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598613" indent="-227013" defTabSz="45720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0763" algn="l"/>
                <a:tab pos="5314950" algn="l"/>
                <a:tab pos="5797550" algn="l"/>
                <a:tab pos="6281738" algn="l"/>
                <a:tab pos="6764338" algn="l"/>
                <a:tab pos="7248525" algn="l"/>
                <a:tab pos="7731125" algn="l"/>
                <a:tab pos="8215313" algn="l"/>
                <a:tab pos="8699500" algn="l"/>
                <a:tab pos="9180513" algn="l"/>
                <a:tab pos="9664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CB507C10-8BE8-41BA-A45B-0E3ED9CD2E17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15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3" tIns="48326" rIns="96653" bIns="4832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0988" cy="44132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7191" tIns="48596" rIns="97191" bIns="48596" anchor="ctr"/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9565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598613" indent="-22701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9932ACBE-E4D1-4D97-ACB8-6D5410474879}" type="slidenum">
              <a:rPr lang="en-US" altLang="en-US" sz="1300">
                <a:latin typeface="Arial" panose="020B0604020202020204" pitchFamily="34" charset="0"/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17</a:t>
            </a:fld>
            <a:endParaRPr lang="en-US" altLang="en-US" sz="13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7323" tIns="48663" rIns="97323" bIns="48663"/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1214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598613" indent="-22701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9932ACBE-E4D1-4D97-ACB8-6D5410474879}" type="slidenum">
              <a:rPr lang="en-US" altLang="en-US" sz="1300">
                <a:latin typeface="Arial" panose="020B0604020202020204" pitchFamily="34" charset="0"/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18</a:t>
            </a:fld>
            <a:endParaRPr lang="en-US" altLang="en-US" sz="13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7323" tIns="48663" rIns="97323" bIns="48663"/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3342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598613" indent="-22701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9932ACBE-E4D1-4D97-ACB8-6D5410474879}" type="slidenum">
              <a:rPr lang="en-US" altLang="en-US" sz="1300">
                <a:latin typeface="Arial" panose="020B0604020202020204" pitchFamily="34" charset="0"/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19</a:t>
            </a:fld>
            <a:endParaRPr lang="en-US" altLang="en-US" sz="13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7323" tIns="48663" rIns="97323" bIns="48663"/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9600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001472"/>
            <a:ext cx="8229600" cy="1602154"/>
          </a:xfrm>
        </p:spPr>
        <p:txBody>
          <a:bodyPr anchor="ctr"/>
          <a:lstStyle>
            <a:lvl1pPr algn="ctr">
              <a:defRPr lang="en-US" dirty="0">
                <a:solidFill>
                  <a:srgbClr val="2845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8BBD-71EA-450C-98ED-B13430BAD2D4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75570-315F-4C09-BFB9-2C26AFFDA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77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45DB-BBFE-4E49-9066-6157D7A07558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BBA9-0F34-4CC9-B0FE-BC2466DCE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9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5BB9-C3F2-4304-9EE9-DD360186B557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AB0C-FE95-49B4-916C-2EC316D7B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7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C1221-2FEF-40E5-ADEA-F93222E8B0FC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7302-2949-4ACC-A5E0-DE1074B18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05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Rounded Rectangle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Rounded 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46C8-720A-42D0-9C94-6C61B514821E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F2F84-4F37-4707-96DD-208BA7831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044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3905-E97F-4501-9069-DCA9CB9C5DB9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DF13-0CCF-47D1-A99C-1C5EC307D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6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3C37-664D-4C1A-86ED-EFBEC3A34681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E9143-11EF-4D68-8DEF-41539B670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09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7F18-EC61-4BCF-BB9C-3FC34BA15BEA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297941-F246-487B-8E29-AA3716B8C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0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94D0-688E-483D-92AF-71E4BBD5A335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76F-6073-4452-B059-63247F145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0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2120-A32F-47CF-ABB3-F394022CBDB6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0DF2-A0BA-4E94-851B-A1AA881CB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64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0E3D-EA3F-4ABC-9600-D7136E0AE475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23FB-2502-4643-AFD7-E5A5D9ECE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80860FB3-9674-482A-961B-EF6BFED58178}" type="datetime1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E8D9845-55D5-4567-AC4E-2755A1C1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03" r:id="rId2"/>
    <p:sldLayoutId id="2147484011" r:id="rId3"/>
    <p:sldLayoutId id="2147484004" r:id="rId4"/>
    <p:sldLayoutId id="2147484012" r:id="rId5"/>
    <p:sldLayoutId id="2147484013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Perpetua" pitchFamily="18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Perpetua" pitchFamily="18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Perpetua" pitchFamily="18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Perpetua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adhas@who.int" TargetMode="External"/><Relationship Id="rId4" Type="http://schemas.openxmlformats.org/officeDocument/2006/relationships/hyperlink" Target="mailto:brian.fligor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notesSlide" Target="../notesSlides/notesSlide5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19" Type="http://schemas.openxmlformats.org/officeDocument/2006/relationships/image" Target="../media/image5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1524000"/>
            <a:ext cx="5286375" cy="4600575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212724"/>
            <a:ext cx="9144000" cy="1831975"/>
          </a:xfrm>
        </p:spPr>
        <p:txBody>
          <a:bodyPr/>
          <a:lstStyle/>
          <a:p>
            <a:r>
              <a:rPr lang="en-US" dirty="0" smtClean="0"/>
              <a:t>Make Listening </a:t>
            </a:r>
            <a:r>
              <a:rPr lang="en-US" dirty="0" err="1" smtClean="0"/>
              <a:t>Safe</a:t>
            </a:r>
            <a:r>
              <a:rPr lang="en-US" baseline="30000" dirty="0" err="1" smtClean="0"/>
              <a:t>TM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sz="3200" dirty="0" smtClean="0"/>
              <a:t>World Health Organization and </a:t>
            </a:r>
            <a:br>
              <a:rPr lang="en-US" sz="3200" dirty="0" smtClean="0"/>
            </a:br>
            <a:r>
              <a:rPr lang="en-US" sz="3200" dirty="0" smtClean="0"/>
              <a:t>International Telecommunications Union</a:t>
            </a:r>
            <a:endParaRPr lang="en-US" sz="3200" baseline="30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591693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2600" kern="1200">
                <a:solidFill>
                  <a:schemeClr val="tx2"/>
                </a:solidFill>
                <a:latin typeface="Perpetu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None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60000"/>
              </a:lnSpc>
            </a:pPr>
            <a:r>
              <a:rPr lang="en-US" altLang="en-US" sz="28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Brian Fligor, ScD, PASC     </a:t>
            </a:r>
            <a:r>
              <a:rPr lang="en-US" altLang="en-US" dirty="0" smtClean="0">
                <a:solidFill>
                  <a:schemeClr val="tx1"/>
                </a:solidFill>
                <a:ea typeface="ヒラギノ角ゴ Pro W3"/>
                <a:cs typeface="ヒラギノ角ゴ Pro W3"/>
                <a:hlinkClick r:id="rId4"/>
              </a:rPr>
              <a:t>brian.fligor@gmail.com</a:t>
            </a:r>
            <a:endParaRPr lang="en-US" altLang="en-US" dirty="0" smtClean="0">
              <a:solidFill>
                <a:schemeClr val="tx1"/>
              </a:solidFill>
              <a:ea typeface="ヒラギノ角ゴ Pro W3"/>
              <a:cs typeface="ヒラギノ角ゴ Pro W3"/>
            </a:endParaRP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Shelly Chadha, MD, </a:t>
            </a:r>
            <a:r>
              <a:rPr lang="en-US" altLang="en-US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MPH     </a:t>
            </a:r>
            <a:r>
              <a:rPr lang="en-US" altLang="en-US" dirty="0" smtClean="0">
                <a:solidFill>
                  <a:schemeClr val="tx1"/>
                </a:solidFill>
                <a:ea typeface="ヒラギノ角ゴ Pro W3"/>
                <a:cs typeface="ヒラギノ角ゴ Pro W3"/>
                <a:hlinkClick r:id="rId5"/>
              </a:rPr>
              <a:t>chadhas@who.int</a:t>
            </a:r>
            <a:r>
              <a:rPr lang="en-US" altLang="en-US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6230" y="381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/>
              <a:t>Considerations for ITU Standards</a:t>
            </a:r>
          </a:p>
          <a:p>
            <a:pPr eaLnBrk="1" hangingPunct="1"/>
            <a:r>
              <a:rPr lang="en-GB" sz="2400" dirty="0"/>
              <a:t>WHO working group on Safe Listening Devices’ standards</a:t>
            </a:r>
            <a:endParaRPr lang="en-US" sz="2400" dirty="0"/>
          </a:p>
          <a:p>
            <a:pPr eaLnBrk="1" hangingPunct="1"/>
            <a:endParaRPr lang="en-US" altLang="en-US" sz="36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6230" y="1600200"/>
            <a:ext cx="8610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800" dirty="0" smtClean="0"/>
              <a:t>There </a:t>
            </a:r>
            <a:r>
              <a:rPr lang="en-GB" sz="2800" dirty="0"/>
              <a:t>may be a need to provide stricter norms for children, as compared to </a:t>
            </a:r>
            <a:r>
              <a:rPr lang="en-GB" sz="2800" dirty="0" smtClean="0"/>
              <a:t>adults </a:t>
            </a:r>
          </a:p>
          <a:p>
            <a:pPr lvl="1"/>
            <a:r>
              <a:rPr lang="en-GB" dirty="0" smtClean="0"/>
              <a:t>Child </a:t>
            </a:r>
            <a:r>
              <a:rPr lang="en-GB" dirty="0"/>
              <a:t>specific </a:t>
            </a:r>
            <a:r>
              <a:rPr lang="en-GB" dirty="0" smtClean="0"/>
              <a:t>directions/controls </a:t>
            </a:r>
            <a:r>
              <a:rPr lang="en-GB" dirty="0"/>
              <a:t>could be </a:t>
            </a:r>
            <a:r>
              <a:rPr lang="en-GB" dirty="0" smtClean="0"/>
              <a:t>included </a:t>
            </a:r>
            <a:r>
              <a:rPr lang="en-GB" dirty="0"/>
              <a:t>(Damage Risk Criteria based on 40-year exposure). </a:t>
            </a:r>
            <a:endParaRPr lang="en-US" dirty="0"/>
          </a:p>
          <a:p>
            <a:r>
              <a:rPr lang="en-US" sz="2800" dirty="0"/>
              <a:t>Assumes 40-years of exposure (“working lifetime”) – long enough?</a:t>
            </a:r>
          </a:p>
          <a:p>
            <a:r>
              <a:rPr lang="en-US" sz="2800" dirty="0"/>
              <a:t>What is an acceptable degree of hearing loss/hearing loss risk?</a:t>
            </a:r>
          </a:p>
          <a:p>
            <a:r>
              <a:rPr lang="en-US" sz="2800" dirty="0"/>
              <a:t>Tinnitus? </a:t>
            </a:r>
            <a:r>
              <a:rPr lang="en-US" sz="2800" dirty="0" err="1"/>
              <a:t>Hyperacusis</a:t>
            </a:r>
            <a:r>
              <a:rPr lang="en-US" sz="2800" dirty="0"/>
              <a:t>? Diplacusis?</a:t>
            </a:r>
          </a:p>
        </p:txBody>
      </p:sp>
    </p:spTree>
    <p:extLst>
      <p:ext uri="{BB962C8B-B14F-4D97-AF65-F5344CB8AC3E}">
        <p14:creationId xmlns:p14="http://schemas.microsoft.com/office/powerpoint/2010/main" val="410141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6230" y="381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/>
              <a:t>Considerations for ITU Standards</a:t>
            </a:r>
          </a:p>
          <a:p>
            <a:pPr eaLnBrk="1" hangingPunct="1"/>
            <a:r>
              <a:rPr lang="en-GB" sz="2400" dirty="0"/>
              <a:t>WHO working group on Safe Listening Devices’ standards</a:t>
            </a:r>
            <a:endParaRPr lang="en-US" sz="2400" dirty="0"/>
          </a:p>
          <a:p>
            <a:pPr eaLnBrk="1" hangingPunct="1"/>
            <a:endParaRPr lang="en-US" altLang="en-US" sz="36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6230" y="1371600"/>
            <a:ext cx="861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800" dirty="0" smtClean="0"/>
              <a:t>WHO </a:t>
            </a:r>
            <a:r>
              <a:rPr lang="en-GB" sz="2800" dirty="0"/>
              <a:t>is initiating a review of current norms and limits and as a first step will explore whether these are suitable or need revision, based on existing research. Based on </a:t>
            </a:r>
            <a:r>
              <a:rPr lang="en-GB" sz="2800" dirty="0" smtClean="0"/>
              <a:t>the </a:t>
            </a:r>
            <a:r>
              <a:rPr lang="en-GB" sz="2800" dirty="0"/>
              <a:t>outcomes of this, a plan will be developed to establish the most appropriate criteria.</a:t>
            </a:r>
            <a:endParaRPr lang="en-US" sz="2400" dirty="0"/>
          </a:p>
          <a:p>
            <a:pPr lvl="0"/>
            <a:r>
              <a:rPr lang="en-GB" sz="2800" dirty="0"/>
              <a:t>Standards under development currently will be based on current knowledge. These will have the possibility of revision should the risk criteria change in future</a:t>
            </a:r>
            <a:r>
              <a:rPr lang="en-GB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74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6230" y="381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/>
              <a:t>Considerations for ITU Standards</a:t>
            </a:r>
          </a:p>
          <a:p>
            <a:pPr eaLnBrk="1" hangingPunct="1"/>
            <a:r>
              <a:rPr lang="en-GB" sz="2400" dirty="0"/>
              <a:t>WHO working group on Safe Listening Devices’ standards</a:t>
            </a:r>
            <a:endParaRPr lang="en-US" sz="2400" dirty="0"/>
          </a:p>
          <a:p>
            <a:pPr eaLnBrk="1" hangingPunct="1"/>
            <a:endParaRPr lang="en-US" altLang="en-US" sz="36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6230" y="1371600"/>
            <a:ext cx="861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Other </a:t>
            </a:r>
            <a:r>
              <a:rPr lang="en-GB" sz="2400" dirty="0"/>
              <a:t>than the music player </a:t>
            </a:r>
            <a:r>
              <a:rPr lang="en-GB" sz="2400" dirty="0" smtClean="0"/>
              <a:t>itself need </a:t>
            </a:r>
            <a:r>
              <a:rPr lang="en-GB" sz="2400" dirty="0"/>
              <a:t>to focus on the ear/headphones and introduce ambient sound exclusion (e.g., passive sound isolation, active noise reduction) for consideration as part of the standards</a:t>
            </a:r>
            <a:r>
              <a:rPr lang="en-GB" sz="24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318360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170" y="3794223"/>
            <a:ext cx="29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café (74 </a:t>
            </a:r>
            <a:r>
              <a:rPr lang="en-US" dirty="0" err="1" smtClean="0"/>
              <a:t>dBA</a:t>
            </a:r>
            <a:r>
              <a:rPr lang="en-US" dirty="0" smtClean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170" y="4264816"/>
            <a:ext cx="334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airplane (82 </a:t>
            </a:r>
            <a:r>
              <a:rPr lang="en-US" dirty="0" err="1" smtClean="0"/>
              <a:t>dBA</a:t>
            </a:r>
            <a:r>
              <a:rPr lang="en-US" dirty="0" smtClean="0"/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714259"/>
            <a:ext cx="362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lawnmower (90 </a:t>
            </a:r>
            <a:r>
              <a:rPr lang="en-US" dirty="0" err="1" smtClean="0"/>
              <a:t>dBA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4584" y="3412578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café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4583" y="3845132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airplane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7334" y="4301856"/>
            <a:ext cx="271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lawnmower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065" y="2745513"/>
            <a:ext cx="2754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No Sound Isolation</a:t>
            </a:r>
            <a:endParaRPr lang="en-US" altLang="en-US" sz="2400" dirty="0">
              <a:solidFill>
                <a:schemeClr val="tx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4514" y="2815148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Passive Sound Isolation</a:t>
            </a:r>
            <a:endParaRPr lang="en-US" altLang="en-US" sz="2400" dirty="0">
              <a:solidFill>
                <a:schemeClr val="tx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206085"/>
            <a:ext cx="349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87 </a:t>
            </a:r>
            <a:r>
              <a:rPr lang="en-US" dirty="0" err="1" smtClean="0"/>
              <a:t>dBA</a:t>
            </a:r>
            <a:r>
              <a:rPr lang="en-US" dirty="0" smtClean="0"/>
              <a:t>, café (+13dB SNR)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970" y="5795524"/>
            <a:ext cx="387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92 </a:t>
            </a:r>
            <a:r>
              <a:rPr lang="en-US" dirty="0" err="1" smtClean="0"/>
              <a:t>dBA</a:t>
            </a:r>
            <a:r>
              <a:rPr lang="en-US" dirty="0" smtClean="0"/>
              <a:t>, airplane (+10dB SNR)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6312119"/>
            <a:ext cx="402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97 </a:t>
            </a:r>
            <a:r>
              <a:rPr lang="en-US" dirty="0" err="1" smtClean="0"/>
              <a:t>dBA</a:t>
            </a:r>
            <a:r>
              <a:rPr lang="en-US" dirty="0" smtClean="0"/>
              <a:t>, lawnmower (+7dB SNR)</a:t>
            </a:r>
          </a:p>
        </p:txBody>
      </p:sp>
      <p:pic>
        <p:nvPicPr>
          <p:cNvPr id="16" name="Allofme_72dBmo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4317" y="3317232"/>
            <a:ext cx="416283" cy="416283"/>
          </a:xfrm>
          <a:prstGeom prst="rect">
            <a:avLst/>
          </a:prstGeom>
        </p:spPr>
      </p:pic>
      <p:pic>
        <p:nvPicPr>
          <p:cNvPr id="17" name="Allofme_72dB_cafe7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2065" y="3855952"/>
            <a:ext cx="377105" cy="377105"/>
          </a:xfrm>
          <a:prstGeom prst="rect">
            <a:avLst/>
          </a:prstGeom>
        </p:spPr>
      </p:pic>
      <p:pic>
        <p:nvPicPr>
          <p:cNvPr id="18" name="Allofme_72dB_airplane8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4318" y="4284984"/>
            <a:ext cx="372888" cy="372888"/>
          </a:xfrm>
          <a:prstGeom prst="rect">
            <a:avLst/>
          </a:prstGeom>
        </p:spPr>
      </p:pic>
      <p:pic>
        <p:nvPicPr>
          <p:cNvPr id="19" name="Allofme_72dB_lawnmower_9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7866" y="4728749"/>
            <a:ext cx="382734" cy="382734"/>
          </a:xfrm>
          <a:prstGeom prst="rect">
            <a:avLst/>
          </a:prstGeom>
        </p:spPr>
      </p:pic>
      <p:pic>
        <p:nvPicPr>
          <p:cNvPr id="20" name="Allofme_87dB_cafe7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7710" y="5181600"/>
            <a:ext cx="457200" cy="457200"/>
          </a:xfrm>
          <a:prstGeom prst="rect">
            <a:avLst/>
          </a:prstGeom>
        </p:spPr>
      </p:pic>
      <p:pic>
        <p:nvPicPr>
          <p:cNvPr id="21" name="Allofme_72dB_cafe74_passiv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142680" y="3352054"/>
            <a:ext cx="477710" cy="477710"/>
          </a:xfrm>
          <a:prstGeom prst="rect">
            <a:avLst/>
          </a:prstGeom>
        </p:spPr>
      </p:pic>
      <p:pic>
        <p:nvPicPr>
          <p:cNvPr id="22" name="Allofme_72dB_airplane82_passiv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146229" y="3823372"/>
            <a:ext cx="479436" cy="479436"/>
          </a:xfrm>
          <a:prstGeom prst="rect">
            <a:avLst/>
          </a:prstGeom>
        </p:spPr>
      </p:pic>
      <p:pic>
        <p:nvPicPr>
          <p:cNvPr id="23" name="Allofme_72dB_lawnmower_90_passiv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172918" y="4321434"/>
            <a:ext cx="468007" cy="468007"/>
          </a:xfrm>
          <a:prstGeom prst="rect">
            <a:avLst/>
          </a:prstGeom>
        </p:spPr>
      </p:pic>
      <p:sp>
        <p:nvSpPr>
          <p:cNvPr id="24" name="Right Brace 23"/>
          <p:cNvSpPr/>
          <p:nvPr/>
        </p:nvSpPr>
        <p:spPr>
          <a:xfrm>
            <a:off x="5020293" y="5791200"/>
            <a:ext cx="152625" cy="8727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0006" y="5897641"/>
            <a:ext cx="354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can extrapolate the risk for hearing loss</a:t>
            </a:r>
          </a:p>
        </p:txBody>
      </p:sp>
    </p:spTree>
    <p:extLst>
      <p:ext uri="{BB962C8B-B14F-4D97-AF65-F5344CB8AC3E}">
        <p14:creationId xmlns:p14="http://schemas.microsoft.com/office/powerpoint/2010/main" val="21308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5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5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5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39394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Summary: a “</a:t>
            </a:r>
            <a:r>
              <a:rPr lang="en-US" sz="3600" dirty="0" err="1" smtClean="0"/>
              <a:t>wishlist</a:t>
            </a:r>
            <a:r>
              <a:rPr lang="en-US" sz="3600" dirty="0" smtClean="0"/>
              <a:t>” for a PLD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r>
              <a:rPr lang="en-US" sz="2700" dirty="0" smtClean="0"/>
              <a:t>Partnership between manufacturers, health promoters, and end users</a:t>
            </a:r>
          </a:p>
          <a:p>
            <a:r>
              <a:rPr lang="en-US" sz="2700" dirty="0" smtClean="0"/>
              <a:t>PLD provides tools for users to inform them of listening </a:t>
            </a:r>
            <a:r>
              <a:rPr lang="en-US" sz="2700" dirty="0" err="1" smtClean="0"/>
              <a:t>behaviour</a:t>
            </a:r>
            <a:r>
              <a:rPr lang="en-US" sz="2700" dirty="0" smtClean="0"/>
              <a:t> and potential risk over time</a:t>
            </a:r>
          </a:p>
          <a:p>
            <a:pPr lvl="1"/>
            <a:r>
              <a:rPr lang="en-US" sz="2500" dirty="0" smtClean="0"/>
              <a:t>Focus on dosimetry</a:t>
            </a:r>
          </a:p>
          <a:p>
            <a:pPr lvl="1"/>
            <a:r>
              <a:rPr lang="en-US" sz="2500" dirty="0" smtClean="0"/>
              <a:t>Level limiting against acoustic trauma, preserves music fidelity</a:t>
            </a:r>
          </a:p>
          <a:p>
            <a:r>
              <a:rPr lang="en-US" sz="2700" dirty="0" smtClean="0"/>
              <a:t>Ambient noise control (active noise reduction, passive sound isolation, or both)</a:t>
            </a:r>
          </a:p>
          <a:p>
            <a:r>
              <a:rPr lang="en-US" sz="2700" dirty="0" smtClean="0"/>
              <a:t>User interface that provides accessible interpretation to users and/or parents</a:t>
            </a:r>
          </a:p>
          <a:p>
            <a:r>
              <a:rPr lang="en-US" sz="2700" dirty="0" smtClean="0"/>
              <a:t>Controls for parents, options for users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913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286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/>
              <a:t>All of the following are supporting materials: these slides are for explanatory purposes only</a:t>
            </a:r>
          </a:p>
          <a:p>
            <a:pPr eaLnBrk="1" hangingPunct="1"/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2136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839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4572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4572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4572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457200">
              <a:spcBef>
                <a:spcPts val="375"/>
              </a:spcBef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00" dirty="0" smtClean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Headphone type and Chosen Listening Level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41020" y="1143000"/>
            <a:ext cx="8153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416425" y="6324600"/>
            <a:ext cx="343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4572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4572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4572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457200">
              <a:spcBef>
                <a:spcPts val="375"/>
              </a:spcBef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t>Portnuff, Fligor &amp; Arehart (2011)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98846"/>
            <a:ext cx="7239000" cy="503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52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674" r="2778" b="3759"/>
          <a:stretch/>
        </p:blipFill>
        <p:spPr bwMode="auto">
          <a:xfrm>
            <a:off x="469899" y="82550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09600"/>
          </a:xfrm>
        </p:spPr>
        <p:txBody>
          <a:bodyPr/>
          <a:lstStyle/>
          <a:p>
            <a:r>
              <a:rPr lang="en-US" sz="3400" dirty="0" smtClean="0"/>
              <a:t>Influence of Ambient Noise on Listening Level</a:t>
            </a:r>
            <a:endParaRPr lang="en-US" sz="3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1600" y="5867400"/>
            <a:ext cx="7010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/>
          <a:lstStyle/>
          <a:p>
            <a:r>
              <a:rPr lang="en-US" altLang="en-US" sz="1800" dirty="0">
                <a:solidFill>
                  <a:srgbClr val="000000"/>
                </a:solidFill>
              </a:rPr>
              <a:t>Estimated Ambient Noise Level in the Ear Canal in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dBA</a:t>
            </a:r>
            <a:endParaRPr lang="en-US" altLang="en-US" sz="32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6200000">
            <a:off x="-1568450" y="2787650"/>
            <a:ext cx="4648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/>
          <a:lstStyle/>
          <a:p>
            <a:r>
              <a:rPr lang="en-US" altLang="en-US" sz="2000" dirty="0">
                <a:solidFill>
                  <a:srgbClr val="000000"/>
                </a:solidFill>
              </a:rPr>
              <a:t> Free-field Equivalent CLL in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dBA</a:t>
            </a:r>
            <a:endParaRPr lang="en-US" altLang="en-US" sz="36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38400" y="6324600"/>
            <a:ext cx="6248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/>
          <a:lstStyle/>
          <a:p>
            <a:r>
              <a:rPr lang="en-US" altLang="en-US" sz="1400" dirty="0" smtClean="0">
                <a:solidFill>
                  <a:srgbClr val="000000"/>
                </a:solidFill>
              </a:rPr>
              <a:t>Fligor and Ives: NIHL Prevention in Children, Oct 2006, Cincinnati, OH, USA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23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5675" r="3871" b="13767"/>
          <a:stretch/>
        </p:blipFill>
        <p:spPr>
          <a:xfrm rot="10800000">
            <a:off x="5478738" y="1253490"/>
            <a:ext cx="3202048" cy="2575560"/>
          </a:xfrm>
          <a:prstGeom prst="rect">
            <a:avLst/>
          </a:prstGeom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0038" y="228600"/>
            <a:ext cx="8843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Acceptable </a:t>
            </a:r>
            <a:r>
              <a:rPr lang="en-US" altLang="en-US" sz="32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HLPP strategy </a:t>
            </a:r>
            <a:r>
              <a:rPr lang="en-US" altLang="en-US" sz="3200" dirty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with PLD?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Passive sound isolation: </a:t>
            </a:r>
            <a:r>
              <a:rPr lang="en-US" altLang="en-US" sz="2800" dirty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custom vs. non-custom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3124200" y="6297930"/>
            <a:ext cx="5556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Images used </a:t>
            </a:r>
            <a:r>
              <a:rPr lang="en-US" altLang="en-US" sz="2000" i="1" dirty="0">
                <a:latin typeface="Arial" panose="020B0604020202020204" pitchFamily="34" charset="0"/>
                <a:ea typeface="MS PGothic" panose="020B0600070205080204" pitchFamily="34" charset="-128"/>
              </a:rPr>
              <a:t>with </a:t>
            </a:r>
            <a:r>
              <a:rPr lang="en-US" altLang="en-US" sz="2000" i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copyright holders’ permission</a:t>
            </a:r>
            <a:endParaRPr lang="en-US" altLang="en-US" sz="2000" i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8359" r="10835"/>
          <a:stretch/>
        </p:blipFill>
        <p:spPr>
          <a:xfrm>
            <a:off x="3047999" y="3013710"/>
            <a:ext cx="3429001" cy="3299460"/>
          </a:xfrm>
          <a:prstGeom prst="rect">
            <a:avLst/>
          </a:prstGeom>
        </p:spPr>
      </p:pic>
      <p:pic>
        <p:nvPicPr>
          <p:cNvPr id="67586" name="Picture 2" descr="Shure E3 customiz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33333" r="16666"/>
          <a:stretch/>
        </p:blipFill>
        <p:spPr bwMode="auto">
          <a:xfrm>
            <a:off x="300038" y="1371600"/>
            <a:ext cx="3205162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1828800"/>
            <a:ext cx="3810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0038" y="228600"/>
            <a:ext cx="8843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Acceptable </a:t>
            </a:r>
            <a:r>
              <a:rPr lang="en-US" altLang="en-US" sz="32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HLPP strategy </a:t>
            </a:r>
            <a:r>
              <a:rPr lang="en-US" altLang="en-US" sz="3200" dirty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with PLD?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Active Noise Reduction and/or Passive Isolation</a:t>
            </a:r>
            <a:endParaRPr lang="en-US" altLang="en-US" sz="2800" dirty="0">
              <a:solidFill>
                <a:schemeClr val="tx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99" y="1600200"/>
            <a:ext cx="1772586" cy="260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017" y="4211332"/>
            <a:ext cx="2847975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726268"/>
            <a:ext cx="1933575" cy="2357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124200"/>
            <a:ext cx="1695450" cy="25918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345361">
            <a:off x="2334002" y="3147744"/>
            <a:ext cx="18288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25490" y="3375977"/>
            <a:ext cx="91440" cy="4454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65770" y="3627120"/>
            <a:ext cx="137160" cy="137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29199" y="2396806"/>
            <a:ext cx="137160" cy="411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-1200000">
            <a:off x="3364218" y="5722212"/>
            <a:ext cx="182880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-1200000">
            <a:off x="4197598" y="5618126"/>
            <a:ext cx="137160" cy="32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8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692360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7273" y="3130510"/>
            <a:ext cx="29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café (74 </a:t>
            </a:r>
            <a:r>
              <a:rPr lang="en-US" dirty="0" err="1" smtClean="0"/>
              <a:t>dBA</a:t>
            </a:r>
            <a:r>
              <a:rPr lang="en-US" dirty="0" smtClean="0"/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272" y="3563064"/>
            <a:ext cx="334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airplane (82 </a:t>
            </a:r>
            <a:r>
              <a:rPr lang="en-US" dirty="0" err="1" smtClean="0"/>
              <a:t>dBA</a:t>
            </a:r>
            <a:r>
              <a:rPr lang="en-US" dirty="0" smtClean="0"/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5069" y="4030404"/>
            <a:ext cx="362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lawnmower (90 </a:t>
            </a:r>
            <a:r>
              <a:rPr lang="en-US" dirty="0" err="1" smtClean="0"/>
              <a:t>dBA</a:t>
            </a:r>
            <a:r>
              <a:rPr lang="en-US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6966" y="3018809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café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6965" y="3451363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airplane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9716" y="3908087"/>
            <a:ext cx="271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72dBA, lawnmower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582" y="4497745"/>
            <a:ext cx="349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87 </a:t>
            </a:r>
            <a:r>
              <a:rPr lang="en-US" dirty="0" err="1" smtClean="0"/>
              <a:t>dBA</a:t>
            </a:r>
            <a:r>
              <a:rPr lang="en-US" dirty="0" smtClean="0"/>
              <a:t>, café (+13dB SNR)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5489" y="5291889"/>
            <a:ext cx="387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92 </a:t>
            </a:r>
            <a:r>
              <a:rPr lang="en-US" dirty="0" err="1" smtClean="0"/>
              <a:t>dBA</a:t>
            </a:r>
            <a:r>
              <a:rPr lang="en-US" dirty="0" smtClean="0"/>
              <a:t>, airplane (+10dB SNR)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5748613"/>
            <a:ext cx="402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CLL 99 </a:t>
            </a:r>
            <a:r>
              <a:rPr lang="en-US" dirty="0" err="1" smtClean="0"/>
              <a:t>dBA</a:t>
            </a:r>
            <a:r>
              <a:rPr lang="en-US" dirty="0" smtClean="0"/>
              <a:t>, lawnmower (+7dB SNR)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6967" y="1912390"/>
            <a:ext cx="2754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No Sound Isolation</a:t>
            </a:r>
            <a:endParaRPr lang="en-US" altLang="en-US" sz="2400" dirty="0">
              <a:solidFill>
                <a:schemeClr val="tx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2831" y="1937404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Active Noise Reduction</a:t>
            </a:r>
            <a:endParaRPr lang="en-US" altLang="en-US" sz="2400" dirty="0">
              <a:solidFill>
                <a:schemeClr val="tx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LetItBe_72_cafe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4294" y="3090127"/>
            <a:ext cx="381000" cy="381000"/>
          </a:xfrm>
          <a:prstGeom prst="rect">
            <a:avLst/>
          </a:prstGeom>
        </p:spPr>
      </p:pic>
      <p:pic>
        <p:nvPicPr>
          <p:cNvPr id="4" name="LetItBe_72_airplane8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7875" y="3527948"/>
            <a:ext cx="389921" cy="389921"/>
          </a:xfrm>
          <a:prstGeom prst="rect">
            <a:avLst/>
          </a:prstGeom>
        </p:spPr>
      </p:pic>
      <p:pic>
        <p:nvPicPr>
          <p:cNvPr id="5" name="LetItBe_72_lawnmower_9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6929" y="4024570"/>
            <a:ext cx="381000" cy="381000"/>
          </a:xfrm>
          <a:prstGeom prst="rect">
            <a:avLst/>
          </a:prstGeom>
        </p:spPr>
      </p:pic>
      <p:pic>
        <p:nvPicPr>
          <p:cNvPr id="6" name="LetItBe_87_cafe7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7875" y="4511544"/>
            <a:ext cx="381000" cy="381000"/>
          </a:xfrm>
          <a:prstGeom prst="rect">
            <a:avLst/>
          </a:prstGeom>
        </p:spPr>
      </p:pic>
      <p:pic>
        <p:nvPicPr>
          <p:cNvPr id="7" name="LetItBe_72_cafe74_ANC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247641" y="3030645"/>
            <a:ext cx="345659" cy="345659"/>
          </a:xfrm>
          <a:prstGeom prst="rect">
            <a:avLst/>
          </a:prstGeom>
        </p:spPr>
      </p:pic>
      <p:pic>
        <p:nvPicPr>
          <p:cNvPr id="9" name="LetItBe_72_airplane82_ANC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232245" y="3451363"/>
            <a:ext cx="357496" cy="357496"/>
          </a:xfrm>
          <a:prstGeom prst="rect">
            <a:avLst/>
          </a:prstGeom>
        </p:spPr>
      </p:pic>
      <p:pic>
        <p:nvPicPr>
          <p:cNvPr id="10" name="LetItBe_72_lawnmower_90_ANC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220493" y="3902253"/>
            <a:ext cx="381000" cy="381000"/>
          </a:xfrm>
          <a:prstGeom prst="rect">
            <a:avLst/>
          </a:prstGeom>
        </p:spPr>
      </p:pic>
      <p:pic>
        <p:nvPicPr>
          <p:cNvPr id="11" name="Let It Be-Chorus_72dBAmon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3364" y="2652816"/>
            <a:ext cx="357496" cy="357496"/>
          </a:xfrm>
          <a:prstGeom prst="rect">
            <a:avLst/>
          </a:prstGeom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68169" y="427801"/>
            <a:ext cx="879963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Influence of ambient noise on chosen listening level</a:t>
            </a:r>
            <a:endParaRPr lang="en-US" altLang="en-US" sz="3000" dirty="0">
              <a:solidFill>
                <a:schemeClr val="tx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Earphones providing no sound isolation vs. earphones that provide active noise reduction to block ambient noise</a:t>
            </a:r>
            <a:endParaRPr lang="en-US" altLang="en-US" sz="2400" dirty="0">
              <a:solidFill>
                <a:schemeClr val="tx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5032675" y="5253702"/>
            <a:ext cx="152625" cy="8727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22388" y="5360143"/>
            <a:ext cx="354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can extrapolate the risk for hearing loss</a:t>
            </a:r>
          </a:p>
        </p:txBody>
      </p:sp>
    </p:spTree>
    <p:extLst>
      <p:ext uri="{BB962C8B-B14F-4D97-AF65-F5344CB8AC3E}">
        <p14:creationId xmlns:p14="http://schemas.microsoft.com/office/powerpoint/2010/main" val="1414119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0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4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393113" cy="1937453"/>
          </a:xfrm>
        </p:spPr>
        <p:txBody>
          <a:bodyPr>
            <a:normAutofit/>
          </a:bodyPr>
          <a:lstStyle/>
          <a:p>
            <a:r>
              <a:rPr lang="en-GB" dirty="0" smtClean="0">
                <a:cs typeface="MV Boli" panose="02000500030200090000" pitchFamily="2" charset="0"/>
              </a:rPr>
              <a:t>WHO-ITU Stakeholders' Consultation for Safe Listening Devices</a:t>
            </a:r>
            <a:endParaRPr lang="en-GB" dirty="0"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20900"/>
            <a:ext cx="8388350" cy="405034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  <a:cs typeface="MV Boli" panose="02000500030200090000" pitchFamily="2" charset="0"/>
              </a:rPr>
              <a:t>H</a:t>
            </a:r>
            <a:r>
              <a:rPr lang="en-GB" dirty="0" smtClean="0">
                <a:latin typeface="+mn-lt"/>
                <a:cs typeface="MV Boli" panose="02000500030200090000" pitchFamily="2" charset="0"/>
              </a:rPr>
              <a:t>eld </a:t>
            </a:r>
            <a:r>
              <a:rPr lang="en-GB" dirty="0">
                <a:latin typeface="+mn-lt"/>
                <a:cs typeface="MV Boli" panose="02000500030200090000" pitchFamily="2" charset="0"/>
              </a:rPr>
              <a:t>on 1 October </a:t>
            </a:r>
            <a:r>
              <a:rPr lang="en-GB" dirty="0" smtClean="0">
                <a:latin typeface="+mn-lt"/>
                <a:cs typeface="MV Boli" panose="02000500030200090000" pitchFamily="2" charset="0"/>
              </a:rPr>
              <a:t>2015</a:t>
            </a:r>
          </a:p>
          <a:p>
            <a:r>
              <a:rPr lang="en-GB" dirty="0" smtClean="0">
                <a:latin typeface="+mn-lt"/>
                <a:cs typeface="MV Boli" panose="02000500030200090000" pitchFamily="2" charset="0"/>
              </a:rPr>
              <a:t>Participants: 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Academia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Industry 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Standardization agencies (IEC, CENELEC)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Professional organizations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NGOs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Governments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0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393113" cy="71865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28458F"/>
                </a:solidFill>
                <a:cs typeface="MV Boli" panose="02000500030200090000" pitchFamily="2" charset="0"/>
              </a:rPr>
              <a:t>Outcomes</a:t>
            </a:r>
            <a:endParaRPr lang="en-GB" dirty="0">
              <a:solidFill>
                <a:srgbClr val="28458F"/>
              </a:solidFill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922780"/>
            <a:ext cx="8388350" cy="3884140"/>
          </a:xfrm>
        </p:spPr>
        <p:txBody>
          <a:bodyPr/>
          <a:lstStyle/>
          <a:p>
            <a:r>
              <a:rPr lang="en-GB" dirty="0" smtClean="0"/>
              <a:t>Established the need of standards for safe listening devices</a:t>
            </a:r>
          </a:p>
          <a:p>
            <a:r>
              <a:rPr lang="en-GB" dirty="0" smtClean="0"/>
              <a:t>Shared views and experiences</a:t>
            </a:r>
          </a:p>
          <a:p>
            <a:r>
              <a:rPr lang="en-GB" dirty="0" smtClean="0"/>
              <a:t>Explored emerging technologies for safe listening.</a:t>
            </a:r>
          </a:p>
          <a:p>
            <a:r>
              <a:rPr lang="en-GB" dirty="0" smtClean="0"/>
              <a:t>Gained an understanding of the importance of behaviour modification as part of the initiative</a:t>
            </a:r>
          </a:p>
        </p:txBody>
      </p:sp>
    </p:spTree>
    <p:extLst>
      <p:ext uri="{BB962C8B-B14F-4D97-AF65-F5344CB8AC3E}">
        <p14:creationId xmlns:p14="http://schemas.microsoft.com/office/powerpoint/2010/main" val="32233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93113" cy="132805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28458F"/>
                </a:solidFill>
                <a:cs typeface="MV Boli" panose="02000500030200090000" pitchFamily="2" charset="0"/>
              </a:rPr>
              <a:t>WHO-ITU Expert Consultation for Safe Listening Devices</a:t>
            </a:r>
            <a:endParaRPr lang="en-GB" dirty="0">
              <a:solidFill>
                <a:srgbClr val="28458F"/>
              </a:solidFill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755140"/>
            <a:ext cx="8388350" cy="3059299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  <a:cs typeface="MV Boli" panose="02000500030200090000" pitchFamily="2" charset="0"/>
              </a:rPr>
              <a:t>H</a:t>
            </a:r>
            <a:r>
              <a:rPr lang="en-GB" dirty="0" smtClean="0">
                <a:latin typeface="+mn-lt"/>
                <a:cs typeface="MV Boli" panose="02000500030200090000" pitchFamily="2" charset="0"/>
              </a:rPr>
              <a:t>eld </a:t>
            </a:r>
            <a:r>
              <a:rPr lang="en-GB" dirty="0">
                <a:latin typeface="+mn-lt"/>
                <a:cs typeface="MV Boli" panose="02000500030200090000" pitchFamily="2" charset="0"/>
              </a:rPr>
              <a:t>on </a:t>
            </a:r>
            <a:r>
              <a:rPr lang="en-GB" dirty="0" smtClean="0">
                <a:latin typeface="+mn-lt"/>
                <a:cs typeface="MV Boli" panose="02000500030200090000" pitchFamily="2" charset="0"/>
              </a:rPr>
              <a:t>2 </a:t>
            </a:r>
            <a:r>
              <a:rPr lang="en-GB" dirty="0">
                <a:latin typeface="+mn-lt"/>
                <a:cs typeface="MV Boli" panose="02000500030200090000" pitchFamily="2" charset="0"/>
              </a:rPr>
              <a:t>October </a:t>
            </a:r>
            <a:r>
              <a:rPr lang="en-GB" dirty="0" smtClean="0">
                <a:latin typeface="+mn-lt"/>
                <a:cs typeface="MV Boli" panose="02000500030200090000" pitchFamily="2" charset="0"/>
              </a:rPr>
              <a:t>2015</a:t>
            </a:r>
          </a:p>
          <a:p>
            <a:r>
              <a:rPr lang="en-GB" dirty="0" smtClean="0">
                <a:latin typeface="+mn-lt"/>
                <a:cs typeface="MV Boli" panose="02000500030200090000" pitchFamily="2" charset="0"/>
              </a:rPr>
              <a:t>Participants: 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Invited experts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Standardization agencies (IEC, CENELEC)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Audio Engineering Society</a:t>
            </a:r>
          </a:p>
          <a:p>
            <a:pPr lvl="1"/>
            <a:r>
              <a:rPr lang="en-GB" dirty="0" smtClean="0">
                <a:latin typeface="+mn-lt"/>
                <a:cs typeface="MV Boli" panose="02000500030200090000" pitchFamily="2" charset="0"/>
              </a:rPr>
              <a:t>WHO, ITU</a:t>
            </a:r>
          </a:p>
        </p:txBody>
      </p:sp>
    </p:spTree>
    <p:extLst>
      <p:ext uri="{BB962C8B-B14F-4D97-AF65-F5344CB8AC3E}">
        <p14:creationId xmlns:p14="http://schemas.microsoft.com/office/powerpoint/2010/main" val="24147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393113" cy="71865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8458F"/>
                </a:solidFill>
                <a:cs typeface="MV Boli" panose="02000500030200090000" pitchFamily="2" charset="0"/>
              </a:rPr>
              <a:t>Outcomes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89381"/>
            <a:ext cx="8388350" cy="3487420"/>
          </a:xfrm>
        </p:spPr>
        <p:txBody>
          <a:bodyPr/>
          <a:lstStyle/>
          <a:p>
            <a:r>
              <a:rPr lang="en-GB" dirty="0" smtClean="0"/>
              <a:t>Agreed on the overall leadership of WHO and ITU in the process.</a:t>
            </a:r>
          </a:p>
          <a:p>
            <a:r>
              <a:rPr lang="en-GB" dirty="0" smtClean="0"/>
              <a:t>Gained </a:t>
            </a:r>
            <a:r>
              <a:rPr lang="en-GB" dirty="0"/>
              <a:t>an understanding of the standardization </a:t>
            </a:r>
            <a:r>
              <a:rPr lang="en-GB" dirty="0" smtClean="0"/>
              <a:t>process, including the need for coordination with other standardization agencies.</a:t>
            </a:r>
          </a:p>
          <a:p>
            <a:r>
              <a:rPr lang="en-GB" dirty="0" smtClean="0"/>
              <a:t>Identified key areas of focus regarding standards for safe listening devices.</a:t>
            </a:r>
          </a:p>
          <a:p>
            <a:r>
              <a:rPr lang="en-GB" dirty="0" smtClean="0"/>
              <a:t>Established the need to focus on behaviour modification, in parallel with development of technical standards.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6230" y="381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/>
              <a:t>Considerations for ITU Standards</a:t>
            </a:r>
          </a:p>
          <a:p>
            <a:pPr eaLnBrk="1" hangingPunct="1"/>
            <a:r>
              <a:rPr lang="en-GB" sz="2400" dirty="0"/>
              <a:t>WHO working group on Safe Listening Devices’ standards</a:t>
            </a:r>
            <a:endParaRPr lang="en-US" sz="2400" dirty="0"/>
          </a:p>
          <a:p>
            <a:pPr eaLnBrk="1" hangingPunct="1"/>
            <a:endParaRPr lang="en-US" altLang="en-US" sz="36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05000"/>
            <a:ext cx="861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Role of WHO and </a:t>
            </a:r>
            <a:r>
              <a:rPr lang="en-GB" dirty="0" smtClean="0"/>
              <a:t>this </a:t>
            </a:r>
            <a:r>
              <a:rPr lang="en-GB" dirty="0"/>
              <a:t>working group is to ensure that the standards developed are in line with WHO’s vision and objectives (users can enjoy listening while keeping hearing safe). The working group is a group of experts who will advise and guide WHO on what are the most appropriate measures for safe listening and to review the technical information available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Members:</a:t>
            </a:r>
            <a:r>
              <a:rPr lang="en-GB" dirty="0" smtClean="0"/>
              <a:t>  </a:t>
            </a:r>
            <a:r>
              <a:rPr lang="en-GB" dirty="0"/>
              <a:t>Shelly Chadha,</a:t>
            </a:r>
            <a:r>
              <a:rPr lang="en-US" dirty="0"/>
              <a:t> </a:t>
            </a:r>
            <a:r>
              <a:rPr lang="en-GB" dirty="0" smtClean="0"/>
              <a:t>Brian Fligor</a:t>
            </a:r>
            <a:r>
              <a:rPr lang="en-US" dirty="0" smtClean="0"/>
              <a:t>, </a:t>
            </a:r>
            <a:r>
              <a:rPr lang="en-GB" dirty="0" smtClean="0"/>
              <a:t>Christian Giguère</a:t>
            </a:r>
            <a:r>
              <a:rPr lang="en-US" dirty="0" smtClean="0"/>
              <a:t>, </a:t>
            </a:r>
            <a:r>
              <a:rPr lang="en-GB" dirty="0"/>
              <a:t>Christian </a:t>
            </a:r>
            <a:r>
              <a:rPr lang="en-GB" dirty="0" err="1" smtClean="0"/>
              <a:t>Huggonet</a:t>
            </a:r>
            <a:r>
              <a:rPr lang="en-GB" dirty="0" smtClean="0"/>
              <a:t>, Chuck </a:t>
            </a:r>
            <a:r>
              <a:rPr lang="en-GB" dirty="0" err="1" smtClean="0"/>
              <a:t>Kardous</a:t>
            </a:r>
            <a:r>
              <a:rPr lang="en-US" dirty="0" smtClean="0"/>
              <a:t>, </a:t>
            </a:r>
            <a:r>
              <a:rPr lang="en-GB" dirty="0" smtClean="0"/>
              <a:t>Michael Santucci</a:t>
            </a:r>
            <a:r>
              <a:rPr lang="en-US" dirty="0" smtClean="0"/>
              <a:t>, </a:t>
            </a:r>
            <a:r>
              <a:rPr lang="en-GB" dirty="0" smtClean="0"/>
              <a:t>Warwick Williams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358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6230" y="381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/>
              <a:t>Considerations for ITU Standards</a:t>
            </a:r>
          </a:p>
          <a:p>
            <a:pPr eaLnBrk="1" hangingPunct="1"/>
            <a:r>
              <a:rPr lang="en-GB" sz="2400" dirty="0"/>
              <a:t>WHO working group on Safe Listening Devices’ standards</a:t>
            </a:r>
            <a:endParaRPr lang="en-US" sz="2400" dirty="0"/>
          </a:p>
          <a:p>
            <a:pPr eaLnBrk="1" hangingPunct="1"/>
            <a:endParaRPr lang="en-US" altLang="en-US" sz="36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50" y="1447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800" dirty="0" smtClean="0"/>
              <a:t>Need to </a:t>
            </a:r>
            <a:r>
              <a:rPr lang="en-GB" sz="2800" dirty="0"/>
              <a:t>involve all stakeholders in this </a:t>
            </a:r>
            <a:r>
              <a:rPr lang="en-GB" sz="2800" dirty="0" smtClean="0"/>
              <a:t>effort</a:t>
            </a:r>
            <a:r>
              <a:rPr lang="en-GB" sz="2800" dirty="0"/>
              <a:t> </a:t>
            </a:r>
            <a:r>
              <a:rPr lang="en-GB" sz="2800" dirty="0" smtClean="0"/>
              <a:t>(standardization </a:t>
            </a:r>
            <a:r>
              <a:rPr lang="en-GB" sz="2800" dirty="0"/>
              <a:t>organizations, professionals and </a:t>
            </a:r>
            <a:r>
              <a:rPr lang="en-GB" sz="2800" dirty="0" smtClean="0"/>
              <a:t>industry</a:t>
            </a:r>
            <a:r>
              <a:rPr lang="en-GB" sz="2800" dirty="0"/>
              <a:t>)</a:t>
            </a:r>
            <a:endParaRPr lang="en-US" sz="2400" dirty="0"/>
          </a:p>
          <a:p>
            <a:pPr lvl="0"/>
            <a:r>
              <a:rPr lang="en-GB" sz="2800" dirty="0" smtClean="0"/>
              <a:t>Standards </a:t>
            </a:r>
            <a:r>
              <a:rPr lang="en-GB" sz="2800" dirty="0"/>
              <a:t>under development require discussion on methods which maintain the quality of music and provide the user with information and option to exercise control.</a:t>
            </a:r>
            <a:endParaRPr lang="en-US" sz="2400" dirty="0"/>
          </a:p>
          <a:p>
            <a:pPr lvl="0"/>
            <a:r>
              <a:rPr lang="en-GB" sz="2800" dirty="0"/>
              <a:t>Standards </a:t>
            </a:r>
            <a:r>
              <a:rPr lang="en-GB" sz="2800" dirty="0" smtClean="0"/>
              <a:t>should </a:t>
            </a:r>
            <a:r>
              <a:rPr lang="en-GB" sz="2800" dirty="0"/>
              <a:t>focus on: </a:t>
            </a:r>
            <a:endParaRPr lang="en-GB" sz="2800" dirty="0" smtClean="0"/>
          </a:p>
          <a:p>
            <a:pPr lvl="1"/>
            <a:r>
              <a:rPr lang="en-GB" dirty="0" smtClean="0"/>
              <a:t>Dosimetry: integration of sound level over time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olume limitation: only under specific need</a:t>
            </a:r>
          </a:p>
          <a:p>
            <a:pPr lvl="1"/>
            <a:r>
              <a:rPr lang="en-GB" dirty="0" smtClean="0"/>
              <a:t>Health communication messaging on user interface, packaging, manual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arental notification and/or controls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248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r>
              <a:rPr lang="en-US" sz="3600" dirty="0" smtClean="0"/>
              <a:t>Dosimetry: Not just the level, it’s the “level over time”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Sound-induced auditory injury follows dose-effect relationship</a:t>
            </a:r>
          </a:p>
          <a:p>
            <a:r>
              <a:rPr lang="en-US" sz="2400" dirty="0" smtClean="0"/>
              <a:t>Sound “overdose” results in metabolic overload, leading to apoptosis of structures in cochlea and primary auditory nerve fibers</a:t>
            </a:r>
          </a:p>
          <a:p>
            <a:r>
              <a:rPr lang="en-US" sz="2400" dirty="0" smtClean="0"/>
              <a:t>Well established damage risk criteria in workplace noise exposure studies</a:t>
            </a:r>
          </a:p>
          <a:p>
            <a:pPr lvl="1"/>
            <a:r>
              <a:rPr lang="en-US" sz="2200" dirty="0" smtClean="0"/>
              <a:t>85 </a:t>
            </a:r>
            <a:r>
              <a:rPr lang="en-US" sz="2200" dirty="0" err="1" smtClean="0"/>
              <a:t>dBA</a:t>
            </a:r>
            <a:r>
              <a:rPr lang="en-US" sz="2200" dirty="0" smtClean="0"/>
              <a:t> for 8-hour daily exposure, 40-hr weekly exposure over working lifetime (8% at risk for “Material Hearing Impairment”)</a:t>
            </a:r>
          </a:p>
          <a:p>
            <a:pPr lvl="1"/>
            <a:r>
              <a:rPr lang="en-US" sz="2200" dirty="0" smtClean="0"/>
              <a:t>90 </a:t>
            </a:r>
            <a:r>
              <a:rPr lang="en-US" sz="2200" dirty="0" err="1" smtClean="0"/>
              <a:t>dBA</a:t>
            </a:r>
            <a:r>
              <a:rPr lang="en-US" sz="2200" dirty="0" smtClean="0"/>
              <a:t> for 8-hour daily </a:t>
            </a:r>
            <a:r>
              <a:rPr lang="en-US" sz="2200" dirty="0"/>
              <a:t>exposure, 40-hr weekly exposure </a:t>
            </a:r>
            <a:r>
              <a:rPr lang="en-US" sz="2200" dirty="0" smtClean="0"/>
              <a:t>over working lifetime (25% at risk for “Material Hearing Impairment”)</a:t>
            </a:r>
          </a:p>
          <a:p>
            <a:pPr lvl="1"/>
            <a:r>
              <a:rPr lang="en-US" sz="2200" dirty="0" smtClean="0"/>
              <a:t>Single-number level limiting ignores well-established science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14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618220" cy="1143000"/>
          </a:xfrm>
        </p:spPr>
        <p:txBody>
          <a:bodyPr/>
          <a:lstStyle/>
          <a:p>
            <a:r>
              <a:rPr lang="en-US" dirty="0" smtClean="0"/>
              <a:t>Level </a:t>
            </a:r>
            <a:r>
              <a:rPr lang="en-US" i="1" dirty="0" smtClean="0"/>
              <a:t>alone</a:t>
            </a:r>
            <a:r>
              <a:rPr lang="en-US" dirty="0" smtClean="0"/>
              <a:t> matters when risk for acoustic trauma*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800" dirty="0" smtClean="0"/>
              <a:t>* defined as a single exposure resulting in immediate injury to auditory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743200"/>
            <a:ext cx="7772400" cy="2667000"/>
          </a:xfrm>
        </p:spPr>
        <p:txBody>
          <a:bodyPr/>
          <a:lstStyle/>
          <a:p>
            <a:r>
              <a:rPr lang="en-US" sz="2400" dirty="0" smtClean="0"/>
              <a:t>Generally, threshold level for acoustic trauma accepted as 140 dB SPL (peak)</a:t>
            </a:r>
          </a:p>
          <a:p>
            <a:r>
              <a:rPr lang="en-US" sz="2400" dirty="0" smtClean="0"/>
              <a:t>Literature suggests in highly susceptible individuals, this threshold might be as low as 132 dB SPL (peak) (Price, 1981)</a:t>
            </a:r>
          </a:p>
        </p:txBody>
      </p:sp>
    </p:spTree>
    <p:extLst>
      <p:ext uri="{BB962C8B-B14F-4D97-AF65-F5344CB8AC3E}">
        <p14:creationId xmlns:p14="http://schemas.microsoft.com/office/powerpoint/2010/main" val="27776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0C093B107DF4CB8EB1E9EC67C5C4C" ma:contentTypeVersion="1" ma:contentTypeDescription="Create a new document." ma:contentTypeScope="" ma:versionID="714cfe5a24afd0817e70975669acdc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23AE3-BF49-4DE1-8E47-080C3C8128B7}"/>
</file>

<file path=customXml/itemProps2.xml><?xml version="1.0" encoding="utf-8"?>
<ds:datastoreItem xmlns:ds="http://schemas.openxmlformats.org/officeDocument/2006/customXml" ds:itemID="{C167F73E-D2FD-492A-B4B3-305525D751EB}"/>
</file>

<file path=customXml/itemProps3.xml><?xml version="1.0" encoding="utf-8"?>
<ds:datastoreItem xmlns:ds="http://schemas.openxmlformats.org/officeDocument/2006/customXml" ds:itemID="{3EF072EB-68B9-4C03-A024-4091A81F3B1A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7201</TotalTime>
  <Words>1105</Words>
  <Application>Microsoft Office PowerPoint</Application>
  <PresentationFormat>On-screen Show (4:3)</PresentationFormat>
  <Paragraphs>126</Paragraphs>
  <Slides>19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Franklin Gothic Book</vt:lpstr>
      <vt:lpstr>MV Boli</vt:lpstr>
      <vt:lpstr>Perpetua</vt:lpstr>
      <vt:lpstr>Times New Roman</vt:lpstr>
      <vt:lpstr>Wingdings 2</vt:lpstr>
      <vt:lpstr>ヒラギノ角ゴ Pro W3</vt:lpstr>
      <vt:lpstr>Equity</vt:lpstr>
      <vt:lpstr>Make Listening SafeTM Initiative World Health Organization and  International Telecommunications Union</vt:lpstr>
      <vt:lpstr>WHO-ITU Stakeholders' Consultation for Safe Listening Devices</vt:lpstr>
      <vt:lpstr>Outcomes</vt:lpstr>
      <vt:lpstr>WHO-ITU Expert Consultation for Safe Listening Devices</vt:lpstr>
      <vt:lpstr>Outcomes</vt:lpstr>
      <vt:lpstr>PowerPoint Presentation</vt:lpstr>
      <vt:lpstr>PowerPoint Presentation</vt:lpstr>
      <vt:lpstr>Dosimetry: Not just the level, it’s the “level over time”</vt:lpstr>
      <vt:lpstr>Level alone matters when risk for acoustic trauma*   * defined as a single exposure resulting in immediate injury to auditory system</vt:lpstr>
      <vt:lpstr>PowerPoint Presentation</vt:lpstr>
      <vt:lpstr>PowerPoint Presentation</vt:lpstr>
      <vt:lpstr>PowerPoint Presentation</vt:lpstr>
      <vt:lpstr>Summary: a “wishlist” for a PLD</vt:lpstr>
      <vt:lpstr>PowerPoint Presentation</vt:lpstr>
      <vt:lpstr>PowerPoint Presentation</vt:lpstr>
      <vt:lpstr>Influence of Ambient Noise on Listening Level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Kline, Jana</dc:creator>
  <cp:lastModifiedBy>Brian Fligor</cp:lastModifiedBy>
  <cp:revision>354</cp:revision>
  <dcterms:created xsi:type="dcterms:W3CDTF">2011-03-30T12:55:16Z</dcterms:created>
  <dcterms:modified xsi:type="dcterms:W3CDTF">2016-06-06T06:54:21Z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0x0101008B40C093B107DF4CB8EB1E9EC67C5C4C</vt:lpwstr>
  </property>
</Properties>
</file>