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57" r:id="rId3"/>
    <p:sldId id="283" r:id="rId4"/>
    <p:sldId id="258" r:id="rId5"/>
    <p:sldId id="271" r:id="rId6"/>
    <p:sldId id="259" r:id="rId7"/>
    <p:sldId id="260" r:id="rId8"/>
    <p:sldId id="261" r:id="rId9"/>
    <p:sldId id="262" r:id="rId10"/>
    <p:sldId id="265" r:id="rId11"/>
    <p:sldId id="263" r:id="rId12"/>
    <p:sldId id="264" r:id="rId13"/>
    <p:sldId id="270" r:id="rId14"/>
    <p:sldId id="266" r:id="rId15"/>
    <p:sldId id="267" r:id="rId16"/>
    <p:sldId id="268" r:id="rId17"/>
    <p:sldId id="269" r:id="rId18"/>
    <p:sldId id="272" r:id="rId19"/>
    <p:sldId id="273" r:id="rId20"/>
    <p:sldId id="274" r:id="rId21"/>
    <p:sldId id="275" r:id="rId22"/>
    <p:sldId id="276" r:id="rId23"/>
    <p:sldId id="279" r:id="rId24"/>
    <p:sldId id="277" r:id="rId25"/>
    <p:sldId id="278" r:id="rId26"/>
    <p:sldId id="280" r:id="rId27"/>
    <p:sldId id="281" r:id="rId28"/>
    <p:sldId id="28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57" autoAdjust="0"/>
    <p:restoredTop sz="71429" autoAdjust="0"/>
  </p:normalViewPr>
  <p:slideViewPr>
    <p:cSldViewPr snapToGrid="0" snapToObjects="1" showGuides="1">
      <p:cViewPr varScale="1">
        <p:scale>
          <a:sx n="72" d="100"/>
          <a:sy n="72" d="100"/>
        </p:scale>
        <p:origin x="660"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73A27-C766-42C1-A5C9-02580E7504DD}" type="datetimeFigureOut">
              <a:rPr lang="en-US" smtClean="0"/>
              <a:t>05/06/2016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31BAB-F6F3-41C6-AD44-D742EBDA4361}" type="slidenum">
              <a:rPr lang="en-US" smtClean="0"/>
              <a:t>‹#›</a:t>
            </a:fld>
            <a:endParaRPr lang="en-US"/>
          </a:p>
        </p:txBody>
      </p:sp>
    </p:spTree>
    <p:extLst>
      <p:ext uri="{BB962C8B-B14F-4D97-AF65-F5344CB8AC3E}">
        <p14:creationId xmlns:p14="http://schemas.microsoft.com/office/powerpoint/2010/main" val="1581452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Warning image from a Samsung S5 phone, when an external</a:t>
            </a:r>
            <a:r>
              <a:rPr lang="en-US" baseline="0" dirty="0" smtClean="0"/>
              <a:t> device is connected to the audio-out exit.</a:t>
            </a:r>
            <a:endParaRPr lang="en-US" dirty="0"/>
          </a:p>
        </p:txBody>
      </p:sp>
      <p:sp>
        <p:nvSpPr>
          <p:cNvPr id="4" name="Slide Number Placeholder 3"/>
          <p:cNvSpPr>
            <a:spLocks noGrp="1"/>
          </p:cNvSpPr>
          <p:nvPr>
            <p:ph type="sldNum" sz="quarter" idx="10"/>
          </p:nvPr>
        </p:nvSpPr>
        <p:spPr/>
        <p:txBody>
          <a:bodyPr/>
          <a:lstStyle/>
          <a:p>
            <a:fld id="{BE431BAB-F6F3-41C6-AD44-D742EBDA4361}" type="slidenum">
              <a:rPr lang="en-US" smtClean="0"/>
              <a:t>17</a:t>
            </a:fld>
            <a:endParaRPr lang="en-US"/>
          </a:p>
        </p:txBody>
      </p:sp>
    </p:spTree>
    <p:extLst>
      <p:ext uri="{BB962C8B-B14F-4D97-AF65-F5344CB8AC3E}">
        <p14:creationId xmlns:p14="http://schemas.microsoft.com/office/powerpoint/2010/main" val="201940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Dorte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Hammershoi</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i="1" kern="1200" dirty="0" smtClean="0">
                <a:solidFill>
                  <a:schemeClr val="tx1"/>
                </a:solidFill>
                <a:effectLst/>
                <a:latin typeface="+mn-lt"/>
                <a:ea typeface="+mn-ea"/>
                <a:cs typeface="+mn-cs"/>
              </a:rPr>
              <a:t>“I'm familiar with the efforts in CENELEC TC 108X (the EN 50332 series), and have given comments to the </a:t>
            </a:r>
            <a:r>
              <a:rPr lang="en-US" sz="1200" i="1" kern="1200" dirty="0" err="1" smtClean="0">
                <a:solidFill>
                  <a:schemeClr val="tx1"/>
                </a:solidFill>
                <a:effectLst/>
                <a:latin typeface="+mn-lt"/>
                <a:ea typeface="+mn-ea"/>
                <a:cs typeface="+mn-cs"/>
              </a:rPr>
              <a:t>convenor</a:t>
            </a:r>
            <a:r>
              <a:rPr lang="en-US" sz="1200" i="1" kern="1200" dirty="0" smtClean="0">
                <a:solidFill>
                  <a:schemeClr val="tx1"/>
                </a:solidFill>
                <a:effectLst/>
                <a:latin typeface="+mn-lt"/>
                <a:ea typeface="+mn-ea"/>
                <a:cs typeface="+mn-cs"/>
              </a:rPr>
              <a:t> on alternative directions. Last summer I presented a paper at an Audio Engineering Society conference (attached), which shows the significance of the earphone sensitivity. This variation is not considered in the current EN 50332 approach. I'm not familiar with the efforts of the other working groups, and can only comment on a general level for the EN 50332, which I think need some revision to meet an international interests. The following seems necessary to discuss and relate to:</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1) The earphone sensitivity. The producers of the music players may assume a certain earphone at delivery, but very few use these throughout the use time of the player. The sensitivity of the earphones vary so much that a best guess based on player output voltage alone can be 10-20 dB wrong, suggesting dose estimates varying from minutes to hours. It is not in anyone's interest to limit the variation in earphone products further, thus our standardization efforts should embrace the variation, not ignore it. The risk of using e.g. high quality </a:t>
            </a:r>
            <a:r>
              <a:rPr lang="en-US" sz="1200" i="1" kern="1200" dirty="0" err="1" smtClean="0">
                <a:solidFill>
                  <a:schemeClr val="tx1"/>
                </a:solidFill>
                <a:effectLst/>
                <a:latin typeface="+mn-lt"/>
                <a:ea typeface="+mn-ea"/>
                <a:cs typeface="+mn-cs"/>
              </a:rPr>
              <a:t>circumaural</a:t>
            </a:r>
            <a:r>
              <a:rPr lang="en-US" sz="1200" i="1" kern="1200" dirty="0" smtClean="0">
                <a:solidFill>
                  <a:schemeClr val="tx1"/>
                </a:solidFill>
                <a:effectLst/>
                <a:latin typeface="+mn-lt"/>
                <a:ea typeface="+mn-ea"/>
                <a:cs typeface="+mn-cs"/>
              </a:rPr>
              <a:t> earphones from e.g. </a:t>
            </a:r>
            <a:r>
              <a:rPr lang="en-US" sz="1200" i="1" kern="1200" dirty="0" err="1" smtClean="0">
                <a:solidFill>
                  <a:schemeClr val="tx1"/>
                </a:solidFill>
                <a:effectLst/>
                <a:latin typeface="+mn-lt"/>
                <a:ea typeface="+mn-ea"/>
                <a:cs typeface="+mn-cs"/>
              </a:rPr>
              <a:t>Sennheiser</a:t>
            </a:r>
            <a:r>
              <a:rPr lang="en-US" sz="1200" i="1" kern="1200" dirty="0" smtClean="0">
                <a:solidFill>
                  <a:schemeClr val="tx1"/>
                </a:solidFill>
                <a:effectLst/>
                <a:latin typeface="+mn-lt"/>
                <a:ea typeface="+mn-ea"/>
                <a:cs typeface="+mn-cs"/>
              </a:rPr>
              <a:t> will e.g. be severely overestimated by any Apple product assuming their own earphone. I'm including one graphic from my presentation, which shows the variation on a dose scale.</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2) The dose estimate proposed by EN 50332-3 can only be realized by sample-by-sample signal processing, or by adding analog electronic circuitry. This is an extremely expensive solution, taking either power from the player during run-time, or space from the compact design of players. Only future generations of players may meet this requirement, and it will take years of development before the first product includes a satisfying solution.</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3) The 50332 is not well aligned with international efforts. EN 50332-1 lay down the measurement procedure, which was the starting point for the ISO 11904 work, and which was shown to include an unnecessary bias (from the mismatch between the weighting curve and the equivalent for humans), and a sub-optimal accuracy in the final noise immission estimate, because the sound exposure is not analyzed in frequency bands. This size of this bias will depend on the earphone, and thus not be a simple constant, one can account for.</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4) A revision of 50332-1 to align with ISO 11904 will enable the EN 50332-3 (dose estimates) to be based on third octave band values, that may either be provided by an online service for each music track (e.g. as side information from the music provider, </a:t>
            </a:r>
            <a:r>
              <a:rPr lang="en-US" sz="1200" i="1" kern="1200" dirty="0" err="1" smtClean="0">
                <a:solidFill>
                  <a:schemeClr val="tx1"/>
                </a:solidFill>
                <a:effectLst/>
                <a:latin typeface="+mn-lt"/>
                <a:ea typeface="+mn-ea"/>
                <a:cs typeface="+mn-cs"/>
              </a:rPr>
              <a:t>spotify</a:t>
            </a:r>
            <a:r>
              <a:rPr lang="en-US" sz="1200" i="1" kern="1200" dirty="0" smtClean="0">
                <a:solidFill>
                  <a:schemeClr val="tx1"/>
                </a:solidFill>
                <a:effectLst/>
                <a:latin typeface="+mn-lt"/>
                <a:ea typeface="+mn-ea"/>
                <a:cs typeface="+mn-cs"/>
              </a:rPr>
              <a:t> etc.), or possibly from </a:t>
            </a:r>
            <a:r>
              <a:rPr lang="en-US" sz="1200" i="1" kern="1200" dirty="0" err="1" smtClean="0">
                <a:solidFill>
                  <a:schemeClr val="tx1"/>
                </a:solidFill>
                <a:effectLst/>
                <a:latin typeface="+mn-lt"/>
                <a:ea typeface="+mn-ea"/>
                <a:cs typeface="+mn-cs"/>
              </a:rPr>
              <a:t>readilly</a:t>
            </a:r>
            <a:r>
              <a:rPr lang="en-US" sz="1200" i="1" kern="1200" dirty="0" smtClean="0">
                <a:solidFill>
                  <a:schemeClr val="tx1"/>
                </a:solidFill>
                <a:effectLst/>
                <a:latin typeface="+mn-lt"/>
                <a:ea typeface="+mn-ea"/>
                <a:cs typeface="+mn-cs"/>
              </a:rPr>
              <a:t> available MP3 gain factors (I don't know the standard well enough to know for sure). This way, one can avoid sample-by-sample signal processing entirely, and at the same time get better dose estimate. Only very few third octave values (19 or 17 or even less) are required to adequately describe the essential bandwidth, and these can be subsequently weighted by the volume and play time settings used during playback, and earphone sensitivity as programmed by producer, user or music provider, or serviced by on-line catalogues. This will not give exactly the same result, but surely a more reliable one than the alternative (ignoring earphone sensitivity).</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5) The EN 50332-3 dose estimate ignores both the ear-to-free-air weighting (inverse head-related transfer function) which is required to make dose estimates comparable to free air reference material (current legislation etc.), and the earphone sensitivity. One can argue that if earphones were designed to mimic either free or diffuse field, these two omissions would cancel each other, but measurements over time reveals that this assumption doesn't hold. Again, it is probably not in anyone's interest to enforce a development that limits this variation.</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6) The CENELEC efforts are the result of a decision from the European commission in 2009, which specified that "the music players must not put their users at risk". This is extremely difficult, since a single track of music played at the highest level may already exceed a day dose, and we don't want to compromise dynamics further by reducing the maximum output voltage, nor to force the music player to turn off. The 8 hour average of 80 dB with 3 dB trading for each doubling of time, is by most considered a safety limit. This philosophy may not be well aligned with international strategies, e.g. WHO leans on the American NIOHS recommendations (85 dB over 8 hours), where one can listen at 100 dB for 15 minutes rather than 3 min. An aligned strategy for dose estimation and user display should allow both the display of the safety limit (80 dB over 8 hours), and a recommended (reduced risk) limit based on 85 over 8 hours. A "likely damage" limit based on 90 dB over 8 hours could also be considered to allow for information of the risk level, and not just "you are at risk" (which the 80 dB over 8 hours represent).”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E431BAB-F6F3-41C6-AD44-D742EBDA4361}" type="slidenum">
              <a:rPr lang="en-US" smtClean="0"/>
              <a:t>28</a:t>
            </a:fld>
            <a:endParaRPr lang="en-US"/>
          </a:p>
        </p:txBody>
      </p:sp>
    </p:spTree>
    <p:extLst>
      <p:ext uri="{BB962C8B-B14F-4D97-AF65-F5344CB8AC3E}">
        <p14:creationId xmlns:p14="http://schemas.microsoft.com/office/powerpoint/2010/main" val="1493850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1926677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02503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595915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82083"/>
            <a:ext cx="27432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582083"/>
            <a:ext cx="80264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64660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467584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558ED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466728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7600" y="1600200"/>
            <a:ext cx="53848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65530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6882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54799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9988800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Mid-deck 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2855741"/>
            <a:ext cx="12192000" cy="1143000"/>
          </a:xfrm>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40997652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7936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03250"/>
            <a:ext cx="4011084" cy="8318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603251"/>
            <a:ext cx="6815667"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1435101"/>
            <a:ext cx="4011084"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solidFill>
                  <a:srgbClr val="4F81BD">
                    <a:lumMod val="60000"/>
                    <a:lumOff val="40000"/>
                  </a:srgbClr>
                </a:solidFill>
              </a:rPr>
              <a:pPr/>
              <a:t>‹#›</a:t>
            </a:fld>
            <a:endParaRPr lang="en-US">
              <a:solidFill>
                <a:srgbClr val="4F81BD">
                  <a:lumMod val="60000"/>
                  <a:lumOff val="40000"/>
                </a:srgbClr>
              </a:solidFill>
            </a:endParaRPr>
          </a:p>
        </p:txBody>
      </p:sp>
    </p:spTree>
    <p:extLst>
      <p:ext uri="{BB962C8B-B14F-4D97-AF65-F5344CB8AC3E}">
        <p14:creationId xmlns:p14="http://schemas.microsoft.com/office/powerpoint/2010/main" val="1488196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279878"/>
            <a:ext cx="10972800" cy="45451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673600" y="6176434"/>
            <a:ext cx="28448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solidFill>
                  <a:srgbClr val="4F81BD">
                    <a:lumMod val="60000"/>
                    <a:lumOff val="40000"/>
                  </a:srgbClr>
                </a:solidFill>
              </a:rPr>
              <a:pPr/>
              <a:t>‹#›</a:t>
            </a:fld>
            <a:endParaRPr lang="en-US" dirty="0">
              <a:solidFill>
                <a:srgbClr val="4F81BD">
                  <a:lumMod val="60000"/>
                  <a:lumOff val="40000"/>
                </a:srgbClr>
              </a:solidFill>
            </a:endParaRPr>
          </a:p>
        </p:txBody>
      </p:sp>
    </p:spTree>
    <p:extLst>
      <p:ext uri="{BB962C8B-B14F-4D97-AF65-F5344CB8AC3E}">
        <p14:creationId xmlns:p14="http://schemas.microsoft.com/office/powerpoint/2010/main" val="1852464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2" r:id="rId7"/>
    <p:sldLayoutId id="2147483667" r:id="rId8"/>
    <p:sldLayoutId id="2147483668" r:id="rId9"/>
    <p:sldLayoutId id="2147483669" r:id="rId10"/>
    <p:sldLayoutId id="2147483670" r:id="rId11"/>
    <p:sldLayoutId id="2147483671" r:id="rId12"/>
  </p:sldLayoutIdLst>
  <p:timing>
    <p:tnLst>
      <p:par>
        <p:cTn id="1" dur="indefinite" restart="never" nodeType="tmRoot"/>
      </p:par>
    </p:tnLst>
  </p:timing>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iso.org/iso/iso_catalogue/catalogue_tc/catalogue_detail.htm?csnumber=3394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tu.int/rec/T-REC-P.380" TargetMode="External"/><Relationship Id="rId2" Type="http://schemas.openxmlformats.org/officeDocument/2006/relationships/hyperlink" Target="http://www.itu.int/rec/T-REC-P.31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tu.int/rec/R-REC-BS.1770" TargetMode="External"/><Relationship Id="rId2" Type="http://schemas.openxmlformats.org/officeDocument/2006/relationships/hyperlink" Target="http://www.itu.int/rec/T-REC-P.38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itu.int/en/ITU-T/Workshops-and-Seminars/safelistening/Documents/Standards_for_safe_listening_devices_situation_analysis_report.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Situation Analysis on Standards for Safe Listening</a:t>
            </a:r>
          </a:p>
        </p:txBody>
      </p:sp>
      <p:sp>
        <p:nvSpPr>
          <p:cNvPr id="3" name="Subtitle 2"/>
          <p:cNvSpPr>
            <a:spLocks noGrp="1"/>
          </p:cNvSpPr>
          <p:nvPr>
            <p:ph type="subTitle" idx="1"/>
          </p:nvPr>
        </p:nvSpPr>
        <p:spPr>
          <a:xfrm>
            <a:off x="1828800" y="3886200"/>
            <a:ext cx="8534400" cy="2868168"/>
          </a:xfrm>
        </p:spPr>
        <p:txBody>
          <a:bodyPr/>
          <a:lstStyle/>
          <a:p>
            <a:r>
              <a:rPr lang="en-US" sz="2800" dirty="0"/>
              <a:t>Simão Campos</a:t>
            </a:r>
            <a:br>
              <a:rPr lang="en-US" sz="2800" dirty="0"/>
            </a:br>
            <a:r>
              <a:rPr lang="en-US" sz="2800" dirty="0"/>
              <a:t>ITU-T Study Group 16 "Multimedia"</a:t>
            </a:r>
            <a:br>
              <a:rPr lang="en-US" sz="2800" dirty="0"/>
            </a:br>
            <a:r>
              <a:rPr lang="en-US" dirty="0"/>
              <a:t/>
            </a:r>
            <a:br>
              <a:rPr lang="en-US" dirty="0"/>
            </a:br>
            <a:r>
              <a:rPr lang="en-US" sz="2800" dirty="0"/>
              <a:t>ITU-T Workshop on Standards for Safe </a:t>
            </a:r>
            <a:r>
              <a:rPr lang="en-US" sz="2800" dirty="0" smtClean="0"/>
              <a:t>Listening</a:t>
            </a:r>
            <a:r>
              <a:rPr lang="en-US" dirty="0" smtClean="0"/>
              <a:t/>
            </a:r>
            <a:br>
              <a:rPr lang="en-US" dirty="0" smtClean="0"/>
            </a:br>
            <a:r>
              <a:rPr lang="en-US" sz="2000" dirty="0" smtClean="0"/>
              <a:t>Geneva</a:t>
            </a:r>
            <a:r>
              <a:rPr lang="en-US" sz="2000" dirty="0"/>
              <a:t>, Switzerland, 6 June 2016</a:t>
            </a:r>
            <a:endParaRPr lang="en-US" dirty="0"/>
          </a:p>
        </p:txBody>
      </p:sp>
    </p:spTree>
    <p:extLst>
      <p:ext uri="{BB962C8B-B14F-4D97-AF65-F5344CB8AC3E}">
        <p14:creationId xmlns:p14="http://schemas.microsoft.com/office/powerpoint/2010/main" val="3893720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a:t>
            </a:r>
            <a:endParaRPr lang="en-US" dirty="0"/>
          </a:p>
        </p:txBody>
      </p:sp>
      <p:sp>
        <p:nvSpPr>
          <p:cNvPr id="3" name="Content Placeholder 2"/>
          <p:cNvSpPr>
            <a:spLocks noGrp="1"/>
          </p:cNvSpPr>
          <p:nvPr>
            <p:ph idx="1"/>
          </p:nvPr>
        </p:nvSpPr>
        <p:spPr/>
        <p:txBody>
          <a:bodyPr/>
          <a:lstStyle/>
          <a:p>
            <a:r>
              <a:rPr lang="en-GB" u="sng" dirty="0"/>
              <a:t>ISO 11904 Acoustics </a:t>
            </a:r>
            <a:r>
              <a:rPr lang="en-GB" dirty="0"/>
              <a:t>– Determination of sound immission from sound sources placed close to the </a:t>
            </a:r>
            <a:r>
              <a:rPr lang="en-GB" dirty="0" smtClean="0"/>
              <a:t>ear</a:t>
            </a:r>
          </a:p>
          <a:p>
            <a:pPr lvl="1"/>
            <a:r>
              <a:rPr lang="en-GB" u="sng" dirty="0" smtClean="0">
                <a:hlinkClick r:id="rId2"/>
              </a:rPr>
              <a:t>http</a:t>
            </a:r>
            <a:r>
              <a:rPr lang="en-GB" u="sng" dirty="0">
                <a:hlinkClick r:id="rId2"/>
              </a:rPr>
              <a:t>://www.iso.org/iso/iso_catalogue/catalogue_tc/catalogue_detail.htm?csnumber=33944</a:t>
            </a:r>
            <a:endParaRPr lang="en-US" dirty="0"/>
          </a:p>
          <a:p>
            <a:pPr lvl="1"/>
            <a:r>
              <a:rPr lang="en-GB" dirty="0" smtClean="0"/>
              <a:t>Part 1: Real person</a:t>
            </a:r>
          </a:p>
          <a:p>
            <a:pPr lvl="1"/>
            <a:r>
              <a:rPr lang="en-GB" dirty="0" smtClean="0"/>
              <a:t>Part 2: Manikin</a:t>
            </a:r>
            <a:endParaRPr lang="en-US" dirty="0"/>
          </a:p>
        </p:txBody>
      </p:sp>
    </p:spTree>
    <p:extLst>
      <p:ext uri="{BB962C8B-B14F-4D97-AF65-F5344CB8AC3E}">
        <p14:creationId xmlns:p14="http://schemas.microsoft.com/office/powerpoint/2010/main" val="3123729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 (1)</a:t>
            </a:r>
            <a:endParaRPr lang="en-US" dirty="0"/>
          </a:p>
        </p:txBody>
      </p:sp>
      <p:sp>
        <p:nvSpPr>
          <p:cNvPr id="3" name="Content Placeholder 2"/>
          <p:cNvSpPr>
            <a:spLocks noGrp="1"/>
          </p:cNvSpPr>
          <p:nvPr>
            <p:ph idx="1"/>
          </p:nvPr>
        </p:nvSpPr>
        <p:spPr/>
        <p:txBody>
          <a:bodyPr/>
          <a:lstStyle/>
          <a:p>
            <a:r>
              <a:rPr lang="en-GB" dirty="0" smtClean="0"/>
              <a:t>ITU-T P.311 (03/2011) Transmission characteristics for wideband digital handset and headset telephones</a:t>
            </a:r>
            <a:br>
              <a:rPr lang="en-GB" dirty="0" smtClean="0"/>
            </a:br>
            <a:r>
              <a:rPr lang="en-GB" dirty="0" smtClean="0">
                <a:hlinkClick r:id="rId2"/>
              </a:rPr>
              <a:t>http://www.itu.int/rec/T-REC-P.311</a:t>
            </a:r>
            <a:endParaRPr lang="en-GB" dirty="0" smtClean="0"/>
          </a:p>
          <a:p>
            <a:pPr lvl="1"/>
            <a:r>
              <a:rPr lang="en-GB" dirty="0"/>
              <a:t>audio performance requirements </a:t>
            </a:r>
            <a:r>
              <a:rPr lang="en-GB" dirty="0" smtClean="0"/>
              <a:t>and test methods for </a:t>
            </a:r>
            <a:r>
              <a:rPr lang="en-GB" dirty="0"/>
              <a:t>wideband (8000 Hz) handset and headset </a:t>
            </a:r>
            <a:r>
              <a:rPr lang="en-GB" dirty="0" smtClean="0"/>
              <a:t>telephones</a:t>
            </a:r>
          </a:p>
          <a:p>
            <a:r>
              <a:rPr lang="en-GB" u="sng" dirty="0"/>
              <a:t>ITU-T P.380 (11/2003)</a:t>
            </a:r>
            <a:r>
              <a:rPr lang="en-GB" dirty="0"/>
              <a:t>– Electroacoustic measurements on headsets</a:t>
            </a:r>
            <a:r>
              <a:rPr lang="en-US" dirty="0"/>
              <a:t> </a:t>
            </a:r>
            <a:r>
              <a:rPr lang="en-GB" u="sng" dirty="0">
                <a:hlinkClick r:id="rId3"/>
              </a:rPr>
              <a:t>http://www.itu.int/rec/T-REC-P.380</a:t>
            </a:r>
            <a:endParaRPr lang="en-US" dirty="0"/>
          </a:p>
          <a:p>
            <a:pPr lvl="1"/>
            <a:endParaRPr lang="en-US" dirty="0" smtClean="0"/>
          </a:p>
        </p:txBody>
      </p:sp>
    </p:spTree>
    <p:extLst>
      <p:ext uri="{BB962C8B-B14F-4D97-AF65-F5344CB8AC3E}">
        <p14:creationId xmlns:p14="http://schemas.microsoft.com/office/powerpoint/2010/main" val="1222368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 (2)</a:t>
            </a:r>
            <a:endParaRPr lang="en-US" dirty="0"/>
          </a:p>
        </p:txBody>
      </p:sp>
      <p:sp>
        <p:nvSpPr>
          <p:cNvPr id="3" name="Content Placeholder 2"/>
          <p:cNvSpPr>
            <a:spLocks noGrp="1"/>
          </p:cNvSpPr>
          <p:nvPr>
            <p:ph idx="1"/>
          </p:nvPr>
        </p:nvSpPr>
        <p:spPr/>
        <p:txBody>
          <a:bodyPr/>
          <a:lstStyle/>
          <a:p>
            <a:r>
              <a:rPr lang="en-GB" dirty="0" smtClean="0"/>
              <a:t>ITU-T P.381 (02/2014) – Technical requirements and test methods for the universal wired headset or headphone interface of digital mobile terminals</a:t>
            </a:r>
            <a:endParaRPr lang="en-US" dirty="0" smtClean="0"/>
          </a:p>
          <a:p>
            <a:pPr lvl="1"/>
            <a:r>
              <a:rPr lang="en-GB" dirty="0" smtClean="0">
                <a:hlinkClick r:id="rId2"/>
              </a:rPr>
              <a:t>http://www.itu.int/rec/T-REC-P.381</a:t>
            </a:r>
            <a:endParaRPr lang="en-GB" dirty="0" smtClean="0"/>
          </a:p>
          <a:p>
            <a:r>
              <a:rPr lang="en-GB" dirty="0" smtClean="0"/>
              <a:t>ITU-R BS.1770-4 (10/2015) - Algorithms to measure audio programme loudness and true-peak audio level</a:t>
            </a:r>
          </a:p>
          <a:p>
            <a:pPr lvl="1"/>
            <a:r>
              <a:rPr lang="en-GB" dirty="0" smtClean="0">
                <a:hlinkClick r:id="rId3"/>
              </a:rPr>
              <a:t>http://www.itu.int/rec/R-REC-BS.1770</a:t>
            </a:r>
            <a:endParaRPr lang="en-GB" dirty="0" smtClean="0"/>
          </a:p>
          <a:p>
            <a:pPr lvl="1"/>
            <a:r>
              <a:rPr lang="en-GB" dirty="0"/>
              <a:t>objective multichannel loudness measurement algorithm </a:t>
            </a:r>
            <a:r>
              <a:rPr lang="en-GB" dirty="0" smtClean="0"/>
              <a:t>for programme </a:t>
            </a:r>
            <a:r>
              <a:rPr lang="en-GB" dirty="0"/>
              <a:t>delivery and </a:t>
            </a:r>
            <a:r>
              <a:rPr lang="en-GB" dirty="0" smtClean="0"/>
              <a:t>exchange</a:t>
            </a:r>
          </a:p>
          <a:p>
            <a:pPr lvl="1"/>
            <a:r>
              <a:rPr lang="en-GB" dirty="0" smtClean="0"/>
              <a:t>Not compatible with </a:t>
            </a:r>
            <a:r>
              <a:rPr lang="en-GB" dirty="0"/>
              <a:t>EN </a:t>
            </a:r>
            <a:r>
              <a:rPr lang="en-GB" dirty="0" smtClean="0"/>
              <a:t>50332 test methods</a:t>
            </a:r>
            <a:endParaRPr lang="en-US" dirty="0" smtClean="0"/>
          </a:p>
          <a:p>
            <a:endParaRPr lang="en-US" dirty="0" smtClean="0"/>
          </a:p>
          <a:p>
            <a:endParaRPr lang="en-US" dirty="0"/>
          </a:p>
        </p:txBody>
      </p:sp>
    </p:spTree>
    <p:extLst>
      <p:ext uri="{BB962C8B-B14F-4D97-AF65-F5344CB8AC3E}">
        <p14:creationId xmlns:p14="http://schemas.microsoft.com/office/powerpoint/2010/main" val="1222368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a:t>
            </a:r>
            <a:endParaRPr lang="en-US" dirty="0"/>
          </a:p>
        </p:txBody>
      </p:sp>
    </p:spTree>
    <p:extLst>
      <p:ext uri="{BB962C8B-B14F-4D97-AF65-F5344CB8AC3E}">
        <p14:creationId xmlns:p14="http://schemas.microsoft.com/office/powerpoint/2010/main" val="2442821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adoption is voluntary</a:t>
            </a:r>
            <a:endParaRPr lang="en-US" dirty="0"/>
          </a:p>
        </p:txBody>
      </p:sp>
      <p:sp>
        <p:nvSpPr>
          <p:cNvPr id="3" name="Content Placeholder 2"/>
          <p:cNvSpPr>
            <a:spLocks noGrp="1"/>
          </p:cNvSpPr>
          <p:nvPr>
            <p:ph idx="1"/>
          </p:nvPr>
        </p:nvSpPr>
        <p:spPr/>
        <p:txBody>
          <a:bodyPr/>
          <a:lstStyle/>
          <a:p>
            <a:r>
              <a:rPr lang="en-GB" dirty="0"/>
              <a:t>The adoption of standards is by nature voluntary. </a:t>
            </a:r>
            <a:endParaRPr lang="en-GB" dirty="0" smtClean="0"/>
          </a:p>
          <a:p>
            <a:r>
              <a:rPr lang="en-GB" dirty="0" smtClean="0"/>
              <a:t>However, adoption can </a:t>
            </a:r>
            <a:r>
              <a:rPr lang="en-GB" dirty="0"/>
              <a:t>be </a:t>
            </a:r>
            <a:r>
              <a:rPr lang="en-GB" b="1" i="1" dirty="0" smtClean="0"/>
              <a:t>mandated</a:t>
            </a:r>
            <a:r>
              <a:rPr lang="en-GB" dirty="0" smtClean="0"/>
              <a:t>: </a:t>
            </a:r>
          </a:p>
          <a:p>
            <a:pPr lvl="1"/>
            <a:r>
              <a:rPr lang="en-GB" dirty="0" smtClean="0"/>
              <a:t>Country or </a:t>
            </a:r>
            <a:r>
              <a:rPr lang="en-GB" dirty="0"/>
              <a:t>regional </a:t>
            </a:r>
            <a:r>
              <a:rPr lang="en-GB" dirty="0" smtClean="0"/>
              <a:t>level: inclusion in legislation or regulations</a:t>
            </a:r>
          </a:p>
          <a:p>
            <a:pPr lvl="1"/>
            <a:r>
              <a:rPr lang="en-GB" dirty="0" smtClean="0"/>
              <a:t>Private sphere: inclusion </a:t>
            </a:r>
            <a:r>
              <a:rPr lang="en-GB" dirty="0"/>
              <a:t>in contracts or </a:t>
            </a:r>
            <a:r>
              <a:rPr lang="en-GB" dirty="0" smtClean="0"/>
              <a:t>procurement requirements</a:t>
            </a:r>
            <a:endParaRPr lang="en-US" dirty="0"/>
          </a:p>
        </p:txBody>
      </p:sp>
    </p:spTree>
    <p:extLst>
      <p:ext uri="{BB962C8B-B14F-4D97-AF65-F5344CB8AC3E}">
        <p14:creationId xmlns:p14="http://schemas.microsoft.com/office/powerpoint/2010/main" val="3417665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European Union and Switzerland</a:t>
            </a:r>
            <a:endParaRPr lang="en-US" dirty="0"/>
          </a:p>
        </p:txBody>
      </p:sp>
      <p:sp>
        <p:nvSpPr>
          <p:cNvPr id="3" name="Content Placeholder 2"/>
          <p:cNvSpPr>
            <a:spLocks noGrp="1"/>
          </p:cNvSpPr>
          <p:nvPr>
            <p:ph idx="1"/>
          </p:nvPr>
        </p:nvSpPr>
        <p:spPr/>
        <p:txBody>
          <a:bodyPr/>
          <a:lstStyle/>
          <a:p>
            <a:r>
              <a:rPr lang="en-US" dirty="0" smtClean="0"/>
              <a:t>Europe</a:t>
            </a:r>
          </a:p>
          <a:p>
            <a:pPr lvl="1"/>
            <a:r>
              <a:rPr lang="en-US" dirty="0" smtClean="0"/>
              <a:t>Application of </a:t>
            </a:r>
            <a:r>
              <a:rPr lang="en-GB" dirty="0"/>
              <a:t>EN 50332 </a:t>
            </a:r>
            <a:r>
              <a:rPr lang="en-GB" dirty="0" smtClean="0"/>
              <a:t>(-1, -2) mandated since </a:t>
            </a:r>
            <a:r>
              <a:rPr lang="en-GB" dirty="0"/>
              <a:t>January </a:t>
            </a:r>
            <a:r>
              <a:rPr lang="en-GB" dirty="0" smtClean="0"/>
              <a:t>2013</a:t>
            </a:r>
          </a:p>
          <a:p>
            <a:r>
              <a:rPr lang="en-US" dirty="0" smtClean="0"/>
              <a:t>Switzerland: </a:t>
            </a:r>
          </a:p>
          <a:p>
            <a:pPr lvl="1"/>
            <a:r>
              <a:rPr lang="en-US" dirty="0" smtClean="0"/>
              <a:t>SNEN </a:t>
            </a:r>
            <a:r>
              <a:rPr lang="en-US" dirty="0"/>
              <a:t>60065:2014 (transposition of EN 60065:2014)</a:t>
            </a:r>
          </a:p>
          <a:p>
            <a:pPr lvl="1"/>
            <a:r>
              <a:rPr lang="en-US" dirty="0" smtClean="0"/>
              <a:t>SNEN </a:t>
            </a:r>
            <a:r>
              <a:rPr lang="en-US" dirty="0"/>
              <a:t>50332:2013 (transposition of EN 50332:2013)</a:t>
            </a:r>
          </a:p>
          <a:p>
            <a:endParaRPr lang="en-US" dirty="0"/>
          </a:p>
        </p:txBody>
      </p:sp>
    </p:spTree>
    <p:extLst>
      <p:ext uri="{BB962C8B-B14F-4D97-AF65-F5344CB8AC3E}">
        <p14:creationId xmlns:p14="http://schemas.microsoft.com/office/powerpoint/2010/main" val="2446910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 of the world</a:t>
            </a:r>
            <a:endParaRPr lang="en-US" dirty="0"/>
          </a:p>
        </p:txBody>
      </p:sp>
      <p:sp>
        <p:nvSpPr>
          <p:cNvPr id="3" name="Content Placeholder 2"/>
          <p:cNvSpPr>
            <a:spLocks noGrp="1"/>
          </p:cNvSpPr>
          <p:nvPr>
            <p:ph idx="1"/>
          </p:nvPr>
        </p:nvSpPr>
        <p:spPr/>
        <p:txBody>
          <a:bodyPr/>
          <a:lstStyle/>
          <a:p>
            <a:r>
              <a:rPr lang="en-GB" dirty="0" smtClean="0"/>
              <a:t>No specific regulations related </a:t>
            </a:r>
            <a:r>
              <a:rPr lang="en-GB" dirty="0"/>
              <a:t>to recreational use of personal audio systems </a:t>
            </a:r>
            <a:r>
              <a:rPr lang="en-GB" dirty="0" smtClean="0"/>
              <a:t>were found </a:t>
            </a:r>
            <a:r>
              <a:rPr lang="en-GB" dirty="0"/>
              <a:t>in this study</a:t>
            </a:r>
            <a:endParaRPr lang="en-US" dirty="0"/>
          </a:p>
        </p:txBody>
      </p:sp>
    </p:spTree>
    <p:extLst>
      <p:ext uri="{BB962C8B-B14F-4D97-AF65-F5344CB8AC3E}">
        <p14:creationId xmlns:p14="http://schemas.microsoft.com/office/powerpoint/2010/main" val="40023288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by vendors</a:t>
            </a:r>
          </a:p>
        </p:txBody>
      </p:sp>
      <p:sp>
        <p:nvSpPr>
          <p:cNvPr id="3" name="Content Placeholder 2"/>
          <p:cNvSpPr>
            <a:spLocks noGrp="1"/>
          </p:cNvSpPr>
          <p:nvPr>
            <p:ph idx="1"/>
          </p:nvPr>
        </p:nvSpPr>
        <p:spPr/>
        <p:txBody>
          <a:bodyPr/>
          <a:lstStyle/>
          <a:p>
            <a:r>
              <a:rPr lang="en-US" dirty="0" smtClean="0"/>
              <a:t>No reference in user messages or documentation on implementation of particular standards</a:t>
            </a:r>
          </a:p>
          <a:p>
            <a:r>
              <a:rPr lang="en-US" dirty="0" smtClean="0"/>
              <a:t>Devices</a:t>
            </a:r>
          </a:p>
          <a:p>
            <a:pPr lvl="1"/>
            <a:r>
              <a:rPr lang="en-US" dirty="0" smtClean="0"/>
              <a:t>Varied warnings about levels</a:t>
            </a:r>
          </a:p>
          <a:p>
            <a:pPr lvl="1"/>
            <a:r>
              <a:rPr lang="en-US" dirty="0" smtClean="0"/>
              <a:t>Warning seems to be triggered by output level settings, not actual measurements on signal being played</a:t>
            </a:r>
          </a:p>
          <a:p>
            <a:r>
              <a:rPr lang="en-US" dirty="0" smtClean="0"/>
              <a:t>Other type of information to users</a:t>
            </a:r>
            <a:endParaRPr lang="en-US" dirty="0"/>
          </a:p>
          <a:p>
            <a:pPr lvl="1"/>
            <a:r>
              <a:rPr lang="en-US" dirty="0" smtClean="0"/>
              <a:t>Smartphone vendors seem to be more consistent </a:t>
            </a:r>
            <a:r>
              <a:rPr lang="en-US" dirty="0"/>
              <a:t>than MP3 </a:t>
            </a:r>
            <a:r>
              <a:rPr lang="en-US" dirty="0" smtClean="0"/>
              <a:t>players manufacturers in providing information to users</a:t>
            </a:r>
            <a:endParaRPr lang="en-US" dirty="0"/>
          </a:p>
        </p:txBody>
      </p:sp>
      <p:pic>
        <p:nvPicPr>
          <p:cNvPr id="5" name="Image 12"/>
          <p:cNvPicPr/>
          <p:nvPr/>
        </p:nvPicPr>
        <p:blipFill>
          <a:blip r:embed="rId3">
            <a:extLst>
              <a:ext uri="{28A0092B-C50C-407E-A947-70E740481C1C}">
                <a14:useLocalDpi xmlns:a14="http://schemas.microsoft.com/office/drawing/2010/main" val="0"/>
              </a:ext>
            </a:extLst>
          </a:blip>
          <a:srcRect/>
          <a:stretch>
            <a:fillRect/>
          </a:stretch>
        </p:blipFill>
        <p:spPr bwMode="auto">
          <a:xfrm>
            <a:off x="8201856" y="1788135"/>
            <a:ext cx="3525520" cy="15373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13121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Gap analysis</a:t>
            </a:r>
            <a:endParaRPr lang="en-US" dirty="0"/>
          </a:p>
        </p:txBody>
      </p:sp>
    </p:spTree>
    <p:extLst>
      <p:ext uri="{BB962C8B-B14F-4D97-AF65-F5344CB8AC3E}">
        <p14:creationId xmlns:p14="http://schemas.microsoft.com/office/powerpoint/2010/main" val="1203722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 (1)</a:t>
            </a:r>
            <a:endParaRPr lang="en-US" dirty="0"/>
          </a:p>
        </p:txBody>
      </p:sp>
      <p:sp>
        <p:nvSpPr>
          <p:cNvPr id="3" name="Content Placeholder 2"/>
          <p:cNvSpPr>
            <a:spLocks noGrp="1"/>
          </p:cNvSpPr>
          <p:nvPr>
            <p:ph idx="1"/>
          </p:nvPr>
        </p:nvSpPr>
        <p:spPr>
          <a:xfrm>
            <a:off x="609600" y="974187"/>
            <a:ext cx="10972800" cy="4545189"/>
          </a:xfrm>
        </p:spPr>
        <p:txBody>
          <a:bodyPr>
            <a:noAutofit/>
          </a:bodyPr>
          <a:lstStyle/>
          <a:p>
            <a:pPr lvl="0"/>
            <a:r>
              <a:rPr lang="en-GB" sz="2800" dirty="0"/>
              <a:t>At present there are standards developed by the CENELEC </a:t>
            </a:r>
            <a:r>
              <a:rPr lang="en-GB" sz="2800" dirty="0" smtClean="0"/>
              <a:t>which </a:t>
            </a:r>
            <a:r>
              <a:rPr lang="en-GB" sz="2800" dirty="0"/>
              <a:t>measure sound pressure levels in PMPs.</a:t>
            </a:r>
            <a:endParaRPr lang="en-US" sz="2800" dirty="0"/>
          </a:p>
          <a:p>
            <a:pPr lvl="1"/>
            <a:r>
              <a:rPr lang="en-GB" sz="2400" dirty="0"/>
              <a:t>As per these standards, all devices should have a default output limit of 85 dB.</a:t>
            </a:r>
            <a:endParaRPr lang="en-US" sz="2400" dirty="0"/>
          </a:p>
          <a:p>
            <a:pPr lvl="1"/>
            <a:r>
              <a:rPr lang="en-GB" sz="2400" dirty="0"/>
              <a:t>The user can choose to override the limit (set by the device), so that the sound level can be increased up to maximum </a:t>
            </a:r>
            <a:r>
              <a:rPr lang="en-GB" sz="2400" dirty="0" smtClean="0"/>
              <a:t>100 dB</a:t>
            </a:r>
            <a:r>
              <a:rPr lang="en-GB" sz="2400" dirty="0"/>
              <a:t>.</a:t>
            </a:r>
            <a:endParaRPr lang="en-US" sz="2400" dirty="0"/>
          </a:p>
          <a:p>
            <a:pPr lvl="1"/>
            <a:r>
              <a:rPr lang="en-GB" sz="2400" dirty="0"/>
              <a:t>If the user overrides the limit, warnings about the risks must be repeated every 20 hours of listening time</a:t>
            </a:r>
            <a:r>
              <a:rPr lang="en-GB" sz="2400" dirty="0" smtClean="0"/>
              <a:t>.</a:t>
            </a:r>
          </a:p>
          <a:p>
            <a:pPr lvl="1"/>
            <a:r>
              <a:rPr lang="en-GB" dirty="0" smtClean="0"/>
              <a:t>IEC transposed the related CENELEC standards as a global standard</a:t>
            </a:r>
          </a:p>
          <a:p>
            <a:pPr lvl="0"/>
            <a:r>
              <a:rPr lang="en-GB" dirty="0" smtClean="0"/>
              <a:t>Personal music </a:t>
            </a:r>
            <a:r>
              <a:rPr lang="en-GB" dirty="0"/>
              <a:t>players sold in </a:t>
            </a:r>
            <a:r>
              <a:rPr lang="en-GB" dirty="0" smtClean="0"/>
              <a:t>Europe </a:t>
            </a:r>
            <a:r>
              <a:rPr lang="en-GB" dirty="0"/>
              <a:t>after February 2013 are expected to comply with these standards. </a:t>
            </a:r>
            <a:endParaRPr lang="en-GB" dirty="0" smtClean="0"/>
          </a:p>
          <a:p>
            <a:pPr lvl="1"/>
            <a:r>
              <a:rPr lang="en-GB" dirty="0" smtClean="0"/>
              <a:t>No </a:t>
            </a:r>
            <a:r>
              <a:rPr lang="en-GB" dirty="0"/>
              <a:t>indication of </a:t>
            </a:r>
            <a:r>
              <a:rPr lang="en-GB" dirty="0" smtClean="0"/>
              <a:t>adherence was found in </a:t>
            </a:r>
            <a:r>
              <a:rPr lang="en-GB" dirty="0"/>
              <a:t>other parts of the </a:t>
            </a:r>
            <a:r>
              <a:rPr lang="en-GB" dirty="0" smtClean="0"/>
              <a:t>world</a:t>
            </a:r>
            <a:endParaRPr lang="en-US" dirty="0"/>
          </a:p>
          <a:p>
            <a:endParaRPr lang="en-US" dirty="0"/>
          </a:p>
        </p:txBody>
      </p:sp>
    </p:spTree>
    <p:extLst>
      <p:ext uri="{BB962C8B-B14F-4D97-AF65-F5344CB8AC3E}">
        <p14:creationId xmlns:p14="http://schemas.microsoft.com/office/powerpoint/2010/main" val="1367452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
          </p:nvPr>
        </p:nvSpPr>
        <p:spPr/>
        <p:txBody>
          <a:bodyPr>
            <a:normAutofit/>
          </a:bodyPr>
          <a:lstStyle/>
          <a:p>
            <a:r>
              <a:rPr lang="en-GB" sz="2800" dirty="0" smtClean="0"/>
              <a:t>Joint WHO-ITU Joint Stakeholders’ Consultation and Expert Meeting on Safe Listening Devices </a:t>
            </a:r>
            <a:r>
              <a:rPr lang="en-US" sz="2800" dirty="0" smtClean="0"/>
              <a:t>(Geneva, 1-2 October 2015)</a:t>
            </a:r>
          </a:p>
          <a:p>
            <a:endParaRPr lang="en-US" sz="2800" dirty="0" smtClean="0"/>
          </a:p>
          <a:p>
            <a:r>
              <a:rPr lang="en-US" sz="2800" dirty="0" smtClean="0"/>
              <a:t>Identified need for a </a:t>
            </a:r>
            <a:r>
              <a:rPr lang="en-US" sz="2800" b="1" dirty="0" smtClean="0"/>
              <a:t>gap analysis </a:t>
            </a:r>
            <a:r>
              <a:rPr lang="en-US" sz="2800" dirty="0" smtClean="0"/>
              <a:t>on standards for safe listening</a:t>
            </a:r>
          </a:p>
          <a:p>
            <a:pPr lvl="1"/>
            <a:r>
              <a:rPr lang="en-US" sz="2400" b="1" dirty="0" smtClean="0"/>
              <a:t>Desk review </a:t>
            </a:r>
            <a:r>
              <a:rPr lang="en-US" sz="2400" dirty="0" smtClean="0"/>
              <a:t>of existing standards and related info done Nov 2015–Jan 2016</a:t>
            </a:r>
            <a:br>
              <a:rPr lang="en-US" sz="2400" dirty="0" smtClean="0"/>
            </a:br>
            <a:r>
              <a:rPr lang="en-US" sz="2400" dirty="0" smtClean="0">
                <a:hlinkClick r:id="rId2"/>
              </a:rPr>
              <a:t>http://itu.int/en/ITU-T/Workshops-and-Seminars/safelistening/Documents/ Standards_for_safe_listening_devices_situation_analysis_report.pdf</a:t>
            </a:r>
            <a:r>
              <a:rPr lang="en-US" sz="2400" dirty="0" smtClean="0"/>
              <a:t> </a:t>
            </a:r>
          </a:p>
          <a:p>
            <a:pPr lvl="1"/>
            <a:r>
              <a:rPr lang="en-US" sz="2400" b="1" dirty="0" smtClean="0"/>
              <a:t>Focus</a:t>
            </a:r>
            <a:r>
              <a:rPr lang="en-US" sz="2400" dirty="0" smtClean="0"/>
              <a:t> mainly on personal music players as sources of recreational sound </a:t>
            </a:r>
          </a:p>
          <a:p>
            <a:pPr lvl="2"/>
            <a:r>
              <a:rPr lang="en-US" sz="2000" b="1" dirty="0" smtClean="0"/>
              <a:t>Excludes</a:t>
            </a:r>
            <a:r>
              <a:rPr lang="en-US" sz="2000" dirty="0" smtClean="0"/>
              <a:t> sources such as concerts, sporting venues and personal sound amplifiers</a:t>
            </a:r>
            <a:endParaRPr lang="en-US" sz="2000" dirty="0"/>
          </a:p>
        </p:txBody>
      </p:sp>
    </p:spTree>
    <p:extLst>
      <p:ext uri="{BB962C8B-B14F-4D97-AF65-F5344CB8AC3E}">
        <p14:creationId xmlns:p14="http://schemas.microsoft.com/office/powerpoint/2010/main" val="2979883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 (2)</a:t>
            </a:r>
            <a:endParaRPr lang="en-US" dirty="0"/>
          </a:p>
        </p:txBody>
      </p:sp>
      <p:sp>
        <p:nvSpPr>
          <p:cNvPr id="3" name="Content Placeholder 2"/>
          <p:cNvSpPr>
            <a:spLocks noGrp="1"/>
          </p:cNvSpPr>
          <p:nvPr>
            <p:ph idx="1"/>
          </p:nvPr>
        </p:nvSpPr>
        <p:spPr/>
        <p:txBody>
          <a:bodyPr>
            <a:noAutofit/>
          </a:bodyPr>
          <a:lstStyle/>
          <a:p>
            <a:pPr lvl="0"/>
            <a:r>
              <a:rPr lang="en-GB" sz="2800" dirty="0" smtClean="0"/>
              <a:t>There </a:t>
            </a:r>
            <a:r>
              <a:rPr lang="en-GB" sz="2800" dirty="0"/>
              <a:t>is a lack of performance/quality certification of some devices in low- and middle-income countries. This makes it easier for counterfeit and low quality devices to inundate the market.</a:t>
            </a:r>
            <a:endParaRPr lang="en-US" sz="2800" dirty="0"/>
          </a:p>
          <a:p>
            <a:pPr lvl="0"/>
            <a:r>
              <a:rPr lang="en-GB" sz="2800" dirty="0"/>
              <a:t>The above-mentioned standards do not take into consideration the duration of sound exposure, which is as important as the volume level.</a:t>
            </a:r>
            <a:endParaRPr lang="en-US" sz="2800" dirty="0"/>
          </a:p>
          <a:p>
            <a:pPr lvl="0"/>
            <a:r>
              <a:rPr lang="en-GB" sz="2800" dirty="0"/>
              <a:t>Evidence suggests that users often consider the limit set as annoying and frequently override it, ignoring the warning message.</a:t>
            </a:r>
            <a:endParaRPr lang="en-US" sz="2800" dirty="0"/>
          </a:p>
          <a:p>
            <a:endParaRPr lang="en-US" sz="2800" dirty="0"/>
          </a:p>
        </p:txBody>
      </p:sp>
    </p:spTree>
    <p:extLst>
      <p:ext uri="{BB962C8B-B14F-4D97-AF65-F5344CB8AC3E}">
        <p14:creationId xmlns:p14="http://schemas.microsoft.com/office/powerpoint/2010/main" val="1367452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ahead</a:t>
            </a:r>
            <a:endParaRPr lang="en-US" dirty="0"/>
          </a:p>
        </p:txBody>
      </p:sp>
      <p:sp>
        <p:nvSpPr>
          <p:cNvPr id="3" name="Content Placeholder 2"/>
          <p:cNvSpPr>
            <a:spLocks noGrp="1"/>
          </p:cNvSpPr>
          <p:nvPr>
            <p:ph idx="1"/>
          </p:nvPr>
        </p:nvSpPr>
        <p:spPr/>
        <p:txBody>
          <a:bodyPr/>
          <a:lstStyle/>
          <a:p>
            <a:pPr lvl="0"/>
            <a:r>
              <a:rPr lang="en-GB" dirty="0" smtClean="0"/>
              <a:t>Identify effective hearing protection approach that is </a:t>
            </a:r>
            <a:r>
              <a:rPr lang="en-GB" dirty="0"/>
              <a:t>acceptable to </a:t>
            </a:r>
            <a:r>
              <a:rPr lang="en-GB" dirty="0" smtClean="0"/>
              <a:t>users </a:t>
            </a:r>
            <a:endParaRPr lang="en-US" dirty="0"/>
          </a:p>
          <a:p>
            <a:pPr lvl="1"/>
            <a:r>
              <a:rPr lang="en-GB" dirty="0"/>
              <a:t>Parameters should be identified that assist users to </a:t>
            </a:r>
            <a:r>
              <a:rPr lang="en-GB" b="1" dirty="0"/>
              <a:t>make listening safe whilst maintaining the quality </a:t>
            </a:r>
            <a:r>
              <a:rPr lang="en-GB" dirty="0"/>
              <a:t>of their listening experience</a:t>
            </a:r>
            <a:r>
              <a:rPr lang="en-GB" dirty="0" smtClean="0"/>
              <a:t>.</a:t>
            </a:r>
          </a:p>
          <a:p>
            <a:r>
              <a:rPr lang="en-GB" b="1" dirty="0" smtClean="0"/>
              <a:t>Dosimetry</a:t>
            </a:r>
            <a:r>
              <a:rPr lang="en-GB" dirty="0" smtClean="0"/>
              <a:t> is an essential part</a:t>
            </a:r>
            <a:endParaRPr lang="en-US" dirty="0"/>
          </a:p>
          <a:p>
            <a:endParaRPr lang="en-US" dirty="0"/>
          </a:p>
        </p:txBody>
      </p:sp>
    </p:spTree>
    <p:extLst>
      <p:ext uri="{BB962C8B-B14F-4D97-AF65-F5344CB8AC3E}">
        <p14:creationId xmlns:p14="http://schemas.microsoft.com/office/powerpoint/2010/main" val="2157309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 </a:t>
            </a:r>
            <a:r>
              <a:rPr lang="en-GB" dirty="0" smtClean="0"/>
              <a:t>for global </a:t>
            </a:r>
            <a:r>
              <a:rPr lang="en-GB" dirty="0"/>
              <a:t>standards </a:t>
            </a:r>
            <a:r>
              <a:rPr lang="en-GB" dirty="0" smtClean="0"/>
              <a:t>on safe </a:t>
            </a:r>
            <a:r>
              <a:rPr lang="en-GB" dirty="0"/>
              <a:t>listening </a:t>
            </a:r>
            <a:r>
              <a:rPr lang="en-GB" dirty="0" smtClean="0"/>
              <a:t>devices (1)</a:t>
            </a:r>
            <a:endParaRPr lang="en-US" dirty="0"/>
          </a:p>
        </p:txBody>
      </p:sp>
      <p:sp>
        <p:nvSpPr>
          <p:cNvPr id="3" name="Content Placeholder 2"/>
          <p:cNvSpPr>
            <a:spLocks noGrp="1"/>
          </p:cNvSpPr>
          <p:nvPr>
            <p:ph idx="1"/>
          </p:nvPr>
        </p:nvSpPr>
        <p:spPr/>
        <p:txBody>
          <a:bodyPr/>
          <a:lstStyle/>
          <a:p>
            <a:pPr lvl="0"/>
            <a:r>
              <a:rPr lang="en-GB" dirty="0"/>
              <a:t>Uniform and reliable methods to measure sound output must be applied. </a:t>
            </a:r>
            <a:endParaRPr lang="en-US" dirty="0"/>
          </a:p>
          <a:p>
            <a:pPr lvl="1"/>
            <a:r>
              <a:rPr lang="en-GB" dirty="0" smtClean="0"/>
              <a:t>Harmonization needed for measurement methods (e.g. ISO </a:t>
            </a:r>
            <a:r>
              <a:rPr lang="en-GB" dirty="0"/>
              <a:t>11904-1/2 or EN </a:t>
            </a:r>
            <a:r>
              <a:rPr lang="en-GB" dirty="0" smtClean="0"/>
              <a:t>50332-1/2) and reference signals</a:t>
            </a:r>
          </a:p>
          <a:p>
            <a:r>
              <a:rPr lang="en-GB" dirty="0" smtClean="0"/>
              <a:t>Performance standards need to take </a:t>
            </a:r>
            <a:r>
              <a:rPr lang="en-GB" dirty="0"/>
              <a:t>into account the sound pressure at the level of the user’s </a:t>
            </a:r>
            <a:r>
              <a:rPr lang="en-GB" dirty="0" smtClean="0"/>
              <a:t>ear, not electric levels</a:t>
            </a:r>
          </a:p>
          <a:p>
            <a:r>
              <a:rPr lang="en-GB" dirty="0"/>
              <a:t>Players should recognize the transducer used and configure the output volume level and estimate dose, based on the transducer used</a:t>
            </a:r>
            <a:r>
              <a:rPr lang="en-GB" dirty="0" smtClean="0"/>
              <a:t>.</a:t>
            </a:r>
            <a:endParaRPr lang="en-GB" dirty="0"/>
          </a:p>
        </p:txBody>
      </p:sp>
    </p:spTree>
    <p:extLst>
      <p:ext uri="{BB962C8B-B14F-4D97-AF65-F5344CB8AC3E}">
        <p14:creationId xmlns:p14="http://schemas.microsoft.com/office/powerpoint/2010/main" val="2877722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 </a:t>
            </a:r>
            <a:r>
              <a:rPr lang="en-GB" dirty="0" smtClean="0"/>
              <a:t>for global </a:t>
            </a:r>
            <a:r>
              <a:rPr lang="en-GB" dirty="0"/>
              <a:t>standards </a:t>
            </a:r>
            <a:r>
              <a:rPr lang="en-GB" dirty="0" smtClean="0"/>
              <a:t>on safe </a:t>
            </a:r>
            <a:r>
              <a:rPr lang="en-GB" dirty="0"/>
              <a:t>listening </a:t>
            </a:r>
            <a:r>
              <a:rPr lang="en-GB" dirty="0" smtClean="0"/>
              <a:t>devices (2)</a:t>
            </a:r>
            <a:endParaRPr lang="en-US" dirty="0"/>
          </a:p>
        </p:txBody>
      </p:sp>
      <p:sp>
        <p:nvSpPr>
          <p:cNvPr id="3" name="Content Placeholder 2"/>
          <p:cNvSpPr>
            <a:spLocks noGrp="1"/>
          </p:cNvSpPr>
          <p:nvPr>
            <p:ph idx="1"/>
          </p:nvPr>
        </p:nvSpPr>
        <p:spPr/>
        <p:txBody>
          <a:bodyPr>
            <a:normAutofit/>
          </a:bodyPr>
          <a:lstStyle/>
          <a:p>
            <a:r>
              <a:rPr lang="en-US" sz="2800" dirty="0" smtClean="0"/>
              <a:t>Profiles could identify from </a:t>
            </a:r>
            <a:r>
              <a:rPr lang="en-GB" sz="2800" dirty="0" smtClean="0"/>
              <a:t>basic </a:t>
            </a:r>
            <a:r>
              <a:rPr lang="en-GB" sz="2800" dirty="0"/>
              <a:t>devices ("low end") to high-end ones. </a:t>
            </a:r>
            <a:endParaRPr lang="en-GB" sz="2800" dirty="0" smtClean="0"/>
          </a:p>
          <a:p>
            <a:pPr lvl="1"/>
            <a:r>
              <a:rPr lang="en-GB" sz="2400" dirty="0" smtClean="0"/>
              <a:t>All </a:t>
            </a:r>
            <a:r>
              <a:rPr lang="en-GB" sz="2400" dirty="0"/>
              <a:t>devices should provide adequate protection; </a:t>
            </a:r>
            <a:endParaRPr lang="en-GB" sz="2400" dirty="0" smtClean="0"/>
          </a:p>
          <a:p>
            <a:pPr lvl="1"/>
            <a:r>
              <a:rPr lang="en-GB" sz="2400" dirty="0" smtClean="0"/>
              <a:t>High-end </a:t>
            </a:r>
            <a:r>
              <a:rPr lang="en-GB" sz="2400" dirty="0"/>
              <a:t>devices can have more plug-and-play functions and customization options, for example</a:t>
            </a:r>
            <a:r>
              <a:rPr lang="en-GB" sz="2400" dirty="0" smtClean="0"/>
              <a:t>.</a:t>
            </a:r>
          </a:p>
          <a:p>
            <a:pPr lvl="1"/>
            <a:r>
              <a:rPr lang="en-GB" sz="2400" dirty="0" smtClean="0"/>
              <a:t>Profiling could also distinguish level-only and dosimetry enabled devices</a:t>
            </a:r>
          </a:p>
          <a:p>
            <a:r>
              <a:rPr lang="en-GB" sz="2800" dirty="0"/>
              <a:t>Apps could be provided for hearing tests by users and use results to set the threshold at which </a:t>
            </a:r>
            <a:r>
              <a:rPr lang="en-GB" sz="2800" dirty="0" smtClean="0"/>
              <a:t>warnings would appear</a:t>
            </a:r>
          </a:p>
          <a:p>
            <a:pPr lvl="1"/>
            <a:r>
              <a:rPr lang="en-GB" sz="2400" dirty="0" smtClean="0"/>
              <a:t>Warning customization to make it </a:t>
            </a:r>
            <a:r>
              <a:rPr lang="en-GB" sz="2400" dirty="0"/>
              <a:t>more relevant to </a:t>
            </a:r>
            <a:r>
              <a:rPr lang="en-GB" sz="2400" dirty="0" smtClean="0"/>
              <a:t>an individual</a:t>
            </a:r>
            <a:endParaRPr lang="en-GB" sz="2400" dirty="0"/>
          </a:p>
          <a:p>
            <a:pPr lvl="1"/>
            <a:endParaRPr lang="en-US" sz="2400" dirty="0"/>
          </a:p>
        </p:txBody>
      </p:sp>
    </p:spTree>
    <p:extLst>
      <p:ext uri="{BB962C8B-B14F-4D97-AF65-F5344CB8AC3E}">
        <p14:creationId xmlns:p14="http://schemas.microsoft.com/office/powerpoint/2010/main" val="2877722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consider for global </a:t>
            </a:r>
            <a:r>
              <a:rPr lang="en-GB" dirty="0" smtClean="0"/>
              <a:t>standards … (2)</a:t>
            </a:r>
            <a:endParaRPr lang="en-US" dirty="0"/>
          </a:p>
        </p:txBody>
      </p:sp>
      <p:sp>
        <p:nvSpPr>
          <p:cNvPr id="3" name="Content Placeholder 2"/>
          <p:cNvSpPr>
            <a:spLocks noGrp="1"/>
          </p:cNvSpPr>
          <p:nvPr>
            <p:ph idx="1"/>
          </p:nvPr>
        </p:nvSpPr>
        <p:spPr/>
        <p:txBody>
          <a:bodyPr/>
          <a:lstStyle/>
          <a:p>
            <a:r>
              <a:rPr lang="en-GB" dirty="0" smtClean="0"/>
              <a:t>Devices display messages suitable to </a:t>
            </a:r>
            <a:r>
              <a:rPr lang="en-GB" dirty="0"/>
              <a:t>promote safe listening </a:t>
            </a:r>
            <a:r>
              <a:rPr lang="en-GB" dirty="0" smtClean="0"/>
              <a:t>practices. </a:t>
            </a:r>
          </a:p>
          <a:p>
            <a:pPr lvl="1"/>
            <a:r>
              <a:rPr lang="en-GB" dirty="0" smtClean="0"/>
              <a:t>Provide information </a:t>
            </a:r>
            <a:r>
              <a:rPr lang="en-GB" dirty="0"/>
              <a:t>on the impact of </a:t>
            </a:r>
            <a:r>
              <a:rPr lang="en-GB" dirty="0" smtClean="0"/>
              <a:t>users' decision </a:t>
            </a:r>
            <a:r>
              <a:rPr lang="en-GB" dirty="0"/>
              <a:t>(to raise or reduce the volume</a:t>
            </a:r>
            <a:r>
              <a:rPr lang="en-GB" dirty="0" smtClean="0"/>
              <a:t>)</a:t>
            </a:r>
          </a:p>
          <a:p>
            <a:r>
              <a:rPr lang="en-GB" dirty="0" smtClean="0"/>
              <a:t>Warning information should be easy to reach (e.g. a common WHO portal) and to understand</a:t>
            </a:r>
          </a:p>
          <a:p>
            <a:r>
              <a:rPr lang="en-GB" dirty="0"/>
              <a:t>Encourage technics for noise reduction, isolation or cancellation </a:t>
            </a:r>
          </a:p>
          <a:p>
            <a:pPr lvl="1"/>
            <a:r>
              <a:rPr lang="en-GB" dirty="0"/>
              <a:t>Reducing background noise: less need to turn up the music </a:t>
            </a:r>
            <a:r>
              <a:rPr lang="en-GB" dirty="0" smtClean="0"/>
              <a:t>volume</a:t>
            </a:r>
            <a:endParaRPr lang="en-GB" dirty="0"/>
          </a:p>
        </p:txBody>
      </p:sp>
    </p:spTree>
    <p:extLst>
      <p:ext uri="{BB962C8B-B14F-4D97-AF65-F5344CB8AC3E}">
        <p14:creationId xmlns:p14="http://schemas.microsoft.com/office/powerpoint/2010/main" val="4131713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finally:</a:t>
            </a:r>
            <a:endParaRPr lang="en-US" dirty="0"/>
          </a:p>
        </p:txBody>
      </p:sp>
      <p:sp>
        <p:nvSpPr>
          <p:cNvPr id="3" name="Content Placeholder 2"/>
          <p:cNvSpPr>
            <a:spLocks noGrp="1"/>
          </p:cNvSpPr>
          <p:nvPr>
            <p:ph idx="1"/>
          </p:nvPr>
        </p:nvSpPr>
        <p:spPr/>
        <p:txBody>
          <a:bodyPr/>
          <a:lstStyle/>
          <a:p>
            <a:r>
              <a:rPr lang="en-GB" dirty="0" smtClean="0"/>
              <a:t>Standards should </a:t>
            </a:r>
            <a:r>
              <a:rPr lang="en-GB" dirty="0"/>
              <a:t>be developed and implemented </a:t>
            </a:r>
            <a:r>
              <a:rPr lang="en-GB" dirty="0" smtClean="0"/>
              <a:t>globally</a:t>
            </a:r>
          </a:p>
          <a:p>
            <a:pPr lvl="1"/>
            <a:r>
              <a:rPr lang="en-GB" dirty="0" smtClean="0"/>
              <a:t>collaborative </a:t>
            </a:r>
            <a:r>
              <a:rPr lang="en-GB" dirty="0"/>
              <a:t>effort of all stakeholders, including all relevant </a:t>
            </a:r>
            <a:r>
              <a:rPr lang="en-GB" dirty="0" smtClean="0"/>
              <a:t>SDOs</a:t>
            </a:r>
          </a:p>
          <a:p>
            <a:pPr lvl="1"/>
            <a:r>
              <a:rPr lang="en-GB" dirty="0" smtClean="0"/>
              <a:t>Implemented by </a:t>
            </a:r>
            <a:r>
              <a:rPr lang="en-GB" dirty="0"/>
              <a:t>manufacturers of personal music players and of earphones/headphones</a:t>
            </a:r>
            <a:endParaRPr lang="en-US" dirty="0"/>
          </a:p>
        </p:txBody>
      </p:sp>
    </p:spTree>
    <p:extLst>
      <p:ext uri="{BB962C8B-B14F-4D97-AF65-F5344CB8AC3E}">
        <p14:creationId xmlns:p14="http://schemas.microsoft.com/office/powerpoint/2010/main" val="4060177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Let's make listening …</a:t>
            </a:r>
            <a:br>
              <a:rPr lang="en-US" dirty="0" smtClean="0"/>
            </a:br>
            <a:r>
              <a:rPr lang="en-US" dirty="0" smtClean="0"/>
              <a:t/>
            </a:r>
            <a:br>
              <a:rPr lang="en-US" dirty="0" smtClean="0"/>
            </a:br>
            <a:r>
              <a:rPr lang="en-US" dirty="0" smtClean="0"/>
              <a:t>… both </a:t>
            </a:r>
            <a:r>
              <a:rPr lang="en-US" i="1" dirty="0" smtClean="0"/>
              <a:t>safe</a:t>
            </a:r>
            <a:r>
              <a:rPr lang="en-US" dirty="0" smtClean="0"/>
              <a:t> and </a:t>
            </a:r>
            <a:r>
              <a:rPr lang="en-US" i="1" dirty="0" smtClean="0"/>
              <a:t>enjoyable</a:t>
            </a:r>
            <a:br>
              <a:rPr lang="en-US" i="1" dirty="0" smtClean="0"/>
            </a:br>
            <a:r>
              <a:rPr lang="en-US" i="1" dirty="0"/>
              <a:t/>
            </a:r>
            <a:br>
              <a:rPr lang="en-US" i="1" dirty="0"/>
            </a:br>
            <a:r>
              <a:rPr lang="en-US" sz="7200" dirty="0"/>
              <a:t>Thank you!</a:t>
            </a:r>
            <a:endParaRPr lang="en-US" sz="7200" i="1"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88340" y="379143"/>
            <a:ext cx="2499995" cy="2416810"/>
          </a:xfrm>
          <a:prstGeom prst="rect">
            <a:avLst/>
          </a:prstGeom>
          <a:noFill/>
          <a:ln>
            <a:noFill/>
          </a:ln>
        </p:spPr>
      </p:pic>
    </p:spTree>
    <p:extLst>
      <p:ext uri="{BB962C8B-B14F-4D97-AF65-F5344CB8AC3E}">
        <p14:creationId xmlns:p14="http://schemas.microsoft.com/office/powerpoint/2010/main" val="3609457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feedback received</a:t>
            </a:r>
            <a:endParaRPr lang="en-US" dirty="0"/>
          </a:p>
        </p:txBody>
      </p:sp>
    </p:spTree>
    <p:extLst>
      <p:ext uri="{BB962C8B-B14F-4D97-AF65-F5344CB8AC3E}">
        <p14:creationId xmlns:p14="http://schemas.microsoft.com/office/powerpoint/2010/main" val="3838342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ISO TC 43</a:t>
            </a:r>
            <a:endParaRPr lang="en-US" dirty="0"/>
          </a:p>
        </p:txBody>
      </p:sp>
      <p:sp>
        <p:nvSpPr>
          <p:cNvPr id="4" name="Content Placeholder 3"/>
          <p:cNvSpPr>
            <a:spLocks noGrp="1"/>
          </p:cNvSpPr>
          <p:nvPr>
            <p:ph idx="1"/>
          </p:nvPr>
        </p:nvSpPr>
        <p:spPr/>
        <p:txBody>
          <a:bodyPr/>
          <a:lstStyle/>
          <a:p>
            <a:r>
              <a:rPr lang="en-US" dirty="0" smtClean="0"/>
              <a:t>Harmonize </a:t>
            </a:r>
            <a:r>
              <a:rPr lang="en-US" dirty="0"/>
              <a:t>the use of SPL and </a:t>
            </a:r>
            <a:r>
              <a:rPr lang="en-US" i="1" dirty="0" err="1"/>
              <a:t>L</a:t>
            </a:r>
            <a:r>
              <a:rPr lang="en-US" i="1" baseline="-25000" dirty="0" err="1"/>
              <a:t>p</a:t>
            </a:r>
            <a:r>
              <a:rPr lang="en-US" dirty="0"/>
              <a:t>; </a:t>
            </a:r>
            <a:endParaRPr lang="en-US" dirty="0" smtClean="0"/>
          </a:p>
          <a:p>
            <a:r>
              <a:rPr lang="en-US" dirty="0" smtClean="0"/>
              <a:t>Verify applicability of:</a:t>
            </a:r>
          </a:p>
          <a:p>
            <a:pPr lvl="1"/>
            <a:r>
              <a:rPr lang="en-US" dirty="0"/>
              <a:t>EN 352-6 “Hearing protectors - Safety requirements and testing - Part 6: Ear-muffs with electrical audio input”</a:t>
            </a:r>
          </a:p>
          <a:p>
            <a:pPr lvl="1"/>
            <a:r>
              <a:rPr lang="en-US" dirty="0"/>
              <a:t> EN 352-8 “Hearing protectors - Safety requirements and testing - Part 8: Entertainment audio ear-muffs”</a:t>
            </a:r>
          </a:p>
          <a:p>
            <a:r>
              <a:rPr lang="en-US" dirty="0" smtClean="0"/>
              <a:t>Comments on dosimetry from Prof </a:t>
            </a:r>
            <a:r>
              <a:rPr lang="en-US" dirty="0" err="1"/>
              <a:t>Dorte</a:t>
            </a:r>
            <a:r>
              <a:rPr lang="en-US" dirty="0"/>
              <a:t> </a:t>
            </a:r>
            <a:r>
              <a:rPr lang="en-US" dirty="0" err="1" smtClean="0"/>
              <a:t>Hammershoi</a:t>
            </a:r>
            <a:r>
              <a:rPr lang="en-US" dirty="0" smtClean="0"/>
              <a:t> (Aalborg Univ.)</a:t>
            </a:r>
            <a:endParaRPr lang="en-US" dirty="0"/>
          </a:p>
        </p:txBody>
      </p:sp>
    </p:spTree>
    <p:extLst>
      <p:ext uri="{BB962C8B-B14F-4D97-AF65-F5344CB8AC3E}">
        <p14:creationId xmlns:p14="http://schemas.microsoft.com/office/powerpoint/2010/main" val="3577913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609600" y="1143000"/>
            <a:ext cx="10972800" cy="4545189"/>
          </a:xfrm>
        </p:spPr>
        <p:txBody>
          <a:bodyPr>
            <a:noAutofit/>
          </a:bodyPr>
          <a:lstStyle/>
          <a:p>
            <a:r>
              <a:rPr lang="en-US" sz="2000" b="1" dirty="0"/>
              <a:t>Personal audio system:</a:t>
            </a:r>
            <a:r>
              <a:rPr lang="en-US" sz="2000" dirty="0"/>
              <a:t> a personal audio system refers to the complete listening system which consists of two parts: 1) the personal music player and 2) the headphones/earphones used with it.</a:t>
            </a:r>
          </a:p>
          <a:p>
            <a:r>
              <a:rPr lang="en-US" sz="2000" b="1" dirty="0"/>
              <a:t>Personal music player:</a:t>
            </a:r>
            <a:r>
              <a:rPr lang="en-US" sz="2000" dirty="0"/>
              <a:t> a </a:t>
            </a:r>
            <a:r>
              <a:rPr lang="en-US" sz="2000" i="1" dirty="0"/>
              <a:t>personal music player</a:t>
            </a:r>
            <a:r>
              <a:rPr lang="en-US" sz="2000" dirty="0"/>
              <a:t> refers to portable equipment intended for use by an ordinary person, that:</a:t>
            </a:r>
          </a:p>
          <a:p>
            <a:pPr lvl="1"/>
            <a:r>
              <a:rPr lang="en-US" sz="1800" dirty="0"/>
              <a:t>Is designed to allow the user to listen to audio or audiovisual content/material; and</a:t>
            </a:r>
          </a:p>
          <a:p>
            <a:pPr lvl="1"/>
            <a:r>
              <a:rPr lang="en-US" sz="1800" dirty="0"/>
              <a:t>Uses a listening device, such as headphones or earphones that can be worn in or on or around the ears; and</a:t>
            </a:r>
          </a:p>
          <a:p>
            <a:pPr lvl="1"/>
            <a:r>
              <a:rPr lang="en-US" sz="1800" dirty="0"/>
              <a:t>Has a player that can be body worn (of a size suitable to be carried in a clothing pocket) and is intended for the user to walk around while in continuous use (for example, on a street, in a subway, at an airport, etc.).</a:t>
            </a:r>
          </a:p>
          <a:p>
            <a:pPr marL="457200" lvl="1" indent="0">
              <a:buNone/>
            </a:pPr>
            <a:r>
              <a:rPr lang="en-US" sz="1800" dirty="0"/>
              <a:t>Examples include portable CD players, MP3 audio players, mobile phones with MP3 type features, personal digital assistants (PDAs) or similar equipment.</a:t>
            </a:r>
            <a:br>
              <a:rPr lang="en-US" sz="1800" dirty="0"/>
            </a:br>
            <a:r>
              <a:rPr lang="en-US" sz="1800" dirty="0"/>
              <a:t>(Excluded from the definition are rehabilitative and medical devices (Hearing aids, FM loops) as well as personal sound amplification devices.)</a:t>
            </a:r>
          </a:p>
          <a:p>
            <a:r>
              <a:rPr lang="en-GB" sz="2000" b="1" dirty="0"/>
              <a:t>Transducer: </a:t>
            </a:r>
            <a:r>
              <a:rPr lang="en-GB" sz="2000" dirty="0"/>
              <a:t>in the context of this document, a transducer refers to a earphone/headphone used along with a personal music player for purpose of listening.</a:t>
            </a:r>
            <a:endParaRPr lang="en-US" sz="2000" dirty="0"/>
          </a:p>
          <a:p>
            <a:endParaRPr lang="en-US" sz="2000" dirty="0"/>
          </a:p>
        </p:txBody>
      </p:sp>
    </p:spTree>
    <p:extLst>
      <p:ext uri="{BB962C8B-B14F-4D97-AF65-F5344CB8AC3E}">
        <p14:creationId xmlns:p14="http://schemas.microsoft.com/office/powerpoint/2010/main" val="199909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lstStyle/>
          <a:p>
            <a:r>
              <a:rPr lang="en-US" dirty="0" smtClean="0"/>
              <a:t>Report from the October 2015 consultation meeting</a:t>
            </a:r>
          </a:p>
          <a:p>
            <a:r>
              <a:rPr lang="en-US" dirty="0" smtClean="0"/>
              <a:t>Literature and website research</a:t>
            </a:r>
          </a:p>
          <a:p>
            <a:pPr lvl="1"/>
            <a:r>
              <a:rPr lang="en-US" dirty="0" smtClean="0"/>
              <a:t>Access to documentation is limited as they are paying publications</a:t>
            </a:r>
            <a:endParaRPr lang="en-US" dirty="0"/>
          </a:p>
        </p:txBody>
      </p:sp>
    </p:spTree>
    <p:extLst>
      <p:ext uri="{BB962C8B-B14F-4D97-AF65-F5344CB8AC3E}">
        <p14:creationId xmlns:p14="http://schemas.microsoft.com/office/powerpoint/2010/main" val="4275418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Standards</a:t>
            </a:r>
            <a:endParaRPr lang="en-US" dirty="0"/>
          </a:p>
        </p:txBody>
      </p:sp>
    </p:spTree>
    <p:extLst>
      <p:ext uri="{BB962C8B-B14F-4D97-AF65-F5344CB8AC3E}">
        <p14:creationId xmlns:p14="http://schemas.microsoft.com/office/powerpoint/2010/main" val="865495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SDOs</a:t>
            </a:r>
            <a:endParaRPr lang="en-US" dirty="0"/>
          </a:p>
        </p:txBody>
      </p:sp>
      <p:sp>
        <p:nvSpPr>
          <p:cNvPr id="3" name="Content Placeholder 2"/>
          <p:cNvSpPr>
            <a:spLocks noGrp="1"/>
          </p:cNvSpPr>
          <p:nvPr>
            <p:ph idx="1"/>
          </p:nvPr>
        </p:nvSpPr>
        <p:spPr/>
        <p:txBody>
          <a:bodyPr/>
          <a:lstStyle/>
          <a:p>
            <a:r>
              <a:rPr lang="en-US" dirty="0" smtClean="0"/>
              <a:t>ANSI, ASA</a:t>
            </a:r>
          </a:p>
          <a:p>
            <a:r>
              <a:rPr lang="en-US" dirty="0" smtClean="0"/>
              <a:t>CENELEC, IEC</a:t>
            </a:r>
          </a:p>
          <a:p>
            <a:r>
              <a:rPr lang="en-US" dirty="0" smtClean="0"/>
              <a:t>ITU-T, ITU-R</a:t>
            </a:r>
            <a:endParaRPr lang="en-US" dirty="0"/>
          </a:p>
        </p:txBody>
      </p:sp>
    </p:spTree>
    <p:extLst>
      <p:ext uri="{BB962C8B-B14F-4D97-AF65-F5344CB8AC3E}">
        <p14:creationId xmlns:p14="http://schemas.microsoft.com/office/powerpoint/2010/main" val="41945345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Identified standards</a:t>
            </a:r>
            <a:endParaRPr lang="en-US" dirty="0"/>
          </a:p>
        </p:txBody>
      </p:sp>
      <p:sp>
        <p:nvSpPr>
          <p:cNvPr id="3" name="Content Placeholder 2"/>
          <p:cNvSpPr>
            <a:spLocks noGrp="1"/>
          </p:cNvSpPr>
          <p:nvPr>
            <p:ph idx="1"/>
          </p:nvPr>
        </p:nvSpPr>
        <p:spPr/>
        <p:txBody>
          <a:bodyPr/>
          <a:lstStyle/>
          <a:p>
            <a:r>
              <a:rPr lang="en-US" dirty="0" smtClean="0"/>
              <a:t>Many standards exist for occupational settings</a:t>
            </a:r>
          </a:p>
          <a:p>
            <a:r>
              <a:rPr lang="en-US" dirty="0" smtClean="0"/>
              <a:t>Several standards address open field</a:t>
            </a:r>
          </a:p>
          <a:p>
            <a:r>
              <a:rPr lang="en-US" dirty="0" smtClean="0"/>
              <a:t>But only a handful of standards are specific to personal media devices/systems</a:t>
            </a:r>
          </a:p>
        </p:txBody>
      </p:sp>
    </p:spTree>
    <p:extLst>
      <p:ext uri="{BB962C8B-B14F-4D97-AF65-F5344CB8AC3E}">
        <p14:creationId xmlns:p14="http://schemas.microsoft.com/office/powerpoint/2010/main" val="193074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CENELEC</a:t>
            </a:r>
            <a:endParaRPr lang="en-US" dirty="0"/>
          </a:p>
        </p:txBody>
      </p:sp>
      <p:sp>
        <p:nvSpPr>
          <p:cNvPr id="3" name="Content Placeholder 2"/>
          <p:cNvSpPr>
            <a:spLocks noGrp="1"/>
          </p:cNvSpPr>
          <p:nvPr>
            <p:ph idx="1"/>
          </p:nvPr>
        </p:nvSpPr>
        <p:spPr/>
        <p:txBody>
          <a:bodyPr/>
          <a:lstStyle/>
          <a:p>
            <a:r>
              <a:rPr lang="en-US" dirty="0" smtClean="0"/>
              <a:t>EN 50332 – Sound system equipment: Headphones and earphones associated with personal music players (PMPs) – Maximum sound pressure level measurement methodology</a:t>
            </a:r>
          </a:p>
          <a:p>
            <a:pPr lvl="1"/>
            <a:r>
              <a:rPr lang="en-US" dirty="0" smtClean="0"/>
              <a:t>EN 50332-1:2013 (</a:t>
            </a:r>
            <a:r>
              <a:rPr lang="en-GB" dirty="0" smtClean="0"/>
              <a:t>“one package equipment”, where the headphones and the music player are supplied together as a unit)</a:t>
            </a:r>
            <a:endParaRPr lang="en-US" dirty="0" smtClean="0"/>
          </a:p>
          <a:p>
            <a:pPr lvl="1"/>
            <a:r>
              <a:rPr lang="en-US" dirty="0" smtClean="0"/>
              <a:t>EN 50332-2:2013 (</a:t>
            </a:r>
            <a:r>
              <a:rPr lang="en-GB" dirty="0" smtClean="0"/>
              <a:t>headphones and the music player supplied separately</a:t>
            </a:r>
            <a:r>
              <a:rPr lang="en-US" dirty="0" smtClean="0"/>
              <a:t>)</a:t>
            </a:r>
          </a:p>
          <a:p>
            <a:pPr lvl="1"/>
            <a:r>
              <a:rPr lang="en-US" dirty="0" smtClean="0"/>
              <a:t>EN 50332-3: ongoing work on dosimetry</a:t>
            </a:r>
          </a:p>
          <a:p>
            <a:pPr lvl="2"/>
            <a:r>
              <a:rPr lang="en-GB" dirty="0" smtClean="0"/>
              <a:t>Reduce false warnings (given by part 1 and 2) </a:t>
            </a:r>
          </a:p>
          <a:p>
            <a:pPr lvl="2"/>
            <a:r>
              <a:rPr lang="en-GB" dirty="0" smtClean="0"/>
              <a:t>help protect music integrity by not requiring absolute reduction of music levels of recorded content, but rather managing exposure over time.</a:t>
            </a:r>
            <a:endParaRPr lang="en-US" dirty="0" smtClean="0"/>
          </a:p>
          <a:p>
            <a:endParaRPr lang="en-US" dirty="0"/>
          </a:p>
        </p:txBody>
      </p:sp>
    </p:spTree>
    <p:extLst>
      <p:ext uri="{BB962C8B-B14F-4D97-AF65-F5344CB8AC3E}">
        <p14:creationId xmlns:p14="http://schemas.microsoft.com/office/powerpoint/2010/main" val="1668682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IEC</a:t>
            </a:r>
            <a:endParaRPr lang="en-US" dirty="0"/>
          </a:p>
        </p:txBody>
      </p:sp>
      <p:sp>
        <p:nvSpPr>
          <p:cNvPr id="3" name="Content Placeholder 2"/>
          <p:cNvSpPr>
            <a:spLocks noGrp="1"/>
          </p:cNvSpPr>
          <p:nvPr>
            <p:ph idx="1"/>
          </p:nvPr>
        </p:nvSpPr>
        <p:spPr>
          <a:xfrm>
            <a:off x="890960" y="1040728"/>
            <a:ext cx="10972800" cy="4545189"/>
          </a:xfrm>
        </p:spPr>
        <p:txBody>
          <a:bodyPr/>
          <a:lstStyle/>
          <a:p>
            <a:r>
              <a:rPr lang="en-GB" dirty="0" smtClean="0"/>
              <a:t>IEC/EN 60065:2014: Audio, video and similar electronic apparatus - Safety requirements</a:t>
            </a:r>
          </a:p>
          <a:p>
            <a:pPr lvl="1"/>
            <a:r>
              <a:rPr lang="en-GB" dirty="0" smtClean="0"/>
              <a:t>IEC international standard safety requirements at large</a:t>
            </a:r>
          </a:p>
          <a:p>
            <a:pPr lvl="1"/>
            <a:r>
              <a:rPr lang="en-GB" dirty="0" smtClean="0"/>
              <a:t>Includes specification for sound level limits, to be tested with either EN 50332-1 or EN 50332-2</a:t>
            </a:r>
          </a:p>
          <a:p>
            <a:r>
              <a:rPr lang="en-GB" dirty="0" smtClean="0"/>
              <a:t>IEC/EN 62368-1:2014 – Audio/video, information and communication equipment – Part 1: Safety requirements</a:t>
            </a:r>
          </a:p>
          <a:p>
            <a:pPr lvl="1"/>
            <a:r>
              <a:rPr lang="en-GB" dirty="0" smtClean="0"/>
              <a:t>replaces EN 60065 (A/V equipment), EN 60950-1 (IT &amp; </a:t>
            </a:r>
            <a:r>
              <a:rPr lang="en-GB" dirty="0" err="1" smtClean="0"/>
              <a:t>comms</a:t>
            </a:r>
            <a:r>
              <a:rPr lang="en-GB" dirty="0" smtClean="0"/>
              <a:t> eq.)</a:t>
            </a:r>
          </a:p>
          <a:p>
            <a:pPr lvl="1"/>
            <a:r>
              <a:rPr lang="en-GB" dirty="0" smtClean="0"/>
              <a:t>EN 50332 parts 1 and 2 implemented in its clause 10.6</a:t>
            </a:r>
          </a:p>
          <a:p>
            <a:pPr lvl="1"/>
            <a:r>
              <a:rPr lang="en-GB" dirty="0" smtClean="0"/>
              <a:t>Transposed in US and Canada as CSA/UL 62368-1</a:t>
            </a:r>
            <a:endParaRPr lang="en-US" dirty="0"/>
          </a:p>
        </p:txBody>
      </p:sp>
    </p:spTree>
    <p:extLst>
      <p:ext uri="{BB962C8B-B14F-4D97-AF65-F5344CB8AC3E}">
        <p14:creationId xmlns:p14="http://schemas.microsoft.com/office/powerpoint/2010/main" val="2523642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40C093B107DF4CB8EB1E9EC67C5C4C" ma:contentTypeVersion="1" ma:contentTypeDescription="Create a new document." ma:contentTypeScope="" ma:versionID="714cfe5a24afd0817e70975669acdc8c">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000D8FA-BDCF-4599-B6A1-BBCCBFE3134F}"/>
</file>

<file path=customXml/itemProps2.xml><?xml version="1.0" encoding="utf-8"?>
<ds:datastoreItem xmlns:ds="http://schemas.openxmlformats.org/officeDocument/2006/customXml" ds:itemID="{6BF39F2C-CF0C-46FA-80C9-E3EB0AD5CB18}"/>
</file>

<file path=customXml/itemProps3.xml><?xml version="1.0" encoding="utf-8"?>
<ds:datastoreItem xmlns:ds="http://schemas.openxmlformats.org/officeDocument/2006/customXml" ds:itemID="{83A5F4D5-656C-4C79-8276-A06332F74113}"/>
</file>

<file path=docProps/app.xml><?xml version="1.0" encoding="utf-8"?>
<Properties xmlns="http://schemas.openxmlformats.org/officeDocument/2006/extended-properties" xmlns:vt="http://schemas.openxmlformats.org/officeDocument/2006/docPropsVTypes">
  <Template>ITU White Background</Template>
  <TotalTime>273</TotalTime>
  <Words>1300</Words>
  <Application>Microsoft Office PowerPoint</Application>
  <PresentationFormat>Widescreen</PresentationFormat>
  <Paragraphs>147</Paragraphs>
  <Slides>28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1_Office Theme</vt:lpstr>
      <vt:lpstr>Situation Analysis on Standards for Safe Listening</vt:lpstr>
      <vt:lpstr>Background</vt:lpstr>
      <vt:lpstr>Definitions</vt:lpstr>
      <vt:lpstr>Method</vt:lpstr>
      <vt:lpstr>Standards</vt:lpstr>
      <vt:lpstr>SDOs</vt:lpstr>
      <vt:lpstr>Identified standards</vt:lpstr>
      <vt:lpstr>CENELEC</vt:lpstr>
      <vt:lpstr>IEC</vt:lpstr>
      <vt:lpstr>ISO</vt:lpstr>
      <vt:lpstr>ITU (1)</vt:lpstr>
      <vt:lpstr>ITU (2)</vt:lpstr>
      <vt:lpstr>Implementation</vt:lpstr>
      <vt:lpstr>Standards adoption is voluntary</vt:lpstr>
      <vt:lpstr>European Union and Switzerland</vt:lpstr>
      <vt:lpstr>Rest of the world</vt:lpstr>
      <vt:lpstr>Implementation by vendors</vt:lpstr>
      <vt:lpstr>Gap analysis</vt:lpstr>
      <vt:lpstr>Current situation (1)</vt:lpstr>
      <vt:lpstr>Current situation (2)</vt:lpstr>
      <vt:lpstr>Looking ahead</vt:lpstr>
      <vt:lpstr>Points to consider for global standards on safe listening devices (1)</vt:lpstr>
      <vt:lpstr>Points to consider for global standards on safe listening devices (2)</vt:lpstr>
      <vt:lpstr>Points to consider for global standards … (2)</vt:lpstr>
      <vt:lpstr>And finally:</vt:lpstr>
      <vt:lpstr>Let's make listening …  … both safe and enjoyable  Thank you!</vt:lpstr>
      <vt:lpstr>Some feedback received</vt:lpstr>
      <vt:lpstr>ISO TC 43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Simão Campos-Neto</cp:lastModifiedBy>
  <cp:revision>27</cp:revision>
  <dcterms:created xsi:type="dcterms:W3CDTF">2016-02-05T15:38:40Z</dcterms:created>
  <dcterms:modified xsi:type="dcterms:W3CDTF">2016-06-05T12:10:11Z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0x0101008B40C093B107DF4CB8EB1E9EC67C5C4C</vt:lpwstr>
  </property>
</Properties>
</file>