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2" r:id="rId3"/>
    <p:sldId id="305" r:id="rId4"/>
    <p:sldId id="263" r:id="rId5"/>
    <p:sldId id="290" r:id="rId6"/>
    <p:sldId id="270" r:id="rId7"/>
    <p:sldId id="271" r:id="rId8"/>
    <p:sldId id="294" r:id="rId9"/>
    <p:sldId id="283" r:id="rId10"/>
    <p:sldId id="291" r:id="rId11"/>
    <p:sldId id="273" r:id="rId12"/>
    <p:sldId id="292" r:id="rId13"/>
    <p:sldId id="293" r:id="rId14"/>
    <p:sldId id="306" r:id="rId15"/>
    <p:sldId id="276" r:id="rId16"/>
    <p:sldId id="277" r:id="rId17"/>
    <p:sldId id="278" r:id="rId18"/>
    <p:sldId id="279" r:id="rId19"/>
    <p:sldId id="289" r:id="rId20"/>
    <p:sldId id="307" r:id="rId21"/>
    <p:sldId id="300" r:id="rId22"/>
    <p:sldId id="286" r:id="rId23"/>
    <p:sldId id="268" r:id="rId24"/>
    <p:sldId id="287" r:id="rId25"/>
    <p:sldId id="301" r:id="rId26"/>
    <p:sldId id="302" r:id="rId27"/>
    <p:sldId id="303" r:id="rId28"/>
    <p:sldId id="304" r:id="rId29"/>
    <p:sldId id="288" r:id="rId30"/>
    <p:sldId id="298" r:id="rId31"/>
    <p:sldId id="296"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6306" autoAdjust="0"/>
  </p:normalViewPr>
  <p:slideViewPr>
    <p:cSldViewPr showGuides="1">
      <p:cViewPr varScale="1">
        <p:scale>
          <a:sx n="74" d="100"/>
          <a:sy n="74" d="100"/>
        </p:scale>
        <p:origin x="-1254" y="-90"/>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71AD-17B0-4DE2-844D-D401E05F5DBB}" type="datetimeFigureOut">
              <a:rPr lang="en-US" smtClean="0"/>
              <a:t>7/8/2013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C1EA1-9EB9-407E-925B-B226F60028F8}" type="slidenum">
              <a:rPr lang="en-US" smtClean="0"/>
              <a:t>‹#›</a:t>
            </a:fld>
            <a:endParaRPr lang="en-US"/>
          </a:p>
        </p:txBody>
      </p:sp>
    </p:spTree>
    <p:extLst>
      <p:ext uri="{BB962C8B-B14F-4D97-AF65-F5344CB8AC3E}">
        <p14:creationId xmlns:p14="http://schemas.microsoft.com/office/powerpoint/2010/main" val="167392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a:t>
            </a:fld>
            <a:endParaRPr lang="en-US"/>
          </a:p>
        </p:txBody>
      </p:sp>
    </p:spTree>
    <p:extLst>
      <p:ext uri="{BB962C8B-B14F-4D97-AF65-F5344CB8AC3E}">
        <p14:creationId xmlns:p14="http://schemas.microsoft.com/office/powerpoint/2010/main" val="192229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Clr>
                <a:schemeClr val="tx2"/>
              </a:buClr>
              <a:buFont typeface="Arial" pitchFamily="34" charset="0"/>
              <a:buNone/>
            </a:pPr>
            <a:r>
              <a:rPr lang="en-US" sz="1200" b="0" dirty="0" err="1" smtClean="0"/>
              <a:t>Punycode</a:t>
            </a:r>
            <a:r>
              <a:rPr lang="en-US" sz="1200" b="0" dirty="0" smtClean="0"/>
              <a:t> is defined as an encoding syntax used to convert a sequence of Unicode characters to a form that contains only the basic ASCII-characters allowed in network host names.</a:t>
            </a:r>
          </a:p>
          <a:p>
            <a:pPr marL="342900" indent="-342900" algn="just">
              <a:buClr>
                <a:schemeClr val="tx2"/>
              </a:buClr>
              <a:buFont typeface="Arial" pitchFamily="34" charset="0"/>
              <a:buChar char="•"/>
            </a:pPr>
            <a:endParaRPr lang="en-US" sz="1200" b="0" dirty="0" smtClean="0"/>
          </a:p>
          <a:p>
            <a:pPr algn="just"/>
            <a:r>
              <a:rPr lang="en-US" sz="1100" b="0" i="1" dirty="0" smtClean="0"/>
              <a:t>	For example, in the </a:t>
            </a:r>
            <a:r>
              <a:rPr lang="en-US" sz="1100" b="0" i="1" dirty="0" err="1" smtClean="0"/>
              <a:t>punycode</a:t>
            </a:r>
            <a:r>
              <a:rPr lang="en-US" sz="1100" b="0" i="1" dirty="0" smtClean="0"/>
              <a:t> form “</a:t>
            </a:r>
            <a:r>
              <a:rPr lang="en-US" sz="1100" b="0" i="1" dirty="0" err="1" smtClean="0"/>
              <a:t>xn</a:t>
            </a:r>
            <a:r>
              <a:rPr lang="en-US" sz="1100" b="0" i="1" dirty="0" smtClean="0"/>
              <a:t>--maana-pta.com,” the string </a:t>
            </a:r>
          </a:p>
          <a:p>
            <a:pPr algn="just"/>
            <a:r>
              <a:rPr lang="en-US" sz="1100" b="0" i="1" dirty="0" smtClean="0"/>
              <a:t>	“</a:t>
            </a:r>
            <a:r>
              <a:rPr lang="en-US" sz="1100" b="0" i="1" dirty="0" err="1" smtClean="0"/>
              <a:t>xn</a:t>
            </a:r>
            <a:r>
              <a:rPr lang="en-US" sz="1100" b="0" i="1" dirty="0" smtClean="0"/>
              <a:t>--” and the hyphen “-” are </a:t>
            </a:r>
            <a:r>
              <a:rPr lang="en-US" sz="1100" b="0" i="1" dirty="0" err="1" smtClean="0"/>
              <a:t>delimeters</a:t>
            </a:r>
            <a:r>
              <a:rPr lang="en-US" sz="1100" b="0" i="1" dirty="0" smtClean="0"/>
              <a:t>. Between them, you </a:t>
            </a:r>
          </a:p>
          <a:p>
            <a:pPr algn="just"/>
            <a:r>
              <a:rPr lang="en-US" sz="1100" b="0" i="1" dirty="0" smtClean="0"/>
              <a:t>	have the ASCII-characters of the field “</a:t>
            </a:r>
            <a:r>
              <a:rPr lang="en-US" sz="1100" b="0" i="1" dirty="0" err="1" smtClean="0"/>
              <a:t>mañana</a:t>
            </a:r>
            <a:r>
              <a:rPr lang="en-US" sz="1100" b="0" i="1" dirty="0" smtClean="0"/>
              <a:t>.”</a:t>
            </a:r>
          </a:p>
          <a:p>
            <a:pPr algn="just"/>
            <a:endParaRPr lang="en-US" sz="1200" b="0" dirty="0" smtClean="0"/>
          </a:p>
          <a:p>
            <a:pPr algn="just"/>
            <a:r>
              <a:rPr lang="en-US" sz="1100" b="0" i="1" dirty="0" smtClean="0"/>
              <a:t>	The “</a:t>
            </a:r>
            <a:r>
              <a:rPr lang="en-US" sz="1100" b="0" i="1" dirty="0" err="1" smtClean="0"/>
              <a:t>pta</a:t>
            </a:r>
            <a:r>
              <a:rPr lang="en-US" sz="1100" b="0" i="1" dirty="0" smtClean="0"/>
              <a:t>” part is the </a:t>
            </a:r>
            <a:r>
              <a:rPr lang="en-US" sz="1100" b="0" i="1" dirty="0" err="1" smtClean="0"/>
              <a:t>Punycode</a:t>
            </a:r>
            <a:r>
              <a:rPr lang="en-US" sz="1100" b="0" i="1" dirty="0" smtClean="0"/>
              <a:t> representation of the non-ASCII</a:t>
            </a:r>
          </a:p>
          <a:p>
            <a:pPr algn="just"/>
            <a:r>
              <a:rPr lang="en-US" sz="1100" b="0" i="1" dirty="0" smtClean="0"/>
              <a:t>	character “ñ.” Thus, “</a:t>
            </a:r>
            <a:r>
              <a:rPr lang="en-US" sz="1100" b="0" i="1" dirty="0" err="1" smtClean="0"/>
              <a:t>xn</a:t>
            </a:r>
            <a:r>
              <a:rPr lang="en-US" sz="1100" b="0" i="1" dirty="0" smtClean="0"/>
              <a:t>--maana-pta.com” is decoded </a:t>
            </a:r>
          </a:p>
          <a:p>
            <a:pPr algn="just"/>
            <a:r>
              <a:rPr lang="en-US" sz="1100" b="0" i="1" dirty="0" smtClean="0"/>
              <a:t>	as “mañana.com.”</a:t>
            </a:r>
          </a:p>
          <a:p>
            <a:pPr algn="just"/>
            <a:endParaRPr lang="en-US" sz="1200" b="0" dirty="0" smtClean="0"/>
          </a:p>
          <a:p>
            <a:pPr marL="0" indent="0" algn="just">
              <a:buClr>
                <a:schemeClr val="tx2"/>
              </a:buClr>
              <a:buFont typeface="Arial" pitchFamily="34" charset="0"/>
              <a:buNone/>
            </a:pPr>
            <a:r>
              <a:rPr lang="en-US" sz="1200" b="0" dirty="0" smtClean="0"/>
              <a:t>Because IDN allows non-English characters as domain names, spammers took advantage of this security flaw and began using </a:t>
            </a:r>
            <a:r>
              <a:rPr lang="en-US" sz="1200" b="0" dirty="0" err="1" smtClean="0"/>
              <a:t>Punycoded</a:t>
            </a:r>
            <a:r>
              <a:rPr lang="en-US" sz="1200" b="0" dirty="0" smtClean="0"/>
              <a:t> URLs to spread their meds portals and other malicious intent.</a:t>
            </a:r>
          </a:p>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18</a:t>
            </a:fld>
            <a:endParaRPr lang="en-US"/>
          </a:p>
        </p:txBody>
      </p:sp>
    </p:spTree>
    <p:extLst>
      <p:ext uri="{BB962C8B-B14F-4D97-AF65-F5344CB8AC3E}">
        <p14:creationId xmlns:p14="http://schemas.microsoft.com/office/powerpoint/2010/main" val="16993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web bug is an object embedded in a web page or email. It is usually invisible to the user but it can be used to check if a user has viewed the page or email. </a:t>
            </a:r>
          </a:p>
          <a:p>
            <a:endParaRPr lang="en-US" dirty="0" smtClean="0"/>
          </a:p>
          <a:p>
            <a:r>
              <a:rPr lang="en-US" dirty="0" smtClean="0"/>
              <a:t>This has 2 types, VOLUNTARY and INVOLUNTARY.</a:t>
            </a:r>
          </a:p>
          <a:p>
            <a:endParaRPr lang="en-US" dirty="0" smtClean="0"/>
          </a:p>
          <a:p>
            <a:r>
              <a:rPr lang="en-US" dirty="0" smtClean="0"/>
              <a:t>Web bugs are usually used either to track/check on users who’ve read the email or viewed the website or to check if an address exists. Spammers leverage to the use of this technique for their spam campaigns.</a:t>
            </a:r>
          </a:p>
          <a:p>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b="0" dirty="0" smtClean="0">
                <a:ea typeface="新細明體" pitchFamily="18" charset="-120"/>
              </a:rPr>
              <a:t>Voluntary web bugs use URLs containing encrypted tracking IDs to confirm active email addresses.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b="0" dirty="0" smtClean="0">
                <a:ea typeface="新細明體" pitchFamily="18" charset="-120"/>
              </a:rPr>
              <a:t>Involuntary</a:t>
            </a:r>
            <a:r>
              <a:rPr lang="en-US" altLang="zh-TW" sz="2000" b="0" baseline="0" dirty="0" smtClean="0">
                <a:ea typeface="新細明體" pitchFamily="18" charset="-120"/>
              </a:rPr>
              <a:t> web bugs b</a:t>
            </a:r>
            <a:r>
              <a:rPr lang="en-US" altLang="zh-TW" sz="2000" b="0" dirty="0" smtClean="0">
                <a:ea typeface="新細明體" pitchFamily="18" charset="-120"/>
              </a:rPr>
              <a:t>ehave like voluntary web bugs, except that these use images instead of URLs.</a:t>
            </a:r>
          </a:p>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19</a:t>
            </a:fld>
            <a:endParaRPr lang="en-US"/>
          </a:p>
        </p:txBody>
      </p:sp>
    </p:spTree>
    <p:extLst>
      <p:ext uri="{BB962C8B-B14F-4D97-AF65-F5344CB8AC3E}">
        <p14:creationId xmlns:p14="http://schemas.microsoft.com/office/powerpoint/2010/main" val="1474277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Africa is already home to the infamous 419 scam. As cybercriminals elsewhere feel the heat from law enforcement in their home countries, they are likely to set up shop in Africa.</a:t>
            </a:r>
          </a:p>
          <a:p>
            <a:endParaRPr lang="en-US" smtClean="0">
              <a:latin typeface="Arial" pitchFamily="34" charset="0"/>
              <a:cs typeface="Arial" pitchFamily="34" charset="0"/>
            </a:endParaRPr>
          </a:p>
          <a:p>
            <a:r>
              <a:rPr lang="en-US" smtClean="0">
                <a:latin typeface="Arial" pitchFamily="34" charset="0"/>
                <a:cs typeface="Arial" pitchFamily="34" charset="0"/>
              </a:rPr>
              <a:t>Why Africa? There are several key attributes to the continent that make it appealing for cybercriminals. </a:t>
            </a:r>
          </a:p>
        </p:txBody>
      </p:sp>
      <p:sp>
        <p:nvSpPr>
          <p:cNvPr id="634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B7899F32-3724-420F-BBFD-8CECB8F581DB}" type="datetime1">
              <a:rPr lang="en-US" sz="1300" b="0" smtClean="0"/>
              <a:pPr eaLnBrk="1" hangingPunct="1"/>
              <a:t>7/8/2013</a:t>
            </a:fld>
            <a:endParaRPr lang="en-US" sz="1300" b="0" smtClean="0"/>
          </a:p>
        </p:txBody>
      </p:sp>
      <p:sp>
        <p:nvSpPr>
          <p:cNvPr id="634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lang="en-US" sz="1300" b="0" smtClean="0"/>
              <a:t>Confidential | Copyright 2012 Trend Micro Inc.</a:t>
            </a:r>
          </a:p>
        </p:txBody>
      </p:sp>
      <p:sp>
        <p:nvSpPr>
          <p:cNvPr id="634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6765588D-803F-490B-AE09-1916046C7799}" type="slidenum">
              <a:rPr lang="en-US" sz="1300" b="0" smtClean="0"/>
              <a:pPr eaLnBrk="1" hangingPunct="1"/>
              <a:t>25</a:t>
            </a:fld>
            <a:endParaRPr lang="en-US" sz="1300" b="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A number of projects that aim to increase the bandwidth in Africa have been started. Once completed, these are expected to cut costs for both operators and end users. </a:t>
            </a:r>
          </a:p>
          <a:p>
            <a:endParaRPr lang="en-US" smtClean="0">
              <a:latin typeface="Arial" pitchFamily="34" charset="0"/>
              <a:cs typeface="Arial" pitchFamily="34" charset="0"/>
            </a:endParaRPr>
          </a:p>
          <a:p>
            <a:r>
              <a:rPr lang="en-US" smtClean="0">
                <a:latin typeface="Arial" pitchFamily="34" charset="0"/>
                <a:cs typeface="Arial" pitchFamily="34" charset="0"/>
              </a:rPr>
              <a:t>More available bandwidth will benefit institutions and companies that rely on the Internet, but also attackers and cybercriminals. </a:t>
            </a:r>
          </a:p>
          <a:p>
            <a:endParaRPr lang="en-US" smtClean="0">
              <a:latin typeface="Arial" pitchFamily="34" charset="0"/>
              <a:cs typeface="Arial" pitchFamily="34" charset="0"/>
            </a:endParaRPr>
          </a:p>
          <a:p>
            <a:r>
              <a:rPr lang="en-US" smtClean="0">
                <a:latin typeface="Arial" pitchFamily="34" charset="0"/>
                <a:cs typeface="Arial" pitchFamily="34" charset="0"/>
              </a:rPr>
              <a:t>Greater bandwidth, after all, will not only mean faster and better Internet access but also faster and better means to launch attacks.</a:t>
            </a:r>
          </a:p>
        </p:txBody>
      </p:sp>
      <p:sp>
        <p:nvSpPr>
          <p:cNvPr id="645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9B032FD6-5989-477F-A1DF-6280B2E8C422}" type="datetime1">
              <a:rPr lang="en-US" sz="1300" b="0" smtClean="0"/>
              <a:pPr eaLnBrk="1" hangingPunct="1"/>
              <a:t>7/8/2013</a:t>
            </a:fld>
            <a:endParaRPr lang="en-US" sz="1300" b="0" smtClean="0"/>
          </a:p>
        </p:txBody>
      </p:sp>
      <p:sp>
        <p:nvSpPr>
          <p:cNvPr id="645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lang="en-US" sz="1300" b="0" smtClean="0"/>
              <a:t>Confidential | Copyright 2012 Trend Micro Inc.</a:t>
            </a:r>
          </a:p>
        </p:txBody>
      </p:sp>
      <p:sp>
        <p:nvSpPr>
          <p:cNvPr id="645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0FA65017-5CC8-43F4-B93F-40436D479083}" type="slidenum">
              <a:rPr lang="en-US" sz="1300" b="0" smtClean="0"/>
              <a:pPr eaLnBrk="1" hangingPunct="1"/>
              <a:t>26</a:t>
            </a:fld>
            <a:endParaRPr lang="en-US" sz="1300" b="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The estimated number of Internet users in Africa as of June 2012 was 167,335,676. In 2000, this number was only 4,514,400. If the growth in volume continues, there will be millions of future Internet users—potential cybercrime victims—in the region.</a:t>
            </a:r>
          </a:p>
          <a:p>
            <a:endParaRPr lang="en-US" smtClean="0">
              <a:latin typeface="Arial" pitchFamily="34" charset="0"/>
              <a:cs typeface="Arial" pitchFamily="34" charset="0"/>
            </a:endParaRPr>
          </a:p>
          <a:p>
            <a:r>
              <a:rPr lang="en-US" smtClean="0">
                <a:latin typeface="Arial" pitchFamily="34" charset="0"/>
                <a:cs typeface="Arial" pitchFamily="34" charset="0"/>
              </a:rPr>
              <a:t>The exponential growth of Africa’s user base will force ISPs to lower service prices, benefiting both end users and attackers.</a:t>
            </a:r>
          </a:p>
        </p:txBody>
      </p:sp>
      <p:sp>
        <p:nvSpPr>
          <p:cNvPr id="655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7638DC88-9402-463C-914A-9E7D815E980D}" type="datetime1">
              <a:rPr lang="en-US" sz="1300" b="0" smtClean="0"/>
              <a:pPr eaLnBrk="1" hangingPunct="1"/>
              <a:t>7/8/2013</a:t>
            </a:fld>
            <a:endParaRPr lang="en-US" sz="1300" b="0" smtClean="0"/>
          </a:p>
        </p:txBody>
      </p:sp>
      <p:sp>
        <p:nvSpPr>
          <p:cNvPr id="655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lang="en-US" sz="1300" b="0" smtClean="0"/>
              <a:t>Confidential | Copyright 2012 Trend Micro Inc.</a:t>
            </a:r>
          </a:p>
        </p:txBody>
      </p:sp>
      <p:sp>
        <p:nvSpPr>
          <p:cNvPr id="655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5B7DBBD0-8394-4198-8140-324E02FB2CA6}" type="slidenum">
              <a:rPr lang="en-US" sz="1300" b="0" smtClean="0"/>
              <a:pPr eaLnBrk="1" hangingPunct="1"/>
              <a:t>27</a:t>
            </a:fld>
            <a:endParaRPr lang="en-US" sz="1300" b="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Cybercrime flourishes in regions with weak law enforcement, especially where criminals who may contribute to local economies do not target local residents and organizations. </a:t>
            </a:r>
          </a:p>
          <a:p>
            <a:endParaRPr lang="en-US" smtClean="0">
              <a:latin typeface="Arial" pitchFamily="34" charset="0"/>
              <a:cs typeface="Arial" pitchFamily="34" charset="0"/>
            </a:endParaRPr>
          </a:p>
          <a:p>
            <a:r>
              <a:rPr lang="en-US" smtClean="0">
                <a:latin typeface="Arial" pitchFamily="34" charset="0"/>
                <a:cs typeface="Arial" pitchFamily="34" charset="0"/>
              </a:rPr>
              <a:t>Enforcing anti-cybercrime laws is difficult even in developed countries. If our research on the Chinese and Russian underground economies is any indication, cybercrime in Africa may just become a local growth industry.</a:t>
            </a:r>
          </a:p>
          <a:p>
            <a:endParaRPr lang="en-US" smtClean="0">
              <a:latin typeface="Arial" pitchFamily="34" charset="0"/>
              <a:cs typeface="Arial" pitchFamily="34" charset="0"/>
            </a:endParaRPr>
          </a:p>
          <a:p>
            <a:r>
              <a:rPr lang="en-US" smtClean="0">
                <a:latin typeface="Arial" pitchFamily="34" charset="0"/>
                <a:cs typeface="Arial" pitchFamily="34" charset="0"/>
              </a:rPr>
              <a:t>Improved infrastructure and an expanding user base in Africa, coupled by lack of cyberlaws, will, however, make it easy for cybercriminals and attackers to launch malicious activities without fear of being prosecuted.</a:t>
            </a:r>
          </a:p>
          <a:p>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6656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0F002165-63DA-41A8-937F-DA21ED815872}" type="datetime1">
              <a:rPr lang="en-US" sz="1300" b="0" smtClean="0"/>
              <a:pPr eaLnBrk="1" hangingPunct="1"/>
              <a:t>7/8/2013</a:t>
            </a:fld>
            <a:endParaRPr lang="en-US" sz="1300" b="0" smtClean="0"/>
          </a:p>
        </p:txBody>
      </p:sp>
      <p:sp>
        <p:nvSpPr>
          <p:cNvPr id="665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lang="en-US" sz="1300" b="0" smtClean="0"/>
              <a:t>Confidential | Copyright 2012 Trend Micro Inc.</a:t>
            </a:r>
          </a:p>
        </p:txBody>
      </p:sp>
      <p:sp>
        <p:nvSpPr>
          <p:cNvPr id="665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eaLnBrk="0" hangingPunct="0">
              <a:defRPr sz="1600" b="1">
                <a:solidFill>
                  <a:schemeClr val="tx1"/>
                </a:solidFill>
                <a:latin typeface="Arial" pitchFamily="34" charset="0"/>
                <a:cs typeface="Arial" pitchFamily="34" charset="0"/>
              </a:defRPr>
            </a:lvl1pPr>
            <a:lvl2pPr marL="742950" indent="-285750" defTabSz="1038225" eaLnBrk="0" hangingPunct="0">
              <a:defRPr sz="1600" b="1">
                <a:solidFill>
                  <a:schemeClr val="tx1"/>
                </a:solidFill>
                <a:latin typeface="Arial" pitchFamily="34" charset="0"/>
                <a:cs typeface="Arial" pitchFamily="34" charset="0"/>
              </a:defRPr>
            </a:lvl2pPr>
            <a:lvl3pPr marL="1143000" indent="-228600" defTabSz="1038225" eaLnBrk="0" hangingPunct="0">
              <a:defRPr sz="1600" b="1">
                <a:solidFill>
                  <a:schemeClr val="tx1"/>
                </a:solidFill>
                <a:latin typeface="Arial" pitchFamily="34" charset="0"/>
                <a:cs typeface="Arial" pitchFamily="34" charset="0"/>
              </a:defRPr>
            </a:lvl3pPr>
            <a:lvl4pPr marL="1600200" indent="-228600" defTabSz="1038225" eaLnBrk="0" hangingPunct="0">
              <a:defRPr sz="1600" b="1">
                <a:solidFill>
                  <a:schemeClr val="tx1"/>
                </a:solidFill>
                <a:latin typeface="Arial" pitchFamily="34" charset="0"/>
                <a:cs typeface="Arial" pitchFamily="34" charset="0"/>
              </a:defRPr>
            </a:lvl4pPr>
            <a:lvl5pPr marL="2057400" indent="-228600" defTabSz="1038225" eaLnBrk="0" hangingPunct="0">
              <a:defRPr sz="1600" b="1">
                <a:solidFill>
                  <a:schemeClr val="tx1"/>
                </a:solidFill>
                <a:latin typeface="Arial" pitchFamily="34" charset="0"/>
                <a:cs typeface="Arial" pitchFamily="34" charset="0"/>
              </a:defRPr>
            </a:lvl5pPr>
            <a:lvl6pPr marL="25146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1038225"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A088BF13-5688-4310-A52A-372B40CF3FED}" type="slidenum">
              <a:rPr lang="en-US" sz="1300" b="0" smtClean="0"/>
              <a:pPr eaLnBrk="1" hangingPunct="1"/>
              <a:t>28</a:t>
            </a:fld>
            <a:endParaRPr lang="en-US" sz="1300" b="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  in No as solution becomes basic </a:t>
            </a:r>
          </a:p>
          <a:p>
            <a:r>
              <a:rPr lang="en-US" dirty="0" smtClean="0"/>
              <a:t>Decrease in no of traditional spam </a:t>
            </a:r>
            <a:r>
              <a:rPr lang="en-US" dirty="0" err="1" smtClean="0"/>
              <a:t>bec</a:t>
            </a:r>
            <a:r>
              <a:rPr lang="en-US" dirty="0" smtClean="0"/>
              <a:t> of  (new vector) (LE /Industry) </a:t>
            </a:r>
          </a:p>
          <a:p>
            <a:r>
              <a:rPr lang="en-US" dirty="0" smtClean="0"/>
              <a:t>Criminals need to Customize --- increase in their overhead (pre target, research , due diligence) </a:t>
            </a:r>
          </a:p>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29</a:t>
            </a:fld>
            <a:endParaRPr lang="en-US"/>
          </a:p>
        </p:txBody>
      </p:sp>
    </p:spTree>
    <p:extLst>
      <p:ext uri="{BB962C8B-B14F-4D97-AF65-F5344CB8AC3E}">
        <p14:creationId xmlns:p14="http://schemas.microsoft.com/office/powerpoint/2010/main" val="425861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mn-lt"/>
                <a:ea typeface="+mn-ea"/>
                <a:cs typeface="+mn-cs"/>
              </a:rPr>
              <a:t>The Rustock botnet was taken down by Microsoft on March 16, 2011. </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Other botnet takedowns follow suit, which led to the decline of spam after 2010.</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Cybercriminals changed tactics and moved to other forms spam (social media spam for example). </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Despite the decline, spam is still the biggest chunk of all the threats that we detect every day.</a:t>
            </a:r>
          </a:p>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5</a:t>
            </a:fld>
            <a:endParaRPr lang="en-US"/>
          </a:p>
        </p:txBody>
      </p:sp>
    </p:spTree>
    <p:extLst>
      <p:ext uri="{BB962C8B-B14F-4D97-AF65-F5344CB8AC3E}">
        <p14:creationId xmlns:p14="http://schemas.microsoft.com/office/powerpoint/2010/main" val="76329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takedowns in 2011, cybercriminals decided</a:t>
            </a:r>
            <a:r>
              <a:rPr lang="en-US" baseline="0" dirty="0" smtClean="0"/>
              <a:t> to focus on countries, other than the US. </a:t>
            </a:r>
          </a:p>
          <a:p>
            <a:endParaRPr lang="en-US" baseline="0" dirty="0" smtClean="0"/>
          </a:p>
          <a:p>
            <a:r>
              <a:rPr lang="en-US" baseline="0" dirty="0" smtClean="0"/>
              <a:t>Cybercriminals may have selected these countries because of technological advancement (South Korea). </a:t>
            </a:r>
          </a:p>
          <a:p>
            <a:endParaRPr lang="en-US" baseline="0" dirty="0" smtClean="0"/>
          </a:p>
          <a:p>
            <a:r>
              <a:rPr lang="en-US" baseline="0" dirty="0" smtClean="0"/>
              <a:t>One note of interest is the presence of three of the 4 BRIC countries. These countries are often described as having newly advanced economic developments. These developments could also mean technological advancements within the countries, like increase in Internet usage and users, smart devices adoption, etc.  But since BRIC countries are still in the development stages, their tech landscapes may be exploited by cybercriminals.</a:t>
            </a:r>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6</a:t>
            </a:fld>
            <a:endParaRPr lang="en-US"/>
          </a:p>
        </p:txBody>
      </p:sp>
    </p:spTree>
    <p:extLst>
      <p:ext uri="{BB962C8B-B14F-4D97-AF65-F5344CB8AC3E}">
        <p14:creationId xmlns:p14="http://schemas.microsoft.com/office/powerpoint/2010/main" val="84789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10</a:t>
            </a:fld>
            <a:endParaRPr lang="en-US"/>
          </a:p>
        </p:txBody>
      </p:sp>
    </p:spTree>
    <p:extLst>
      <p:ext uri="{BB962C8B-B14F-4D97-AF65-F5344CB8AC3E}">
        <p14:creationId xmlns:p14="http://schemas.microsoft.com/office/powerpoint/2010/main" val="295734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top malware are</a:t>
            </a:r>
            <a:r>
              <a:rPr lang="en-US" baseline="0" smtClean="0"/>
              <a:t> </a:t>
            </a:r>
            <a:r>
              <a:rPr lang="en-US" smtClean="0"/>
              <a:t>reflective of the technological landscape</a:t>
            </a:r>
          </a:p>
          <a:p>
            <a:endParaRPr lang="en-US" smtClean="0"/>
          </a:p>
          <a:p>
            <a:r>
              <a:rPr lang="en-US" smtClean="0"/>
              <a:t>DOWNAD is often associated</a:t>
            </a:r>
            <a:r>
              <a:rPr lang="en-US" baseline="0" smtClean="0"/>
              <a:t> with legacy systems. </a:t>
            </a:r>
            <a:endParaRPr lang="en-US" smtClean="0"/>
          </a:p>
          <a:p>
            <a:endParaRPr lang="en-US" smtClean="0"/>
          </a:p>
          <a:p>
            <a:r>
              <a:rPr lang="en-US" smtClean="0"/>
              <a:t>South</a:t>
            </a:r>
            <a:r>
              <a:rPr lang="en-US" baseline="0" smtClean="0"/>
              <a:t> Africans frequent Internet cafes. </a:t>
            </a:r>
            <a:r>
              <a:rPr lang="en-US" sz="1200" kern="1200" baseline="0" smtClean="0">
                <a:solidFill>
                  <a:schemeClr val="tx1"/>
                </a:solidFill>
                <a:effectLst/>
                <a:latin typeface="+mn-lt"/>
                <a:ea typeface="+mn-ea"/>
                <a:cs typeface="+mn-cs"/>
              </a:rPr>
              <a:t>O</a:t>
            </a:r>
            <a:r>
              <a:rPr lang="en-US" sz="1200" kern="1200" smtClean="0">
                <a:solidFill>
                  <a:schemeClr val="tx1"/>
                </a:solidFill>
                <a:effectLst/>
                <a:latin typeface="+mn-lt"/>
                <a:ea typeface="+mn-ea"/>
                <a:cs typeface="+mn-cs"/>
              </a:rPr>
              <a:t>ne-third reported</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that they went online at these locations</a:t>
            </a:r>
            <a:r>
              <a:rPr lang="en-US" sz="1200" kern="1200" baseline="0" smtClean="0">
                <a:solidFill>
                  <a:schemeClr val="tx1"/>
                </a:solidFill>
                <a:effectLst/>
                <a:latin typeface="+mn-lt"/>
                <a:ea typeface="+mn-ea"/>
                <a:cs typeface="+mn-cs"/>
              </a:rPr>
              <a:t>. Unfortunately, there is a correlation between Internet café usage and the presence of file infectors (PE_VIRUX, PE_SALITY). </a:t>
            </a:r>
          </a:p>
          <a:p>
            <a:endParaRPr lang="en-US" sz="1200" kern="1200" baseline="0" smtClean="0">
              <a:solidFill>
                <a:schemeClr val="tx1"/>
              </a:solidFill>
              <a:effectLst/>
              <a:latin typeface="+mn-lt"/>
              <a:ea typeface="+mn-ea"/>
              <a:cs typeface="+mn-cs"/>
            </a:endParaRPr>
          </a:p>
          <a:p>
            <a:r>
              <a:rPr lang="en-US" sz="1200" kern="1200" baseline="0" smtClean="0">
                <a:solidFill>
                  <a:schemeClr val="tx1"/>
                </a:solidFill>
                <a:effectLst/>
                <a:latin typeface="+mn-lt"/>
                <a:ea typeface="+mn-ea"/>
                <a:cs typeface="+mn-cs"/>
              </a:rPr>
              <a:t>KEYGEN detections may imply the presence of piracy and pirated software in the country. </a:t>
            </a:r>
          </a:p>
          <a:p>
            <a:endParaRPr lang="en-US" sz="1200" kern="1200" baseline="0" smtClean="0">
              <a:solidFill>
                <a:schemeClr val="tx1"/>
              </a:solidFill>
              <a:effectLst/>
              <a:latin typeface="+mn-lt"/>
              <a:ea typeface="+mn-ea"/>
              <a:cs typeface="+mn-cs"/>
            </a:endParaRPr>
          </a:p>
          <a:p>
            <a:endParaRPr lang="en-US" sz="1200" kern="1200" baseline="0" smtClean="0">
              <a:solidFill>
                <a:schemeClr val="tx1"/>
              </a:solidFill>
              <a:effectLst/>
              <a:latin typeface="+mn-lt"/>
              <a:ea typeface="+mn-ea"/>
              <a:cs typeface="+mn-cs"/>
            </a:endParaRPr>
          </a:p>
          <a:p>
            <a:endParaRPr lang="en-US" sz="1200" kern="1200" baseline="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11</a:t>
            </a:fld>
            <a:endParaRPr lang="en-US"/>
          </a:p>
        </p:txBody>
      </p:sp>
    </p:spTree>
    <p:extLst>
      <p:ext uri="{BB962C8B-B14F-4D97-AF65-F5344CB8AC3E}">
        <p14:creationId xmlns:p14="http://schemas.microsoft.com/office/powerpoint/2010/main" val="135162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user base</a:t>
            </a:r>
            <a:r>
              <a:rPr lang="en-US" baseline="0" dirty="0" smtClean="0"/>
              <a:t>d </a:t>
            </a:r>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12</a:t>
            </a:fld>
            <a:endParaRPr lang="en-US"/>
          </a:p>
        </p:txBody>
      </p:sp>
    </p:spTree>
    <p:extLst>
      <p:ext uri="{BB962C8B-B14F-4D97-AF65-F5344CB8AC3E}">
        <p14:creationId xmlns:p14="http://schemas.microsoft.com/office/powerpoint/2010/main" val="180193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technique uses HTML formatting with white font on white background to conceal words from the reader. This is not limited to using white on white. Some use very similar colors so that you can’t almost see the difference.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15</a:t>
            </a:fld>
            <a:endParaRPr lang="en-US"/>
          </a:p>
        </p:txBody>
      </p:sp>
    </p:spTree>
    <p:extLst>
      <p:ext uri="{BB962C8B-B14F-4D97-AF65-F5344CB8AC3E}">
        <p14:creationId xmlns:p14="http://schemas.microsoft.com/office/powerpoint/2010/main" val="418754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technique needs an open relay mail host to make it possible for the spammer to add fake header information, thus hiding the original source of the spam mail.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16</a:t>
            </a:fld>
            <a:endParaRPr lang="en-US"/>
          </a:p>
        </p:txBody>
      </p:sp>
    </p:spTree>
    <p:extLst>
      <p:ext uri="{BB962C8B-B14F-4D97-AF65-F5344CB8AC3E}">
        <p14:creationId xmlns:p14="http://schemas.microsoft.com/office/powerpoint/2010/main" val="111708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ea typeface="新細明體" pitchFamily="18" charset="-120"/>
              </a:rPr>
              <a:t>This technique masks the real website by putting </a:t>
            </a:r>
            <a:r>
              <a:rPr lang="en-US" altLang="zh-TW" sz="2000" i="1" dirty="0" smtClean="0">
                <a:ea typeface="新細明體" pitchFamily="18" charset="-120"/>
              </a:rPr>
              <a:t>yahoo.com</a:t>
            </a:r>
            <a:r>
              <a:rPr lang="en-US" altLang="zh-TW" sz="2000" dirty="0" smtClean="0">
                <a:ea typeface="新細明體" pitchFamily="18" charset="-120"/>
              </a:rPr>
              <a:t>, </a:t>
            </a:r>
            <a:r>
              <a:rPr lang="en-US" altLang="zh-TW" sz="2000" i="1" dirty="0" smtClean="0">
                <a:ea typeface="新細明體" pitchFamily="18" charset="-120"/>
              </a:rPr>
              <a:t>google.com</a:t>
            </a:r>
            <a:r>
              <a:rPr lang="en-US" altLang="zh-TW" sz="2000" dirty="0" smtClean="0">
                <a:ea typeface="新細明體" pitchFamily="18" charset="-120"/>
              </a:rPr>
              <a:t>, </a:t>
            </a:r>
            <a:r>
              <a:rPr lang="en-US" altLang="zh-TW" sz="2000" i="1" dirty="0" smtClean="0">
                <a:ea typeface="新細明體" pitchFamily="18" charset="-120"/>
              </a:rPr>
              <a:t>aol.com</a:t>
            </a:r>
            <a:r>
              <a:rPr lang="en-US" altLang="zh-TW" sz="2000" dirty="0" smtClean="0">
                <a:ea typeface="新細明體" pitchFamily="18" charset="-120"/>
              </a:rPr>
              <a:t> or </a:t>
            </a:r>
            <a:r>
              <a:rPr lang="en-US" altLang="zh-TW" sz="2000" i="1" dirty="0" smtClean="0">
                <a:ea typeface="新細明體" pitchFamily="18" charset="-120"/>
              </a:rPr>
              <a:t>msn.com in </a:t>
            </a:r>
            <a:r>
              <a:rPr lang="en-US" altLang="zh-TW" sz="2000" dirty="0" smtClean="0">
                <a:ea typeface="新細明體" pitchFamily="18" charset="-120"/>
              </a:rPr>
              <a:t>front of the link.</a:t>
            </a:r>
          </a:p>
          <a:p>
            <a:endParaRPr lang="en-US" dirty="0"/>
          </a:p>
        </p:txBody>
      </p:sp>
      <p:sp>
        <p:nvSpPr>
          <p:cNvPr id="4" name="Slide Number Placeholder 3"/>
          <p:cNvSpPr>
            <a:spLocks noGrp="1"/>
          </p:cNvSpPr>
          <p:nvPr>
            <p:ph type="sldNum" sz="quarter" idx="10"/>
          </p:nvPr>
        </p:nvSpPr>
        <p:spPr/>
        <p:txBody>
          <a:bodyPr/>
          <a:lstStyle/>
          <a:p>
            <a:fld id="{8A9C1EA1-9EB9-407E-925B-B226F60028F8}" type="slidenum">
              <a:rPr lang="en-US" smtClean="0"/>
              <a:t>17</a:t>
            </a:fld>
            <a:endParaRPr lang="en-US"/>
          </a:p>
        </p:txBody>
      </p:sp>
    </p:spTree>
    <p:extLst>
      <p:ext uri="{BB962C8B-B14F-4D97-AF65-F5344CB8AC3E}">
        <p14:creationId xmlns:p14="http://schemas.microsoft.com/office/powerpoint/2010/main" val="1961220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bg1"/>
                </a:solidFill>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
        <p:nvSpPr>
          <p:cNvPr id="4" name="Date Placeholder 3"/>
          <p:cNvSpPr>
            <a:spLocks noGrp="1"/>
          </p:cNvSpPr>
          <p:nvPr>
            <p:ph type="dt" sz="half" idx="10"/>
          </p:nvPr>
        </p:nvSpPr>
        <p:spPr/>
        <p:txBody>
          <a:bodyPr/>
          <a:lstStyle/>
          <a:p>
            <a:fld id="{7B7AF116-9129-4E5B-80B3-68D94AE3ACF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527B-0BCC-4E66-8700-52E74D3336BF}"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8401" y="5573573"/>
            <a:ext cx="2743200" cy="1132027"/>
          </a:xfrm>
          <a:prstGeom prst="rect">
            <a:avLst/>
          </a:prstGeom>
        </p:spPr>
      </p:pic>
    </p:spTree>
    <p:extLst>
      <p:ext uri="{BB962C8B-B14F-4D97-AF65-F5344CB8AC3E}">
        <p14:creationId xmlns:p14="http://schemas.microsoft.com/office/powerpoint/2010/main" val="4149790114"/>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AF116-9129-4E5B-80B3-68D94AE3ACF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4167618979"/>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AF116-9129-4E5B-80B3-68D94AE3ACF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304331498"/>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AF116-9129-4E5B-80B3-68D94AE3ACF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527B-0BCC-4E66-8700-52E74D3336B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3506" y="5943600"/>
            <a:ext cx="1688094" cy="696620"/>
          </a:xfrm>
          <a:prstGeom prst="rect">
            <a:avLst/>
          </a:prstGeom>
        </p:spPr>
      </p:pic>
    </p:spTree>
    <p:extLst>
      <p:ext uri="{BB962C8B-B14F-4D97-AF65-F5344CB8AC3E}">
        <p14:creationId xmlns:p14="http://schemas.microsoft.com/office/powerpoint/2010/main" val="321506453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AF116-9129-4E5B-80B3-68D94AE3ACF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4796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7AF116-9129-4E5B-80B3-68D94AE3ACFF}"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3712504524"/>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7AF116-9129-4E5B-80B3-68D94AE3ACFF}" type="datetimeFigureOut">
              <a:rPr lang="en-US" smtClean="0"/>
              <a:t>7/8/2013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3100691684"/>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7AF116-9129-4E5B-80B3-68D94AE3ACFF}" type="datetimeFigureOut">
              <a:rPr lang="en-US" smtClean="0"/>
              <a:t>7/8/2013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3065827732"/>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AF116-9129-4E5B-80B3-68D94AE3ACFF}" type="datetimeFigureOut">
              <a:rPr lang="en-US" smtClean="0"/>
              <a:t>7/8/2013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4186554655"/>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AF116-9129-4E5B-80B3-68D94AE3ACFF}"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241059419"/>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AF116-9129-4E5B-80B3-68D94AE3ACFF}"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C527B-0BCC-4E66-8700-52E74D3336BF}" type="slidenum">
              <a:rPr lang="en-US" smtClean="0"/>
              <a:t>‹#›</a:t>
            </a:fld>
            <a:endParaRPr lang="en-US"/>
          </a:p>
        </p:txBody>
      </p:sp>
    </p:spTree>
    <p:extLst>
      <p:ext uri="{BB962C8B-B14F-4D97-AF65-F5344CB8AC3E}">
        <p14:creationId xmlns:p14="http://schemas.microsoft.com/office/powerpoint/2010/main" val="3970970236"/>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Slide 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AF116-9129-4E5B-80B3-68D94AE3ACFF}" type="datetimeFigureOut">
              <a:rPr lang="en-US" smtClean="0"/>
              <a:t>7/8/2013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C527B-0BCC-4E66-8700-52E74D3336BF}" type="slidenum">
              <a:rPr lang="en-US" smtClean="0"/>
              <a:t>‹#›</a:t>
            </a:fld>
            <a:endParaRPr lang="en-US"/>
          </a:p>
        </p:txBody>
      </p:sp>
    </p:spTree>
    <p:extLst>
      <p:ext uri="{BB962C8B-B14F-4D97-AF65-F5344CB8AC3E}">
        <p14:creationId xmlns:p14="http://schemas.microsoft.com/office/powerpoint/2010/main" val="261420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b="1" kern="1200">
          <a:solidFill>
            <a:schemeClr val="accent1">
              <a:lumMod val="75000"/>
            </a:schemeClr>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Rethinking Spam</a:t>
            </a:r>
            <a:endParaRPr lang="en-US" dirty="0"/>
          </a:p>
        </p:txBody>
      </p:sp>
      <p:sp>
        <p:nvSpPr>
          <p:cNvPr id="3" name="Subtitle 2"/>
          <p:cNvSpPr>
            <a:spLocks noGrp="1"/>
          </p:cNvSpPr>
          <p:nvPr>
            <p:ph type="subTitle" idx="1"/>
          </p:nvPr>
        </p:nvSpPr>
        <p:spPr>
          <a:xfrm>
            <a:off x="1371600" y="3200400"/>
            <a:ext cx="6400800" cy="1752600"/>
          </a:xfrm>
        </p:spPr>
        <p:txBody>
          <a:bodyPr/>
          <a:lstStyle/>
          <a:p>
            <a:r>
              <a:rPr lang="en-US" dirty="0" smtClean="0"/>
              <a:t>The Evolution of A Threat Vector</a:t>
            </a:r>
            <a:endParaRPr lang="en-US" dirty="0"/>
          </a:p>
        </p:txBody>
      </p:sp>
      <p:sp>
        <p:nvSpPr>
          <p:cNvPr id="5" name="Subtitle 2"/>
          <p:cNvSpPr txBox="1">
            <a:spLocks/>
          </p:cNvSpPr>
          <p:nvPr/>
        </p:nvSpPr>
        <p:spPr>
          <a:xfrm>
            <a:off x="1371600" y="228600"/>
            <a:ext cx="6400800"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bg1"/>
                </a:solidFill>
                <a:latin typeface="Verdana" pitchFamily="34" charset="0"/>
                <a:ea typeface="Verdana" pitchFamily="34" charset="0"/>
                <a:cs typeface="Verdan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sz="1200" dirty="0"/>
              <a:t>ITU Workshop on </a:t>
            </a:r>
          </a:p>
          <a:p>
            <a:pPr>
              <a:lnSpc>
                <a:spcPct val="80000"/>
              </a:lnSpc>
            </a:pPr>
            <a:r>
              <a:rPr lang="en-US" sz="1200" dirty="0"/>
              <a:t>“Countering and Combating Spam”</a:t>
            </a:r>
            <a:br>
              <a:rPr lang="en-US" sz="1200" dirty="0"/>
            </a:br>
            <a:endParaRPr lang="en-US" sz="1200" dirty="0"/>
          </a:p>
        </p:txBody>
      </p:sp>
      <p:sp>
        <p:nvSpPr>
          <p:cNvPr id="6" name="Subtitle 2"/>
          <p:cNvSpPr txBox="1">
            <a:spLocks/>
          </p:cNvSpPr>
          <p:nvPr/>
        </p:nvSpPr>
        <p:spPr>
          <a:xfrm>
            <a:off x="1371600" y="4963026"/>
            <a:ext cx="6400800" cy="1056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bg1"/>
                </a:solidFill>
                <a:latin typeface="Verdana" pitchFamily="34" charset="0"/>
                <a:ea typeface="Verdana" pitchFamily="34" charset="0"/>
                <a:cs typeface="Verdan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800" dirty="0"/>
              <a:t>Myla </a:t>
            </a:r>
            <a:r>
              <a:rPr lang="en-GB" sz="1800" dirty="0" smtClean="0"/>
              <a:t>V. Pilao</a:t>
            </a:r>
            <a:endParaRPr lang="en-GB" sz="1800" dirty="0"/>
          </a:p>
          <a:p>
            <a:r>
              <a:rPr lang="en-GB" sz="1800" dirty="0"/>
              <a:t>Director of </a:t>
            </a:r>
            <a:r>
              <a:rPr lang="en-GB" sz="1800" dirty="0" smtClean="0"/>
              <a:t>Core Technology Marketing </a:t>
            </a:r>
          </a:p>
          <a:p>
            <a:r>
              <a:rPr lang="en-GB" sz="1800" dirty="0" smtClean="0"/>
              <a:t>Trend </a:t>
            </a:r>
            <a:r>
              <a:rPr lang="en-GB" sz="1800" dirty="0"/>
              <a:t>Micro, Inc.</a:t>
            </a:r>
            <a:endParaRPr lang="en-US" sz="1800" dirty="0"/>
          </a:p>
        </p:txBody>
      </p:sp>
      <p:sp>
        <p:nvSpPr>
          <p:cNvPr id="4" name="AutoShape 2" descr="data:image/jpeg;base64,/9j/4AAQSkZJRgABAQAAAQABAAD/2wCEAAkGBhQRERQQEBQUFREWFRYVFRAUFBQUFRUUFxQWFhYXFRQZHCYeFxkjGRQWHzAgIycpLCwxFR8xNTAsNSYrLCkBCQoKDgwOGg8PGiklHyUpLSwvLyw0LDUtLDQsNSksMC4vNiwuMyk1NTQsLDAsLiwsKTQsLCw0LDAsMiktLy0sKf/AABEIAIIBhAMBIgACEQEDEQH/xAAcAAEAAgMBAQEAAAAAAAAAAAAABgcEBQgDAQL/xABTEAABAwICBQYFDQ0HBAMAAAABAAIDBBEFEgYHITFBEyJRYXGRCDI1gbEUFVJTVGJydIKTobLRFiMzNEJzkpSztMHD0hhFhKLCxNNDY4PjFySj/8QAGwEBAAIDAQEAAAAAAAAAAAAAAAQFAgMGBwH/xAA0EQACAQMBBgQEBQQDAAAAAAAAAQIDBBEhBRIxQVGhE3GxwQZhgZEiMmLR4RSC8PEjM0L/2gAMAwEAAhEDEQA/ALxREQBF8JttO5VvphrTDCYaEhztzqne0fmxud8I7Oi+9YTqRgssm2VjWvZ7lFeb5LzJvjOkUFI3NUSNZfc3e93wWDae3cq/xjXG43bSQgD2ybaf0GnZ3lV5NLJM8ve5z3u2l7iST2kr6KFygTuZy/Lod1afDtpQWa735dvt+5tq7Tutm8aokaOiMiMf5LHvWnmrZH7Xve49LnOPpK+PpSF5KM23xOhpUKNNf8cUvJI+tkI3EjsKz6XSKpi/B1EzeoSPt3Xstci+JtcDbOnCaxJJ+ZNMM1r1kWyXJM337Q11upzLfSCpzgWtClqLNkJgkPCQjIT1Sbv0rKk18W+FxOPMpbrYFlcLSO6+sdO3DsdONdfaN3SvqobRfTqooiGtPKQcYHHZ8g/kHs2dSuTR7SSGtj5SB27xozsew9Dh/HcVOpV41PM4XaWxq9i956w6r36G1REW8pgiIgCIiAIiIAiIgCIiAIiIAiIgCIiAIiIAiIgCIiAIiIAiIgCIiAIiIAiIgCIiAISirvWnpdyTfUUJ57xeVwPixncztdx6vhLCc1COWTLKzneVlRhz7LqaTWDp+agupaZ1oBsfID+FPEA+w9PYoPTw5ivFbbCor2VU5OpLLPVKFtSsaHh0lp3fzZn0OGX4LbMwjZuWdhVKDZSWDC7hSIU8nO3e0HCRAqvCupR6vorKzMTobXUSxNgbtygn3wuB8ncfPcdSwnAm2N65EdocHlmuY28wb5XEMjb8KRxDR3rawYPRx7aqrzHjFSxuf/8Aq8BncCtNXVT3u57i62wAnY0dDRuaOoLGWhNLkXcqdWpxnur9OM/d57JE3pMcwiG2WjmkPspXNN/k58v0LfYfrAwwED1LyXXyERA/RN/oVVItirSjwx9iBV2NQrfnlN/3P307HQFCygrW5omU8reP3thI+E0i7fOF4fcLBHIJ6MupphxYS6Nw4tfETYtPQCO1Ufh+IyQSCWF5ZI3c4eg9I6jsV66GaUCvpxJYNlacsrBuDrbx70jaPOOCl0qkaujWpye1NnXOzV4lKo3Tejz6NcGvobeiqc4N7B7Tle0G4Dh0dR3hZCiuJ15p6ovG42zN6WkC/n4hSanqGyND2EFpFwQpZyrPRERD4EXxzgASTYDaSdgA61jeusPtsfzjftQGUixfXWH22P5xv2p66w+2x/ON+1AZSLF9dYfbY/nG/aveGdrxmY4OHS0gjvCA/aLxmrGMNnvY077OcBs85Xn66w+2x/ON+1AZSLEOLQjfNF84z7V7w1LXi7HNcOlpB9CA9EREARec07WC73Bo3XcQB3lePrrD7bH8437UBlIsX11h9tj+cb9qeusPtsfzjftQGUi8YaxjzZj2OI3hrgfQV7IAix5cQjaS10jA4bwXtBHmJX2KvjecrJGOPQ17Se4FAe6IvxNO1gu9waOlxAHeUB+0WPHiETiGtkYSdwD2knsAKyEAReU9Wxls72tvuzODb9l15eusPtsfzjftQGUixmYlETYSRk9Ae0n0rJugCIiAIiIDDxjE200Ek7/FY0ut0ng0dZNh51zviFc+eV80hu97i5x6zwHUNw7FZ2uLF8sUVK0+O4yP+CzY0HqLjf5CqhVt1PMt3oei/DFmqdu674y9F/PsFt8Jk3LULIpJ8pUaLwzpa0N+GCxMJnAspTT4iA1V3g1S6RzY4wXPcbBo3lSnEcOmpo+UlyBtw0WfckngBbqPcp0JPGTib62j4ihJrL4I9sUqwbqGYxLvWZWYr1qN4jW3WqpPJabPtHBo10x2lea+r4op06WEEREPoU81P1hbVyRfkviJt75jm2Pc53eoGpzqhpy6te/gyF23rc5gH8e5baP/AGIqtsqLsau90/13Jjpb+FPY30LXavNI7VdRh7z0TQ3981vKtHyjmt1uWZpTJeV/mHcFUk2PmmxZtU07IpW5rcWBoZI3ztzDzqyqS3cP5nmdlR8Zzj+nvlYOk0X5Y8EAjaCLg9IX6W0gGo0vp3SUFZGxpc91NO1rGgkuc6F4DQBvJJtZcpfcBiPuCr/Vpf6V2IlkBxZiuAVNLl9VQTQ575OVjfHmy2zZcwF7Zh3heOHYXNUP5KniklksTkjY57rDecrReyujwmf7v/xX+3UW1AeV2/mJfQ1ARX7gMR9wVf6tL/SuiNSmGS0+FsiqInxScrKTHIxzHWLthykAqeWRAc8+Eh+PU3xb+a9VfheDT1LiymhlmcBmLYo3SENuBchoNhcjvVoeEj+PU3xb+a9fPBv/AB+o+LfzY0BAvuAxH3BV/q0v9KwqrDqqie0yxz00m9pcySF2zi0kA9y7Rsobrep4n4PV8sBZrA5hPCUOAjLTwJcQ3scRxQFW6rtdFQyeOkxCQzQSODGzvN5InONmlz/y2XO3NtF732WPQi4ggYXOa1vjEgDtJsPpXbwQFZ+EJ5JHxiL6si5vpaV8r2xxNc+RxDWsa0uc4ncABtJXSHhCeSR8Yi+rIqO1a+VqH4xH9ZAeP3AYj7gq/wBWl/pT7gMR9wVf6tL/AErsMIgKO1A6NVVNV1D6mmnha6ABrpYnxgnlGmwLgLmyvJEQHKeujy3WdsX7vEoxgGNyUdTFVQm0kTw4dB4OafeuaS09RKk+ujy3WdsX7vEoY+Bwa1xBDXXyutsNjY2PUgOz8AxuOspoqqE3jlYHDpB3OaffNcC09YKg2v8A8kH8/F/qUJ8HzTbk5XYZM7mSkvgJ4Sgc9nymi4629LlNtf8A5IP5+L/UgKY1PeWaP4b/ANjIusFydqe8s0fw3/sZF1igKK8Jfx6H4NR6YVTVFh8szskMb5HWvljY57rCwJs0E22jvVy+Ev49D8Go9MK0fg6+VJPisn7WFAV9VaPVMTc0tPOxvsnwyNHeW2WZo/pvW0LgaWokYB/0y7NGe2N12nuuuxrKkte+rqFkHrnSsbG5rmioYwBrXNecokyjYHB5aDbfmud20CY6sNaLMWYY5AI6yMXfGDzXt2DPHfba5AIN7XG03U8XGuiGkDqGtgq2k/e5AXAflRnZI3zsLguyWuuLjd0oD6iIgKP1o1vKYhI3hG1kY/Rzn6XlRJbfS+XNXVR/78g/ReW/wWVofoc/EHvDXCNjAM0haXbTuAFxc7Cd/BU8k5zeOp69bzp2dlCVR4jGKy/t7keW90c0NqK0jkmWjvtmfcMHTY/lHqH0K0cF1X0kFnPaZ3jjLbLfqjGzvupaxgAAAAA2ADYAOoKTC1fGRzl98UxScbWOX1fD6L9zSaL6IQ0LLM58pHPmcOceoD8lvUPPdV9rM0o5Sq9TsPMh2G3GQ+N3bG9ocrbnDsrshAdY5SRcB1thI4i6rCXU5K5xc6qaXEkkmN1ySbknndK21oy3VGCKnZF1Q/qZXN7U15Zy+PPRclp9Sv5a8lYrnX3rLxehEE8kLXiQMcW8oBYEjYbC52XuPMsNVzzzPR6e64qUeDCIi+GwIiIArg1SYRyVK+pdsMztn5uO4B87i/uCrLRzA31lQyBn5Ru53sGDxnd30kDir1xHLT0wjjGVoaI2N6ABb0BS7WGXvHH/ABReqFJW0eMtX5L936EI0hxAN5SV24ZnnzbVSNTMXuc929xJPaTcqe6xMZs0U7Ttdzn9TQdg85F/k9ar1xWyvLMsdCk2XQ3KTqP/ANeiOndXmI8vhlLId/JBhPXGTGfqKRKBak582FtHsZZWjvDv9SnqlweYoobmO7VkvmwiIsjQUd4TP93/AOK/26i2oDyu38xL6GqU+Ez/AHf/AIr/AG6i2oDyu38xL6GoDppERAc8+Ej+PU3xb+a9V5ovpfU4dI6WjeGPe3I4ljX3bcOtZwNtoCsPwkfx6m+LfzXrT6ktFKbEKuaKsi5RjYM7W55GWdyjG3uxwO4lAeP/AM6Yt7ez5iH+laHSbT+uxEBlXO57Gm4iDWsZfpLWAAnadpvvK6BxHUdhb4pGRU/JyuY4Ml5Wd2R5Byuyl5BsbGxC5kraN0Mj4pBlkY5zHtO8OaS1w8xBQE01PaGvrsQikLT6np3tllfbm3aczI+sucBs6ASuqFCtUGOxVWFwmJjI3R/epY42tY0SNAu7K0Ac8Fr/AJR6FNUBWXhCeSR8Yi+rIubqWqfE9skTnMkaQ5r2ktc0jcQ4bQV0j4QnkkfGIvqyKjNXMYditE1wBBqIwQRcEZuIKA8/u9xH3fV/rMv9Sfd7iPu+s/WZf6l1wMHg9pi+bZ9ies0HtMXzbPsQED1D4vNU4dJJUyyTPFTI3PK90jg0RwkC7iTbaTbrVkLzgpmxjKxrWi97NAaL9NgvRAcp66PLdZ2xfu8SkejuhXrjo290bb1NPUzSxW3uGSLlIx8JoBA6WNUc10eW6zti/d4lb3g9eSj8Zl+rGgOcKSqdFIyWNxbIxwex43tc03aR1ggFXprE0rbiWjbKptg4zRNlYPyJW3zt7NxHU4KD66dCvUFcZYm2pqm8jLbmvv8AfI+qxIcOp4HBQ6lxyRlNNSDbDK6N5afyXxk2c3tDiD07OgICQ6nvLNH8N/7GRdYrk7U95Zo/hv8A2Mi6xQFFeEv49D8Go9MK0fg6+VJPisn7WFbzwl/Hofg1HphWj8HXypJ8Vk/awoDpFRbWjEHYRWh27kHHzts4fSApSq+15Y62nwqWIn75UFsTG8SMwdIbdAY0i/S4dKA5eXaGjUhdR0znbzBCT2mNpK41oaR00jIYxd8j2saOlziGgd5C7Wo6YRxsjbuY1rB2NAA9CA9kREBzvpWy1dVD/vy/TI4/xWLRV0zOZDJI3MRzY3ubmcdg2NO07gt5rHpOTxGfZsdlePlMF/8AMHLL1W4Ly9YJXC7IBynVnOyP6bu+Qqjdbqbq6nrX9VTp7PVeaylBPstPvoWtozhbqemjjke58ts0j3OLyXnaQCTuG4di2qLwrqtsUb5X+Kxrnu7Ggk+hWySisHlU5SrVHJ8W/UrDWrpQ8TspYXuaIxmkLHFpL3DYCR0Nsfl9Sgvr3P7fN86/7V5YhWumlfM/x3uc89pN7Dq4LHVPOblJs9asbCnbW8KWFlLXz59z6SviIsCxCIiAL9xRFzg1oJcSAGgXJJNgAOJuvjGFxDWgkk2AAuSTuAHEq4NX2gHqYCpqQDUEc1m/kgf9Z+jd0rZTpuo8IrdpbRpWFLfnx5Lr/HVmy0C0QFDDd4BqJLGQ78o4MB6Bx6T2Ba7TrSJsTXPceYwWA9k48B1k+i6kmkOMNp4iS4A2JJJsGt4krnnS7SU1cuy4ibfI3p6XHrP0DzqxlJUo4R5vRp1do3Dq1Xzy37L/ADRGnxGudNI6V5u5xueroA6gNnmWE4r9OK8yVDR0c2ksLgdBaj4yMMv0zykf5R/AqwVFNVlCYsKpWne5hk+ce54/yuClasYaRRx1zLerSfzCIiyI5R3hM/3f/iv9uotqA8rt/MS+hqu3T3VvBi/I8vJKzkeUy8lk28pkvfM0+1jd0la/Q3U7TYZUiqhmne8MczLIY8tnWv4rAb7OlAT1ERAc8+Ej+PU3xb+a9fPBv/H6j4t/OjVpac6qqfFZmTTyzMcxnJgRmOxGYuuczSb3cvmg2qmnwqZ88Esz3Pj5MiQx2AzNdcZWg3u1ATZc3eEBox6nr21bBaOqbc9AmZZr+9pY7rJcukVHdONB4cVgbBUOewMkEjXx5cwIa5tucCLEO+gIChdRul/qPEBBIbQVVozfcJbnknd5LPl9S6cVTN8HGiBuKiqBG4gw/wDGrUpoi1jWucXlrQC91sziBYuNgBc79g4oCt/CE8kj4xF9WRc+aNYz6jq4KrLn5GRsmTNlzZTe2axt22K6x000OjxSm9SzPexmdsmaPLmu0OAHOBFucoJ/ZwovdFV3w/8AGgNN/aYPuAfrX/pX3+0yfcA/Wv8A0rcf2cKL3RVd8P8Axp/ZwovdFV3w/wDGgNhq71x+utWaX1LyNonSZ+X5TxXMFsvJt9lvvwVlKCaFaoqbC6g1MEs73mN0eWQx5bOLSTzWg35oU7QHKeujy3WdsX7vEre8HryUfjMv1Y1laU6kqWvq5ayWaoa+QtJawxZRlY1gtdhO5o4qS6FaHRYXTmlhfI9hkdJmky5ruDQRzQBbmoDH1jaHjE6GSn2cqPvkLjwlaDl28A4EtPU6/BcjTQljix4LXNJa5pFiCDYgjgQV3Aq50m1G0dbUyVbpJonyHM9kZjDC61i4BzCbm1zt3knigKU1PeWaP4b/ANjIusVXOjOo+loaqKrimqHPiJIa8xZTdpbtswHc48VYyAorwl/Hofg1HphVdau9N/WmqdVcjy14nRZOU5O2ZzHXzZXew3W4rovTzVrBi5hM8krOSDw3k8m3PlvfM0+wCin9nCi90VXfD/xoCP1fhLSlp5Kija7gXzOkHnaGNv3qr9KNLanEZuXq35nWs1oGVjG+xY3gPpPElXi3wcKG+2erI6A6EfTyakuj+qDDaNweyDlJBuknPKkHgQ08wHrDboCudR2rKQysxSrYWxs208bhYvcRYSkHc0A83pNjuAvfSj+m9TPDRzVNNKI3QQyylromyCTIwuDTcjLtbvHStRVY7VUlZRwSytmilDzM/khG5ofJBBDlAJAtNMwHqf1ICboqmxHWbVNnmDOTEOc8jzLkxWAa8m+3NYvHU8IgMjXLhfOgqgNhBicesXez0v7lttUFDlpHy22ySnb71gAH0l/epJpXgnqyklg2ZiLsJ4SN2t28NuzsJWs1Ztth0bSLOa+UOB2EOErrg9aiqGK2fkdJK+8TY/g84zSfk8td1j6EqUV1nVRZh0ttheWM8xeCfoBHnUqUa1iYa6fD5msF3NyyADjkcC7/AC5luq53HjoVOznFXdJy4b0fUodF9XxU57EERfuKIuIa0EuOwNAJJPQAN6BvB+Fl4ZhUtTIIoGF7zwHAdJO4DrKl+jmqqeaz6o8hH7HYZSPg7mefb1K08GwGGkj5OnYGjid7nHpc47SVJp28pavRHM7R+IqFsnCj+OXZeb9l2NBoXq+jogJZbSVNvG/Jj6RHfj77f2cZFi2LMp4zJIQAATtNhs4k8AsLSPSuGijL5XC/BvEnotxPV6FQ2mGnEtc83JbFfZHff0F3SercPpUyUo0VhHGwpXG06rq1Xpzfsj30503dWvLWEiG/YXkbiRwaOA7+qHOcvrnLycVCbcnlnRRhCjBU6a0QcV64bQOqJo4GePI9sbe1zgP4rHJVm6jNGTLVPrnj73AC1h4GZ4ts+Cwn9Nq2wjl4IdxWVODky8aOlbFGyJmxjGtY0e9aA0fQF7IinnJN51C1+M4/BRsElVKyJjnZQ55sC6xNu2zT3LYKp/CP8nQfG2/sZkPhYOC6W0lY5zaWoimc0Auax1yATa5HRde+M6QU9GwSVUzImOdla55sC6xNh5gVzpqZrHUWLwMfsZVQll+BEjeUj8+eMN71IvCDrnVFbR4fFtcG5re/meGNB7BHf5aAuPBdLKSsLm0k8cxYAXBjr5QdgJ7ltlQng1fh6z81F9dyvtAEREBq8b0npqPIaueOHPfJnNs2W2a3ZmHes6jq2SxslicHRvaHMeNoc1wuCOohUx4S3iUPwp/RCrN1feSqH4pB+yagJAiIgCIqY8ILTeSER4bA4s5VnKTuabExklrY7jcCWuJ6QANxNwLErdY2HQv5OSspw8GxAkDrHoJbcDzrcYbi0NSzlKeWOWPdnje17b9Fwdh6lT2ivg8wvpmSV0swne0OMcRY1sWYXDTma7M4cdwvcdZ0NDoviOA4sDSRVNRS5mZ3xQyPZLA485rwwECRu3sIB3GyA6KREQBeFbXRwsMs0jI422zSSOaxguQBdziALkgede6g+uzyJV/+D96hQG8+7rD/AHfR/rUH9ayaDSekndkgqqeV/sY54nu7muJVD6qtU1NitG+pnlnY9s7og2MxhuVscbgecwm93nuWFrU1Yx4OIKimnkcHvLcr8oka5ozBzXMA2ebYbdKA6YRRrVvjj6zDKWpm2yOYQ93snRvdGXHrdkv51JUARFXeu3TN9BQhkDi2eocY2vBs5jALyOaeDtrWg8M994CAkeM6wcPpHmOoqomSDYYwS97T75rAS3zr1wLTeirTlpamKR/tYdlfbiQx1nEddlUGrLUpFWUra2vfJ99u6OFjsvMuQHvdYkl1iQBbZY3N7DE1o6pG4XE3EMPklDGPaHtc7nxEnmSMkABtmsOkEjb0AX3iuGtqYJaeS/JyxvjdlNjle0tNjwNisLF9Foakky578hJT3a61mSPjeXDZseHQsIdwstPqq0vdiWHMml2zscYZTa2Z7ADmt75rmk9ZKmCAilXq1pJHBx5QWYxga19gGxxtjaALexaEUrRAFiUWHiJ0pZsbI/lC3oeQA8jqOUHtLulZaFMGSk0mlzCKPYjpI6mkEUwbZ34N55of1A7sw9jv47l6s0rZxa4ecFD401xNJj+qmnncZIXGB5NyGtDoyekMuMvmNupaD/4Ylv8AjEdunk3X7r/xU/8Auni993D7V+H6VRjcHHuC0O3pt5wXFHbt9SjuRqafNJ+qyRbD9TcLTeeaST3rGiMee+Y+hTHCNHaelFqeJjDxcBd57Xm7j3rT1+nLIxd2Rg6XvA+xQzG9cDRdsRdIfe8xn6R2nuX3dp0zCdzf3+kpSkvsu2EWpVYhHGOe4Dq49yrrS3W8yK8dLZ792YHmjtcN/YO9VdjWmFRVXD32Yf8ApsuG+fi7zlaMvWmdw3pEn22yIx/FXefkvcz8WxqWpeZJnlzuHQB0NHALXOcvhcvwXKNjOrLhzUVux0QLl+CUJSKJz3BjAXPcQGtaCSSTYAAbyStiRFlMycJwuSqmjp4W5pJHBrR6SegAXJPAArqXRbR1lBSx0se0MHOfaxe87XPPae4WHBRjVbq6GHxcvOAayQc7iImHbybTxO7Meqw2C5nqmU4bqyznL258V7seC7hERbSvCqfwj/J0Hxtv7GZWwq019YNPVUEMdNDJM8VLXFkTHPIbyUouQBuuQPOgKp0mgdTUuB4lH4whtf38E5lZft5Q/ordYBVDFdJJ6xvOhibLKw+8ii5GI24c4scpDpBobPPovSwiGX1VBkeIMjuV8d7HNyWv4sma3vU1G6Gz00NbNUwSRSPaIo2SMcx5aGuc4gEXIJcwfJQGq8Gv8PWfmovruV9qldQGjlVSzVRqqeaEOjjDTLG5gcQ51wMw2q6kAREQFJeEt4lD8Kf0QqzdX3kqg+KQfsmqBeEDo/UVTaMUsEs2R02bko3Py3EVr5RsvY9ysHQemdHhtHHI1zJGU0LXMcCHNcI2ggg7QQUBvEREAXNmvluXGWuf4phhcPghzwfpa5dJqt9curd+JxMnpgDVQggMJA5WM7Sy52BwO0X2bXDigLGjeCAQbgi4I3EHcVrMS0ppKd/JVFTBFIQDyckrGOsbgHKTe2w9yobBta2LYbC2ilpsxjGSP1RFM2RrRsa02IztA2Dq4rN0I0FrsVxEYpijHsiD2yHlG8mZSy3JxsjO0Rizbm1iBbaSSgOgUREAUH12eRKv/wAH71CpwoZrhpHy4PVRxMc955GzGNLnG1TETZoFzsBPmQFG6B4FjM9M9+FyyMpxI4OayoEQMoYwnmlwucpZtWtwTD6nGq6Okqqtwl5wDql8khbl2uYxp/KsCcvNBynarr1AYfJDhsrJo5I3eqpDlkY5hIMUIuA4A22Hb1KFa3tBqilxJmI4fHI7lXcreGNzzFUMILiQ0GwcbO27znQF4aP4JHRU0VJDfk4mBgJ3niXHrJJJ7VsVqdFsaNXSRVD43xSOb98he1zHMkGx4s4XtcGx4ghbZAFR/hLwutQP/JBqGnoDjyJHeGnuV4KOafaGsxSjdSvOV9w+KS18kjb2JHEEEtPU48bID5q3qmyYVQuYQQKaJht7JjAx4/Sa5anXZUtZg1SHEXfyTGg8XGZh2dgaT8lVXgz8ewEvgjpnywlxOXkn1EBPsmPjsW3A3XHWLr5iOG45pBKxtRC6GBpuM8bqeBl9hfZ/OkdbozHbstcoCa+DhCRh9Q4+K6pIHmijv6R3K2lqNFNG48PpIqSHa2MbXnYXvJu957XE7OGwcFt0AREQBERAYeL4RFVROgnYHxuG0HgeBB3gjgQqV0u0RrsLvJTyyy0nB4OYxjokZuHwgLdm5XsvhF1hOCkSre6lReMJro+BzB92tX7b/kj/AKV4T6U1L/Gmf8k5fq2V0aVanKWqJkp//rTHbzBeJx649lu1pHYVVeO6ra+lJJhMrB/1ILyDzsAzjzhRJwqLmy/oXNpU4Rin5IjMk5cbuJJ6SbnvXmXr8SNLSWuBBG8EWI7QV+S5ad0svF6H7L1+S5fguXwlZYNTqH6Ll+SVs8I0Yqqs2poJZOGZrTkHbIbNHnKsfRrUK9xD8QlDG7+QhOZ56nSEZW+YO7VsjBvgQ6t1Cn+ZlZYNgk1ZKIaaN0kh4DcB0udua3rKv7V5quiw4CaXLLWEfhLc2K+9sV+4uO09QuDKcE0fgo4+SpYmxs423uPS5x2uPWStipMKajqykub2VX8MdEERFtIAREQBERAEREAREQBERAEREAREQBERAEREAREQBERAEREAREQBERAEREAREQBERAEREAREQBERAYWIYTDO37/DFLsP4SNj/rAqkdN8JhjkIjhiYOhsbG+gL4i1VFoTrKT38Eaw2kYXgFjSOgtBV46GaN0vJB/qanz7OfyMeb9LLdEWFIk30mloS9o4L6iKQVAREQBERAEREAREQBERAEREAREQBERAEREAREQBERAEREAREQBERAEREAREQBERAEREAR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QRERQQEBQUFREWFRYVFRAUFBQUFRUUFxQWFhYXFRQZHCYeFxkjGRQWHzAgIycpLCwxFR8xNTAsNSYrLCkBCQoKDgwOGg8PGiklHyUpLSwvLyw0LDUtLDQsNSksMC4vNiwuMyk1NTQsLDAsLiwsKTQsLCw0LDAsMiktLy0sKf/AABEIAIIBhAMBIgACEQEDEQH/xAAcAAEAAgMBAQEAAAAAAAAAAAAABgcEBQgDAQL/xABTEAABAwICBQYFDQ0HBAMAAAABAAIDBBEFEgYHITFBEyJRYXGRCDI1gbEUFVJTVGJydIKTobLRFiMzNEJzkpSztMHD0hhFhKLCxNNDY4PjFySj/8QAGwEBAAIDAQEAAAAAAAAAAAAAAAQFAgMGBwH/xAA0EQACAQMBBgQEBQQDAAAAAAAAAQIDBBEhBRIxQVGhE3GxwQZhgZEiMmLR4RSC8PEjM0L/2gAMAwEAAhEDEQA/ALxREQBF8JttO5VvphrTDCYaEhztzqne0fmxud8I7Oi+9YTqRgssm2VjWvZ7lFeb5LzJvjOkUFI3NUSNZfc3e93wWDae3cq/xjXG43bSQgD2ybaf0GnZ3lV5NLJM8ve5z3u2l7iST2kr6KFygTuZy/Lod1afDtpQWa735dvt+5tq7Tutm8aokaOiMiMf5LHvWnmrZH7Xve49LnOPpK+PpSF5KM23xOhpUKNNf8cUvJI+tkI3EjsKz6XSKpi/B1EzeoSPt3Xstci+JtcDbOnCaxJJ+ZNMM1r1kWyXJM337Q11upzLfSCpzgWtClqLNkJgkPCQjIT1Sbv0rKk18W+FxOPMpbrYFlcLSO6+sdO3DsdONdfaN3SvqobRfTqooiGtPKQcYHHZ8g/kHs2dSuTR7SSGtj5SB27xozsew9Dh/HcVOpV41PM4XaWxq9i956w6r36G1REW8pgiIgCIiAIiIAiIgCIiAIiIAiIgCIiAIiIAiIgCIiAIiIAiIgCIiAIiIAiIgCIiAISirvWnpdyTfUUJ57xeVwPixncztdx6vhLCc1COWTLKzneVlRhz7LqaTWDp+agupaZ1oBsfID+FPEA+w9PYoPTw5ivFbbCor2VU5OpLLPVKFtSsaHh0lp3fzZn0OGX4LbMwjZuWdhVKDZSWDC7hSIU8nO3e0HCRAqvCupR6vorKzMTobXUSxNgbtygn3wuB8ncfPcdSwnAm2N65EdocHlmuY28wb5XEMjb8KRxDR3rawYPRx7aqrzHjFSxuf/8Aq8BncCtNXVT3u57i62wAnY0dDRuaOoLGWhNLkXcqdWpxnur9OM/d57JE3pMcwiG2WjmkPspXNN/k58v0LfYfrAwwED1LyXXyERA/RN/oVVItirSjwx9iBV2NQrfnlN/3P307HQFCygrW5omU8reP3thI+E0i7fOF4fcLBHIJ6MupphxYS6Nw4tfETYtPQCO1Ufh+IyQSCWF5ZI3c4eg9I6jsV66GaUCvpxJYNlacsrBuDrbx70jaPOOCl0qkaujWpye1NnXOzV4lKo3Tejz6NcGvobeiqc4N7B7Tle0G4Dh0dR3hZCiuJ15p6ovG42zN6WkC/n4hSanqGyND2EFpFwQpZyrPRERD4EXxzgASTYDaSdgA61jeusPtsfzjftQGUixfXWH22P5xv2p66w+2x/ON+1AZSLF9dYfbY/nG/aveGdrxmY4OHS0gjvCA/aLxmrGMNnvY077OcBs85Xn66w+2x/ON+1AZSLEOLQjfNF84z7V7w1LXi7HNcOlpB9CA9EREARec07WC73Bo3XcQB3lePrrD7bH8437UBlIsX11h9tj+cb9qeusPtsfzjftQGUi8YaxjzZj2OI3hrgfQV7IAix5cQjaS10jA4bwXtBHmJX2KvjecrJGOPQ17Se4FAe6IvxNO1gu9waOlxAHeUB+0WPHiETiGtkYSdwD2knsAKyEAReU9Wxls72tvuzODb9l15eusPtsfzjftQGUixmYlETYSRk9Ae0n0rJugCIiAIiIDDxjE200Ek7/FY0ut0ng0dZNh51zviFc+eV80hu97i5x6zwHUNw7FZ2uLF8sUVK0+O4yP+CzY0HqLjf5CqhVt1PMt3oei/DFmqdu674y9F/PsFt8Jk3LULIpJ8pUaLwzpa0N+GCxMJnAspTT4iA1V3g1S6RzY4wXPcbBo3lSnEcOmpo+UlyBtw0WfckngBbqPcp0JPGTib62j4ihJrL4I9sUqwbqGYxLvWZWYr1qN4jW3WqpPJabPtHBo10x2lea+r4op06WEEREPoU81P1hbVyRfkviJt75jm2Pc53eoGpzqhpy6te/gyF23rc5gH8e5baP/AGIqtsqLsau90/13Jjpb+FPY30LXavNI7VdRh7z0TQ3981vKtHyjmt1uWZpTJeV/mHcFUk2PmmxZtU07IpW5rcWBoZI3ztzDzqyqS3cP5nmdlR8Zzj+nvlYOk0X5Y8EAjaCLg9IX6W0gGo0vp3SUFZGxpc91NO1rGgkuc6F4DQBvJJtZcpfcBiPuCr/Vpf6V2IlkBxZiuAVNLl9VQTQ575OVjfHmy2zZcwF7Zh3heOHYXNUP5KniklksTkjY57rDecrReyujwmf7v/xX+3UW1AeV2/mJfQ1ARX7gMR9wVf6tL/SuiNSmGS0+FsiqInxScrKTHIxzHWLthykAqeWRAc8+Eh+PU3xb+a9VfheDT1LiymhlmcBmLYo3SENuBchoNhcjvVoeEj+PU3xb+a9fPBv/AB+o+LfzY0BAvuAxH3BV/q0v9KwqrDqqie0yxz00m9pcySF2zi0kA9y7Rsobrep4n4PV8sBZrA5hPCUOAjLTwJcQ3scRxQFW6rtdFQyeOkxCQzQSODGzvN5InONmlz/y2XO3NtF732WPQi4ggYXOa1vjEgDtJsPpXbwQFZ+EJ5JHxiL6si5vpaV8r2xxNc+RxDWsa0uc4ncABtJXSHhCeSR8Yi+rIqO1a+VqH4xH9ZAeP3AYj7gq/wBWl/pT7gMR9wVf6tL/AErsMIgKO1A6NVVNV1D6mmnha6ABrpYnxgnlGmwLgLmyvJEQHKeujy3WdsX7vEoxgGNyUdTFVQm0kTw4dB4OafeuaS09RKk+ujy3WdsX7vEoY+Bwa1xBDXXyutsNjY2PUgOz8AxuOspoqqE3jlYHDpB3OaffNcC09YKg2v8A8kH8/F/qUJ8HzTbk5XYZM7mSkvgJ4Sgc9nymi4629LlNtf8A5IP5+L/UgKY1PeWaP4b/ANjIusFydqe8s0fw3/sZF1igKK8Jfx6H4NR6YVTVFh8szskMb5HWvljY57rCwJs0E22jvVy+Ev49D8Go9MK0fg6+VJPisn7WFAV9VaPVMTc0tPOxvsnwyNHeW2WZo/pvW0LgaWokYB/0y7NGe2N12nuuuxrKkte+rqFkHrnSsbG5rmioYwBrXNecokyjYHB5aDbfmud20CY6sNaLMWYY5AI6yMXfGDzXt2DPHfba5AIN7XG03U8XGuiGkDqGtgq2k/e5AXAflRnZI3zsLguyWuuLjd0oD6iIgKP1o1vKYhI3hG1kY/Rzn6XlRJbfS+XNXVR/78g/ReW/wWVofoc/EHvDXCNjAM0haXbTuAFxc7Cd/BU8k5zeOp69bzp2dlCVR4jGKy/t7keW90c0NqK0jkmWjvtmfcMHTY/lHqH0K0cF1X0kFnPaZ3jjLbLfqjGzvupaxgAAAAA2ADYAOoKTC1fGRzl98UxScbWOX1fD6L9zSaL6IQ0LLM58pHPmcOceoD8lvUPPdV9rM0o5Sq9TsPMh2G3GQ+N3bG9ocrbnDsrshAdY5SRcB1thI4i6rCXU5K5xc6qaXEkkmN1ySbknndK21oy3VGCKnZF1Q/qZXN7U15Zy+PPRclp9Sv5a8lYrnX3rLxehEE8kLXiQMcW8oBYEjYbC52XuPMsNVzzzPR6e64qUeDCIi+GwIiIArg1SYRyVK+pdsMztn5uO4B87i/uCrLRzA31lQyBn5Ru53sGDxnd30kDir1xHLT0wjjGVoaI2N6ABb0BS7WGXvHH/ABReqFJW0eMtX5L936EI0hxAN5SV24ZnnzbVSNTMXuc929xJPaTcqe6xMZs0U7Ttdzn9TQdg85F/k9ar1xWyvLMsdCk2XQ3KTqP/ANeiOndXmI8vhlLId/JBhPXGTGfqKRKBak582FtHsZZWjvDv9SnqlweYoobmO7VkvmwiIsjQUd4TP93/AOK/26i2oDyu38xL6GqU+Ez/AHf/AIr/AG6i2oDyu38xL6GoDppERAc8+Ej+PU3xb+a9V5ovpfU4dI6WjeGPe3I4ljX3bcOtZwNtoCsPwkfx6m+LfzXrT6ktFKbEKuaKsi5RjYM7W55GWdyjG3uxwO4lAeP/AM6Yt7ez5iH+laHSbT+uxEBlXO57Gm4iDWsZfpLWAAnadpvvK6BxHUdhb4pGRU/JyuY4Ml5Wd2R5Byuyl5BsbGxC5kraN0Mj4pBlkY5zHtO8OaS1w8xBQE01PaGvrsQikLT6np3tllfbm3aczI+sucBs6ASuqFCtUGOxVWFwmJjI3R/epY42tY0SNAu7K0Ac8Fr/AJR6FNUBWXhCeSR8Yi+rIubqWqfE9skTnMkaQ5r2ktc0jcQ4bQV0j4QnkkfGIvqyKjNXMYditE1wBBqIwQRcEZuIKA8/u9xH3fV/rMv9Sfd7iPu+s/WZf6l1wMHg9pi+bZ9ies0HtMXzbPsQED1D4vNU4dJJUyyTPFTI3PK90jg0RwkC7iTbaTbrVkLzgpmxjKxrWi97NAaL9NgvRAcp66PLdZ2xfu8SkejuhXrjo290bb1NPUzSxW3uGSLlIx8JoBA6WNUc10eW6zti/d4lb3g9eSj8Zl+rGgOcKSqdFIyWNxbIxwex43tc03aR1ggFXprE0rbiWjbKptg4zRNlYPyJW3zt7NxHU4KD66dCvUFcZYm2pqm8jLbmvv8AfI+qxIcOp4HBQ6lxyRlNNSDbDK6N5afyXxk2c3tDiD07OgICQ6nvLNH8N/7GRdYrk7U95Zo/hv8A2Mi6xQFFeEv49D8Go9MK0fg6+VJPisn7WFbzwl/Hofg1HphWj8HXypJ8Vk/awoDpFRbWjEHYRWh27kHHzts4fSApSq+15Y62nwqWIn75UFsTG8SMwdIbdAY0i/S4dKA5eXaGjUhdR0znbzBCT2mNpK41oaR00jIYxd8j2saOlziGgd5C7Wo6YRxsjbuY1rB2NAA9CA9kREBzvpWy1dVD/vy/TI4/xWLRV0zOZDJI3MRzY3ubmcdg2NO07gt5rHpOTxGfZsdlePlMF/8AMHLL1W4Ly9YJXC7IBynVnOyP6bu+Qqjdbqbq6nrX9VTp7PVeaylBPstPvoWtozhbqemjjke58ts0j3OLyXnaQCTuG4di2qLwrqtsUb5X+Kxrnu7Ggk+hWySisHlU5SrVHJ8W/UrDWrpQ8TspYXuaIxmkLHFpL3DYCR0Nsfl9Sgvr3P7fN86/7V5YhWumlfM/x3uc89pN7Dq4LHVPOblJs9asbCnbW8KWFlLXz59z6SviIsCxCIiAL9xRFzg1oJcSAGgXJJNgAOJuvjGFxDWgkk2AAuSTuAHEq4NX2gHqYCpqQDUEc1m/kgf9Z+jd0rZTpuo8IrdpbRpWFLfnx5Lr/HVmy0C0QFDDd4BqJLGQ78o4MB6Bx6T2Ba7TrSJsTXPceYwWA9k48B1k+i6kmkOMNp4iS4A2JJJsGt4krnnS7SU1cuy4ibfI3p6XHrP0DzqxlJUo4R5vRp1do3Dq1Xzy37L/ADRGnxGudNI6V5u5xueroA6gNnmWE4r9OK8yVDR0c2ksLgdBaj4yMMv0zykf5R/AqwVFNVlCYsKpWne5hk+ce54/yuClasYaRRx1zLerSfzCIiyI5R3hM/3f/iv9uotqA8rt/MS+hqu3T3VvBi/I8vJKzkeUy8lk28pkvfM0+1jd0la/Q3U7TYZUiqhmne8MczLIY8tnWv4rAb7OlAT1ERAc8+Ej+PU3xb+a9fPBv/H6j4t/OjVpac6qqfFZmTTyzMcxnJgRmOxGYuuczSb3cvmg2qmnwqZ88Esz3Pj5MiQx2AzNdcZWg3u1ATZc3eEBox6nr21bBaOqbc9AmZZr+9pY7rJcukVHdONB4cVgbBUOewMkEjXx5cwIa5tucCLEO+gIChdRul/qPEBBIbQVVozfcJbnknd5LPl9S6cVTN8HGiBuKiqBG4gw/wDGrUpoi1jWucXlrQC91sziBYuNgBc79g4oCt/CE8kj4xF9WRc+aNYz6jq4KrLn5GRsmTNlzZTe2axt22K6x000OjxSm9SzPexmdsmaPLmu0OAHOBFucoJ/ZwovdFV3w/8AGgNN/aYPuAfrX/pX3+0yfcA/Wv8A0rcf2cKL3RVd8P8Axp/ZwovdFV3w/wDGgNhq71x+utWaX1LyNonSZ+X5TxXMFsvJt9lvvwVlKCaFaoqbC6g1MEs73mN0eWQx5bOLSTzWg35oU7QHKeujy3WdsX7vEre8HryUfjMv1Y1laU6kqWvq5ayWaoa+QtJawxZRlY1gtdhO5o4qS6FaHRYXTmlhfI9hkdJmky5ruDQRzQBbmoDH1jaHjE6GSn2cqPvkLjwlaDl28A4EtPU6/BcjTQljix4LXNJa5pFiCDYgjgQV3Aq50m1G0dbUyVbpJonyHM9kZjDC61i4BzCbm1zt3knigKU1PeWaP4b/ANjIusVXOjOo+loaqKrimqHPiJIa8xZTdpbtswHc48VYyAorwl/Hofg1HphVdau9N/WmqdVcjy14nRZOU5O2ZzHXzZXew3W4rovTzVrBi5hM8krOSDw3k8m3PlvfM0+wCin9nCi90VXfD/xoCP1fhLSlp5Kija7gXzOkHnaGNv3qr9KNLanEZuXq35nWs1oGVjG+xY3gPpPElXi3wcKG+2erI6A6EfTyakuj+qDDaNweyDlJBuknPKkHgQ08wHrDboCudR2rKQysxSrYWxs208bhYvcRYSkHc0A83pNjuAvfSj+m9TPDRzVNNKI3QQyylromyCTIwuDTcjLtbvHStRVY7VUlZRwSytmilDzM/khG5ofJBBDlAJAtNMwHqf1ICboqmxHWbVNnmDOTEOc8jzLkxWAa8m+3NYvHU8IgMjXLhfOgqgNhBicesXez0v7lttUFDlpHy22ySnb71gAH0l/epJpXgnqyklg2ZiLsJ4SN2t28NuzsJWs1Ztth0bSLOa+UOB2EOErrg9aiqGK2fkdJK+8TY/g84zSfk8td1j6EqUV1nVRZh0ttheWM8xeCfoBHnUqUa1iYa6fD5msF3NyyADjkcC7/AC5luq53HjoVOznFXdJy4b0fUodF9XxU57EERfuKIuIa0EuOwNAJJPQAN6BvB+Fl4ZhUtTIIoGF7zwHAdJO4DrKl+jmqqeaz6o8hH7HYZSPg7mefb1K08GwGGkj5OnYGjid7nHpc47SVJp28pavRHM7R+IqFsnCj+OXZeb9l2NBoXq+jogJZbSVNvG/Jj6RHfj77f2cZFi2LMp4zJIQAATtNhs4k8AsLSPSuGijL5XC/BvEnotxPV6FQ2mGnEtc83JbFfZHff0F3SercPpUyUo0VhHGwpXG06rq1Xpzfsj30503dWvLWEiG/YXkbiRwaOA7+qHOcvrnLycVCbcnlnRRhCjBU6a0QcV64bQOqJo4GePI9sbe1zgP4rHJVm6jNGTLVPrnj73AC1h4GZ4ts+Cwn9Nq2wjl4IdxWVODky8aOlbFGyJmxjGtY0e9aA0fQF7IinnJN51C1+M4/BRsElVKyJjnZQ55sC6xNu2zT3LYKp/CP8nQfG2/sZkPhYOC6W0lY5zaWoimc0Auax1yATa5HRde+M6QU9GwSVUzImOdla55sC6xNh5gVzpqZrHUWLwMfsZVQll+BEjeUj8+eMN71IvCDrnVFbR4fFtcG5re/meGNB7BHf5aAuPBdLKSsLm0k8cxYAXBjr5QdgJ7ltlQng1fh6z81F9dyvtAEREBq8b0npqPIaueOHPfJnNs2W2a3ZmHes6jq2SxslicHRvaHMeNoc1wuCOohUx4S3iUPwp/RCrN1feSqH4pB+yagJAiIgCIqY8ILTeSER4bA4s5VnKTuabExklrY7jcCWuJ6QANxNwLErdY2HQv5OSspw8GxAkDrHoJbcDzrcYbi0NSzlKeWOWPdnje17b9Fwdh6lT2ivg8wvpmSV0swne0OMcRY1sWYXDTma7M4cdwvcdZ0NDoviOA4sDSRVNRS5mZ3xQyPZLA485rwwECRu3sIB3GyA6KREQBeFbXRwsMs0jI422zSSOaxguQBdziALkgede6g+uzyJV/+D96hQG8+7rD/AHfR/rUH9ayaDSekndkgqqeV/sY54nu7muJVD6qtU1NitG+pnlnY9s7og2MxhuVscbgecwm93nuWFrU1Yx4OIKimnkcHvLcr8oka5ozBzXMA2ebYbdKA6YRRrVvjj6zDKWpm2yOYQ93snRvdGXHrdkv51JUARFXeu3TN9BQhkDi2eocY2vBs5jALyOaeDtrWg8M994CAkeM6wcPpHmOoqomSDYYwS97T75rAS3zr1wLTeirTlpamKR/tYdlfbiQx1nEddlUGrLUpFWUra2vfJ99u6OFjsvMuQHvdYkl1iQBbZY3N7DE1o6pG4XE3EMPklDGPaHtc7nxEnmSMkABtmsOkEjb0AX3iuGtqYJaeS/JyxvjdlNjle0tNjwNisLF9Foakky578hJT3a61mSPjeXDZseHQsIdwstPqq0vdiWHMml2zscYZTa2Z7ADmt75rmk9ZKmCAilXq1pJHBx5QWYxga19gGxxtjaALexaEUrRAFiUWHiJ0pZsbI/lC3oeQA8jqOUHtLulZaFMGSk0mlzCKPYjpI6mkEUwbZ34N55of1A7sw9jv47l6s0rZxa4ecFD401xNJj+qmnncZIXGB5NyGtDoyekMuMvmNupaD/4Ylv8AjEdunk3X7r/xU/8Auni993D7V+H6VRjcHHuC0O3pt5wXFHbt9SjuRqafNJ+qyRbD9TcLTeeaST3rGiMee+Y+hTHCNHaelFqeJjDxcBd57Xm7j3rT1+nLIxd2Rg6XvA+xQzG9cDRdsRdIfe8xn6R2nuX3dp0zCdzf3+kpSkvsu2EWpVYhHGOe4Dq49yrrS3W8yK8dLZ792YHmjtcN/YO9VdjWmFRVXD32Yf8ApsuG+fi7zlaMvWmdw3pEn22yIx/FXefkvcz8WxqWpeZJnlzuHQB0NHALXOcvhcvwXKNjOrLhzUVux0QLl+CUJSKJz3BjAXPcQGtaCSSTYAAbyStiRFlMycJwuSqmjp4W5pJHBrR6SegAXJPAArqXRbR1lBSx0se0MHOfaxe87XPPae4WHBRjVbq6GHxcvOAayQc7iImHbybTxO7Meqw2C5nqmU4bqyznL258V7seC7hERbSvCqfwj/J0Hxtv7GZWwq019YNPVUEMdNDJM8VLXFkTHPIbyUouQBuuQPOgKp0mgdTUuB4lH4whtf38E5lZft5Q/ordYBVDFdJJ6xvOhibLKw+8ii5GI24c4scpDpBobPPovSwiGX1VBkeIMjuV8d7HNyWv4sma3vU1G6Gz00NbNUwSRSPaIo2SMcx5aGuc4gEXIJcwfJQGq8Gv8PWfmovruV9qldQGjlVSzVRqqeaEOjjDTLG5gcQ51wMw2q6kAREQFJeEt4lD8Kf0QqzdX3kqg+KQfsmqBeEDo/UVTaMUsEs2R02bko3Py3EVr5RsvY9ysHQemdHhtHHI1zJGU0LXMcCHNcI2ggg7QQUBvEREAXNmvluXGWuf4phhcPghzwfpa5dJqt9curd+JxMnpgDVQggMJA5WM7Sy52BwO0X2bXDigLGjeCAQbgi4I3EHcVrMS0ppKd/JVFTBFIQDyckrGOsbgHKTe2w9yobBta2LYbC2ilpsxjGSP1RFM2RrRsa02IztA2Dq4rN0I0FrsVxEYpijHsiD2yHlG8mZSy3JxsjO0Rizbm1iBbaSSgOgUREAUH12eRKv/wAH71CpwoZrhpHy4PVRxMc955GzGNLnG1TETZoFzsBPmQFG6B4FjM9M9+FyyMpxI4OayoEQMoYwnmlwucpZtWtwTD6nGq6Okqqtwl5wDql8khbl2uYxp/KsCcvNBynarr1AYfJDhsrJo5I3eqpDlkY5hIMUIuA4A22Hb1KFa3tBqilxJmI4fHI7lXcreGNzzFUMILiQ0GwcbO27znQF4aP4JHRU0VJDfk4mBgJ3niXHrJJJ7VsVqdFsaNXSRVD43xSOb98he1zHMkGx4s4XtcGx4ghbZAFR/hLwutQP/JBqGnoDjyJHeGnuV4KOafaGsxSjdSvOV9w+KS18kjb2JHEEEtPU48bID5q3qmyYVQuYQQKaJht7JjAx4/Sa5anXZUtZg1SHEXfyTGg8XGZh2dgaT8lVXgz8ewEvgjpnywlxOXkn1EBPsmPjsW3A3XHWLr5iOG45pBKxtRC6GBpuM8bqeBl9hfZ/OkdbozHbstcoCa+DhCRh9Q4+K6pIHmijv6R3K2lqNFNG48PpIqSHa2MbXnYXvJu957XE7OGwcFt0AREQBERAYeL4RFVROgnYHxuG0HgeBB3gjgQqV0u0RrsLvJTyyy0nB4OYxjokZuHwgLdm5XsvhF1hOCkSre6lReMJro+BzB92tX7b/kj/AKV4T6U1L/Gmf8k5fq2V0aVanKWqJkp//rTHbzBeJx649lu1pHYVVeO6ra+lJJhMrB/1ILyDzsAzjzhRJwqLmy/oXNpU4Rin5IjMk5cbuJJ6SbnvXmXr8SNLSWuBBG8EWI7QV+S5ad0svF6H7L1+S5fguXwlZYNTqH6Ll+SVs8I0Yqqs2poJZOGZrTkHbIbNHnKsfRrUK9xD8QlDG7+QhOZ56nSEZW+YO7VsjBvgQ6t1Cn+ZlZYNgk1ZKIaaN0kh4DcB0udua3rKv7V5quiw4CaXLLWEfhLc2K+9sV+4uO09QuDKcE0fgo4+SpYmxs423uPS5x2uPWStipMKajqykub2VX8MdEERFtIAREQBERAEREAREQBERAEREAREQBERAEREAREQBERAEREAREQBERAEREAREQBERAEREAREQBERAYWIYTDO37/DFLsP4SNj/rAqkdN8JhjkIjhiYOhsbG+gL4i1VFoTrKT38Eaw2kYXgFjSOgtBV46GaN0vJB/qanz7OfyMeb9LLdEWFIk30mloS9o4L6iKQVAREQBERAEREAREQBERAEREAREQBERAEREAREQBERAEREAREQBERAEREAREQBERAEREARE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hQRERQQEBQUFREWFRYVFRAUFBQUFRUUFxQWFhYXFRQZHCYeFxkjGRQWHzAgIycpLCwxFR8xNTAsNSYrLCkBCQoKDgwOGg8PGiklHyUpLSwvLyw0LDUtLDQsNSksMC4vNiwuMyk1NTQsLDAsLiwsKTQsLCw0LDAsMiktLy0sKf/AABEIAIIBhAMBIgACEQEDEQH/xAAcAAEAAgMBAQEAAAAAAAAAAAAABgcEBQgDAQL/xABTEAABAwICBQYFDQ0HBAMAAAABAAIDBBEFEgYHITFBEyJRYXGRCDI1gbEUFVJTVGJydIKTobLRFiMzNEJzkpSztMHD0hhFhKLCxNNDY4PjFySj/8QAGwEBAAIDAQEAAAAAAAAAAAAAAAQFAgMGBwH/xAA0EQACAQMBBgQEBQQDAAAAAAAAAQIDBBEhBRIxQVGhE3GxwQZhgZEiMmLR4RSC8PEjM0L/2gAMAwEAAhEDEQA/ALxREQBF8JttO5VvphrTDCYaEhztzqne0fmxud8I7Oi+9YTqRgssm2VjWvZ7lFeb5LzJvjOkUFI3NUSNZfc3e93wWDae3cq/xjXG43bSQgD2ybaf0GnZ3lV5NLJM8ve5z3u2l7iST2kr6KFygTuZy/Lod1afDtpQWa735dvt+5tq7Tutm8aokaOiMiMf5LHvWnmrZH7Xve49LnOPpK+PpSF5KM23xOhpUKNNf8cUvJI+tkI3EjsKz6XSKpi/B1EzeoSPt3Xstci+JtcDbOnCaxJJ+ZNMM1r1kWyXJM337Q11upzLfSCpzgWtClqLNkJgkPCQjIT1Sbv0rKk18W+FxOPMpbrYFlcLSO6+sdO3DsdONdfaN3SvqobRfTqooiGtPKQcYHHZ8g/kHs2dSuTR7SSGtj5SB27xozsew9Dh/HcVOpV41PM4XaWxq9i956w6r36G1REW8pgiIgCIiAIiIAiIgCIiAIiIAiIgCIiAIiIAiIgCIiAIiIAiIgCIiAIiIAiIgCIiAISirvWnpdyTfUUJ57xeVwPixncztdx6vhLCc1COWTLKzneVlRhz7LqaTWDp+agupaZ1oBsfID+FPEA+w9PYoPTw5ivFbbCor2VU5OpLLPVKFtSsaHh0lp3fzZn0OGX4LbMwjZuWdhVKDZSWDC7hSIU8nO3e0HCRAqvCupR6vorKzMTobXUSxNgbtygn3wuB8ncfPcdSwnAm2N65EdocHlmuY28wb5XEMjb8KRxDR3rawYPRx7aqrzHjFSxuf/8Aq8BncCtNXVT3u57i62wAnY0dDRuaOoLGWhNLkXcqdWpxnur9OM/d57JE3pMcwiG2WjmkPspXNN/k58v0LfYfrAwwED1LyXXyERA/RN/oVVItirSjwx9iBV2NQrfnlN/3P307HQFCygrW5omU8reP3thI+E0i7fOF4fcLBHIJ6MupphxYS6Nw4tfETYtPQCO1Ufh+IyQSCWF5ZI3c4eg9I6jsV66GaUCvpxJYNlacsrBuDrbx70jaPOOCl0qkaujWpye1NnXOzV4lKo3Tejz6NcGvobeiqc4N7B7Tle0G4Dh0dR3hZCiuJ15p6ovG42zN6WkC/n4hSanqGyND2EFpFwQpZyrPRERD4EXxzgASTYDaSdgA61jeusPtsfzjftQGUixfXWH22P5xv2p66w+2x/ON+1AZSLF9dYfbY/nG/aveGdrxmY4OHS0gjvCA/aLxmrGMNnvY077OcBs85Xn66w+2x/ON+1AZSLEOLQjfNF84z7V7w1LXi7HNcOlpB9CA9EREARec07WC73Bo3XcQB3lePrrD7bH8437UBlIsX11h9tj+cb9qeusPtsfzjftQGUi8YaxjzZj2OI3hrgfQV7IAix5cQjaS10jA4bwXtBHmJX2KvjecrJGOPQ17Se4FAe6IvxNO1gu9waOlxAHeUB+0WPHiETiGtkYSdwD2knsAKyEAReU9Wxls72tvuzODb9l15eusPtsfzjftQGUixmYlETYSRk9Ae0n0rJugCIiAIiIDDxjE200Ek7/FY0ut0ng0dZNh51zviFc+eV80hu97i5x6zwHUNw7FZ2uLF8sUVK0+O4yP+CzY0HqLjf5CqhVt1PMt3oei/DFmqdu674y9F/PsFt8Jk3LULIpJ8pUaLwzpa0N+GCxMJnAspTT4iA1V3g1S6RzY4wXPcbBo3lSnEcOmpo+UlyBtw0WfckngBbqPcp0JPGTib62j4ihJrL4I9sUqwbqGYxLvWZWYr1qN4jW3WqpPJabPtHBo10x2lea+r4op06WEEREPoU81P1hbVyRfkviJt75jm2Pc53eoGpzqhpy6te/gyF23rc5gH8e5baP/AGIqtsqLsau90/13Jjpb+FPY30LXavNI7VdRh7z0TQ3981vKtHyjmt1uWZpTJeV/mHcFUk2PmmxZtU07IpW5rcWBoZI3ztzDzqyqS3cP5nmdlR8Zzj+nvlYOk0X5Y8EAjaCLg9IX6W0gGo0vp3SUFZGxpc91NO1rGgkuc6F4DQBvJJtZcpfcBiPuCr/Vpf6V2IlkBxZiuAVNLl9VQTQ575OVjfHmy2zZcwF7Zh3heOHYXNUP5KniklksTkjY57rDecrReyujwmf7v/xX+3UW1AeV2/mJfQ1ARX7gMR9wVf6tL/SuiNSmGS0+FsiqInxScrKTHIxzHWLthykAqeWRAc8+Eh+PU3xb+a9VfheDT1LiymhlmcBmLYo3SENuBchoNhcjvVoeEj+PU3xb+a9fPBv/AB+o+LfzY0BAvuAxH3BV/q0v9KwqrDqqie0yxz00m9pcySF2zi0kA9y7Rsobrep4n4PV8sBZrA5hPCUOAjLTwJcQ3scRxQFW6rtdFQyeOkxCQzQSODGzvN5InONmlz/y2XO3NtF732WPQi4ggYXOa1vjEgDtJsPpXbwQFZ+EJ5JHxiL6si5vpaV8r2xxNc+RxDWsa0uc4ncABtJXSHhCeSR8Yi+rIqO1a+VqH4xH9ZAeP3AYj7gq/wBWl/pT7gMR9wVf6tL/AErsMIgKO1A6NVVNV1D6mmnha6ABrpYnxgnlGmwLgLmyvJEQHKeujy3WdsX7vEoxgGNyUdTFVQm0kTw4dB4OafeuaS09RKk+ujy3WdsX7vEoY+Bwa1xBDXXyutsNjY2PUgOz8AxuOspoqqE3jlYHDpB3OaffNcC09YKg2v8A8kH8/F/qUJ8HzTbk5XYZM7mSkvgJ4Sgc9nymi4629LlNtf8A5IP5+L/UgKY1PeWaP4b/ANjIusFydqe8s0fw3/sZF1igKK8Jfx6H4NR6YVTVFh8szskMb5HWvljY57rCwJs0E22jvVy+Ev49D8Go9MK0fg6+VJPisn7WFAV9VaPVMTc0tPOxvsnwyNHeW2WZo/pvW0LgaWokYB/0y7NGe2N12nuuuxrKkte+rqFkHrnSsbG5rmioYwBrXNecokyjYHB5aDbfmud20CY6sNaLMWYY5AI6yMXfGDzXt2DPHfba5AIN7XG03U8XGuiGkDqGtgq2k/e5AXAflRnZI3zsLguyWuuLjd0oD6iIgKP1o1vKYhI3hG1kY/Rzn6XlRJbfS+XNXVR/78g/ReW/wWVofoc/EHvDXCNjAM0haXbTuAFxc7Cd/BU8k5zeOp69bzp2dlCVR4jGKy/t7keW90c0NqK0jkmWjvtmfcMHTY/lHqH0K0cF1X0kFnPaZ3jjLbLfqjGzvupaxgAAAAA2ADYAOoKTC1fGRzl98UxScbWOX1fD6L9zSaL6IQ0LLM58pHPmcOceoD8lvUPPdV9rM0o5Sq9TsPMh2G3GQ+N3bG9ocrbnDsrshAdY5SRcB1thI4i6rCXU5K5xc6qaXEkkmN1ySbknndK21oy3VGCKnZF1Q/qZXN7U15Zy+PPRclp9Sv5a8lYrnX3rLxehEE8kLXiQMcW8oBYEjYbC52XuPMsNVzzzPR6e64qUeDCIi+GwIiIArg1SYRyVK+pdsMztn5uO4B87i/uCrLRzA31lQyBn5Ru53sGDxnd30kDir1xHLT0wjjGVoaI2N6ABb0BS7WGXvHH/ABReqFJW0eMtX5L936EI0hxAN5SV24ZnnzbVSNTMXuc929xJPaTcqe6xMZs0U7Ttdzn9TQdg85F/k9ar1xWyvLMsdCk2XQ3KTqP/ANeiOndXmI8vhlLId/JBhPXGTGfqKRKBak582FtHsZZWjvDv9SnqlweYoobmO7VkvmwiIsjQUd4TP93/AOK/26i2oDyu38xL6GqU+Ez/AHf/AIr/AG6i2oDyu38xL6GoDppERAc8+Ej+PU3xb+a9V5ovpfU4dI6WjeGPe3I4ljX3bcOtZwNtoCsPwkfx6m+LfzXrT6ktFKbEKuaKsi5RjYM7W55GWdyjG3uxwO4lAeP/AM6Yt7ez5iH+laHSbT+uxEBlXO57Gm4iDWsZfpLWAAnadpvvK6BxHUdhb4pGRU/JyuY4Ml5Wd2R5Byuyl5BsbGxC5kraN0Mj4pBlkY5zHtO8OaS1w8xBQE01PaGvrsQikLT6np3tllfbm3aczI+sucBs6ASuqFCtUGOxVWFwmJjI3R/epY42tY0SNAu7K0Ac8Fr/AJR6FNUBWXhCeSR8Yi+rIubqWqfE9skTnMkaQ5r2ktc0jcQ4bQV0j4QnkkfGIvqyKjNXMYditE1wBBqIwQRcEZuIKA8/u9xH3fV/rMv9Sfd7iPu+s/WZf6l1wMHg9pi+bZ9ies0HtMXzbPsQED1D4vNU4dJJUyyTPFTI3PK90jg0RwkC7iTbaTbrVkLzgpmxjKxrWi97NAaL9NgvRAcp66PLdZ2xfu8SkejuhXrjo290bb1NPUzSxW3uGSLlIx8JoBA6WNUc10eW6zti/d4lb3g9eSj8Zl+rGgOcKSqdFIyWNxbIxwex43tc03aR1ggFXprE0rbiWjbKptg4zRNlYPyJW3zt7NxHU4KD66dCvUFcZYm2pqm8jLbmvv8AfI+qxIcOp4HBQ6lxyRlNNSDbDK6N5afyXxk2c3tDiD07OgICQ6nvLNH8N/7GRdYrk7U95Zo/hv8A2Mi6xQFFeEv49D8Go9MK0fg6+VJPisn7WFbzwl/Hofg1HphWj8HXypJ8Vk/awoDpFRbWjEHYRWh27kHHzts4fSApSq+15Y62nwqWIn75UFsTG8SMwdIbdAY0i/S4dKA5eXaGjUhdR0znbzBCT2mNpK41oaR00jIYxd8j2saOlziGgd5C7Wo6YRxsjbuY1rB2NAA9CA9kREBzvpWy1dVD/vy/TI4/xWLRV0zOZDJI3MRzY3ubmcdg2NO07gt5rHpOTxGfZsdlePlMF/8AMHLL1W4Ly9YJXC7IBynVnOyP6bu+Qqjdbqbq6nrX9VTp7PVeaylBPstPvoWtozhbqemjjke58ts0j3OLyXnaQCTuG4di2qLwrqtsUb5X+Kxrnu7Ggk+hWySisHlU5SrVHJ8W/UrDWrpQ8TspYXuaIxmkLHFpL3DYCR0Nsfl9Sgvr3P7fN86/7V5YhWumlfM/x3uc89pN7Dq4LHVPOblJs9asbCnbW8KWFlLXz59z6SviIsCxCIiAL9xRFzg1oJcSAGgXJJNgAOJuvjGFxDWgkk2AAuSTuAHEq4NX2gHqYCpqQDUEc1m/kgf9Z+jd0rZTpuo8IrdpbRpWFLfnx5Lr/HVmy0C0QFDDd4BqJLGQ78o4MB6Bx6T2Ba7TrSJsTXPceYwWA9k48B1k+i6kmkOMNp4iS4A2JJJsGt4krnnS7SU1cuy4ibfI3p6XHrP0DzqxlJUo4R5vRp1do3Dq1Xzy37L/ADRGnxGudNI6V5u5xueroA6gNnmWE4r9OK8yVDR0c2ksLgdBaj4yMMv0zykf5R/AqwVFNVlCYsKpWne5hk+ce54/yuClasYaRRx1zLerSfzCIiyI5R3hM/3f/iv9uotqA8rt/MS+hqu3T3VvBi/I8vJKzkeUy8lk28pkvfM0+1jd0la/Q3U7TYZUiqhmne8MczLIY8tnWv4rAb7OlAT1ERAc8+Ej+PU3xb+a9fPBv/H6j4t/OjVpac6qqfFZmTTyzMcxnJgRmOxGYuuczSb3cvmg2qmnwqZ88Esz3Pj5MiQx2AzNdcZWg3u1ATZc3eEBox6nr21bBaOqbc9AmZZr+9pY7rJcukVHdONB4cVgbBUOewMkEjXx5cwIa5tucCLEO+gIChdRul/qPEBBIbQVVozfcJbnknd5LPl9S6cVTN8HGiBuKiqBG4gw/wDGrUpoi1jWucXlrQC91sziBYuNgBc79g4oCt/CE8kj4xF9WRc+aNYz6jq4KrLn5GRsmTNlzZTe2axt22K6x000OjxSm9SzPexmdsmaPLmu0OAHOBFucoJ/ZwovdFV3w/8AGgNN/aYPuAfrX/pX3+0yfcA/Wv8A0rcf2cKL3RVd8P8Axp/ZwovdFV3w/wDGgNhq71x+utWaX1LyNonSZ+X5TxXMFsvJt9lvvwVlKCaFaoqbC6g1MEs73mN0eWQx5bOLSTzWg35oU7QHKeujy3WdsX7vEre8HryUfjMv1Y1laU6kqWvq5ayWaoa+QtJawxZRlY1gtdhO5o4qS6FaHRYXTmlhfI9hkdJmky5ruDQRzQBbmoDH1jaHjE6GSn2cqPvkLjwlaDl28A4EtPU6/BcjTQljix4LXNJa5pFiCDYgjgQV3Aq50m1G0dbUyVbpJonyHM9kZjDC61i4BzCbm1zt3knigKU1PeWaP4b/ANjIusVXOjOo+loaqKrimqHPiJIa8xZTdpbtswHc48VYyAorwl/Hofg1HphVdau9N/WmqdVcjy14nRZOU5O2ZzHXzZXew3W4rovTzVrBi5hM8krOSDw3k8m3PlvfM0+wCin9nCi90VXfD/xoCP1fhLSlp5Kija7gXzOkHnaGNv3qr9KNLanEZuXq35nWs1oGVjG+xY3gPpPElXi3wcKG+2erI6A6EfTyakuj+qDDaNweyDlJBuknPKkHgQ08wHrDboCudR2rKQysxSrYWxs208bhYvcRYSkHc0A83pNjuAvfSj+m9TPDRzVNNKI3QQyylromyCTIwuDTcjLtbvHStRVY7VUlZRwSytmilDzM/khG5ofJBBDlAJAtNMwHqf1ICboqmxHWbVNnmDOTEOc8jzLkxWAa8m+3NYvHU8IgMjXLhfOgqgNhBicesXez0v7lttUFDlpHy22ySnb71gAH0l/epJpXgnqyklg2ZiLsJ4SN2t28NuzsJWs1Ztth0bSLOa+UOB2EOErrg9aiqGK2fkdJK+8TY/g84zSfk8td1j6EqUV1nVRZh0ttheWM8xeCfoBHnUqUa1iYa6fD5msF3NyyADjkcC7/AC5luq53HjoVOznFXdJy4b0fUodF9XxU57EERfuKIuIa0EuOwNAJJPQAN6BvB+Fl4ZhUtTIIoGF7zwHAdJO4DrKl+jmqqeaz6o8hH7HYZSPg7mefb1K08GwGGkj5OnYGjid7nHpc47SVJp28pavRHM7R+IqFsnCj+OXZeb9l2NBoXq+jogJZbSVNvG/Jj6RHfj77f2cZFi2LMp4zJIQAATtNhs4k8AsLSPSuGijL5XC/BvEnotxPV6FQ2mGnEtc83JbFfZHff0F3SercPpUyUo0VhHGwpXG06rq1Xpzfsj30503dWvLWEiG/YXkbiRwaOA7+qHOcvrnLycVCbcnlnRRhCjBU6a0QcV64bQOqJo4GePI9sbe1zgP4rHJVm6jNGTLVPrnj73AC1h4GZ4ts+Cwn9Nq2wjl4IdxWVODky8aOlbFGyJmxjGtY0e9aA0fQF7IinnJN51C1+M4/BRsElVKyJjnZQ55sC6xNu2zT3LYKp/CP8nQfG2/sZkPhYOC6W0lY5zaWoimc0Auax1yATa5HRde+M6QU9GwSVUzImOdla55sC6xNh5gVzpqZrHUWLwMfsZVQll+BEjeUj8+eMN71IvCDrnVFbR4fFtcG5re/meGNB7BHf5aAuPBdLKSsLm0k8cxYAXBjr5QdgJ7ltlQng1fh6z81F9dyvtAEREBq8b0npqPIaueOHPfJnNs2W2a3ZmHes6jq2SxslicHRvaHMeNoc1wuCOohUx4S3iUPwp/RCrN1feSqH4pB+yagJAiIgCIqY8ILTeSER4bA4s5VnKTuabExklrY7jcCWuJ6QANxNwLErdY2HQv5OSspw8GxAkDrHoJbcDzrcYbi0NSzlKeWOWPdnje17b9Fwdh6lT2ivg8wvpmSV0swne0OMcRY1sWYXDTma7M4cdwvcdZ0NDoviOA4sDSRVNRS5mZ3xQyPZLA485rwwECRu3sIB3GyA6KREQBeFbXRwsMs0jI422zSSOaxguQBdziALkgede6g+uzyJV/+D96hQG8+7rD/AHfR/rUH9ayaDSekndkgqqeV/sY54nu7muJVD6qtU1NitG+pnlnY9s7og2MxhuVscbgecwm93nuWFrU1Yx4OIKimnkcHvLcr8oka5ozBzXMA2ebYbdKA6YRRrVvjj6zDKWpm2yOYQ93snRvdGXHrdkv51JUARFXeu3TN9BQhkDi2eocY2vBs5jALyOaeDtrWg8M994CAkeM6wcPpHmOoqomSDYYwS97T75rAS3zr1wLTeirTlpamKR/tYdlfbiQx1nEddlUGrLUpFWUra2vfJ99u6OFjsvMuQHvdYkl1iQBbZY3N7DE1o6pG4XE3EMPklDGPaHtc7nxEnmSMkABtmsOkEjb0AX3iuGtqYJaeS/JyxvjdlNjle0tNjwNisLF9Foakky578hJT3a61mSPjeXDZseHQsIdwstPqq0vdiWHMml2zscYZTa2Z7ADmt75rmk9ZKmCAilXq1pJHBx5QWYxga19gGxxtjaALexaEUrRAFiUWHiJ0pZsbI/lC3oeQA8jqOUHtLulZaFMGSk0mlzCKPYjpI6mkEUwbZ34N55of1A7sw9jv47l6s0rZxa4ecFD401xNJj+qmnncZIXGB5NyGtDoyekMuMvmNupaD/4Ylv8AjEdunk3X7r/xU/8Auni993D7V+H6VRjcHHuC0O3pt5wXFHbt9SjuRqafNJ+qyRbD9TcLTeeaST3rGiMee+Y+hTHCNHaelFqeJjDxcBd57Xm7j3rT1+nLIxd2Rg6XvA+xQzG9cDRdsRdIfe8xn6R2nuX3dp0zCdzf3+kpSkvsu2EWpVYhHGOe4Dq49yrrS3W8yK8dLZ792YHmjtcN/YO9VdjWmFRVXD32Yf8ApsuG+fi7zlaMvWmdw3pEn22yIx/FXefkvcz8WxqWpeZJnlzuHQB0NHALXOcvhcvwXKNjOrLhzUVux0QLl+CUJSKJz3BjAXPcQGtaCSSTYAAbyStiRFlMycJwuSqmjp4W5pJHBrR6SegAXJPAArqXRbR1lBSx0se0MHOfaxe87XPPae4WHBRjVbq6GHxcvOAayQc7iImHbybTxO7Meqw2C5nqmU4bqyznL258V7seC7hERbSvCqfwj/J0Hxtv7GZWwq019YNPVUEMdNDJM8VLXFkTHPIbyUouQBuuQPOgKp0mgdTUuB4lH4whtf38E5lZft5Q/ordYBVDFdJJ6xvOhibLKw+8ii5GI24c4scpDpBobPPovSwiGX1VBkeIMjuV8d7HNyWv4sma3vU1G6Gz00NbNUwSRSPaIo2SMcx5aGuc4gEXIJcwfJQGq8Gv8PWfmovruV9qldQGjlVSzVRqqeaEOjjDTLG5gcQ51wMw2q6kAREQFJeEt4lD8Kf0QqzdX3kqg+KQfsmqBeEDo/UVTaMUsEs2R02bko3Py3EVr5RsvY9ysHQemdHhtHHI1zJGU0LXMcCHNcI2ggg7QQUBvEREAXNmvluXGWuf4phhcPghzwfpa5dJqt9curd+JxMnpgDVQggMJA5WM7Sy52BwO0X2bXDigLGjeCAQbgi4I3EHcVrMS0ppKd/JVFTBFIQDyckrGOsbgHKTe2w9yobBta2LYbC2ilpsxjGSP1RFM2RrRsa02IztA2Dq4rN0I0FrsVxEYpijHsiD2yHlG8mZSy3JxsjO0Rizbm1iBbaSSgOgUREAUH12eRKv/wAH71CpwoZrhpHy4PVRxMc955GzGNLnG1TETZoFzsBPmQFG6B4FjM9M9+FyyMpxI4OayoEQMoYwnmlwucpZtWtwTD6nGq6Okqqtwl5wDql8khbl2uYxp/KsCcvNBynarr1AYfJDhsrJo5I3eqpDlkY5hIMUIuA4A22Hb1KFa3tBqilxJmI4fHI7lXcreGNzzFUMILiQ0GwcbO27znQF4aP4JHRU0VJDfk4mBgJ3niXHrJJJ7VsVqdFsaNXSRVD43xSOb98he1zHMkGx4s4XtcGx4ghbZAFR/hLwutQP/JBqGnoDjyJHeGnuV4KOafaGsxSjdSvOV9w+KS18kjb2JHEEEtPU48bID5q3qmyYVQuYQQKaJht7JjAx4/Sa5anXZUtZg1SHEXfyTGg8XGZh2dgaT8lVXgz8ewEvgjpnywlxOXkn1EBPsmPjsW3A3XHWLr5iOG45pBKxtRC6GBpuM8bqeBl9hfZ/OkdbozHbstcoCa+DhCRh9Q4+K6pIHmijv6R3K2lqNFNG48PpIqSHa2MbXnYXvJu957XE7OGwcFt0AREQBERAYeL4RFVROgnYHxuG0HgeBB3gjgQqV0u0RrsLvJTyyy0nB4OYxjokZuHwgLdm5XsvhF1hOCkSre6lReMJro+BzB92tX7b/kj/AKV4T6U1L/Gmf8k5fq2V0aVanKWqJkp//rTHbzBeJx649lu1pHYVVeO6ra+lJJhMrB/1ILyDzsAzjzhRJwqLmy/oXNpU4Rin5IjMk5cbuJJ6SbnvXmXr8SNLSWuBBG8EWI7QV+S5ad0svF6H7L1+S5fguXwlZYNTqH6Ll+SVs8I0Yqqs2poJZOGZrTkHbIbNHnKsfRrUK9xD8QlDG7+QhOZ56nSEZW+YO7VsjBvgQ6t1Cn+ZlZYNgk1ZKIaaN0kh4DcB0udua3rKv7V5quiw4CaXLLWEfhLc2K+9sV+4uO09QuDKcE0fgo4+SpYmxs423uPS5x2uPWStipMKajqykub2VX8MdEERFtIAREQBERAEREAREQBERAEREAREQBERAEREAREQBERAEREAREQBERAEREAREQBERAEREAREQBERAYWIYTDO37/DFLsP4SNj/rAqkdN8JhjkIjhiYOhsbG+gL4i1VFoTrKT38Eaw2kYXgFjSOgtBV46GaN0vJB/qanz7OfyMeb9LLdEWFIk30mloS9o4L6iKQVAREQBERAEREAREQBERAEREAREQBERAEREAREQBERAEREAREQBERAEREAREQBERAEREAREQ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2.gstatic.com/images?q=tbn:ANd9GcRYGjMXpDvj4Ni-F04SIVm0_H2xFnG-5ZKpkAk86CtQGsYHwBCX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019800"/>
            <a:ext cx="1819421"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3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b="5620"/>
          <a:stretch/>
        </p:blipFill>
        <p:spPr>
          <a:xfrm>
            <a:off x="457200" y="1600200"/>
            <a:ext cx="6995494" cy="4953000"/>
          </a:xfrm>
        </p:spPr>
      </p:pic>
      <p:sp>
        <p:nvSpPr>
          <p:cNvPr id="4" name="Content Placeholder 2"/>
          <p:cNvSpPr txBox="1">
            <a:spLocks/>
          </p:cNvSpPr>
          <p:nvPr/>
        </p:nvSpPr>
        <p:spPr>
          <a:xfrm>
            <a:off x="685800" y="258663"/>
            <a:ext cx="7783438" cy="7927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Blocked spam-sending IP </a:t>
            </a:r>
          </a:p>
          <a:p>
            <a:pPr marL="0" indent="0" algn="ctr">
              <a:buFont typeface="Arial" pitchFamily="34" charset="0"/>
              <a:buNone/>
            </a:pPr>
            <a:r>
              <a:rPr lang="en-US" sz="3600" b="1" dirty="0" smtClean="0"/>
              <a:t>On the rise </a:t>
            </a:r>
            <a:endParaRPr lang="en-US" sz="3600" b="1" dirty="0"/>
          </a:p>
        </p:txBody>
      </p:sp>
    </p:spTree>
    <p:extLst>
      <p:ext uri="{BB962C8B-B14F-4D97-AF65-F5344CB8AC3E}">
        <p14:creationId xmlns:p14="http://schemas.microsoft.com/office/powerpoint/2010/main" val="409722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53681" y="304800"/>
            <a:ext cx="7783438" cy="945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Malware detections reflect the </a:t>
            </a:r>
            <a:r>
              <a:rPr lang="en-US" sz="3600" b="1" dirty="0" smtClean="0"/>
              <a:t>South African landscape</a:t>
            </a:r>
            <a:endParaRPr lang="en-US" sz="3600" b="1" dirty="0"/>
          </a:p>
        </p:txBody>
      </p:sp>
      <p:pic>
        <p:nvPicPr>
          <p:cNvPr id="10"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16028"/>
          <a:stretch/>
        </p:blipFill>
        <p:spPr>
          <a:xfrm>
            <a:off x="1752600" y="1371600"/>
            <a:ext cx="5385600" cy="5029200"/>
          </a:xfrm>
          <a:prstGeom prst="rect">
            <a:avLst/>
          </a:prstGeom>
        </p:spPr>
      </p:pic>
    </p:spTree>
    <p:extLst>
      <p:ext uri="{BB962C8B-B14F-4D97-AF65-F5344CB8AC3E}">
        <p14:creationId xmlns:p14="http://schemas.microsoft.com/office/powerpoint/2010/main" val="105255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5870"/>
          <a:stretch/>
        </p:blipFill>
        <p:spPr>
          <a:xfrm>
            <a:off x="1435500" y="1662952"/>
            <a:ext cx="6019800" cy="4249269"/>
          </a:xfrm>
        </p:spPr>
      </p:pic>
      <p:sp>
        <p:nvSpPr>
          <p:cNvPr id="5" name="Content Placeholder 2"/>
          <p:cNvSpPr txBox="1">
            <a:spLocks/>
          </p:cNvSpPr>
          <p:nvPr/>
        </p:nvSpPr>
        <p:spPr>
          <a:xfrm>
            <a:off x="553681" y="76200"/>
            <a:ext cx="7783438" cy="945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dirty="0" smtClean="0"/>
              <a:t>42%</a:t>
            </a:r>
            <a:r>
              <a:rPr lang="en-US" sz="3600" dirty="0" smtClean="0"/>
              <a:t> of all blocked malicious URLs Organic to South Africa</a:t>
            </a:r>
            <a:endParaRPr lang="en-US" sz="3600" dirty="0"/>
          </a:p>
        </p:txBody>
      </p:sp>
    </p:spTree>
    <p:extLst>
      <p:ext uri="{BB962C8B-B14F-4D97-AF65-F5344CB8AC3E}">
        <p14:creationId xmlns:p14="http://schemas.microsoft.com/office/powerpoint/2010/main" val="2292122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843"/>
          <a:stretch/>
        </p:blipFill>
        <p:spPr>
          <a:xfrm>
            <a:off x="553680" y="1552319"/>
            <a:ext cx="6913920" cy="4987407"/>
          </a:xfrm>
        </p:spPr>
      </p:pic>
      <p:sp>
        <p:nvSpPr>
          <p:cNvPr id="3" name="Content Placeholder 2"/>
          <p:cNvSpPr txBox="1">
            <a:spLocks/>
          </p:cNvSpPr>
          <p:nvPr/>
        </p:nvSpPr>
        <p:spPr>
          <a:xfrm>
            <a:off x="553681" y="525379"/>
            <a:ext cx="7783438" cy="9451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800" dirty="0"/>
          </a:p>
        </p:txBody>
      </p:sp>
      <p:sp>
        <p:nvSpPr>
          <p:cNvPr id="5" name="Content Placeholder 2"/>
          <p:cNvSpPr txBox="1">
            <a:spLocks/>
          </p:cNvSpPr>
          <p:nvPr/>
        </p:nvSpPr>
        <p:spPr>
          <a:xfrm>
            <a:off x="706081" y="381000"/>
            <a:ext cx="7783438" cy="945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23%</a:t>
            </a:r>
            <a:r>
              <a:rPr lang="en-US" dirty="0" smtClean="0"/>
              <a:t> blocked malicious URLs hosted in Africa were from South Africa</a:t>
            </a:r>
            <a:endParaRPr lang="en-US" dirty="0"/>
          </a:p>
        </p:txBody>
      </p:sp>
    </p:spTree>
    <p:extLst>
      <p:ext uri="{BB962C8B-B14F-4D97-AF65-F5344CB8AC3E}">
        <p14:creationId xmlns:p14="http://schemas.microsoft.com/office/powerpoint/2010/main" val="3797487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267200"/>
            <a:ext cx="7772400" cy="1362075"/>
          </a:xfrm>
        </p:spPr>
        <p:txBody>
          <a:bodyPr>
            <a:noAutofit/>
          </a:bodyPr>
          <a:lstStyle/>
          <a:p>
            <a:r>
              <a:rPr lang="en-US" sz="4800" dirty="0" smtClean="0"/>
              <a:t>Techniques &amp; trends</a:t>
            </a:r>
            <a:endParaRPr lang="en-US" sz="4800" dirty="0"/>
          </a:p>
        </p:txBody>
      </p:sp>
    </p:spTree>
    <p:extLst>
      <p:ext uri="{BB962C8B-B14F-4D97-AF65-F5344CB8AC3E}">
        <p14:creationId xmlns:p14="http://schemas.microsoft.com/office/powerpoint/2010/main" val="365381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Invisible Ink</a:t>
            </a:r>
            <a:endParaRPr lang="en-US" dirty="0"/>
          </a:p>
        </p:txBody>
      </p:sp>
      <p:sp>
        <p:nvSpPr>
          <p:cNvPr id="3" name="Content Placeholder 2"/>
          <p:cNvSpPr>
            <a:spLocks noGrp="1"/>
          </p:cNvSpPr>
          <p:nvPr>
            <p:ph idx="1"/>
          </p:nvPr>
        </p:nvSpPr>
        <p:spPr>
          <a:xfrm>
            <a:off x="457200" y="5602538"/>
            <a:ext cx="8229600" cy="614830"/>
          </a:xfrm>
        </p:spPr>
        <p:txBody>
          <a:bodyPr>
            <a:normAutofit/>
          </a:bodyPr>
          <a:lstStyle/>
          <a:p>
            <a:pPr marL="0" indent="0" algn="ctr">
              <a:buNone/>
            </a:pPr>
            <a:r>
              <a:rPr lang="en-US" sz="2800" dirty="0" smtClean="0"/>
              <a:t>Concealment via HTTP formatting</a:t>
            </a:r>
            <a:endParaRPr lang="en-US" sz="2800" dirty="0"/>
          </a:p>
        </p:txBody>
      </p:sp>
      <p:pic>
        <p:nvPicPr>
          <p:cNvPr id="4" name="Picture 24"/>
          <p:cNvPicPr>
            <a:picLocks noChangeAspect="1" noChangeArrowheads="1"/>
          </p:cNvPicPr>
          <p:nvPr/>
        </p:nvPicPr>
        <p:blipFill>
          <a:blip r:embed="rId3"/>
          <a:srcRect/>
          <a:stretch>
            <a:fillRect/>
          </a:stretch>
        </p:blipFill>
        <p:spPr bwMode="auto">
          <a:xfrm>
            <a:off x="809625" y="1428750"/>
            <a:ext cx="3656013" cy="4176713"/>
          </a:xfrm>
          <a:prstGeom prst="rect">
            <a:avLst/>
          </a:prstGeom>
          <a:noFill/>
          <a:ln w="9525">
            <a:noFill/>
            <a:miter lim="800000"/>
            <a:headEnd/>
            <a:tailEnd/>
          </a:ln>
        </p:spPr>
      </p:pic>
      <p:pic>
        <p:nvPicPr>
          <p:cNvPr id="5" name="Picture 25"/>
          <p:cNvPicPr>
            <a:picLocks noChangeAspect="1" noChangeArrowheads="1"/>
          </p:cNvPicPr>
          <p:nvPr/>
        </p:nvPicPr>
        <p:blipFill>
          <a:blip r:embed="rId4"/>
          <a:srcRect/>
          <a:stretch>
            <a:fillRect/>
          </a:stretch>
        </p:blipFill>
        <p:spPr bwMode="auto">
          <a:xfrm>
            <a:off x="4619625" y="1447800"/>
            <a:ext cx="3656013" cy="4130675"/>
          </a:xfrm>
          <a:prstGeom prst="rect">
            <a:avLst/>
          </a:prstGeom>
          <a:noFill/>
          <a:ln w="9525">
            <a:noFill/>
            <a:miter lim="800000"/>
            <a:headEnd/>
            <a:tailEnd/>
          </a:ln>
        </p:spPr>
      </p:pic>
    </p:spTree>
    <p:extLst>
      <p:ext uri="{BB962C8B-B14F-4D97-AF65-F5344CB8AC3E}">
        <p14:creationId xmlns:p14="http://schemas.microsoft.com/office/powerpoint/2010/main" val="2252498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Forged Header Info</a:t>
            </a:r>
            <a:endParaRPr lang="en-US" dirty="0"/>
          </a:p>
        </p:txBody>
      </p:sp>
      <p:pic>
        <p:nvPicPr>
          <p:cNvPr id="4" name="Picture 2"/>
          <p:cNvPicPr>
            <a:picLocks noChangeAspect="1" noChangeArrowheads="1"/>
          </p:cNvPicPr>
          <p:nvPr/>
        </p:nvPicPr>
        <p:blipFill>
          <a:blip r:embed="rId3"/>
          <a:srcRect/>
          <a:stretch>
            <a:fillRect/>
          </a:stretch>
        </p:blipFill>
        <p:spPr bwMode="auto">
          <a:xfrm>
            <a:off x="914400" y="1471613"/>
            <a:ext cx="3614737" cy="3657600"/>
          </a:xfrm>
          <a:prstGeom prst="rect">
            <a:avLst/>
          </a:prstGeom>
          <a:noFill/>
          <a:ln w="9525">
            <a:noFill/>
            <a:miter lim="800000"/>
            <a:headEnd/>
            <a:tailEnd/>
          </a:ln>
        </p:spPr>
      </p:pic>
      <p:pic>
        <p:nvPicPr>
          <p:cNvPr id="5" name="Picture 3"/>
          <p:cNvPicPr>
            <a:picLocks noChangeAspect="1" noChangeArrowheads="1"/>
          </p:cNvPicPr>
          <p:nvPr/>
        </p:nvPicPr>
        <p:blipFill>
          <a:blip r:embed="rId4"/>
          <a:srcRect r="25589" b="5679"/>
          <a:stretch>
            <a:fillRect/>
          </a:stretch>
        </p:blipFill>
        <p:spPr bwMode="auto">
          <a:xfrm>
            <a:off x="3581400" y="2001838"/>
            <a:ext cx="5046662" cy="2597150"/>
          </a:xfrm>
          <a:prstGeom prst="rect">
            <a:avLst/>
          </a:prstGeom>
          <a:noFill/>
          <a:ln w="6350">
            <a:solidFill>
              <a:schemeClr val="tx1"/>
            </a:solidFill>
            <a:miter lim="800000"/>
            <a:headEnd/>
            <a:tailEnd/>
          </a:ln>
        </p:spPr>
      </p:pic>
      <p:sp>
        <p:nvSpPr>
          <p:cNvPr id="6" name="Content Placeholder 2"/>
          <p:cNvSpPr txBox="1">
            <a:spLocks/>
          </p:cNvSpPr>
          <p:nvPr/>
        </p:nvSpPr>
        <p:spPr>
          <a:xfrm>
            <a:off x="457200" y="5257800"/>
            <a:ext cx="8229600" cy="959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Adding fake header info to hide original source</a:t>
            </a:r>
            <a:endParaRPr lang="en-US" sz="2800" dirty="0"/>
          </a:p>
        </p:txBody>
      </p:sp>
    </p:spTree>
    <p:extLst>
      <p:ext uri="{BB962C8B-B14F-4D97-AF65-F5344CB8AC3E}">
        <p14:creationId xmlns:p14="http://schemas.microsoft.com/office/powerpoint/2010/main" val="249547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a:ea typeface="新細明體" pitchFamily="18" charset="-120"/>
              </a:rPr>
              <a:t>URL REDIRECTION USING POPULAR </a:t>
            </a:r>
            <a:r>
              <a:rPr lang="en-US" altLang="zh-TW" dirty="0" smtClean="0">
                <a:ea typeface="新細明體" pitchFamily="18" charset="-120"/>
              </a:rPr>
              <a:t>SITES</a:t>
            </a:r>
            <a:endParaRPr lang="en-US" dirty="0"/>
          </a:p>
        </p:txBody>
      </p:sp>
      <p:sp>
        <p:nvSpPr>
          <p:cNvPr id="4" name="Content Placeholder 2"/>
          <p:cNvSpPr txBox="1">
            <a:spLocks/>
          </p:cNvSpPr>
          <p:nvPr/>
        </p:nvSpPr>
        <p:spPr>
          <a:xfrm>
            <a:off x="457200" y="5602538"/>
            <a:ext cx="8229600" cy="6148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Inclusion of popular sites in links</a:t>
            </a:r>
            <a:endParaRPr lang="en-US" sz="2800" dirty="0"/>
          </a:p>
        </p:txBody>
      </p:sp>
      <p:pic>
        <p:nvPicPr>
          <p:cNvPr id="6" name="Picture 11"/>
          <p:cNvPicPr>
            <a:picLocks noChangeAspect="1" noChangeArrowheads="1"/>
          </p:cNvPicPr>
          <p:nvPr/>
        </p:nvPicPr>
        <p:blipFill>
          <a:blip r:embed="rId3"/>
          <a:srcRect/>
          <a:stretch>
            <a:fillRect/>
          </a:stretch>
        </p:blipFill>
        <p:spPr bwMode="auto">
          <a:xfrm>
            <a:off x="838200" y="1914525"/>
            <a:ext cx="4514850" cy="3571875"/>
          </a:xfrm>
          <a:prstGeom prst="rect">
            <a:avLst/>
          </a:prstGeom>
          <a:noFill/>
          <a:ln w="9525">
            <a:noFill/>
            <a:miter lim="800000"/>
            <a:headEnd/>
            <a:tailEnd/>
          </a:ln>
        </p:spPr>
      </p:pic>
      <p:pic>
        <p:nvPicPr>
          <p:cNvPr id="7" name="Picture 12"/>
          <p:cNvPicPr>
            <a:picLocks noChangeAspect="1" noChangeArrowheads="1"/>
          </p:cNvPicPr>
          <p:nvPr/>
        </p:nvPicPr>
        <p:blipFill>
          <a:blip r:embed="rId4"/>
          <a:srcRect/>
          <a:stretch>
            <a:fillRect/>
          </a:stretch>
        </p:blipFill>
        <p:spPr bwMode="auto">
          <a:xfrm>
            <a:off x="1311275" y="4038600"/>
            <a:ext cx="7313613" cy="1319212"/>
          </a:xfrm>
          <a:prstGeom prst="rect">
            <a:avLst/>
          </a:prstGeom>
          <a:noFill/>
          <a:ln w="6350">
            <a:solidFill>
              <a:schemeClr val="tx1"/>
            </a:solidFill>
            <a:miter lim="800000"/>
            <a:headEnd/>
            <a:tailEnd/>
          </a:ln>
        </p:spPr>
      </p:pic>
    </p:spTree>
    <p:extLst>
      <p:ext uri="{BB962C8B-B14F-4D97-AF65-F5344CB8AC3E}">
        <p14:creationId xmlns:p14="http://schemas.microsoft.com/office/powerpoint/2010/main" val="310721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a:ea typeface="新細明體" pitchFamily="18" charset="-120"/>
              </a:rPr>
              <a:t>OBFUSCATING URLS </a:t>
            </a:r>
            <a:r>
              <a:rPr lang="en-US" altLang="zh-TW" sz="3100" dirty="0">
                <a:ea typeface="新細明體" pitchFamily="18" charset="-120"/>
              </a:rPr>
              <a:t>(PUNYCODED URLS)</a:t>
            </a:r>
            <a:endParaRPr lang="en-US" sz="3100" dirty="0"/>
          </a:p>
        </p:txBody>
      </p:sp>
      <p:pic>
        <p:nvPicPr>
          <p:cNvPr id="4" name="Picture 2"/>
          <p:cNvPicPr>
            <a:picLocks noChangeAspect="1" noChangeArrowheads="1"/>
          </p:cNvPicPr>
          <p:nvPr/>
        </p:nvPicPr>
        <p:blipFill>
          <a:blip r:embed="rId3"/>
          <a:srcRect/>
          <a:stretch>
            <a:fillRect/>
          </a:stretch>
        </p:blipFill>
        <p:spPr bwMode="auto">
          <a:xfrm>
            <a:off x="3505200" y="1719998"/>
            <a:ext cx="4564062" cy="3690202"/>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1219200" y="2238300"/>
            <a:ext cx="2902142" cy="2943017"/>
          </a:xfrm>
          <a:prstGeom prst="rect">
            <a:avLst/>
          </a:prstGeom>
          <a:noFill/>
          <a:ln w="9525">
            <a:noFill/>
            <a:miter lim="800000"/>
            <a:headEnd/>
            <a:tailEnd/>
          </a:ln>
        </p:spPr>
      </p:pic>
      <p:sp>
        <p:nvSpPr>
          <p:cNvPr id="6" name="Content Placeholder 2"/>
          <p:cNvSpPr txBox="1">
            <a:spLocks/>
          </p:cNvSpPr>
          <p:nvPr/>
        </p:nvSpPr>
        <p:spPr>
          <a:xfrm>
            <a:off x="457200" y="5486400"/>
            <a:ext cx="8229600" cy="6148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Converting Unicode characters to ACII characters</a:t>
            </a:r>
            <a:endParaRPr lang="en-US" sz="2800" dirty="0"/>
          </a:p>
        </p:txBody>
      </p:sp>
    </p:spTree>
    <p:extLst>
      <p:ext uri="{BB962C8B-B14F-4D97-AF65-F5344CB8AC3E}">
        <p14:creationId xmlns:p14="http://schemas.microsoft.com/office/powerpoint/2010/main" val="82600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BUGS</a:t>
            </a:r>
            <a:endParaRPr lang="en-US" dirty="0"/>
          </a:p>
        </p:txBody>
      </p:sp>
      <p:grpSp>
        <p:nvGrpSpPr>
          <p:cNvPr id="4" name="Group 1"/>
          <p:cNvGrpSpPr>
            <a:grpSpLocks/>
          </p:cNvGrpSpPr>
          <p:nvPr/>
        </p:nvGrpSpPr>
        <p:grpSpPr bwMode="auto">
          <a:xfrm>
            <a:off x="4495800" y="1577825"/>
            <a:ext cx="4432300" cy="3756175"/>
            <a:chOff x="3721100" y="1574446"/>
            <a:chExt cx="5153393" cy="4487798"/>
          </a:xfrm>
        </p:grpSpPr>
        <p:pic>
          <p:nvPicPr>
            <p:cNvPr id="5" name="Picture 2" descr="G:\spam_technique\webbug_involuntary.JPG"/>
            <p:cNvPicPr>
              <a:picLocks noChangeAspect="1" noChangeArrowheads="1"/>
            </p:cNvPicPr>
            <p:nvPr/>
          </p:nvPicPr>
          <p:blipFill>
            <a:blip r:embed="rId3"/>
            <a:srcRect/>
            <a:stretch>
              <a:fillRect/>
            </a:stretch>
          </p:blipFill>
          <p:spPr bwMode="auto">
            <a:xfrm>
              <a:off x="3919503" y="1574446"/>
              <a:ext cx="4954990" cy="4445354"/>
            </a:xfrm>
            <a:prstGeom prst="rect">
              <a:avLst/>
            </a:prstGeom>
            <a:noFill/>
            <a:ln w="9525">
              <a:noFill/>
              <a:miter lim="800000"/>
              <a:headEnd/>
              <a:tailEnd/>
            </a:ln>
          </p:spPr>
        </p:pic>
        <p:sp>
          <p:nvSpPr>
            <p:cNvPr id="6" name="Rectangle 9"/>
            <p:cNvSpPr>
              <a:spLocks noChangeArrowheads="1"/>
            </p:cNvSpPr>
            <p:nvPr/>
          </p:nvSpPr>
          <p:spPr bwMode="auto">
            <a:xfrm>
              <a:off x="3721100" y="5706109"/>
              <a:ext cx="4123531" cy="356135"/>
            </a:xfrm>
            <a:prstGeom prst="rect">
              <a:avLst/>
            </a:prstGeom>
            <a:noFill/>
            <a:ln w="6350" algn="ctr">
              <a:solidFill>
                <a:srgbClr val="FF0000"/>
              </a:solidFill>
              <a:round/>
              <a:headEnd/>
              <a:tailEnd/>
            </a:ln>
          </p:spPr>
          <p:txBody>
            <a:bodyPr anchor="ctr"/>
            <a:lstStyle/>
            <a:p>
              <a:pPr algn="ctr"/>
              <a:endParaRPr lang="en-US"/>
            </a:p>
          </p:txBody>
        </p:sp>
      </p:grpSp>
      <p:grpSp>
        <p:nvGrpSpPr>
          <p:cNvPr id="7" name="Group 1"/>
          <p:cNvGrpSpPr>
            <a:grpSpLocks/>
          </p:cNvGrpSpPr>
          <p:nvPr/>
        </p:nvGrpSpPr>
        <p:grpSpPr bwMode="auto">
          <a:xfrm>
            <a:off x="200526" y="1577825"/>
            <a:ext cx="4295274" cy="3688685"/>
            <a:chOff x="4008321" y="1571360"/>
            <a:chExt cx="4856545" cy="4171012"/>
          </a:xfrm>
        </p:grpSpPr>
        <p:pic>
          <p:nvPicPr>
            <p:cNvPr id="8" name="Picture 3" descr="G:\spam_technique\webbug_voluntary_1.JPG"/>
            <p:cNvPicPr>
              <a:picLocks noChangeAspect="1" noChangeArrowheads="1"/>
            </p:cNvPicPr>
            <p:nvPr/>
          </p:nvPicPr>
          <p:blipFill>
            <a:blip r:embed="rId4"/>
            <a:srcRect/>
            <a:stretch>
              <a:fillRect/>
            </a:stretch>
          </p:blipFill>
          <p:spPr bwMode="auto">
            <a:xfrm>
              <a:off x="4193457" y="1571360"/>
              <a:ext cx="4671409" cy="4171012"/>
            </a:xfrm>
            <a:prstGeom prst="rect">
              <a:avLst/>
            </a:prstGeom>
            <a:noFill/>
            <a:ln w="9525">
              <a:noFill/>
              <a:miter lim="800000"/>
              <a:headEnd/>
              <a:tailEnd/>
            </a:ln>
          </p:spPr>
        </p:pic>
        <p:sp>
          <p:nvSpPr>
            <p:cNvPr id="9" name="Rectangle 10"/>
            <p:cNvSpPr>
              <a:spLocks noChangeArrowheads="1"/>
            </p:cNvSpPr>
            <p:nvPr/>
          </p:nvSpPr>
          <p:spPr bwMode="auto">
            <a:xfrm>
              <a:off x="4008321" y="4472471"/>
              <a:ext cx="4123531" cy="356135"/>
            </a:xfrm>
            <a:prstGeom prst="rect">
              <a:avLst/>
            </a:prstGeom>
            <a:noFill/>
            <a:ln w="6350" algn="ctr">
              <a:solidFill>
                <a:srgbClr val="FF0000"/>
              </a:solidFill>
              <a:round/>
              <a:headEnd/>
              <a:tailEnd/>
            </a:ln>
          </p:spPr>
          <p:txBody>
            <a:bodyPr anchor="ctr"/>
            <a:lstStyle/>
            <a:p>
              <a:pPr algn="ctr"/>
              <a:endParaRPr lang="en-US"/>
            </a:p>
          </p:txBody>
        </p:sp>
      </p:grpSp>
      <p:sp>
        <p:nvSpPr>
          <p:cNvPr id="10" name="Content Placeholder 2"/>
          <p:cNvSpPr txBox="1">
            <a:spLocks/>
          </p:cNvSpPr>
          <p:nvPr/>
        </p:nvSpPr>
        <p:spPr>
          <a:xfrm>
            <a:off x="457200" y="5486400"/>
            <a:ext cx="8229600" cy="6148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Tracking IDs to check active addresses </a:t>
            </a:r>
            <a:endParaRPr lang="en-US" sz="2800" dirty="0"/>
          </a:p>
        </p:txBody>
      </p:sp>
    </p:spTree>
    <p:extLst>
      <p:ext uri="{BB962C8B-B14F-4D97-AF65-F5344CB8AC3E}">
        <p14:creationId xmlns:p14="http://schemas.microsoft.com/office/powerpoint/2010/main" val="213995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Spam at a glance</a:t>
            </a:r>
            <a:endParaRPr lang="en-US" sz="4800" dirty="0"/>
          </a:p>
        </p:txBody>
      </p:sp>
    </p:spTree>
    <p:extLst>
      <p:ext uri="{BB962C8B-B14F-4D97-AF65-F5344CB8AC3E}">
        <p14:creationId xmlns:p14="http://schemas.microsoft.com/office/powerpoint/2010/main" val="217058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sp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306513"/>
            <a:ext cx="21717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paylo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1333500"/>
            <a:ext cx="24415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vu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633663"/>
            <a:ext cx="19732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landin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3625" y="3371850"/>
            <a:ext cx="12620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direc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35313" y="3151188"/>
            <a:ext cx="2225675"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compromise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65238" y="2622550"/>
            <a:ext cx="234791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p:cNvSpPr>
            <a:spLocks noGrp="1"/>
          </p:cNvSpPr>
          <p:nvPr>
            <p:ph type="dt" sz="quarter" idx="10"/>
          </p:nvPr>
        </p:nvSpPr>
        <p:spPr bwMode="auto">
          <a:xfrm>
            <a:off x="63500" y="6546850"/>
            <a:ext cx="1089025"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EF7E0245-C592-4189-9A3D-44F01CF8C7FB}" type="datetime1">
              <a:rPr lang="en-US" sz="900" b="0" smtClean="0"/>
              <a:pPr eaLnBrk="1" hangingPunct="1"/>
              <a:t>7/8/2013</a:t>
            </a:fld>
            <a:endParaRPr lang="en-US" sz="900" b="0" smtClean="0"/>
          </a:p>
        </p:txBody>
      </p:sp>
      <p:sp>
        <p:nvSpPr>
          <p:cNvPr id="12" name="Slide Number Placeholder 4"/>
          <p:cNvSpPr>
            <a:spLocks noGrp="1"/>
          </p:cNvSpPr>
          <p:nvPr>
            <p:ph type="sldNum" sz="quarter" idx="11"/>
          </p:nvPr>
        </p:nvSpPr>
        <p:spPr bwMode="auto">
          <a:xfrm>
            <a:off x="4386263" y="6473825"/>
            <a:ext cx="371475"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274C0285-5BA2-4055-B377-C035A8BBC69C}" type="slidenum">
              <a:rPr lang="en-US" sz="1200" smtClean="0"/>
              <a:pPr eaLnBrk="1" hangingPunct="1"/>
              <a:t>20</a:t>
            </a:fld>
            <a:endParaRPr lang="en-US" sz="1200" smtClean="0"/>
          </a:p>
        </p:txBody>
      </p:sp>
      <p:sp>
        <p:nvSpPr>
          <p:cNvPr id="13" name="Footer Placeholder 5"/>
          <p:cNvSpPr txBox="1">
            <a:spLocks/>
          </p:cNvSpPr>
          <p:nvPr/>
        </p:nvSpPr>
        <p:spPr bwMode="auto">
          <a:xfrm>
            <a:off x="1062038" y="6546850"/>
            <a:ext cx="2895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914400" rtl="0" eaLnBrk="0" latinLnBrk="0" hangingPunct="0">
              <a:defRPr sz="1600" b="1" kern="1200">
                <a:solidFill>
                  <a:schemeClr val="tx1"/>
                </a:solidFill>
                <a:latin typeface="Arial" pitchFamily="34" charset="0"/>
                <a:ea typeface="+mn-ea"/>
                <a:cs typeface="Arial" pitchFamily="34" charset="0"/>
              </a:defRPr>
            </a:lvl1pPr>
            <a:lvl2pPr marL="742950" indent="-285750" algn="l" defTabSz="914400" rtl="0" eaLnBrk="0" latinLnBrk="0" hangingPunct="0">
              <a:defRPr sz="1600" b="1" kern="1200">
                <a:solidFill>
                  <a:schemeClr val="tx1"/>
                </a:solidFill>
                <a:latin typeface="Arial" pitchFamily="34" charset="0"/>
                <a:ea typeface="+mn-ea"/>
                <a:cs typeface="Arial" pitchFamily="34" charset="0"/>
              </a:defRPr>
            </a:lvl2pPr>
            <a:lvl3pPr marL="1143000" indent="-228600" algn="l" defTabSz="914400" rtl="0" eaLnBrk="0" latinLnBrk="0" hangingPunct="0">
              <a:defRPr sz="1600" b="1" kern="1200">
                <a:solidFill>
                  <a:schemeClr val="tx1"/>
                </a:solidFill>
                <a:latin typeface="Arial" pitchFamily="34" charset="0"/>
                <a:ea typeface="+mn-ea"/>
                <a:cs typeface="Arial" pitchFamily="34" charset="0"/>
              </a:defRPr>
            </a:lvl3pPr>
            <a:lvl4pPr marL="1600200" indent="-228600" algn="l" defTabSz="914400" rtl="0" eaLnBrk="0" latinLnBrk="0" hangingPunct="0">
              <a:defRPr sz="1600" b="1" kern="1200">
                <a:solidFill>
                  <a:schemeClr val="tx1"/>
                </a:solidFill>
                <a:latin typeface="Arial" pitchFamily="34" charset="0"/>
                <a:ea typeface="+mn-ea"/>
                <a:cs typeface="Arial" pitchFamily="34" charset="0"/>
              </a:defRPr>
            </a:lvl4pPr>
            <a:lvl5pPr marL="2057400" indent="-228600" algn="l" defTabSz="914400" rtl="0" eaLnBrk="0" latinLnBrk="0" hangingPunct="0">
              <a:defRPr sz="1600"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sz="1600"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sz="1600"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sz="1600"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sz="1600" b="1" kern="1200">
                <a:solidFill>
                  <a:schemeClr val="tx1"/>
                </a:solidFill>
                <a:latin typeface="Arial" pitchFamily="34" charset="0"/>
                <a:ea typeface="+mn-ea"/>
                <a:cs typeface="Arial" pitchFamily="34" charset="0"/>
              </a:defRPr>
            </a:lvl9pPr>
          </a:lstStyle>
          <a:p>
            <a:pPr eaLnBrk="1" hangingPunct="1"/>
            <a:r>
              <a:rPr lang="en-US" sz="900" b="0" smtClean="0"/>
              <a:t>Confidential | Copyright 2012 Trend Micro Inc.</a:t>
            </a:r>
          </a:p>
        </p:txBody>
      </p:sp>
      <p:sp>
        <p:nvSpPr>
          <p:cNvPr id="15" name="TextBox 14"/>
          <p:cNvSpPr txBox="1"/>
          <p:nvPr/>
        </p:nvSpPr>
        <p:spPr>
          <a:xfrm>
            <a:off x="1101725" y="5607050"/>
            <a:ext cx="1130438" cy="307777"/>
          </a:xfrm>
          <a:prstGeom prst="rect">
            <a:avLst/>
          </a:prstGeom>
          <a:noFill/>
        </p:spPr>
        <p:txBody>
          <a:bodyPr wrap="none">
            <a:spAutoFit/>
          </a:bodyPr>
          <a:lstStyle/>
          <a:p>
            <a:pPr>
              <a:defRPr/>
            </a:pPr>
            <a:r>
              <a:rPr lang="en-US" sz="1400" dirty="0">
                <a:latin typeface="Arial" charset="0"/>
                <a:cs typeface="Arial" charset="0"/>
              </a:rPr>
              <a:t>Spam email</a:t>
            </a:r>
          </a:p>
        </p:txBody>
      </p:sp>
      <p:sp>
        <p:nvSpPr>
          <p:cNvPr id="16" name="TextBox 15"/>
          <p:cNvSpPr txBox="1"/>
          <p:nvPr/>
        </p:nvSpPr>
        <p:spPr>
          <a:xfrm>
            <a:off x="2212975" y="4802188"/>
            <a:ext cx="1348446" cy="523220"/>
          </a:xfrm>
          <a:prstGeom prst="rect">
            <a:avLst/>
          </a:prstGeom>
          <a:noFill/>
        </p:spPr>
        <p:txBody>
          <a:bodyPr wrap="none">
            <a:spAutoFit/>
          </a:bodyPr>
          <a:lstStyle/>
          <a:p>
            <a:pPr>
              <a:defRPr/>
            </a:pPr>
            <a:r>
              <a:rPr lang="en-US" sz="1400" dirty="0">
                <a:latin typeface="Arial" charset="0"/>
                <a:cs typeface="Arial" charset="0"/>
              </a:rPr>
              <a:t>Compromised </a:t>
            </a:r>
            <a:br>
              <a:rPr lang="en-US" sz="1400" dirty="0">
                <a:latin typeface="Arial" charset="0"/>
                <a:cs typeface="Arial" charset="0"/>
              </a:rPr>
            </a:br>
            <a:r>
              <a:rPr lang="en-US" sz="1400" dirty="0">
                <a:latin typeface="Arial" charset="0"/>
                <a:cs typeface="Arial" charset="0"/>
              </a:rPr>
              <a:t>website</a:t>
            </a:r>
          </a:p>
        </p:txBody>
      </p:sp>
      <p:sp>
        <p:nvSpPr>
          <p:cNvPr id="17" name="TextBox 16"/>
          <p:cNvSpPr txBox="1"/>
          <p:nvPr/>
        </p:nvSpPr>
        <p:spPr>
          <a:xfrm>
            <a:off x="3730625" y="4337050"/>
            <a:ext cx="1260281" cy="307777"/>
          </a:xfrm>
          <a:prstGeom prst="rect">
            <a:avLst/>
          </a:prstGeom>
          <a:noFill/>
        </p:spPr>
        <p:txBody>
          <a:bodyPr wrap="none">
            <a:spAutoFit/>
          </a:bodyPr>
          <a:lstStyle/>
          <a:p>
            <a:pPr>
              <a:defRPr/>
            </a:pPr>
            <a:r>
              <a:rPr lang="en-US" sz="1400" dirty="0">
                <a:latin typeface="Arial" charset="0"/>
                <a:cs typeface="Arial" charset="0"/>
              </a:rPr>
              <a:t>Redirect URL</a:t>
            </a:r>
          </a:p>
        </p:txBody>
      </p:sp>
      <p:sp>
        <p:nvSpPr>
          <p:cNvPr id="18" name="TextBox 17"/>
          <p:cNvSpPr txBox="1"/>
          <p:nvPr/>
        </p:nvSpPr>
        <p:spPr>
          <a:xfrm>
            <a:off x="6153150" y="4643438"/>
            <a:ext cx="723275" cy="307777"/>
          </a:xfrm>
          <a:prstGeom prst="rect">
            <a:avLst/>
          </a:prstGeom>
          <a:noFill/>
        </p:spPr>
        <p:txBody>
          <a:bodyPr wrap="none">
            <a:spAutoFit/>
          </a:bodyPr>
          <a:lstStyle/>
          <a:p>
            <a:pPr>
              <a:defRPr/>
            </a:pPr>
            <a:r>
              <a:rPr lang="en-US" sz="1400" dirty="0">
                <a:latin typeface="Arial" charset="0"/>
                <a:cs typeface="Arial" charset="0"/>
              </a:rPr>
              <a:t>Exploit</a:t>
            </a:r>
          </a:p>
        </p:txBody>
      </p:sp>
      <p:sp>
        <p:nvSpPr>
          <p:cNvPr id="19" name="TextBox 18"/>
          <p:cNvSpPr txBox="1"/>
          <p:nvPr/>
        </p:nvSpPr>
        <p:spPr>
          <a:xfrm>
            <a:off x="7054850" y="5467350"/>
            <a:ext cx="832279" cy="307777"/>
          </a:xfrm>
          <a:prstGeom prst="rect">
            <a:avLst/>
          </a:prstGeom>
          <a:noFill/>
        </p:spPr>
        <p:txBody>
          <a:bodyPr wrap="none">
            <a:spAutoFit/>
          </a:bodyPr>
          <a:lstStyle/>
          <a:p>
            <a:pPr>
              <a:defRPr/>
            </a:pPr>
            <a:r>
              <a:rPr lang="en-US" sz="1400" dirty="0">
                <a:latin typeface="Arial" charset="0"/>
                <a:cs typeface="Arial" charset="0"/>
              </a:rPr>
              <a:t>Payload</a:t>
            </a:r>
          </a:p>
        </p:txBody>
      </p:sp>
      <p:sp>
        <p:nvSpPr>
          <p:cNvPr id="20" name="Title 1"/>
          <p:cNvSpPr>
            <a:spLocks noGrp="1"/>
          </p:cNvSpPr>
          <p:nvPr>
            <p:ph type="title"/>
          </p:nvPr>
        </p:nvSpPr>
        <p:spPr>
          <a:xfrm>
            <a:off x="457200" y="274638"/>
            <a:ext cx="8229600" cy="1143000"/>
          </a:xfrm>
        </p:spPr>
        <p:txBody>
          <a:bodyPr/>
          <a:lstStyle/>
          <a:p>
            <a:r>
              <a:rPr lang="en-US" dirty="0"/>
              <a:t>BLACKHOLE EXPLOIT KIT</a:t>
            </a:r>
          </a:p>
        </p:txBody>
      </p:sp>
    </p:spTree>
    <p:extLst>
      <p:ext uri="{BB962C8B-B14F-4D97-AF65-F5344CB8AC3E}">
        <p14:creationId xmlns:p14="http://schemas.microsoft.com/office/powerpoint/2010/main" val="228987460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Spear-Phishing Email: Most Favored APT Attack Bait </a:t>
            </a:r>
            <a:br>
              <a:rPr lang="en-US" dirty="0"/>
            </a:b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92" y="1401216"/>
            <a:ext cx="5694776" cy="35015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6172200" cy="39999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2828836"/>
            <a:ext cx="4572000" cy="646331"/>
          </a:xfrm>
          <a:prstGeom prst="rect">
            <a:avLst/>
          </a:prstGeom>
        </p:spPr>
        <p:txBody>
          <a:bodyPr>
            <a:spAutoFit/>
          </a:bodyPr>
          <a:lstStyle/>
          <a:p>
            <a:endParaRPr lang="en-US" dirty="0"/>
          </a:p>
          <a:p>
            <a:endParaRPr lang="en-US" dirty="0"/>
          </a:p>
        </p:txBody>
      </p:sp>
    </p:spTree>
    <p:extLst>
      <p:ext uri="{BB962C8B-B14F-4D97-AF65-F5344CB8AC3E}">
        <p14:creationId xmlns:p14="http://schemas.microsoft.com/office/powerpoint/2010/main" val="341402860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cybercriminal underground link</a:t>
            </a:r>
            <a:endParaRPr lang="en-US" dirty="0"/>
          </a:p>
        </p:txBody>
      </p:sp>
    </p:spTree>
    <p:extLst>
      <p:ext uri="{BB962C8B-B14F-4D97-AF65-F5344CB8AC3E}">
        <p14:creationId xmlns:p14="http://schemas.microsoft.com/office/powerpoint/2010/main" val="4153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Spamming as a Services (</a:t>
            </a:r>
            <a:r>
              <a:rPr lang="en-US" sz="3600" dirty="0" err="1" smtClean="0"/>
              <a:t>SaaS</a:t>
            </a:r>
            <a:r>
              <a:rPr lang="en-US" sz="3600" dirty="0" smtClean="0"/>
              <a:t>)</a:t>
            </a: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544" y="1066800"/>
            <a:ext cx="8411849" cy="5257800"/>
          </a:xfrm>
        </p:spPr>
      </p:pic>
    </p:spTree>
    <p:extLst>
      <p:ext uri="{BB962C8B-B14F-4D97-AF65-F5344CB8AC3E}">
        <p14:creationId xmlns:p14="http://schemas.microsoft.com/office/powerpoint/2010/main" val="134784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future of spam</a:t>
            </a:r>
            <a:endParaRPr lang="en-US" dirty="0"/>
          </a:p>
        </p:txBody>
      </p:sp>
    </p:spTree>
    <p:extLst>
      <p:ext uri="{BB962C8B-B14F-4D97-AF65-F5344CB8AC3E}">
        <p14:creationId xmlns:p14="http://schemas.microsoft.com/office/powerpoint/2010/main" val="17007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tx2">
                <a:tint val="45000"/>
                <a:satMod val="400000"/>
              </a:schemeClr>
            </a:duotone>
            <a:extLst/>
          </a:blip>
          <a:stretch>
            <a:fillRect/>
          </a:stretch>
        </p:blipFill>
        <p:spPr>
          <a:xfrm>
            <a:off x="1267968" y="624268"/>
            <a:ext cx="5727764" cy="5727764"/>
          </a:xfrm>
          <a:prstGeom prst="rect">
            <a:avLst/>
          </a:prstGeom>
        </p:spPr>
      </p:pic>
      <p:sp>
        <p:nvSpPr>
          <p:cNvPr id="2" name="Title 1"/>
          <p:cNvSpPr>
            <a:spLocks noGrp="1"/>
          </p:cNvSpPr>
          <p:nvPr>
            <p:ph type="title"/>
          </p:nvPr>
        </p:nvSpPr>
        <p:spPr>
          <a:xfrm>
            <a:off x="0" y="3025775"/>
            <a:ext cx="9144000" cy="571500"/>
          </a:xfrm>
          <a:solidFill>
            <a:schemeClr val="bg1">
              <a:lumMod val="95000"/>
            </a:schemeClr>
          </a:solidFill>
        </p:spPr>
        <p:txBody>
          <a:bodyPr>
            <a:normAutofit fontScale="90000"/>
          </a:bodyPr>
          <a:lstStyle/>
          <a:p>
            <a:pPr algn="ctr">
              <a:defRPr/>
            </a:pPr>
            <a:r>
              <a:rPr lang="en-US" b="1" dirty="0" smtClean="0"/>
              <a:t>  Africa, Security </a:t>
            </a:r>
            <a:br>
              <a:rPr lang="en-US" b="1" dirty="0" smtClean="0"/>
            </a:br>
            <a:r>
              <a:rPr lang="en-US" b="1" dirty="0" smtClean="0"/>
              <a:t>Challenges </a:t>
            </a:r>
            <a:br>
              <a:rPr lang="en-US" b="1" dirty="0" smtClean="0"/>
            </a:br>
            <a:endParaRPr lang="en-US" b="1" dirty="0"/>
          </a:p>
        </p:txBody>
      </p:sp>
      <p:sp>
        <p:nvSpPr>
          <p:cNvPr id="348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C2F830FD-78AB-4D83-AED0-D9812CF58205}" type="datetime1">
              <a:rPr lang="en-US" sz="900" b="0" smtClean="0">
                <a:solidFill>
                  <a:schemeClr val="bg2"/>
                </a:solidFill>
              </a:rPr>
              <a:pPr eaLnBrk="1" hangingPunct="1"/>
              <a:t>7/8/2013</a:t>
            </a:fld>
            <a:endParaRPr lang="en-US" sz="900" b="0" smtClean="0">
              <a:solidFill>
                <a:schemeClr val="bg2"/>
              </a:solidFill>
            </a:endParaRPr>
          </a:p>
        </p:txBody>
      </p:sp>
      <p:sp>
        <p:nvSpPr>
          <p:cNvPr id="3482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81B2D871-CA10-4C87-8F76-EF7DF067D2C6}" type="slidenum">
              <a:rPr lang="en-US" sz="1200" smtClean="0">
                <a:solidFill>
                  <a:schemeClr val="bg2"/>
                </a:solidFill>
              </a:rPr>
              <a:pPr eaLnBrk="1" hangingPunct="1"/>
              <a:t>25</a:t>
            </a:fld>
            <a:endParaRPr lang="en-US" sz="1200" smtClean="0">
              <a:solidFill>
                <a:schemeClr val="bg2"/>
              </a:solidFill>
            </a:endParaRPr>
          </a:p>
        </p:txBody>
      </p:sp>
      <p:sp>
        <p:nvSpPr>
          <p:cNvPr id="34822" name="Footer Placeholder 5"/>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sz="900" b="0" smtClean="0">
                <a:solidFill>
                  <a:schemeClr val="bg2"/>
                </a:solidFill>
              </a:rPr>
              <a:t>| Copyright 2012 Trend Micro Inc.</a:t>
            </a:r>
          </a:p>
        </p:txBody>
      </p:sp>
    </p:spTree>
    <p:extLst>
      <p:ext uri="{BB962C8B-B14F-4D97-AF65-F5344CB8AC3E}">
        <p14:creationId xmlns:p14="http://schemas.microsoft.com/office/powerpoint/2010/main" val="288381145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4B743586-297E-47AB-8616-39D2BA830ED5}" type="slidenum">
              <a:rPr lang="en-US" sz="1200" smtClean="0">
                <a:solidFill>
                  <a:schemeClr val="bg2"/>
                </a:solidFill>
              </a:rPr>
              <a:pPr eaLnBrk="1" hangingPunct="1"/>
              <a:t>26</a:t>
            </a:fld>
            <a:endParaRPr lang="en-US" sz="1200" smtClean="0">
              <a:solidFill>
                <a:schemeClr val="bg2"/>
              </a:solidFill>
            </a:endParaRPr>
          </a:p>
        </p:txBody>
      </p:sp>
      <p:pic>
        <p:nvPicPr>
          <p:cNvPr id="35843" name="Picture 2" descr="http://farm9.staticflickr.com/8337/8185528489_006e59490a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788"/>
            <a:ext cx="53054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5305425" y="1087438"/>
            <a:ext cx="2713038" cy="714375"/>
          </a:xfrm>
          <a:prstGeom prst="rect">
            <a:avLst/>
          </a:prstGeom>
        </p:spPr>
        <p:txBody>
          <a:bodyPr/>
          <a:lst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8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28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28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2800" b="1">
                <a:solidFill>
                  <a:schemeClr val="tx2"/>
                </a:solidFill>
                <a:latin typeface="Arial" charset="0"/>
                <a:cs typeface="Arial" charset="0"/>
              </a:defRPr>
            </a:lvl9pPr>
          </a:lstStyle>
          <a:p>
            <a:pPr>
              <a:defRPr/>
            </a:pPr>
            <a:r>
              <a:rPr lang="en-US" sz="2800" kern="0" dirty="0" smtClean="0"/>
              <a:t>Why Africa? </a:t>
            </a:r>
            <a:endParaRPr lang="en-US" sz="2800" kern="0" dirty="0"/>
          </a:p>
        </p:txBody>
      </p:sp>
      <p:sp>
        <p:nvSpPr>
          <p:cNvPr id="7" name="Content Placeholder 2"/>
          <p:cNvSpPr txBox="1">
            <a:spLocks/>
          </p:cNvSpPr>
          <p:nvPr/>
        </p:nvSpPr>
        <p:spPr>
          <a:xfrm>
            <a:off x="5305425" y="444500"/>
            <a:ext cx="3606800" cy="4464050"/>
          </a:xfrm>
          <a:prstGeom prst="rect">
            <a:avLst/>
          </a:prstGeom>
        </p:spPr>
        <p:txBody>
          <a:bodyPr/>
          <a:lstStyle>
            <a:lvl1pPr marL="231775" indent="-231775" algn="l" rtl="0" eaLnBrk="0" fontAlgn="base" hangingPunct="0">
              <a:lnSpc>
                <a:spcPct val="90000"/>
              </a:lnSpc>
              <a:spcBef>
                <a:spcPct val="50000"/>
              </a:spcBef>
              <a:spcAft>
                <a:spcPct val="0"/>
              </a:spcAft>
              <a:buClr>
                <a:schemeClr val="tx2"/>
              </a:buClr>
              <a:buChar char="•"/>
              <a:defRPr sz="2400">
                <a:solidFill>
                  <a:schemeClr val="tx1"/>
                </a:solidFill>
                <a:latin typeface="+mn-lt"/>
                <a:ea typeface="+mn-ea"/>
                <a:cs typeface="+mn-cs"/>
              </a:defRPr>
            </a:lvl1pPr>
            <a:lvl2pPr marL="574675" indent="-228600" algn="l" rtl="0" eaLnBrk="0" fontAlgn="base" hangingPunct="0">
              <a:lnSpc>
                <a:spcPct val="90000"/>
              </a:lnSpc>
              <a:spcBef>
                <a:spcPct val="25000"/>
              </a:spcBef>
              <a:spcAft>
                <a:spcPct val="0"/>
              </a:spcAft>
              <a:buClr>
                <a:schemeClr val="tx2"/>
              </a:buClr>
              <a:buChar char="–"/>
              <a:defRPr sz="2000">
                <a:solidFill>
                  <a:schemeClr val="tx1"/>
                </a:solidFill>
                <a:latin typeface="+mn-lt"/>
                <a:cs typeface="+mn-cs"/>
              </a:defRPr>
            </a:lvl2pPr>
            <a:lvl3pPr marL="860425" indent="-171450" algn="l" rtl="0" eaLnBrk="0" fontAlgn="base" hangingPunct="0">
              <a:lnSpc>
                <a:spcPct val="90000"/>
              </a:lnSpc>
              <a:spcBef>
                <a:spcPct val="25000"/>
              </a:spcBef>
              <a:spcAft>
                <a:spcPct val="0"/>
              </a:spcAft>
              <a:buClr>
                <a:schemeClr val="tx2"/>
              </a:buClr>
              <a:buChar char="•"/>
              <a:defRPr>
                <a:solidFill>
                  <a:schemeClr val="tx1"/>
                </a:solidFill>
                <a:latin typeface="+mn-lt"/>
                <a:cs typeface="+mn-cs"/>
              </a:defRPr>
            </a:lvl3pPr>
            <a:lvl4pPr marL="1146175" indent="-171450" algn="l" rtl="0" eaLnBrk="0" fontAlgn="base" hangingPunct="0">
              <a:lnSpc>
                <a:spcPct val="90000"/>
              </a:lnSpc>
              <a:spcBef>
                <a:spcPct val="25000"/>
              </a:spcBef>
              <a:spcAft>
                <a:spcPct val="0"/>
              </a:spcAft>
              <a:buClr>
                <a:schemeClr val="tx2"/>
              </a:buClr>
              <a:buChar char="–"/>
              <a:defRPr sz="1600">
                <a:solidFill>
                  <a:schemeClr val="tx1"/>
                </a:solidFill>
                <a:latin typeface="+mn-lt"/>
                <a:cs typeface="+mn-cs"/>
              </a:defRPr>
            </a:lvl4pPr>
            <a:lvl5pPr marL="1431925" indent="-171450" algn="l" rtl="0" eaLnBrk="0" fontAlgn="base" hangingPunct="0">
              <a:lnSpc>
                <a:spcPct val="90000"/>
              </a:lnSpc>
              <a:spcBef>
                <a:spcPct val="25000"/>
              </a:spcBef>
              <a:spcAft>
                <a:spcPct val="0"/>
              </a:spcAft>
              <a:buClr>
                <a:schemeClr val="tx2"/>
              </a:buClr>
              <a:buChar char="»"/>
              <a:defRPr sz="1600">
                <a:solidFill>
                  <a:schemeClr val="tx1"/>
                </a:solidFill>
                <a:latin typeface="+mn-lt"/>
                <a:cs typeface="+mn-cs"/>
              </a:defRPr>
            </a:lvl5pPr>
            <a:lvl6pPr marL="18891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6pPr>
            <a:lvl7pPr marL="23463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7pPr>
            <a:lvl8pPr marL="28035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8pPr>
            <a:lvl9pPr marL="32607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9pPr>
          </a:lstStyle>
          <a:p>
            <a:pPr marL="0" indent="0">
              <a:buFontTx/>
              <a:buNone/>
              <a:defRPr/>
            </a:pPr>
            <a:endParaRPr lang="en-US" kern="0" dirty="0" smtClean="0"/>
          </a:p>
          <a:p>
            <a:pPr marL="0" indent="0">
              <a:buFontTx/>
              <a:buNone/>
              <a:defRPr/>
            </a:pPr>
            <a:endParaRPr lang="en-US" kern="0" dirty="0"/>
          </a:p>
          <a:p>
            <a:pPr marL="0" indent="0">
              <a:buFontTx/>
              <a:buNone/>
              <a:defRPr/>
            </a:pPr>
            <a:endParaRPr lang="en-US" kern="0" dirty="0" smtClean="0"/>
          </a:p>
          <a:p>
            <a:pPr marL="0" indent="0">
              <a:buFontTx/>
              <a:buNone/>
              <a:defRPr/>
            </a:pPr>
            <a:r>
              <a:rPr lang="en-US" kern="0" dirty="0" smtClean="0"/>
              <a:t>Reason # 1</a:t>
            </a:r>
          </a:p>
          <a:p>
            <a:pPr marL="0" indent="0">
              <a:buFontTx/>
              <a:buNone/>
              <a:defRPr/>
            </a:pPr>
            <a:r>
              <a:rPr lang="en-US" b="0" kern="0" dirty="0" smtClean="0"/>
              <a:t>Availability of Faster and More Affordable Internet Access</a:t>
            </a:r>
            <a:endParaRPr lang="en-US" b="0" kern="0" dirty="0"/>
          </a:p>
        </p:txBody>
      </p:sp>
      <p:sp>
        <p:nvSpPr>
          <p:cNvPr id="8" name="Rectangle 7"/>
          <p:cNvSpPr/>
          <p:nvPr/>
        </p:nvSpPr>
        <p:spPr>
          <a:xfrm>
            <a:off x="169863" y="5368925"/>
            <a:ext cx="6583362" cy="1200150"/>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r">
              <a:defRPr/>
            </a:pPr>
            <a:r>
              <a:rPr lang="en-US" sz="2400" b="0" kern="0" dirty="0">
                <a:solidFill>
                  <a:schemeClr val="tx1">
                    <a:lumMod val="50000"/>
                  </a:schemeClr>
                </a:solidFill>
                <a:latin typeface="Helvetica LT Light" pitchFamily="2" charset="0"/>
              </a:rPr>
              <a:t>At </a:t>
            </a:r>
            <a:r>
              <a:rPr lang="en-US" sz="2400" kern="0" dirty="0">
                <a:solidFill>
                  <a:schemeClr val="tx1">
                    <a:lumMod val="50000"/>
                  </a:schemeClr>
                </a:solidFill>
                <a:latin typeface="Helvetica Inserat LT Std" pitchFamily="34" charset="0"/>
              </a:rPr>
              <a:t>2.9</a:t>
            </a:r>
            <a:r>
              <a:rPr lang="en-US" sz="2400" b="0" kern="0" dirty="0">
                <a:solidFill>
                  <a:schemeClr val="tx1">
                    <a:lumMod val="50000"/>
                  </a:schemeClr>
                </a:solidFill>
                <a:latin typeface="Helvetica LT Light" pitchFamily="2" charset="0"/>
              </a:rPr>
              <a:t> billion subscriptions, it owns half of the world’s mobile population.</a:t>
            </a:r>
          </a:p>
          <a:p>
            <a:pPr algn="r">
              <a:defRPr/>
            </a:pPr>
            <a:r>
              <a:rPr lang="en-US" sz="2400" kern="0" dirty="0">
                <a:solidFill>
                  <a:schemeClr val="tx1">
                    <a:lumMod val="50000"/>
                  </a:schemeClr>
                </a:solidFill>
                <a:latin typeface="Helvetica Inserat LT Std" pitchFamily="34" charset="0"/>
              </a:rPr>
              <a:t>46%</a:t>
            </a:r>
            <a:r>
              <a:rPr lang="en-US" sz="2400" b="0" kern="0" dirty="0">
                <a:solidFill>
                  <a:schemeClr val="tx1">
                    <a:lumMod val="50000"/>
                  </a:schemeClr>
                </a:solidFill>
                <a:latin typeface="Helvetica LT Light" pitchFamily="2" charset="0"/>
              </a:rPr>
              <a:t> world’s internet user base </a:t>
            </a:r>
          </a:p>
        </p:txBody>
      </p:sp>
    </p:spTree>
    <p:extLst>
      <p:ext uri="{BB962C8B-B14F-4D97-AF65-F5344CB8AC3E}">
        <p14:creationId xmlns:p14="http://schemas.microsoft.com/office/powerpoint/2010/main" val="95797177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F4635650-C848-4D46-80F4-31B556DF6717}" type="datetime1">
              <a:rPr lang="en-US" sz="900" b="0" smtClean="0">
                <a:solidFill>
                  <a:schemeClr val="bg2"/>
                </a:solidFill>
              </a:rPr>
              <a:pPr eaLnBrk="1" hangingPunct="1"/>
              <a:t>7/8/2013</a:t>
            </a:fld>
            <a:endParaRPr lang="en-US" sz="900" b="0" smtClean="0">
              <a:solidFill>
                <a:schemeClr val="bg2"/>
              </a:solidFill>
            </a:endParaRPr>
          </a:p>
        </p:txBody>
      </p:sp>
      <p:sp>
        <p:nvSpPr>
          <p:cNvPr id="3686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85DCD3CB-70F6-48B6-BADB-04855D8BDBCB}" type="slidenum">
              <a:rPr lang="en-US" sz="1200" smtClean="0">
                <a:solidFill>
                  <a:schemeClr val="bg2"/>
                </a:solidFill>
              </a:rPr>
              <a:pPr eaLnBrk="1" hangingPunct="1"/>
              <a:t>27</a:t>
            </a:fld>
            <a:endParaRPr lang="en-US" sz="1200" smtClean="0">
              <a:solidFill>
                <a:schemeClr val="bg2"/>
              </a:solidFill>
            </a:endParaRPr>
          </a:p>
        </p:txBody>
      </p:sp>
      <p:sp>
        <p:nvSpPr>
          <p:cNvPr id="36868"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sz="900" b="0" smtClean="0">
                <a:solidFill>
                  <a:schemeClr val="bg2"/>
                </a:solidFill>
              </a:rPr>
              <a:t>Copyright 2012 Trend Micro Inc.</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696913"/>
            <a:ext cx="4865687"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305425" y="993775"/>
            <a:ext cx="3606800" cy="4464050"/>
          </a:xfrm>
          <a:prstGeom prst="rect">
            <a:avLst/>
          </a:prstGeom>
        </p:spPr>
        <p:txBody>
          <a:bodyPr/>
          <a:lstStyle>
            <a:lvl1pPr marL="231775" indent="-231775" algn="l" rtl="0" eaLnBrk="0" fontAlgn="base" hangingPunct="0">
              <a:lnSpc>
                <a:spcPct val="90000"/>
              </a:lnSpc>
              <a:spcBef>
                <a:spcPct val="50000"/>
              </a:spcBef>
              <a:spcAft>
                <a:spcPct val="0"/>
              </a:spcAft>
              <a:buClr>
                <a:schemeClr val="tx2"/>
              </a:buClr>
              <a:buChar char="•"/>
              <a:defRPr sz="2400">
                <a:solidFill>
                  <a:schemeClr val="tx1"/>
                </a:solidFill>
                <a:latin typeface="+mn-lt"/>
                <a:ea typeface="+mn-ea"/>
                <a:cs typeface="+mn-cs"/>
              </a:defRPr>
            </a:lvl1pPr>
            <a:lvl2pPr marL="574675" indent="-228600" algn="l" rtl="0" eaLnBrk="0" fontAlgn="base" hangingPunct="0">
              <a:lnSpc>
                <a:spcPct val="90000"/>
              </a:lnSpc>
              <a:spcBef>
                <a:spcPct val="25000"/>
              </a:spcBef>
              <a:spcAft>
                <a:spcPct val="0"/>
              </a:spcAft>
              <a:buClr>
                <a:schemeClr val="tx2"/>
              </a:buClr>
              <a:buChar char="–"/>
              <a:defRPr sz="2000">
                <a:solidFill>
                  <a:schemeClr val="tx1"/>
                </a:solidFill>
                <a:latin typeface="+mn-lt"/>
                <a:cs typeface="+mn-cs"/>
              </a:defRPr>
            </a:lvl2pPr>
            <a:lvl3pPr marL="860425" indent="-171450" algn="l" rtl="0" eaLnBrk="0" fontAlgn="base" hangingPunct="0">
              <a:lnSpc>
                <a:spcPct val="90000"/>
              </a:lnSpc>
              <a:spcBef>
                <a:spcPct val="25000"/>
              </a:spcBef>
              <a:spcAft>
                <a:spcPct val="0"/>
              </a:spcAft>
              <a:buClr>
                <a:schemeClr val="tx2"/>
              </a:buClr>
              <a:buChar char="•"/>
              <a:defRPr>
                <a:solidFill>
                  <a:schemeClr val="tx1"/>
                </a:solidFill>
                <a:latin typeface="+mn-lt"/>
                <a:cs typeface="+mn-cs"/>
              </a:defRPr>
            </a:lvl3pPr>
            <a:lvl4pPr marL="1146175" indent="-171450" algn="l" rtl="0" eaLnBrk="0" fontAlgn="base" hangingPunct="0">
              <a:lnSpc>
                <a:spcPct val="90000"/>
              </a:lnSpc>
              <a:spcBef>
                <a:spcPct val="25000"/>
              </a:spcBef>
              <a:spcAft>
                <a:spcPct val="0"/>
              </a:spcAft>
              <a:buClr>
                <a:schemeClr val="tx2"/>
              </a:buClr>
              <a:buChar char="–"/>
              <a:defRPr sz="1600">
                <a:solidFill>
                  <a:schemeClr val="tx1"/>
                </a:solidFill>
                <a:latin typeface="+mn-lt"/>
                <a:cs typeface="+mn-cs"/>
              </a:defRPr>
            </a:lvl4pPr>
            <a:lvl5pPr marL="1431925" indent="-171450" algn="l" rtl="0" eaLnBrk="0" fontAlgn="base" hangingPunct="0">
              <a:lnSpc>
                <a:spcPct val="90000"/>
              </a:lnSpc>
              <a:spcBef>
                <a:spcPct val="25000"/>
              </a:spcBef>
              <a:spcAft>
                <a:spcPct val="0"/>
              </a:spcAft>
              <a:buClr>
                <a:schemeClr val="tx2"/>
              </a:buClr>
              <a:buChar char="»"/>
              <a:defRPr sz="1600">
                <a:solidFill>
                  <a:schemeClr val="tx1"/>
                </a:solidFill>
                <a:latin typeface="+mn-lt"/>
                <a:cs typeface="+mn-cs"/>
              </a:defRPr>
            </a:lvl5pPr>
            <a:lvl6pPr marL="18891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6pPr>
            <a:lvl7pPr marL="23463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7pPr>
            <a:lvl8pPr marL="28035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8pPr>
            <a:lvl9pPr marL="32607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9pPr>
          </a:lstStyle>
          <a:p>
            <a:pPr marL="0" indent="0">
              <a:buFontTx/>
              <a:buNone/>
              <a:defRPr/>
            </a:pPr>
            <a:endParaRPr lang="en-US" kern="0" dirty="0" smtClean="0"/>
          </a:p>
          <a:p>
            <a:pPr marL="0" indent="0">
              <a:buFontTx/>
              <a:buNone/>
              <a:defRPr/>
            </a:pPr>
            <a:endParaRPr lang="en-US" kern="0" dirty="0"/>
          </a:p>
          <a:p>
            <a:pPr marL="0" indent="0">
              <a:buFontTx/>
              <a:buNone/>
              <a:defRPr/>
            </a:pPr>
            <a:endParaRPr lang="en-US" kern="0" dirty="0" smtClean="0"/>
          </a:p>
          <a:p>
            <a:pPr marL="0" indent="0">
              <a:buFontTx/>
              <a:buNone/>
              <a:defRPr/>
            </a:pPr>
            <a:r>
              <a:rPr lang="en-US" kern="0" dirty="0" smtClean="0"/>
              <a:t>Reason # 2</a:t>
            </a:r>
          </a:p>
          <a:p>
            <a:pPr marL="0" indent="0">
              <a:buFontTx/>
              <a:buNone/>
              <a:defRPr/>
            </a:pPr>
            <a:r>
              <a:rPr lang="en-US" b="0" kern="0" dirty="0" smtClean="0"/>
              <a:t>Expanded Internet User Base</a:t>
            </a:r>
            <a:endParaRPr lang="en-US" b="0" kern="0" dirty="0"/>
          </a:p>
        </p:txBody>
      </p:sp>
      <p:sp>
        <p:nvSpPr>
          <p:cNvPr id="9" name="Title 1"/>
          <p:cNvSpPr txBox="1">
            <a:spLocks/>
          </p:cNvSpPr>
          <p:nvPr/>
        </p:nvSpPr>
        <p:spPr>
          <a:xfrm>
            <a:off x="5305425" y="1087438"/>
            <a:ext cx="2713038" cy="714375"/>
          </a:xfrm>
          <a:prstGeom prst="rect">
            <a:avLst/>
          </a:prstGeom>
        </p:spPr>
        <p:txBody>
          <a:bodyPr/>
          <a:lst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8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28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28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2800" b="1">
                <a:solidFill>
                  <a:schemeClr val="tx2"/>
                </a:solidFill>
                <a:latin typeface="Arial" charset="0"/>
                <a:cs typeface="Arial" charset="0"/>
              </a:defRPr>
            </a:lvl9pPr>
          </a:lstStyle>
          <a:p>
            <a:pPr>
              <a:defRPr/>
            </a:pPr>
            <a:r>
              <a:rPr lang="en-US" sz="2800" kern="0" dirty="0" smtClean="0"/>
              <a:t>Why Africa? </a:t>
            </a:r>
            <a:endParaRPr lang="en-US" sz="2800" kern="0" dirty="0"/>
          </a:p>
        </p:txBody>
      </p:sp>
      <p:sp>
        <p:nvSpPr>
          <p:cNvPr id="10" name="Rectangle 9"/>
          <p:cNvSpPr/>
          <p:nvPr/>
        </p:nvSpPr>
        <p:spPr>
          <a:xfrm>
            <a:off x="169819" y="5480044"/>
            <a:ext cx="6583678" cy="1200329"/>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r">
              <a:defRPr/>
            </a:pPr>
            <a:r>
              <a:rPr lang="en-US" sz="2400" kern="0" dirty="0">
                <a:solidFill>
                  <a:schemeClr val="bg1"/>
                </a:solidFill>
                <a:latin typeface="Helvetica LT Light" pitchFamily="2" charset="0"/>
              </a:rPr>
              <a:t>At </a:t>
            </a:r>
            <a:r>
              <a:rPr lang="en-US" sz="2400" kern="0" dirty="0">
                <a:solidFill>
                  <a:schemeClr val="bg1"/>
                </a:solidFill>
                <a:latin typeface="Helvetica Inserat LT Std" pitchFamily="34" charset="0"/>
              </a:rPr>
              <a:t>2.9</a:t>
            </a:r>
            <a:r>
              <a:rPr lang="en-US" sz="2400" kern="0" dirty="0">
                <a:solidFill>
                  <a:schemeClr val="bg1"/>
                </a:solidFill>
                <a:latin typeface="Helvetica LT Light" pitchFamily="2" charset="0"/>
              </a:rPr>
              <a:t> billion subscriptions, it owns half of the world’s mobile population.</a:t>
            </a:r>
          </a:p>
          <a:p>
            <a:pPr algn="r">
              <a:defRPr/>
            </a:pPr>
            <a:r>
              <a:rPr lang="en-US" sz="2400" kern="0" dirty="0">
                <a:solidFill>
                  <a:schemeClr val="bg1"/>
                </a:solidFill>
                <a:latin typeface="Helvetica Inserat LT Std" pitchFamily="34" charset="0"/>
              </a:rPr>
              <a:t>46%</a:t>
            </a:r>
            <a:r>
              <a:rPr lang="en-US" sz="2400" kern="0" dirty="0">
                <a:solidFill>
                  <a:schemeClr val="bg1"/>
                </a:solidFill>
                <a:latin typeface="Helvetica LT Light" pitchFamily="2" charset="0"/>
              </a:rPr>
              <a:t> world’s internet user base </a:t>
            </a:r>
          </a:p>
        </p:txBody>
      </p:sp>
    </p:spTree>
    <p:extLst>
      <p:ext uri="{BB962C8B-B14F-4D97-AF65-F5344CB8AC3E}">
        <p14:creationId xmlns:p14="http://schemas.microsoft.com/office/powerpoint/2010/main" val="32083485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C8D76005-7BDB-43F4-9B69-31FE386A9CA9}" type="datetime1">
              <a:rPr lang="en-US" sz="900" b="0" smtClean="0">
                <a:solidFill>
                  <a:schemeClr val="bg2"/>
                </a:solidFill>
              </a:rPr>
              <a:pPr eaLnBrk="1" hangingPunct="1"/>
              <a:t>7/8/2013</a:t>
            </a:fld>
            <a:endParaRPr lang="en-US" sz="900" b="0" smtClean="0">
              <a:solidFill>
                <a:schemeClr val="bg2"/>
              </a:solidFill>
            </a:endParaRPr>
          </a:p>
        </p:txBody>
      </p:sp>
      <p:sp>
        <p:nvSpPr>
          <p:cNvPr id="3789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fld id="{D238B530-3431-4BD2-8677-59C2D970A7DC}" type="slidenum">
              <a:rPr lang="en-US" sz="1200" smtClean="0">
                <a:solidFill>
                  <a:schemeClr val="bg2"/>
                </a:solidFill>
              </a:rPr>
              <a:pPr eaLnBrk="1" hangingPunct="1"/>
              <a:t>28</a:t>
            </a:fld>
            <a:endParaRPr lang="en-US" sz="1200" smtClean="0">
              <a:solidFill>
                <a:schemeClr val="bg2"/>
              </a:solidFill>
            </a:endParaRPr>
          </a:p>
        </p:txBody>
      </p:sp>
      <p:sp>
        <p:nvSpPr>
          <p:cNvPr id="37892"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sz="900" b="0" smtClean="0">
                <a:solidFill>
                  <a:schemeClr val="bg2"/>
                </a:solidFill>
              </a:rPr>
              <a:t>Copyright 2012 Trend Micro Inc.</a:t>
            </a: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993775"/>
            <a:ext cx="464820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5305425" y="993775"/>
            <a:ext cx="3716338" cy="4464050"/>
          </a:xfrm>
          <a:prstGeom prst="rect">
            <a:avLst/>
          </a:prstGeom>
        </p:spPr>
        <p:txBody>
          <a:bodyPr/>
          <a:lstStyle>
            <a:lvl1pPr marL="231775" indent="-231775" algn="l" rtl="0" eaLnBrk="0" fontAlgn="base" hangingPunct="0">
              <a:lnSpc>
                <a:spcPct val="90000"/>
              </a:lnSpc>
              <a:spcBef>
                <a:spcPct val="50000"/>
              </a:spcBef>
              <a:spcAft>
                <a:spcPct val="0"/>
              </a:spcAft>
              <a:buClr>
                <a:schemeClr val="tx2"/>
              </a:buClr>
              <a:buChar char="•"/>
              <a:defRPr sz="2400">
                <a:solidFill>
                  <a:schemeClr val="tx1"/>
                </a:solidFill>
                <a:latin typeface="+mn-lt"/>
                <a:ea typeface="+mn-ea"/>
                <a:cs typeface="+mn-cs"/>
              </a:defRPr>
            </a:lvl1pPr>
            <a:lvl2pPr marL="574675" indent="-228600" algn="l" rtl="0" eaLnBrk="0" fontAlgn="base" hangingPunct="0">
              <a:lnSpc>
                <a:spcPct val="90000"/>
              </a:lnSpc>
              <a:spcBef>
                <a:spcPct val="25000"/>
              </a:spcBef>
              <a:spcAft>
                <a:spcPct val="0"/>
              </a:spcAft>
              <a:buClr>
                <a:schemeClr val="tx2"/>
              </a:buClr>
              <a:buChar char="–"/>
              <a:defRPr sz="2000">
                <a:solidFill>
                  <a:schemeClr val="tx1"/>
                </a:solidFill>
                <a:latin typeface="+mn-lt"/>
                <a:cs typeface="+mn-cs"/>
              </a:defRPr>
            </a:lvl2pPr>
            <a:lvl3pPr marL="860425" indent="-171450" algn="l" rtl="0" eaLnBrk="0" fontAlgn="base" hangingPunct="0">
              <a:lnSpc>
                <a:spcPct val="90000"/>
              </a:lnSpc>
              <a:spcBef>
                <a:spcPct val="25000"/>
              </a:spcBef>
              <a:spcAft>
                <a:spcPct val="0"/>
              </a:spcAft>
              <a:buClr>
                <a:schemeClr val="tx2"/>
              </a:buClr>
              <a:buChar char="•"/>
              <a:defRPr>
                <a:solidFill>
                  <a:schemeClr val="tx1"/>
                </a:solidFill>
                <a:latin typeface="+mn-lt"/>
                <a:cs typeface="+mn-cs"/>
              </a:defRPr>
            </a:lvl3pPr>
            <a:lvl4pPr marL="1146175" indent="-171450" algn="l" rtl="0" eaLnBrk="0" fontAlgn="base" hangingPunct="0">
              <a:lnSpc>
                <a:spcPct val="90000"/>
              </a:lnSpc>
              <a:spcBef>
                <a:spcPct val="25000"/>
              </a:spcBef>
              <a:spcAft>
                <a:spcPct val="0"/>
              </a:spcAft>
              <a:buClr>
                <a:schemeClr val="tx2"/>
              </a:buClr>
              <a:buChar char="–"/>
              <a:defRPr sz="1600">
                <a:solidFill>
                  <a:schemeClr val="tx1"/>
                </a:solidFill>
                <a:latin typeface="+mn-lt"/>
                <a:cs typeface="+mn-cs"/>
              </a:defRPr>
            </a:lvl4pPr>
            <a:lvl5pPr marL="1431925" indent="-171450" algn="l" rtl="0" eaLnBrk="0" fontAlgn="base" hangingPunct="0">
              <a:lnSpc>
                <a:spcPct val="90000"/>
              </a:lnSpc>
              <a:spcBef>
                <a:spcPct val="25000"/>
              </a:spcBef>
              <a:spcAft>
                <a:spcPct val="0"/>
              </a:spcAft>
              <a:buClr>
                <a:schemeClr val="tx2"/>
              </a:buClr>
              <a:buChar char="»"/>
              <a:defRPr sz="1600">
                <a:solidFill>
                  <a:schemeClr val="tx1"/>
                </a:solidFill>
                <a:latin typeface="+mn-lt"/>
                <a:cs typeface="+mn-cs"/>
              </a:defRPr>
            </a:lvl5pPr>
            <a:lvl6pPr marL="18891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6pPr>
            <a:lvl7pPr marL="23463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7pPr>
            <a:lvl8pPr marL="28035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8pPr>
            <a:lvl9pPr marL="3260725" indent="-171450" algn="l" rtl="0" eaLnBrk="1" fontAlgn="base" hangingPunct="1">
              <a:lnSpc>
                <a:spcPct val="90000"/>
              </a:lnSpc>
              <a:spcBef>
                <a:spcPct val="25000"/>
              </a:spcBef>
              <a:spcAft>
                <a:spcPct val="0"/>
              </a:spcAft>
              <a:buClr>
                <a:schemeClr val="tx2"/>
              </a:buClr>
              <a:buChar char="»"/>
              <a:defRPr sz="1600">
                <a:solidFill>
                  <a:schemeClr val="tx1"/>
                </a:solidFill>
                <a:latin typeface="+mn-lt"/>
                <a:cs typeface="+mn-cs"/>
              </a:defRPr>
            </a:lvl9pPr>
          </a:lstStyle>
          <a:p>
            <a:pPr marL="0" indent="0">
              <a:buFontTx/>
              <a:buNone/>
              <a:defRPr/>
            </a:pPr>
            <a:endParaRPr lang="en-US" kern="0" dirty="0" smtClean="0"/>
          </a:p>
          <a:p>
            <a:pPr marL="0" indent="0">
              <a:buFontTx/>
              <a:buNone/>
              <a:defRPr/>
            </a:pPr>
            <a:endParaRPr lang="en-US" kern="0" dirty="0"/>
          </a:p>
          <a:p>
            <a:pPr marL="0" indent="0">
              <a:buFontTx/>
              <a:buNone/>
              <a:defRPr/>
            </a:pPr>
            <a:endParaRPr lang="en-US" kern="0" dirty="0" smtClean="0"/>
          </a:p>
          <a:p>
            <a:pPr marL="0" indent="0">
              <a:buFontTx/>
              <a:buNone/>
              <a:defRPr/>
            </a:pPr>
            <a:r>
              <a:rPr lang="en-US" kern="0" dirty="0" smtClean="0"/>
              <a:t>Reason # 3</a:t>
            </a:r>
          </a:p>
          <a:p>
            <a:pPr marL="0" indent="0">
              <a:buFontTx/>
              <a:buNone/>
              <a:defRPr/>
            </a:pPr>
            <a:r>
              <a:rPr lang="en-US" b="0" kern="0" dirty="0" smtClean="0"/>
              <a:t>Need Cybercrime Laws address modern underground technique </a:t>
            </a:r>
            <a:endParaRPr lang="en-US" b="0" kern="0" dirty="0"/>
          </a:p>
        </p:txBody>
      </p:sp>
      <p:sp>
        <p:nvSpPr>
          <p:cNvPr id="8" name="Title 1"/>
          <p:cNvSpPr txBox="1">
            <a:spLocks/>
          </p:cNvSpPr>
          <p:nvPr/>
        </p:nvSpPr>
        <p:spPr>
          <a:xfrm>
            <a:off x="5305425" y="1087438"/>
            <a:ext cx="2713038" cy="714375"/>
          </a:xfrm>
          <a:prstGeom prst="rect">
            <a:avLst/>
          </a:prstGeom>
        </p:spPr>
        <p:txBody>
          <a:bodyPr/>
          <a:lst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28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28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28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2800" b="1">
                <a:solidFill>
                  <a:schemeClr val="tx2"/>
                </a:solidFill>
                <a:latin typeface="Arial" charset="0"/>
                <a:cs typeface="Arial" charset="0"/>
              </a:defRPr>
            </a:lvl9pPr>
          </a:lstStyle>
          <a:p>
            <a:pPr>
              <a:defRPr/>
            </a:pPr>
            <a:r>
              <a:rPr lang="en-US" sz="2800" kern="0" dirty="0" smtClean="0"/>
              <a:t>Why Africa? </a:t>
            </a:r>
            <a:endParaRPr lang="en-US" sz="2800" kern="0" dirty="0"/>
          </a:p>
        </p:txBody>
      </p:sp>
    </p:spTree>
    <p:extLst>
      <p:ext uri="{BB962C8B-B14F-4D97-AF65-F5344CB8AC3E}">
        <p14:creationId xmlns:p14="http://schemas.microsoft.com/office/powerpoint/2010/main" val="22308140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229600" cy="5410200"/>
          </a:xfrm>
        </p:spPr>
        <p:txBody>
          <a:bodyPr>
            <a:normAutofit lnSpcReduction="10000"/>
          </a:bodyPr>
          <a:lstStyle/>
          <a:p>
            <a:r>
              <a:rPr lang="en-US" dirty="0" smtClean="0">
                <a:solidFill>
                  <a:schemeClr val="accent1">
                    <a:lumMod val="75000"/>
                  </a:schemeClr>
                </a:solidFill>
              </a:rPr>
              <a:t>The number of spam will continue to </a:t>
            </a:r>
            <a:r>
              <a:rPr lang="en-US" u="sng" dirty="0" smtClean="0">
                <a:solidFill>
                  <a:schemeClr val="accent1">
                    <a:lumMod val="75000"/>
                  </a:schemeClr>
                </a:solidFill>
              </a:rPr>
              <a:t>decrease </a:t>
            </a:r>
            <a:r>
              <a:rPr lang="en-US" dirty="0" smtClean="0">
                <a:solidFill>
                  <a:schemeClr val="accent1">
                    <a:lumMod val="75000"/>
                  </a:schemeClr>
                </a:solidFill>
              </a:rPr>
              <a:t>as solution </a:t>
            </a:r>
            <a:r>
              <a:rPr lang="en-US" dirty="0">
                <a:solidFill>
                  <a:schemeClr val="accent1">
                    <a:lumMod val="75000"/>
                  </a:schemeClr>
                </a:solidFill>
              </a:rPr>
              <a:t>becomes basic </a:t>
            </a:r>
            <a:endParaRPr lang="en-US" sz="1000" dirty="0" smtClean="0">
              <a:solidFill>
                <a:schemeClr val="accent1">
                  <a:lumMod val="75000"/>
                </a:schemeClr>
              </a:solidFill>
            </a:endParaRPr>
          </a:p>
          <a:p>
            <a:endParaRPr lang="en-US" sz="1400" dirty="0">
              <a:solidFill>
                <a:schemeClr val="accent1">
                  <a:lumMod val="75000"/>
                </a:schemeClr>
              </a:solidFill>
            </a:endParaRPr>
          </a:p>
          <a:p>
            <a:r>
              <a:rPr lang="en-US" dirty="0" smtClean="0">
                <a:solidFill>
                  <a:schemeClr val="accent1">
                    <a:lumMod val="75000"/>
                  </a:schemeClr>
                </a:solidFill>
              </a:rPr>
              <a:t>The number of traditional spam will </a:t>
            </a:r>
            <a:r>
              <a:rPr lang="en-US" u="sng" dirty="0" smtClean="0">
                <a:solidFill>
                  <a:schemeClr val="accent1">
                    <a:lumMod val="75000"/>
                  </a:schemeClr>
                </a:solidFill>
              </a:rPr>
              <a:t>decrease because </a:t>
            </a:r>
            <a:r>
              <a:rPr lang="en-US" u="sng" dirty="0">
                <a:solidFill>
                  <a:schemeClr val="accent1">
                    <a:lumMod val="75000"/>
                  </a:schemeClr>
                </a:solidFill>
              </a:rPr>
              <a:t>of  </a:t>
            </a:r>
            <a:r>
              <a:rPr lang="en-US" u="sng" dirty="0" smtClean="0">
                <a:solidFill>
                  <a:schemeClr val="accent1">
                    <a:lumMod val="75000"/>
                  </a:schemeClr>
                </a:solidFill>
              </a:rPr>
              <a:t>new vectors</a:t>
            </a:r>
            <a:endParaRPr lang="en-US" sz="1600" u="sng" dirty="0" smtClean="0">
              <a:solidFill>
                <a:schemeClr val="accent1">
                  <a:lumMod val="75000"/>
                </a:schemeClr>
              </a:solidFill>
            </a:endParaRPr>
          </a:p>
          <a:p>
            <a:endParaRPr lang="en-US" sz="1600" dirty="0">
              <a:solidFill>
                <a:schemeClr val="accent1">
                  <a:lumMod val="75000"/>
                </a:schemeClr>
              </a:solidFill>
            </a:endParaRPr>
          </a:p>
          <a:p>
            <a:r>
              <a:rPr lang="en-US" dirty="0" smtClean="0">
                <a:solidFill>
                  <a:schemeClr val="accent1">
                    <a:lumMod val="75000"/>
                  </a:schemeClr>
                </a:solidFill>
              </a:rPr>
              <a:t>Criminals will design highly targeted attack using customize spam</a:t>
            </a:r>
          </a:p>
          <a:p>
            <a:endParaRPr lang="en-US" dirty="0" smtClean="0">
              <a:solidFill>
                <a:schemeClr val="accent1">
                  <a:lumMod val="75000"/>
                </a:schemeClr>
              </a:solidFill>
            </a:endParaRPr>
          </a:p>
          <a:p>
            <a:r>
              <a:rPr lang="en-US" dirty="0" smtClean="0">
                <a:solidFill>
                  <a:schemeClr val="accent1">
                    <a:lumMod val="75000"/>
                  </a:schemeClr>
                </a:solidFill>
              </a:rPr>
              <a:t>Spam will be still be “sexy” for cybercriminals </a:t>
            </a:r>
            <a:endParaRPr lang="en-US" dirty="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val="1509063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bigailp\Desktop\indentif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63362"/>
            <a:ext cx="5627509" cy="50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238125" y="355600"/>
            <a:ext cx="86566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lang="en-US" sz="3600" dirty="0">
                <a:solidFill>
                  <a:schemeClr val="tx2"/>
                </a:solidFill>
              </a:rPr>
              <a:t>On a typical day, Trend Micro identifies…</a:t>
            </a:r>
          </a:p>
        </p:txBody>
      </p:sp>
    </p:spTree>
    <p:extLst>
      <p:ext uri="{BB962C8B-B14F-4D97-AF65-F5344CB8AC3E}">
        <p14:creationId xmlns:p14="http://schemas.microsoft.com/office/powerpoint/2010/main" val="1938291523"/>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th01.deviantart.net/fs12/300W/i/2011/087/d/4/the_janshirros_jeepney_tour_by_nikgenotiva-dot8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29000"/>
            <a:ext cx="2857500" cy="3048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5" name="Picture 7" descr="http://a1.s6img.com/cdn/box_006/post_16/781457_7395889_l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454897" cy="29031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50" y="1512625"/>
            <a:ext cx="3762028" cy="5116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705930"/>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391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143088"/>
            <a:ext cx="7971078" cy="4981176"/>
          </a:xfrm>
        </p:spPr>
      </p:pic>
    </p:spTree>
    <p:extLst>
      <p:ext uri="{BB962C8B-B14F-4D97-AF65-F5344CB8AC3E}">
        <p14:creationId xmlns:p14="http://schemas.microsoft.com/office/powerpoint/2010/main" val="371948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381000"/>
            <a:ext cx="8229600" cy="6148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Email -</a:t>
            </a:r>
            <a:r>
              <a:rPr lang="en-US" sz="3600" b="1" dirty="0" smtClean="0"/>
              <a:t>Bulk</a:t>
            </a:r>
            <a:r>
              <a:rPr lang="en-US" sz="3600" dirty="0" smtClean="0"/>
              <a:t> of malicious activities</a:t>
            </a:r>
            <a:endParaRPr lang="en-US" sz="36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370" y="1219200"/>
            <a:ext cx="8168030" cy="5105400"/>
          </a:xfrm>
          <a:prstGeom prst="rect">
            <a:avLst/>
          </a:prstGeom>
        </p:spPr>
      </p:pic>
      <p:sp>
        <p:nvSpPr>
          <p:cNvPr id="4" name="Rectangle 3"/>
          <p:cNvSpPr/>
          <p:nvPr/>
        </p:nvSpPr>
        <p:spPr>
          <a:xfrm>
            <a:off x="4724400" y="2819400"/>
            <a:ext cx="2438400" cy="609600"/>
          </a:xfrm>
          <a:prstGeom prst="rect">
            <a:avLst/>
          </a:prstGeom>
          <a:noFill/>
          <a:ln>
            <a:solidFill>
              <a:srgbClr val="FF0000"/>
            </a:solidFill>
          </a:ln>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1034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1200" y="1224430"/>
            <a:ext cx="7795681" cy="4871570"/>
          </a:xfrm>
        </p:spPr>
      </p:pic>
      <p:sp>
        <p:nvSpPr>
          <p:cNvPr id="5" name="Content Placeholder 2"/>
          <p:cNvSpPr txBox="1">
            <a:spLocks/>
          </p:cNvSpPr>
          <p:nvPr/>
        </p:nvSpPr>
        <p:spPr>
          <a:xfrm>
            <a:off x="457200" y="304800"/>
            <a:ext cx="8229600" cy="6148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Massive Impact of Botnet </a:t>
            </a:r>
            <a:r>
              <a:rPr lang="en-US" sz="3600" b="1" dirty="0" smtClean="0"/>
              <a:t>Takedown</a:t>
            </a:r>
            <a:endParaRPr lang="en-US" sz="3600" b="1" dirty="0"/>
          </a:p>
        </p:txBody>
      </p:sp>
      <p:sp>
        <p:nvSpPr>
          <p:cNvPr id="2" name="Rectangle 1"/>
          <p:cNvSpPr/>
          <p:nvPr/>
        </p:nvSpPr>
        <p:spPr>
          <a:xfrm>
            <a:off x="1371600" y="3200400"/>
            <a:ext cx="5715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568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219543"/>
            <a:ext cx="4419217" cy="491449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617" y="1219200"/>
            <a:ext cx="4419525" cy="4914843"/>
          </a:xfrm>
          <a:prstGeom prst="rect">
            <a:avLst/>
          </a:prstGeom>
        </p:spPr>
      </p:pic>
      <p:sp>
        <p:nvSpPr>
          <p:cNvPr id="6" name="Content Placeholder 2"/>
          <p:cNvSpPr txBox="1">
            <a:spLocks/>
          </p:cNvSpPr>
          <p:nvPr/>
        </p:nvSpPr>
        <p:spPr>
          <a:xfrm>
            <a:off x="457200" y="533400"/>
            <a:ext cx="8229600" cy="6148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Spam is </a:t>
            </a:r>
            <a:r>
              <a:rPr lang="en-US" sz="3600" b="1" dirty="0" smtClean="0"/>
              <a:t>global</a:t>
            </a:r>
            <a:endParaRPr lang="en-US" sz="3600" b="1" dirty="0"/>
          </a:p>
        </p:txBody>
      </p:sp>
    </p:spTree>
    <p:extLst>
      <p:ext uri="{BB962C8B-B14F-4D97-AF65-F5344CB8AC3E}">
        <p14:creationId xmlns:p14="http://schemas.microsoft.com/office/powerpoint/2010/main" val="85137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457200"/>
            <a:ext cx="8229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dirty="0" smtClean="0"/>
              <a:t>Traditional</a:t>
            </a:r>
            <a:r>
              <a:rPr lang="en-US" sz="3600" dirty="0" smtClean="0"/>
              <a:t> Method dominates the market</a:t>
            </a:r>
            <a:endParaRPr lang="en-US" sz="3600" dirty="0"/>
          </a:p>
        </p:txBody>
      </p:sp>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378" y="1371600"/>
            <a:ext cx="7888346" cy="4930585"/>
          </a:xfrm>
        </p:spPr>
      </p:pic>
    </p:spTree>
    <p:extLst>
      <p:ext uri="{BB962C8B-B14F-4D97-AF65-F5344CB8AC3E}">
        <p14:creationId xmlns:p14="http://schemas.microsoft.com/office/powerpoint/2010/main" val="85617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7760" y="685800"/>
            <a:ext cx="8403452" cy="5638800"/>
          </a:xfrm>
        </p:spPr>
      </p:pic>
    </p:spTree>
    <p:extLst>
      <p:ext uri="{BB962C8B-B14F-4D97-AF65-F5344CB8AC3E}">
        <p14:creationId xmlns:p14="http://schemas.microsoft.com/office/powerpoint/2010/main" val="120806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267200"/>
            <a:ext cx="7772400" cy="1362075"/>
          </a:xfrm>
        </p:spPr>
        <p:txBody>
          <a:bodyPr>
            <a:noAutofit/>
          </a:bodyPr>
          <a:lstStyle/>
          <a:p>
            <a:r>
              <a:rPr lang="en-US" sz="4800" dirty="0" smtClean="0"/>
              <a:t>South African Threat Landscape</a:t>
            </a:r>
            <a:endParaRPr lang="en-US" sz="4800" dirty="0"/>
          </a:p>
        </p:txBody>
      </p:sp>
    </p:spTree>
    <p:extLst>
      <p:ext uri="{BB962C8B-B14F-4D97-AF65-F5344CB8AC3E}">
        <p14:creationId xmlns:p14="http://schemas.microsoft.com/office/powerpoint/2010/main" val="3155230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T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4E7A3ED6F8084C8D9D3B99DDF41871" ma:contentTypeVersion="1" ma:contentTypeDescription="Create a new document." ma:contentTypeScope="" ma:versionID="05554a35ae4deded3782c44e6a0bb347">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851AF3-ADA9-4685-B385-99F2907C983F}"/>
</file>

<file path=customXml/itemProps2.xml><?xml version="1.0" encoding="utf-8"?>
<ds:datastoreItem xmlns:ds="http://schemas.openxmlformats.org/officeDocument/2006/customXml" ds:itemID="{EA181672-EF82-46C0-8395-177C337E968E}"/>
</file>

<file path=customXml/itemProps3.xml><?xml version="1.0" encoding="utf-8"?>
<ds:datastoreItem xmlns:ds="http://schemas.openxmlformats.org/officeDocument/2006/customXml" ds:itemID="{02025F13-9BCC-4214-90B5-4FC7943669E8}"/>
</file>

<file path=docProps/app.xml><?xml version="1.0" encoding="utf-8"?>
<Properties xmlns="http://schemas.openxmlformats.org/officeDocument/2006/extended-properties" xmlns:vt="http://schemas.openxmlformats.org/officeDocument/2006/docPropsVTypes">
  <Template>ITU</Template>
  <TotalTime>1149</TotalTime>
  <Words>1225</Words>
  <Application>Microsoft Office PowerPoint</Application>
  <PresentationFormat>On-screen Show (4:3)</PresentationFormat>
  <Paragraphs>172</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ITU</vt:lpstr>
      <vt:lpstr>Rethinking Spam</vt:lpstr>
      <vt:lpstr>Spam at a glance</vt:lpstr>
      <vt:lpstr>PowerPoint Presentation</vt:lpstr>
      <vt:lpstr>PowerPoint Presentation</vt:lpstr>
      <vt:lpstr>PowerPoint Presentation</vt:lpstr>
      <vt:lpstr>PowerPoint Presentation</vt:lpstr>
      <vt:lpstr>PowerPoint Presentation</vt:lpstr>
      <vt:lpstr>PowerPoint Presentation</vt:lpstr>
      <vt:lpstr>South African Threat Landscape</vt:lpstr>
      <vt:lpstr>PowerPoint Presentation</vt:lpstr>
      <vt:lpstr>PowerPoint Presentation</vt:lpstr>
      <vt:lpstr>PowerPoint Presentation</vt:lpstr>
      <vt:lpstr>PowerPoint Presentation</vt:lpstr>
      <vt:lpstr>Techniques &amp; trends</vt:lpstr>
      <vt:lpstr>Invisible Ink</vt:lpstr>
      <vt:lpstr>Forged Header Info</vt:lpstr>
      <vt:lpstr>URL REDIRECTION USING POPULAR SITES</vt:lpstr>
      <vt:lpstr>OBFUSCATING URLS (PUNYCODED URLS)</vt:lpstr>
      <vt:lpstr>WEB BUGS</vt:lpstr>
      <vt:lpstr>BLACKHOLE EXPLOIT KIT</vt:lpstr>
      <vt:lpstr> Spear-Phishing Email: Most Favored APT Attack Bait  </vt:lpstr>
      <vt:lpstr>The cybercriminal underground link</vt:lpstr>
      <vt:lpstr>Spamming as a Services (SaaS)</vt:lpstr>
      <vt:lpstr>The future of spam</vt:lpstr>
      <vt:lpstr>  Africa, Security  Challenges  </vt:lpstr>
      <vt:lpstr>PowerPoint Presentation</vt:lpstr>
      <vt:lpstr>PowerPoint Presentation</vt:lpstr>
      <vt:lpstr>PowerPoint Presentation</vt:lpstr>
      <vt:lpstr>PowerPoint Presentation</vt:lpstr>
      <vt:lpstr>PowerPoint Presentation</vt:lpstr>
      <vt:lpstr>Backup slides</vt:lpstr>
      <vt:lpstr>PowerPoint Presentation</vt:lpstr>
    </vt:vector>
  </TitlesOfParts>
  <Company>Trend Micro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Myla V. Pilao</dc:creator>
  <cp:lastModifiedBy>Myla Pilao (AV-PH)</cp:lastModifiedBy>
  <cp:revision>92</cp:revision>
  <dcterms:created xsi:type="dcterms:W3CDTF">2013-07-04T09:13:06Z</dcterms:created>
  <dcterms:modified xsi:type="dcterms:W3CDTF">2013-07-08T10:15:06Z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0x010100F74E7A3ED6F8084C8D9D3B99DDF41871</vt:lpwstr>
  </property>
</Properties>
</file>