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5"/>
  </p:notesMasterIdLst>
  <p:handoutMasterIdLst>
    <p:handoutMasterId r:id="rId26"/>
  </p:handoutMasterIdLst>
  <p:sldIdLst>
    <p:sldId id="292" r:id="rId3"/>
    <p:sldId id="295" r:id="rId4"/>
    <p:sldId id="256" r:id="rId5"/>
    <p:sldId id="294" r:id="rId6"/>
    <p:sldId id="283" r:id="rId7"/>
    <p:sldId id="266" r:id="rId8"/>
    <p:sldId id="259" r:id="rId9"/>
    <p:sldId id="263" r:id="rId10"/>
    <p:sldId id="280" r:id="rId11"/>
    <p:sldId id="278" r:id="rId12"/>
    <p:sldId id="300" r:id="rId13"/>
    <p:sldId id="260" r:id="rId14"/>
    <p:sldId id="270" r:id="rId15"/>
    <p:sldId id="277" r:id="rId16"/>
    <p:sldId id="274" r:id="rId17"/>
    <p:sldId id="298" r:id="rId18"/>
    <p:sldId id="299" r:id="rId19"/>
    <p:sldId id="273" r:id="rId20"/>
    <p:sldId id="276" r:id="rId21"/>
    <p:sldId id="281" r:id="rId22"/>
    <p:sldId id="297" r:id="rId23"/>
    <p:sldId id="28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395" autoAdjust="0"/>
    <p:restoredTop sz="79929" autoAdjust="0"/>
  </p:normalViewPr>
  <p:slideViewPr>
    <p:cSldViewPr snapToGrid="0">
      <p:cViewPr varScale="1">
        <p:scale>
          <a:sx n="48" d="100"/>
          <a:sy n="48" d="100"/>
        </p:scale>
        <p:origin x="168" y="53"/>
      </p:cViewPr>
      <p:guideLst/>
    </p:cSldViewPr>
  </p:slideViewPr>
  <p:outlineViewPr>
    <p:cViewPr>
      <p:scale>
        <a:sx n="33" d="100"/>
        <a:sy n="33" d="100"/>
      </p:scale>
      <p:origin x="0" y="-24365"/>
    </p:cViewPr>
  </p:outlineViewPr>
  <p:notesTextViewPr>
    <p:cViewPr>
      <p:scale>
        <a:sx n="1" d="1"/>
        <a:sy n="1" d="1"/>
      </p:scale>
      <p:origin x="0" y="0"/>
    </p:cViewPr>
  </p:notesTextViewPr>
  <p:sorterViewPr>
    <p:cViewPr>
      <p:scale>
        <a:sx n="85" d="100"/>
        <a:sy n="85"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F9CCE-92AC-4720-9C97-B090D57708D7}"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ZW"/>
        </a:p>
      </dgm:t>
    </dgm:pt>
    <dgm:pt modelId="{4F377582-5F30-44F1-8D85-E33FBD4ED56C}">
      <dgm:prSet phldrT="[Text]"/>
      <dgm:spPr>
        <a:solidFill>
          <a:schemeClr val="bg1">
            <a:lumMod val="75000"/>
          </a:schemeClr>
        </a:solidFill>
      </dgm:spPr>
      <dgm:t>
        <a:bodyPr/>
        <a:lstStyle/>
        <a:p>
          <a:r>
            <a:rPr lang="en-ZW" dirty="0" smtClean="0"/>
            <a:t>Big Data Ethics</a:t>
          </a:r>
          <a:endParaRPr lang="en-ZW" dirty="0"/>
        </a:p>
      </dgm:t>
    </dgm:pt>
    <dgm:pt modelId="{3FC5CB61-FA38-4366-9630-939911EB795A}" type="parTrans" cxnId="{CD517BB0-5C53-4CC2-8C82-8BC614E87177}">
      <dgm:prSet/>
      <dgm:spPr/>
      <dgm:t>
        <a:bodyPr/>
        <a:lstStyle/>
        <a:p>
          <a:endParaRPr lang="en-ZW"/>
        </a:p>
      </dgm:t>
    </dgm:pt>
    <dgm:pt modelId="{8A7F2D51-B0E8-4D4B-B4CE-9687AEB4EABD}" type="sibTrans" cxnId="{CD517BB0-5C53-4CC2-8C82-8BC614E87177}">
      <dgm:prSet/>
      <dgm:spPr/>
      <dgm:t>
        <a:bodyPr/>
        <a:lstStyle/>
        <a:p>
          <a:endParaRPr lang="en-ZW"/>
        </a:p>
      </dgm:t>
    </dgm:pt>
    <dgm:pt modelId="{C82F5851-779F-4639-8662-0BDFFDEAEC97}">
      <dgm:prSet phldrT="[Text]"/>
      <dgm:spPr>
        <a:solidFill>
          <a:srgbClr val="FF0000"/>
        </a:solidFill>
      </dgm:spPr>
      <dgm:t>
        <a:bodyPr/>
        <a:lstStyle/>
        <a:p>
          <a:r>
            <a:rPr lang="en-ZW" dirty="0" smtClean="0"/>
            <a:t>Identity</a:t>
          </a:r>
          <a:endParaRPr lang="en-ZW" dirty="0"/>
        </a:p>
      </dgm:t>
    </dgm:pt>
    <dgm:pt modelId="{01BC1E40-0B62-4F9D-8FFE-58A733FD8F8F}" type="parTrans" cxnId="{8E5C6BE0-D69C-4183-BCA8-A029CE693E54}">
      <dgm:prSet/>
      <dgm:spPr/>
      <dgm:t>
        <a:bodyPr/>
        <a:lstStyle/>
        <a:p>
          <a:endParaRPr lang="en-ZW"/>
        </a:p>
      </dgm:t>
    </dgm:pt>
    <dgm:pt modelId="{E57EADA4-9CA0-4F98-9BA9-30D6F4C1CCA8}" type="sibTrans" cxnId="{8E5C6BE0-D69C-4183-BCA8-A029CE693E54}">
      <dgm:prSet/>
      <dgm:spPr/>
      <dgm:t>
        <a:bodyPr/>
        <a:lstStyle/>
        <a:p>
          <a:endParaRPr lang="en-ZW"/>
        </a:p>
      </dgm:t>
    </dgm:pt>
    <dgm:pt modelId="{8320B90E-3DA3-41C1-A7F0-BD6949F7E687}">
      <dgm:prSet phldrT="[Text]"/>
      <dgm:spPr>
        <a:solidFill>
          <a:srgbClr val="FF0000"/>
        </a:solidFill>
      </dgm:spPr>
      <dgm:t>
        <a:bodyPr/>
        <a:lstStyle/>
        <a:p>
          <a:r>
            <a:rPr lang="en-ZW" dirty="0" smtClean="0"/>
            <a:t>Privacy</a:t>
          </a:r>
          <a:endParaRPr lang="en-ZW" dirty="0"/>
        </a:p>
      </dgm:t>
    </dgm:pt>
    <dgm:pt modelId="{DB58A413-8816-4511-83E4-0021F486AE9A}" type="parTrans" cxnId="{29E74B3E-FA9B-4B02-8E41-C4EB2508864A}">
      <dgm:prSet/>
      <dgm:spPr/>
      <dgm:t>
        <a:bodyPr/>
        <a:lstStyle/>
        <a:p>
          <a:endParaRPr lang="en-ZW"/>
        </a:p>
      </dgm:t>
    </dgm:pt>
    <dgm:pt modelId="{BEFA6FF4-72F4-45A0-B255-6E4F9B36496F}" type="sibTrans" cxnId="{29E74B3E-FA9B-4B02-8E41-C4EB2508864A}">
      <dgm:prSet/>
      <dgm:spPr/>
      <dgm:t>
        <a:bodyPr/>
        <a:lstStyle/>
        <a:p>
          <a:endParaRPr lang="en-ZW"/>
        </a:p>
      </dgm:t>
    </dgm:pt>
    <dgm:pt modelId="{47A7A185-C9DD-4104-AA2E-7E57E7F32FB6}">
      <dgm:prSet phldrT="[Text]"/>
      <dgm:spPr>
        <a:solidFill>
          <a:srgbClr val="FF0000"/>
        </a:solidFill>
      </dgm:spPr>
      <dgm:t>
        <a:bodyPr/>
        <a:lstStyle/>
        <a:p>
          <a:r>
            <a:rPr lang="en-ZW" dirty="0" smtClean="0"/>
            <a:t>Ownership</a:t>
          </a:r>
          <a:endParaRPr lang="en-ZW" dirty="0"/>
        </a:p>
      </dgm:t>
    </dgm:pt>
    <dgm:pt modelId="{52352389-AD77-40AD-86C9-674CF8206CC4}" type="parTrans" cxnId="{D85908C0-2A76-4135-AD89-5B991F6CD7BE}">
      <dgm:prSet/>
      <dgm:spPr/>
      <dgm:t>
        <a:bodyPr/>
        <a:lstStyle/>
        <a:p>
          <a:endParaRPr lang="en-ZW"/>
        </a:p>
      </dgm:t>
    </dgm:pt>
    <dgm:pt modelId="{3C674E8E-B310-44FB-A6BA-0B09319867E5}" type="sibTrans" cxnId="{D85908C0-2A76-4135-AD89-5B991F6CD7BE}">
      <dgm:prSet/>
      <dgm:spPr/>
      <dgm:t>
        <a:bodyPr/>
        <a:lstStyle/>
        <a:p>
          <a:endParaRPr lang="en-ZW"/>
        </a:p>
      </dgm:t>
    </dgm:pt>
    <dgm:pt modelId="{25933FAE-5722-40B2-AA20-5CD8A84F441C}">
      <dgm:prSet phldrT="[Text]"/>
      <dgm:spPr>
        <a:solidFill>
          <a:srgbClr val="FF0000"/>
        </a:solidFill>
      </dgm:spPr>
      <dgm:t>
        <a:bodyPr/>
        <a:lstStyle/>
        <a:p>
          <a:r>
            <a:rPr lang="en-ZW" dirty="0" smtClean="0"/>
            <a:t>Reputation</a:t>
          </a:r>
          <a:endParaRPr lang="en-ZW" dirty="0"/>
        </a:p>
      </dgm:t>
    </dgm:pt>
    <dgm:pt modelId="{34A91DCE-B34C-4C45-845D-DC4051448D7B}" type="parTrans" cxnId="{A5E736CA-8137-4D18-8A2C-B8944D0FD4CE}">
      <dgm:prSet/>
      <dgm:spPr/>
      <dgm:t>
        <a:bodyPr/>
        <a:lstStyle/>
        <a:p>
          <a:endParaRPr lang="en-ZW"/>
        </a:p>
      </dgm:t>
    </dgm:pt>
    <dgm:pt modelId="{4A00B24B-9264-4AF1-A9E6-FEDFA462A4A7}" type="sibTrans" cxnId="{A5E736CA-8137-4D18-8A2C-B8944D0FD4CE}">
      <dgm:prSet/>
      <dgm:spPr/>
      <dgm:t>
        <a:bodyPr/>
        <a:lstStyle/>
        <a:p>
          <a:endParaRPr lang="en-ZW"/>
        </a:p>
      </dgm:t>
    </dgm:pt>
    <dgm:pt modelId="{FC1E4DA8-716D-4EBE-A043-F923487A15A6}" type="pres">
      <dgm:prSet presAssocID="{970F9CCE-92AC-4720-9C97-B090D57708D7}" presName="diagram" presStyleCnt="0">
        <dgm:presLayoutVars>
          <dgm:chMax val="1"/>
          <dgm:dir/>
          <dgm:animLvl val="ctr"/>
          <dgm:resizeHandles val="exact"/>
        </dgm:presLayoutVars>
      </dgm:prSet>
      <dgm:spPr/>
      <dgm:t>
        <a:bodyPr/>
        <a:lstStyle/>
        <a:p>
          <a:endParaRPr lang="en-ZW"/>
        </a:p>
      </dgm:t>
    </dgm:pt>
    <dgm:pt modelId="{47ECA24D-5CD4-4D13-A955-BBECD165D6B2}" type="pres">
      <dgm:prSet presAssocID="{970F9CCE-92AC-4720-9C97-B090D57708D7}" presName="matrix" presStyleCnt="0"/>
      <dgm:spPr/>
    </dgm:pt>
    <dgm:pt modelId="{A49D741B-EA7A-476F-A09C-CC4DF57427EC}" type="pres">
      <dgm:prSet presAssocID="{970F9CCE-92AC-4720-9C97-B090D57708D7}" presName="tile1" presStyleLbl="node1" presStyleIdx="0" presStyleCnt="4"/>
      <dgm:spPr/>
      <dgm:t>
        <a:bodyPr/>
        <a:lstStyle/>
        <a:p>
          <a:endParaRPr lang="en-ZW"/>
        </a:p>
      </dgm:t>
    </dgm:pt>
    <dgm:pt modelId="{F2113BA0-6D40-4CEF-821A-75A975441E97}" type="pres">
      <dgm:prSet presAssocID="{970F9CCE-92AC-4720-9C97-B090D57708D7}" presName="tile1text" presStyleLbl="node1" presStyleIdx="0" presStyleCnt="4">
        <dgm:presLayoutVars>
          <dgm:chMax val="0"/>
          <dgm:chPref val="0"/>
          <dgm:bulletEnabled val="1"/>
        </dgm:presLayoutVars>
      </dgm:prSet>
      <dgm:spPr/>
      <dgm:t>
        <a:bodyPr/>
        <a:lstStyle/>
        <a:p>
          <a:endParaRPr lang="en-ZW"/>
        </a:p>
      </dgm:t>
    </dgm:pt>
    <dgm:pt modelId="{988BC737-D327-4D37-B531-55FCC66A25AE}" type="pres">
      <dgm:prSet presAssocID="{970F9CCE-92AC-4720-9C97-B090D57708D7}" presName="tile2" presStyleLbl="node1" presStyleIdx="1" presStyleCnt="4" custScaleY="99966"/>
      <dgm:spPr/>
      <dgm:t>
        <a:bodyPr/>
        <a:lstStyle/>
        <a:p>
          <a:endParaRPr lang="en-ZW"/>
        </a:p>
      </dgm:t>
    </dgm:pt>
    <dgm:pt modelId="{2881FCF0-975E-438A-AE63-E2E61EA21712}" type="pres">
      <dgm:prSet presAssocID="{970F9CCE-92AC-4720-9C97-B090D57708D7}" presName="tile2text" presStyleLbl="node1" presStyleIdx="1" presStyleCnt="4">
        <dgm:presLayoutVars>
          <dgm:chMax val="0"/>
          <dgm:chPref val="0"/>
          <dgm:bulletEnabled val="1"/>
        </dgm:presLayoutVars>
      </dgm:prSet>
      <dgm:spPr/>
      <dgm:t>
        <a:bodyPr/>
        <a:lstStyle/>
        <a:p>
          <a:endParaRPr lang="en-ZW"/>
        </a:p>
      </dgm:t>
    </dgm:pt>
    <dgm:pt modelId="{BE44D5DE-A805-4CFB-ABF9-65644741167D}" type="pres">
      <dgm:prSet presAssocID="{970F9CCE-92AC-4720-9C97-B090D57708D7}" presName="tile3" presStyleLbl="node1" presStyleIdx="2" presStyleCnt="4"/>
      <dgm:spPr/>
      <dgm:t>
        <a:bodyPr/>
        <a:lstStyle/>
        <a:p>
          <a:endParaRPr lang="en-ZW"/>
        </a:p>
      </dgm:t>
    </dgm:pt>
    <dgm:pt modelId="{3F93A7A0-ED60-49F1-AADE-AD32A814EB70}" type="pres">
      <dgm:prSet presAssocID="{970F9CCE-92AC-4720-9C97-B090D57708D7}" presName="tile3text" presStyleLbl="node1" presStyleIdx="2" presStyleCnt="4">
        <dgm:presLayoutVars>
          <dgm:chMax val="0"/>
          <dgm:chPref val="0"/>
          <dgm:bulletEnabled val="1"/>
        </dgm:presLayoutVars>
      </dgm:prSet>
      <dgm:spPr/>
      <dgm:t>
        <a:bodyPr/>
        <a:lstStyle/>
        <a:p>
          <a:endParaRPr lang="en-ZW"/>
        </a:p>
      </dgm:t>
    </dgm:pt>
    <dgm:pt modelId="{9AEBBB0D-4434-4336-8FAF-56FB0EFD84D1}" type="pres">
      <dgm:prSet presAssocID="{970F9CCE-92AC-4720-9C97-B090D57708D7}" presName="tile4" presStyleLbl="node1" presStyleIdx="3" presStyleCnt="4" custLinFactNeighborY="-2212"/>
      <dgm:spPr/>
      <dgm:t>
        <a:bodyPr/>
        <a:lstStyle/>
        <a:p>
          <a:endParaRPr lang="en-ZW"/>
        </a:p>
      </dgm:t>
    </dgm:pt>
    <dgm:pt modelId="{CAE052EC-C4A3-479C-BCFB-6EF3DB29505A}" type="pres">
      <dgm:prSet presAssocID="{970F9CCE-92AC-4720-9C97-B090D57708D7}" presName="tile4text" presStyleLbl="node1" presStyleIdx="3" presStyleCnt="4">
        <dgm:presLayoutVars>
          <dgm:chMax val="0"/>
          <dgm:chPref val="0"/>
          <dgm:bulletEnabled val="1"/>
        </dgm:presLayoutVars>
      </dgm:prSet>
      <dgm:spPr/>
      <dgm:t>
        <a:bodyPr/>
        <a:lstStyle/>
        <a:p>
          <a:endParaRPr lang="en-ZW"/>
        </a:p>
      </dgm:t>
    </dgm:pt>
    <dgm:pt modelId="{8B4787B6-54DC-4296-9548-A73B4C1FF607}" type="pres">
      <dgm:prSet presAssocID="{970F9CCE-92AC-4720-9C97-B090D57708D7}" presName="centerTile" presStyleLbl="fgShp" presStyleIdx="0" presStyleCnt="1" custScaleX="110857" custScaleY="142821">
        <dgm:presLayoutVars>
          <dgm:chMax val="0"/>
          <dgm:chPref val="0"/>
        </dgm:presLayoutVars>
      </dgm:prSet>
      <dgm:spPr/>
      <dgm:t>
        <a:bodyPr/>
        <a:lstStyle/>
        <a:p>
          <a:endParaRPr lang="en-ZW"/>
        </a:p>
      </dgm:t>
    </dgm:pt>
  </dgm:ptLst>
  <dgm:cxnLst>
    <dgm:cxn modelId="{70773866-64A7-43A8-AEEC-788DEC58B865}" type="presOf" srcId="{47A7A185-C9DD-4104-AA2E-7E57E7F32FB6}" destId="{BE44D5DE-A805-4CFB-ABF9-65644741167D}" srcOrd="0" destOrd="0" presId="urn:microsoft.com/office/officeart/2005/8/layout/matrix1"/>
    <dgm:cxn modelId="{7361C191-91C7-40F8-82BA-9A5C578F09DA}" type="presOf" srcId="{8320B90E-3DA3-41C1-A7F0-BD6949F7E687}" destId="{2881FCF0-975E-438A-AE63-E2E61EA21712}" srcOrd="1" destOrd="0" presId="urn:microsoft.com/office/officeart/2005/8/layout/matrix1"/>
    <dgm:cxn modelId="{5B07CE2D-B88B-4BE6-BE02-955D0D649E38}" type="presOf" srcId="{8320B90E-3DA3-41C1-A7F0-BD6949F7E687}" destId="{988BC737-D327-4D37-B531-55FCC66A25AE}" srcOrd="0" destOrd="0" presId="urn:microsoft.com/office/officeart/2005/8/layout/matrix1"/>
    <dgm:cxn modelId="{D85908C0-2A76-4135-AD89-5B991F6CD7BE}" srcId="{4F377582-5F30-44F1-8D85-E33FBD4ED56C}" destId="{47A7A185-C9DD-4104-AA2E-7E57E7F32FB6}" srcOrd="2" destOrd="0" parTransId="{52352389-AD77-40AD-86C9-674CF8206CC4}" sibTransId="{3C674E8E-B310-44FB-A6BA-0B09319867E5}"/>
    <dgm:cxn modelId="{97F0DD11-D5D3-46AB-8119-2BC950DC8E65}" type="presOf" srcId="{C82F5851-779F-4639-8662-0BDFFDEAEC97}" destId="{A49D741B-EA7A-476F-A09C-CC4DF57427EC}" srcOrd="0" destOrd="0" presId="urn:microsoft.com/office/officeart/2005/8/layout/matrix1"/>
    <dgm:cxn modelId="{8E5C6BE0-D69C-4183-BCA8-A029CE693E54}" srcId="{4F377582-5F30-44F1-8D85-E33FBD4ED56C}" destId="{C82F5851-779F-4639-8662-0BDFFDEAEC97}" srcOrd="0" destOrd="0" parTransId="{01BC1E40-0B62-4F9D-8FFE-58A733FD8F8F}" sibTransId="{E57EADA4-9CA0-4F98-9BA9-30D6F4C1CCA8}"/>
    <dgm:cxn modelId="{85DB7258-AAAD-4EFE-B45C-A9544CB7306F}" type="presOf" srcId="{970F9CCE-92AC-4720-9C97-B090D57708D7}" destId="{FC1E4DA8-716D-4EBE-A043-F923487A15A6}" srcOrd="0" destOrd="0" presId="urn:microsoft.com/office/officeart/2005/8/layout/matrix1"/>
    <dgm:cxn modelId="{D9CCF560-6489-4A75-99C1-9DCC48315C0C}" type="presOf" srcId="{C82F5851-779F-4639-8662-0BDFFDEAEC97}" destId="{F2113BA0-6D40-4CEF-821A-75A975441E97}" srcOrd="1" destOrd="0" presId="urn:microsoft.com/office/officeart/2005/8/layout/matrix1"/>
    <dgm:cxn modelId="{2CBD1664-0F2A-47BE-9677-2B34C1F1D0E1}" type="presOf" srcId="{4F377582-5F30-44F1-8D85-E33FBD4ED56C}" destId="{8B4787B6-54DC-4296-9548-A73B4C1FF607}" srcOrd="0" destOrd="0" presId="urn:microsoft.com/office/officeart/2005/8/layout/matrix1"/>
    <dgm:cxn modelId="{CD517BB0-5C53-4CC2-8C82-8BC614E87177}" srcId="{970F9CCE-92AC-4720-9C97-B090D57708D7}" destId="{4F377582-5F30-44F1-8D85-E33FBD4ED56C}" srcOrd="0" destOrd="0" parTransId="{3FC5CB61-FA38-4366-9630-939911EB795A}" sibTransId="{8A7F2D51-B0E8-4D4B-B4CE-9687AEB4EABD}"/>
    <dgm:cxn modelId="{29E74B3E-FA9B-4B02-8E41-C4EB2508864A}" srcId="{4F377582-5F30-44F1-8D85-E33FBD4ED56C}" destId="{8320B90E-3DA3-41C1-A7F0-BD6949F7E687}" srcOrd="1" destOrd="0" parTransId="{DB58A413-8816-4511-83E4-0021F486AE9A}" sibTransId="{BEFA6FF4-72F4-45A0-B255-6E4F9B36496F}"/>
    <dgm:cxn modelId="{4ACEFE8F-D9CA-4478-B6A2-CF05130C6FAA}" type="presOf" srcId="{25933FAE-5722-40B2-AA20-5CD8A84F441C}" destId="{CAE052EC-C4A3-479C-BCFB-6EF3DB29505A}" srcOrd="1" destOrd="0" presId="urn:microsoft.com/office/officeart/2005/8/layout/matrix1"/>
    <dgm:cxn modelId="{8141C65A-8010-467C-81BC-52B23CAD6648}" type="presOf" srcId="{47A7A185-C9DD-4104-AA2E-7E57E7F32FB6}" destId="{3F93A7A0-ED60-49F1-AADE-AD32A814EB70}" srcOrd="1" destOrd="0" presId="urn:microsoft.com/office/officeart/2005/8/layout/matrix1"/>
    <dgm:cxn modelId="{C60FD5B9-3E65-43D1-9D81-C515E2DD509E}" type="presOf" srcId="{25933FAE-5722-40B2-AA20-5CD8A84F441C}" destId="{9AEBBB0D-4434-4336-8FAF-56FB0EFD84D1}" srcOrd="0" destOrd="0" presId="urn:microsoft.com/office/officeart/2005/8/layout/matrix1"/>
    <dgm:cxn modelId="{A5E736CA-8137-4D18-8A2C-B8944D0FD4CE}" srcId="{4F377582-5F30-44F1-8D85-E33FBD4ED56C}" destId="{25933FAE-5722-40B2-AA20-5CD8A84F441C}" srcOrd="3" destOrd="0" parTransId="{34A91DCE-B34C-4C45-845D-DC4051448D7B}" sibTransId="{4A00B24B-9264-4AF1-A9E6-FEDFA462A4A7}"/>
    <dgm:cxn modelId="{54DA5ADE-8A19-43E9-81BC-30CEAA4A6056}" type="presParOf" srcId="{FC1E4DA8-716D-4EBE-A043-F923487A15A6}" destId="{47ECA24D-5CD4-4D13-A955-BBECD165D6B2}" srcOrd="0" destOrd="0" presId="urn:microsoft.com/office/officeart/2005/8/layout/matrix1"/>
    <dgm:cxn modelId="{AB4B4597-BE8B-4DD2-8F7D-596522E49544}" type="presParOf" srcId="{47ECA24D-5CD4-4D13-A955-BBECD165D6B2}" destId="{A49D741B-EA7A-476F-A09C-CC4DF57427EC}" srcOrd="0" destOrd="0" presId="urn:microsoft.com/office/officeart/2005/8/layout/matrix1"/>
    <dgm:cxn modelId="{4FB5224D-A17C-484C-81A9-75E5A60EDFC8}" type="presParOf" srcId="{47ECA24D-5CD4-4D13-A955-BBECD165D6B2}" destId="{F2113BA0-6D40-4CEF-821A-75A975441E97}" srcOrd="1" destOrd="0" presId="urn:microsoft.com/office/officeart/2005/8/layout/matrix1"/>
    <dgm:cxn modelId="{7276B8E9-DE30-4D81-B299-1A41BBA41A59}" type="presParOf" srcId="{47ECA24D-5CD4-4D13-A955-BBECD165D6B2}" destId="{988BC737-D327-4D37-B531-55FCC66A25AE}" srcOrd="2" destOrd="0" presId="urn:microsoft.com/office/officeart/2005/8/layout/matrix1"/>
    <dgm:cxn modelId="{206A23CF-25BB-4C7A-8089-FEEDC8284909}" type="presParOf" srcId="{47ECA24D-5CD4-4D13-A955-BBECD165D6B2}" destId="{2881FCF0-975E-438A-AE63-E2E61EA21712}" srcOrd="3" destOrd="0" presId="urn:microsoft.com/office/officeart/2005/8/layout/matrix1"/>
    <dgm:cxn modelId="{05AE0AE9-4DA6-4591-A029-1087F0AFFE5A}" type="presParOf" srcId="{47ECA24D-5CD4-4D13-A955-BBECD165D6B2}" destId="{BE44D5DE-A805-4CFB-ABF9-65644741167D}" srcOrd="4" destOrd="0" presId="urn:microsoft.com/office/officeart/2005/8/layout/matrix1"/>
    <dgm:cxn modelId="{F5BE3DC6-8391-40E1-8A2A-2A4335AEC0B2}" type="presParOf" srcId="{47ECA24D-5CD4-4D13-A955-BBECD165D6B2}" destId="{3F93A7A0-ED60-49F1-AADE-AD32A814EB70}" srcOrd="5" destOrd="0" presId="urn:microsoft.com/office/officeart/2005/8/layout/matrix1"/>
    <dgm:cxn modelId="{24BF32AF-955F-47F7-B0BC-B49A11A248C0}" type="presParOf" srcId="{47ECA24D-5CD4-4D13-A955-BBECD165D6B2}" destId="{9AEBBB0D-4434-4336-8FAF-56FB0EFD84D1}" srcOrd="6" destOrd="0" presId="urn:microsoft.com/office/officeart/2005/8/layout/matrix1"/>
    <dgm:cxn modelId="{6B8C9E6B-8488-4B2F-A789-B703D1734726}" type="presParOf" srcId="{47ECA24D-5CD4-4D13-A955-BBECD165D6B2}" destId="{CAE052EC-C4A3-479C-BCFB-6EF3DB29505A}" srcOrd="7" destOrd="0" presId="urn:microsoft.com/office/officeart/2005/8/layout/matrix1"/>
    <dgm:cxn modelId="{A07DF673-7CF3-4A78-A68F-5B363A96892F}" type="presParOf" srcId="{FC1E4DA8-716D-4EBE-A043-F923487A15A6}" destId="{8B4787B6-54DC-4296-9548-A73B4C1FF60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D741B-EA7A-476F-A09C-CC4DF57427EC}">
      <dsp:nvSpPr>
        <dsp:cNvPr id="0" name=""/>
        <dsp:cNvSpPr/>
      </dsp:nvSpPr>
      <dsp:spPr>
        <a:xfrm rot="16200000">
          <a:off x="792893" y="-792893"/>
          <a:ext cx="2230229" cy="3816015"/>
        </a:xfrm>
        <a:prstGeom prst="round1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ZW" sz="4000" kern="1200" dirty="0" smtClean="0"/>
            <a:t>Identity</a:t>
          </a:r>
          <a:endParaRPr lang="en-ZW" sz="4000" kern="1200" dirty="0"/>
        </a:p>
      </dsp:txBody>
      <dsp:txXfrm rot="5400000">
        <a:off x="-1" y="1"/>
        <a:ext cx="3816015" cy="1672671"/>
      </dsp:txXfrm>
    </dsp:sp>
    <dsp:sp modelId="{988BC737-D327-4D37-B531-55FCC66A25AE}">
      <dsp:nvSpPr>
        <dsp:cNvPr id="0" name=""/>
        <dsp:cNvSpPr/>
      </dsp:nvSpPr>
      <dsp:spPr>
        <a:xfrm>
          <a:off x="3816015" y="379"/>
          <a:ext cx="3816015" cy="2229470"/>
        </a:xfrm>
        <a:prstGeom prst="round1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ZW" sz="4000" kern="1200" dirty="0" smtClean="0"/>
            <a:t>Privacy</a:t>
          </a:r>
          <a:endParaRPr lang="en-ZW" sz="4000" kern="1200" dirty="0"/>
        </a:p>
      </dsp:txBody>
      <dsp:txXfrm>
        <a:off x="3816015" y="379"/>
        <a:ext cx="3816015" cy="1672103"/>
      </dsp:txXfrm>
    </dsp:sp>
    <dsp:sp modelId="{BE44D5DE-A805-4CFB-ABF9-65644741167D}">
      <dsp:nvSpPr>
        <dsp:cNvPr id="0" name=""/>
        <dsp:cNvSpPr/>
      </dsp:nvSpPr>
      <dsp:spPr>
        <a:xfrm rot="10800000">
          <a:off x="0" y="2230229"/>
          <a:ext cx="3816015" cy="2230229"/>
        </a:xfrm>
        <a:prstGeom prst="round1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ZW" sz="4000" kern="1200" dirty="0" smtClean="0"/>
            <a:t>Ownership</a:t>
          </a:r>
          <a:endParaRPr lang="en-ZW" sz="4000" kern="1200" dirty="0"/>
        </a:p>
      </dsp:txBody>
      <dsp:txXfrm rot="10800000">
        <a:off x="0" y="2787786"/>
        <a:ext cx="3816015" cy="1672671"/>
      </dsp:txXfrm>
    </dsp:sp>
    <dsp:sp modelId="{9AEBBB0D-4434-4336-8FAF-56FB0EFD84D1}">
      <dsp:nvSpPr>
        <dsp:cNvPr id="0" name=""/>
        <dsp:cNvSpPr/>
      </dsp:nvSpPr>
      <dsp:spPr>
        <a:xfrm rot="5400000">
          <a:off x="4608908" y="1388003"/>
          <a:ext cx="2230229" cy="3816015"/>
        </a:xfrm>
        <a:prstGeom prst="round1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ZW" sz="4000" kern="1200" dirty="0" smtClean="0"/>
            <a:t>Reputation</a:t>
          </a:r>
          <a:endParaRPr lang="en-ZW" sz="4000" kern="1200" dirty="0"/>
        </a:p>
      </dsp:txBody>
      <dsp:txXfrm rot="-5400000">
        <a:off x="3816015" y="2738453"/>
        <a:ext cx="3816015" cy="1672671"/>
      </dsp:txXfrm>
    </dsp:sp>
    <dsp:sp modelId="{8B4787B6-54DC-4296-9548-A73B4C1FF607}">
      <dsp:nvSpPr>
        <dsp:cNvPr id="0" name=""/>
        <dsp:cNvSpPr/>
      </dsp:nvSpPr>
      <dsp:spPr>
        <a:xfrm>
          <a:off x="2546919" y="1433920"/>
          <a:ext cx="2538192" cy="1592617"/>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ZW" sz="4000" kern="1200" dirty="0" smtClean="0"/>
            <a:t>Big Data Ethics</a:t>
          </a:r>
          <a:endParaRPr lang="en-ZW" sz="4000" kern="1200" dirty="0"/>
        </a:p>
      </dsp:txBody>
      <dsp:txXfrm>
        <a:off x="2624664" y="1511665"/>
        <a:ext cx="2382702" cy="14371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W"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1DC606A-D0C3-442A-9932-718B4398EBB6}" type="datetimeFigureOut">
              <a:rPr lang="en-ZW" smtClean="0"/>
              <a:t>16-Feb-15</a:t>
            </a:fld>
            <a:endParaRPr lang="en-ZW"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W"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22F1A3C-D62A-424A-A71D-C958E6B25322}" type="slidenum">
              <a:rPr lang="en-ZW" smtClean="0"/>
              <a:t>‹#›</a:t>
            </a:fld>
            <a:endParaRPr lang="en-ZW" dirty="0"/>
          </a:p>
        </p:txBody>
      </p:sp>
    </p:spTree>
    <p:extLst>
      <p:ext uri="{BB962C8B-B14F-4D97-AF65-F5344CB8AC3E}">
        <p14:creationId xmlns:p14="http://schemas.microsoft.com/office/powerpoint/2010/main" val="13106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W"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D68A35-47B9-498D-B6CD-32FE7A8992CB}" type="datetimeFigureOut">
              <a:rPr lang="en-ZW" smtClean="0"/>
              <a:t>16-Feb-15</a:t>
            </a:fld>
            <a:endParaRPr lang="en-ZW"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W"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W"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B41ACA-3CF9-42F5-9694-216F7EBE8429}" type="slidenum">
              <a:rPr lang="en-ZW" smtClean="0"/>
              <a:t>‹#›</a:t>
            </a:fld>
            <a:endParaRPr lang="en-ZW" dirty="0"/>
          </a:p>
        </p:txBody>
      </p:sp>
    </p:spTree>
    <p:extLst>
      <p:ext uri="{BB962C8B-B14F-4D97-AF65-F5344CB8AC3E}">
        <p14:creationId xmlns:p14="http://schemas.microsoft.com/office/powerpoint/2010/main" val="6049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2377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Despite the hype, Big Data is more than just a </a:t>
            </a:r>
            <a:r>
              <a:rPr lang="en-ZW" dirty="0" smtClean="0"/>
              <a:t>media speak. </a:t>
            </a:r>
            <a:r>
              <a:rPr lang="en-ZW" dirty="0" smtClean="0"/>
              <a:t>Its ability to excerpt correctly and specifically, information needed at any opportune time is of immeasurable monetary worth - This is indeed every CIO's greatest challenge. Information is expensive, and technology continues to reduce the cost of creating, capturing, managing, and storing data. But what is the stimulus behind this current ignition within the digital sphere? Big Data leverages computational dynamism to process briskly insurmountable amounts of data to make it easily accessible to people in real time</a:t>
            </a:r>
            <a:endParaRPr lang="en-ZW" dirty="0"/>
          </a:p>
        </p:txBody>
      </p:sp>
      <p:sp>
        <p:nvSpPr>
          <p:cNvPr id="4" name="Slide Number Placeholder 3"/>
          <p:cNvSpPr>
            <a:spLocks noGrp="1"/>
          </p:cNvSpPr>
          <p:nvPr>
            <p:ph type="sldNum" sz="quarter" idx="10"/>
          </p:nvPr>
        </p:nvSpPr>
        <p:spPr/>
        <p:txBody>
          <a:bodyPr/>
          <a:lstStyle/>
          <a:p>
            <a:fld id="{ECB41ACA-3CF9-42F5-9694-216F7EBE8429}" type="slidenum">
              <a:rPr lang="en-ZW" smtClean="0"/>
              <a:t>3</a:t>
            </a:fld>
            <a:endParaRPr lang="en-ZW" dirty="0"/>
          </a:p>
        </p:txBody>
      </p:sp>
    </p:spTree>
    <p:extLst>
      <p:ext uri="{BB962C8B-B14F-4D97-AF65-F5344CB8AC3E}">
        <p14:creationId xmlns:p14="http://schemas.microsoft.com/office/powerpoint/2010/main" val="140046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baseline="0" dirty="0" smtClean="0">
                <a:solidFill>
                  <a:schemeClr val="tx1"/>
                </a:solidFill>
                <a:latin typeface="+mn-lt"/>
                <a:ea typeface="+mn-ea"/>
                <a:cs typeface="+mn-cs"/>
              </a:rPr>
              <a:t>“Four Vs”: volume (massive</a:t>
            </a:r>
          </a:p>
          <a:p>
            <a:r>
              <a:rPr lang="en-ZW" sz="1200" b="0" i="0" u="none" strike="noStrike" kern="1200" baseline="0" dirty="0" smtClean="0">
                <a:solidFill>
                  <a:schemeClr val="tx1"/>
                </a:solidFill>
                <a:latin typeface="+mn-lt"/>
                <a:ea typeface="+mn-ea"/>
                <a:cs typeface="+mn-cs"/>
              </a:rPr>
              <a:t>and passively generated); variety (originating from both</a:t>
            </a:r>
          </a:p>
          <a:p>
            <a:r>
              <a:rPr lang="en-ZW" sz="1200" b="0" i="0" u="none" strike="noStrike" kern="1200" baseline="0" dirty="0" smtClean="0">
                <a:solidFill>
                  <a:schemeClr val="tx1"/>
                </a:solidFill>
                <a:latin typeface="+mn-lt"/>
                <a:ea typeface="+mn-ea"/>
                <a:cs typeface="+mn-cs"/>
              </a:rPr>
              <a:t>individuals and institutions at multiple points in the data</a:t>
            </a:r>
          </a:p>
          <a:p>
            <a:r>
              <a:rPr lang="en-ZW" sz="1200" b="0" i="0" u="none" strike="noStrike" kern="1200" baseline="0" dirty="0" smtClean="0">
                <a:solidFill>
                  <a:schemeClr val="tx1"/>
                </a:solidFill>
                <a:latin typeface="+mn-lt"/>
                <a:ea typeface="+mn-ea"/>
                <a:cs typeface="+mn-cs"/>
              </a:rPr>
              <a:t>value chain); velocity (generally operating in real time); and</a:t>
            </a:r>
          </a:p>
          <a:p>
            <a:r>
              <a:rPr lang="en-ZW" sz="1200" b="0" i="0" u="none" strike="noStrike" kern="1200" baseline="0" dirty="0" smtClean="0">
                <a:solidFill>
                  <a:schemeClr val="tx1"/>
                </a:solidFill>
                <a:latin typeface="+mn-lt"/>
                <a:ea typeface="+mn-ea"/>
                <a:cs typeface="+mn-cs"/>
              </a:rPr>
              <a:t>veracity (referring to the uncertainty due to bias, noise or</a:t>
            </a:r>
          </a:p>
          <a:p>
            <a:r>
              <a:rPr lang="en-ZW" sz="1200" b="0" i="0" u="none" strike="noStrike" kern="1200" baseline="0" dirty="0" smtClean="0">
                <a:solidFill>
                  <a:schemeClr val="tx1"/>
                </a:solidFill>
                <a:latin typeface="+mn-lt"/>
                <a:ea typeface="+mn-ea"/>
                <a:cs typeface="+mn-cs"/>
              </a:rPr>
              <a:t>abnormality in data).</a:t>
            </a:r>
          </a:p>
          <a:p>
            <a:r>
              <a:rPr lang="en-ZW" dirty="0" smtClean="0"/>
              <a:t>Volume: Refers to the vast amounts of data generated every second</a:t>
            </a:r>
          </a:p>
          <a:p>
            <a:pPr lvl="1"/>
            <a:r>
              <a:rPr lang="en-ZW" dirty="0" smtClean="0"/>
              <a:t> </a:t>
            </a:r>
            <a:r>
              <a:rPr lang="en-ZW" dirty="0" smtClean="0"/>
              <a:t>complexity </a:t>
            </a:r>
            <a:r>
              <a:rPr lang="en-ZW" dirty="0" smtClean="0"/>
              <a:t>:Growing at an increasing rate but number of sources also increasing – IoT, etc, RFID, Twitter, Facebook</a:t>
            </a:r>
          </a:p>
          <a:p>
            <a:r>
              <a:rPr lang="en-ZW" dirty="0" smtClean="0"/>
              <a:t>Variety </a:t>
            </a:r>
          </a:p>
          <a:p>
            <a:pPr lvl="1"/>
            <a:r>
              <a:rPr lang="en-ZW" dirty="0" smtClean="0"/>
              <a:t>Refers to the different types of data we can now use</a:t>
            </a:r>
          </a:p>
          <a:p>
            <a:pPr lvl="1"/>
            <a:r>
              <a:rPr lang="en-ZW" dirty="0" smtClean="0"/>
              <a:t>Growth</a:t>
            </a:r>
            <a:r>
              <a:rPr lang="en-ZW" baseline="0" dirty="0" smtClean="0"/>
              <a:t> in data sources fuelling growth </a:t>
            </a:r>
            <a:r>
              <a:rPr lang="en-ZW" baseline="0" dirty="0" smtClean="0"/>
              <a:t>in </a:t>
            </a:r>
            <a:r>
              <a:rPr lang="en-ZW" baseline="0" dirty="0" smtClean="0"/>
              <a:t>data variety.</a:t>
            </a:r>
          </a:p>
          <a:p>
            <a:pPr lvl="1"/>
            <a:r>
              <a:rPr lang="en-ZW" baseline="0" dirty="0" smtClean="0"/>
              <a:t>80% of data unstructured</a:t>
            </a:r>
            <a:endParaRPr lang="en-ZW" dirty="0" smtClean="0"/>
          </a:p>
          <a:p>
            <a:pPr lvl="1"/>
            <a:r>
              <a:rPr lang="en-ZW" dirty="0" smtClean="0"/>
              <a:t>Managing, merging and governing different varieties of data is something many organizations still grapple with</a:t>
            </a:r>
          </a:p>
          <a:p>
            <a:r>
              <a:rPr lang="en-ZW" dirty="0" smtClean="0"/>
              <a:t>Velocity </a:t>
            </a:r>
          </a:p>
          <a:p>
            <a:pPr lvl="1"/>
            <a:r>
              <a:rPr lang="en-ZW" dirty="0" smtClean="0"/>
              <a:t>Refers to the speed at which new data is generated and the speed at which data moves around. </a:t>
            </a:r>
          </a:p>
          <a:p>
            <a:pPr lvl="1"/>
            <a:r>
              <a:rPr lang="en-ZW" dirty="0" smtClean="0"/>
              <a:t>velocity of decision-making — the time taken from data input to decision output — is a critical factor</a:t>
            </a:r>
          </a:p>
          <a:p>
            <a:pPr lvl="1"/>
            <a:r>
              <a:rPr lang="en-CA" altLang="en-US" dirty="0" smtClean="0">
                <a:latin typeface="Arial" panose="020B0604020202090204" pitchFamily="34" charset="0"/>
              </a:rPr>
              <a:t>Velocity is really about how fast data is being produced and changed and the speed with which data, must be received, understood, and processed.</a:t>
            </a:r>
          </a:p>
          <a:p>
            <a:pPr lvl="1"/>
            <a:r>
              <a:rPr lang="en-ZW" sz="2400" kern="1200" dirty="0" smtClean="0">
                <a:solidFill>
                  <a:schemeClr val="tx1"/>
                </a:solidFill>
                <a:effectLst/>
                <a:latin typeface="+mn-lt"/>
                <a:ea typeface="+mn-ea"/>
                <a:cs typeface="+mn-cs"/>
              </a:rPr>
              <a:t>Reacting quickly enough to deal with data velocity is a challenge for most organizations</a:t>
            </a:r>
            <a:endParaRPr lang="en-ZW" dirty="0" smtClean="0"/>
          </a:p>
          <a:p>
            <a:r>
              <a:rPr lang="en-ZW" dirty="0" smtClean="0"/>
              <a:t>Veracity: Data </a:t>
            </a:r>
            <a:r>
              <a:rPr lang="en-ZW" dirty="0" smtClean="0"/>
              <a:t>uncertainty</a:t>
            </a:r>
            <a:endParaRPr lang="en-ZW" dirty="0" smtClean="0"/>
          </a:p>
          <a:p>
            <a:pPr lvl="1"/>
            <a:r>
              <a:rPr lang="en-ZW" dirty="0" smtClean="0"/>
              <a:t>Managing the reliability and</a:t>
            </a:r>
            <a:r>
              <a:rPr lang="en-ZW" baseline="0" dirty="0" smtClean="0"/>
              <a:t> predictability of inherently imprecise data types</a:t>
            </a:r>
            <a:endParaRPr lang="en-ZW" dirty="0" smtClean="0"/>
          </a:p>
          <a:p>
            <a:pPr marL="685800" marR="0" lvl="1" indent="-228600" algn="l" defTabSz="914400" rtl="0" eaLnBrk="1" fontAlgn="auto" latinLnBrk="0" hangingPunct="1">
              <a:lnSpc>
                <a:spcPct val="90000"/>
              </a:lnSpc>
              <a:spcBef>
                <a:spcPts val="500"/>
              </a:spcBef>
              <a:spcAft>
                <a:spcPts val="0"/>
              </a:spcAft>
              <a:buClrTx/>
              <a:buSzTx/>
              <a:buFont typeface="Arial" panose="020B0604020202090204" pitchFamily="34" charset="0"/>
              <a:buChar char="•"/>
              <a:tabLst/>
              <a:defRPr/>
            </a:pPr>
            <a:r>
              <a:rPr lang="en-US" sz="2400" kern="1200" dirty="0" smtClean="0">
                <a:solidFill>
                  <a:schemeClr val="tx1"/>
                </a:solidFill>
                <a:effectLst/>
                <a:latin typeface="+mn-lt"/>
                <a:ea typeface="+mn-ea"/>
                <a:cs typeface="+mn-cs"/>
              </a:rPr>
              <a:t>How can you act upon information if you don’t trust it.  Establishing trust in big data presents a huge challenge as the sources and the variety grows.  </a:t>
            </a:r>
            <a:endParaRPr lang="en-ZW" dirty="0" smtClean="0">
              <a:effectLst/>
            </a:endParaRPr>
          </a:p>
          <a:p>
            <a:pPr lvl="1"/>
            <a:endParaRPr lang="en-ZW" dirty="0" smtClean="0"/>
          </a:p>
          <a:p>
            <a:r>
              <a:rPr lang="en-ZW" dirty="0" smtClean="0"/>
              <a:t>Value :</a:t>
            </a:r>
          </a:p>
          <a:p>
            <a:pPr lvl="1"/>
            <a:r>
              <a:rPr lang="en-ZW" dirty="0" smtClean="0"/>
              <a:t>Having access to big data is no good unless we can turn it into value	</a:t>
            </a:r>
          </a:p>
          <a:p>
            <a:pPr lvl="1"/>
            <a:r>
              <a:rPr lang="en-ZW" dirty="0" smtClean="0"/>
              <a:t>If you do not have the tools to make sense of it, that data is useless</a:t>
            </a:r>
          </a:p>
          <a:p>
            <a:pPr lvl="1"/>
            <a:r>
              <a:rPr lang="en-US" sz="2400" b="1" kern="1200" dirty="0" smtClean="0">
                <a:solidFill>
                  <a:schemeClr val="tx1"/>
                </a:solidFill>
                <a:effectLst/>
                <a:latin typeface="+mn-lt"/>
                <a:ea typeface="+mn-ea"/>
                <a:cs typeface="+mn-cs"/>
              </a:rPr>
              <a:t>Deriving actionable consumer insights from social media</a:t>
            </a:r>
            <a:endParaRPr lang="en-ZW" dirty="0" smtClean="0"/>
          </a:p>
          <a:p>
            <a:endParaRPr lang="en-ZW" dirty="0"/>
          </a:p>
        </p:txBody>
      </p:sp>
      <p:sp>
        <p:nvSpPr>
          <p:cNvPr id="4" name="Slide Number Placeholder 3"/>
          <p:cNvSpPr>
            <a:spLocks noGrp="1"/>
          </p:cNvSpPr>
          <p:nvPr>
            <p:ph type="sldNum" sz="quarter" idx="10"/>
          </p:nvPr>
        </p:nvSpPr>
        <p:spPr/>
        <p:txBody>
          <a:bodyPr/>
          <a:lstStyle/>
          <a:p>
            <a:fld id="{ECB41ACA-3CF9-42F5-9694-216F7EBE8429}" type="slidenum">
              <a:rPr lang="en-ZW" smtClean="0"/>
              <a:t>4</a:t>
            </a:fld>
            <a:endParaRPr lang="en-ZW" dirty="0"/>
          </a:p>
        </p:txBody>
      </p:sp>
    </p:spTree>
    <p:extLst>
      <p:ext uri="{BB962C8B-B14F-4D97-AF65-F5344CB8AC3E}">
        <p14:creationId xmlns:p14="http://schemas.microsoft.com/office/powerpoint/2010/main" val="68581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222250" y="4403725"/>
            <a:ext cx="6435725" cy="4929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616" tIns="46306" rIns="92616" bIns="46306"/>
          <a:lstStyle/>
          <a:p>
            <a:r>
              <a:rPr lang="en-CA" altLang="en-US" sz="1000" dirty="0" smtClean="0">
                <a:latin typeface="Arial" panose="020B0604020202090204" pitchFamily="34" charset="0"/>
                <a:cs typeface="Arial" panose="020B0604020202090204" pitchFamily="34" charset="0"/>
              </a:rPr>
              <a:t>Obviously, there are many other forms</a:t>
            </a:r>
            <a:r>
              <a:rPr lang="en-US" altLang="en-US" sz="1000" dirty="0" smtClean="0">
                <a:latin typeface="Arial" panose="020B0604020202090204" pitchFamily="34" charset="0"/>
                <a:cs typeface="Arial" panose="020B0604020202090204" pitchFamily="34" charset="0"/>
              </a:rPr>
              <a:t> and sources </a:t>
            </a:r>
            <a:r>
              <a:rPr lang="en-CA" altLang="en-US" sz="1000" dirty="0" smtClean="0">
                <a:latin typeface="Arial" panose="020B0604020202090204" pitchFamily="34" charset="0"/>
                <a:cs typeface="Arial" panose="020B0604020202090204" pitchFamily="34" charset="0"/>
              </a:rPr>
              <a:t>of data. Let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start with the </a:t>
            </a:r>
            <a:r>
              <a:rPr lang="en-CA" altLang="ja-JP" sz="1000" b="1" u="sng" dirty="0" smtClean="0">
                <a:latin typeface="Arial" panose="020B0604020202090204" pitchFamily="34" charset="0"/>
                <a:cs typeface="Arial" panose="020B0604020202090204" pitchFamily="34" charset="0"/>
              </a:rPr>
              <a:t>hottest topic associated </a:t>
            </a:r>
            <a:r>
              <a:rPr lang="en-CA" altLang="ja-JP" sz="1000" dirty="0" smtClean="0">
                <a:latin typeface="Arial" panose="020B0604020202090204" pitchFamily="34" charset="0"/>
                <a:cs typeface="Arial" panose="020B0604020202090204" pitchFamily="34" charset="0"/>
              </a:rPr>
              <a:t>with Big Data today: social networks. Twitter generates about 12 terabytes a day of tweet data – which is every single day. Now, keep in mind, these numbers are hard to </a:t>
            </a:r>
            <a:r>
              <a:rPr lang="en-US" altLang="ja-JP" sz="1000" dirty="0" smtClean="0">
                <a:latin typeface="Arial" panose="020B0604020202090204" pitchFamily="34" charset="0"/>
                <a:cs typeface="Arial" panose="020B0604020202090204" pitchFamily="34" charset="0"/>
              </a:rPr>
              <a:t>count on</a:t>
            </a:r>
            <a:r>
              <a:rPr lang="en-CA" altLang="ja-JP" sz="1000" dirty="0" smtClean="0">
                <a:latin typeface="Arial" panose="020B0604020202090204" pitchFamily="34" charset="0"/>
                <a:cs typeface="Arial" panose="020B0604020202090204" pitchFamily="34" charset="0"/>
              </a:rPr>
              <a:t>, so the point is that they</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re big, right? So don</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t fixate on the actual number because they change all the time and realize that even if these numbers are out of date in 2 years, it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at a point where it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too staggering to handle exclusively using traditional approaches. </a:t>
            </a:r>
            <a:endParaRPr lang="en-US" altLang="ja-JP"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 </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+CLICK+</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Facebook over a year ago was generating 25 terabytes of log data every day (</a:t>
            </a:r>
            <a:r>
              <a:rPr lang="en-US" altLang="en-US" sz="1000" dirty="0" smtClean="0">
                <a:latin typeface="Arial" panose="020B0604020202090204" pitchFamily="34" charset="0"/>
                <a:cs typeface="Arial" panose="020B0604020202090204" pitchFamily="34" charset="0"/>
              </a:rPr>
              <a:t>Facebook log data reference: http://www.datacenterknowledge.com/archives/2009/04/17/a-look-inside-facebooks-data-center/ </a:t>
            </a:r>
            <a:r>
              <a:rPr lang="en-CA" altLang="en-US" sz="1000" dirty="0" smtClean="0">
                <a:latin typeface="Arial" panose="020B0604020202090204" pitchFamily="34" charset="0"/>
                <a:cs typeface="Arial" panose="020B0604020202090204" pitchFamily="34" charset="0"/>
              </a:rPr>
              <a:t>) and probably about 7 to 8 terabytes of data that goes up on the Internet. </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 </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+CLICK+</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Google, who knows?  Look at Google Plus, YouTube, Google Maps, and all that kind of stuff. So that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the left hand of this chart – the social network layer. </a:t>
            </a:r>
            <a:endParaRPr lang="en-US" altLang="ja-JP"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 </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+CLICK+</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Now let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get back to </a:t>
            </a:r>
            <a:r>
              <a:rPr lang="en-CA" altLang="ja-JP" sz="1000" b="1" u="sng" dirty="0" smtClean="0">
                <a:latin typeface="Arial" panose="020B0604020202090204" pitchFamily="34" charset="0"/>
                <a:cs typeface="Arial" panose="020B0604020202090204" pitchFamily="34" charset="0"/>
              </a:rPr>
              <a:t>instrumentation</a:t>
            </a:r>
            <a:r>
              <a:rPr lang="en-CA" altLang="ja-JP" sz="1000" dirty="0" smtClean="0">
                <a:latin typeface="Arial" panose="020B0604020202090204" pitchFamily="34" charset="0"/>
                <a:cs typeface="Arial" panose="020B0604020202090204" pitchFamily="34" charset="0"/>
              </a:rPr>
              <a:t>: there are massive amounts of proliferated technologies that allow us to be more interconnected than in the history of the world – and </a:t>
            </a:r>
            <a:r>
              <a:rPr lang="en-CA" altLang="ja-JP" sz="1000" b="1" u="sng" dirty="0" smtClean="0">
                <a:latin typeface="Arial" panose="020B0604020202090204" pitchFamily="34" charset="0"/>
                <a:cs typeface="Arial" panose="020B0604020202090204" pitchFamily="34" charset="0"/>
              </a:rPr>
              <a:t>it just isn</a:t>
            </a:r>
            <a:r>
              <a:rPr lang="en-CA" altLang="en-US" sz="1000" b="1" u="sng" dirty="0" smtClean="0">
                <a:latin typeface="Arial" panose="020B0604020202090204" pitchFamily="34" charset="0"/>
                <a:cs typeface="Arial" panose="020B0604020202090204" pitchFamily="34" charset="0"/>
              </a:rPr>
              <a:t>’</a:t>
            </a:r>
            <a:r>
              <a:rPr lang="en-CA" altLang="ja-JP" sz="1000" b="1" u="sng" dirty="0" smtClean="0">
                <a:latin typeface="Arial" panose="020B0604020202090204" pitchFamily="34" charset="0"/>
                <a:cs typeface="Arial" panose="020B0604020202090204" pitchFamily="34" charset="0"/>
              </a:rPr>
              <a:t>t P2P (people to people) interconnections, it</a:t>
            </a:r>
            <a:r>
              <a:rPr lang="en-US" altLang="en-US" sz="1000" b="1" u="sng" dirty="0" smtClean="0">
                <a:latin typeface="Arial" panose="020B0604020202090204" pitchFamily="34" charset="0"/>
                <a:cs typeface="Arial" panose="020B0604020202090204" pitchFamily="34" charset="0"/>
              </a:rPr>
              <a:t>’</a:t>
            </a:r>
            <a:r>
              <a:rPr lang="en-CA" altLang="ja-JP" sz="1000" b="1" u="sng" dirty="0" smtClean="0">
                <a:latin typeface="Arial" panose="020B0604020202090204" pitchFamily="34" charset="0"/>
                <a:cs typeface="Arial" panose="020B0604020202090204" pitchFamily="34" charset="0"/>
              </a:rPr>
              <a:t>s M2M (machine to machine) </a:t>
            </a:r>
            <a:r>
              <a:rPr lang="en-CA" altLang="ja-JP" sz="1000" dirty="0" smtClean="0">
                <a:latin typeface="Arial" panose="020B0604020202090204" pitchFamily="34" charset="0"/>
                <a:cs typeface="Arial" panose="020B0604020202090204" pitchFamily="34" charset="0"/>
              </a:rPr>
              <a:t>as well. Again, with these numbers, who cares what the current number is, I try to keep them updated, but it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the point that even if they are out of date, it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almost unimaginable how large these numbers are. Over 4.6 billion camera phones that leverage built-in GP</a:t>
            </a:r>
            <a:r>
              <a:rPr lang="en-US" altLang="ja-JP" sz="1000" dirty="0" smtClean="0">
                <a:latin typeface="Arial" panose="020B0604020202090204" pitchFamily="34" charset="0"/>
                <a:cs typeface="Arial" panose="020B0604020202090204" pitchFamily="34" charset="0"/>
              </a:rPr>
              <a:t>S</a:t>
            </a:r>
            <a:r>
              <a:rPr lang="en-CA" altLang="ja-JP" sz="1000" dirty="0" smtClean="0">
                <a:latin typeface="Arial" panose="020B0604020202090204" pitchFamily="34" charset="0"/>
                <a:cs typeface="Arial" panose="020B0604020202090204" pitchFamily="34" charset="0"/>
              </a:rPr>
              <a:t> to tag the location or your photos, purpose built GPS devices, smart metres. If you recall the bridge that collapsed in Minneapolis a number of years ago in the USA, it was rebuilt with smart sensors inside it that measure the contraction </a:t>
            </a:r>
            <a:r>
              <a:rPr lang="en-US" altLang="ja-JP" sz="1000" dirty="0" smtClean="0">
                <a:latin typeface="Arial" panose="020B0604020202090204" pitchFamily="34" charset="0"/>
                <a:cs typeface="Arial" panose="020B0604020202090204" pitchFamily="34" charset="0"/>
              </a:rPr>
              <a:t>and flex</a:t>
            </a:r>
            <a:r>
              <a:rPr lang="en-CA" altLang="ja-JP" sz="1000" dirty="0" smtClean="0">
                <a:latin typeface="Arial" panose="020B0604020202090204" pitchFamily="34" charset="0"/>
                <a:cs typeface="Arial" panose="020B0604020202090204" pitchFamily="34" charset="0"/>
              </a:rPr>
              <a:t> of the concrete based on weather conditions, ice build up, and so much more.  </a:t>
            </a:r>
            <a:endParaRPr lang="en-US" altLang="ja-JP"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 </a:t>
            </a:r>
            <a:endParaRPr lang="en-US" altLang="en-US" sz="1000" dirty="0" smtClean="0">
              <a:latin typeface="Arial" panose="020B0604020202090204" pitchFamily="34" charset="0"/>
              <a:cs typeface="Arial" panose="020B0604020202090204" pitchFamily="34" charset="0"/>
            </a:endParaRPr>
          </a:p>
          <a:p>
            <a:r>
              <a:rPr lang="en-CA" altLang="en-US" sz="1000" dirty="0" smtClean="0">
                <a:latin typeface="Arial" panose="020B0604020202090204" pitchFamily="34" charset="0"/>
                <a:cs typeface="Arial" panose="020B0604020202090204" pitchFamily="34" charset="0"/>
              </a:rPr>
              <a:t>So I didn’t realise how true it was when Sam P launched Smart Planet: I thought it was a marketing play. But truly the world is more </a:t>
            </a:r>
            <a:r>
              <a:rPr lang="en-CA" altLang="en-US" sz="1000" b="1" u="sng" dirty="0" smtClean="0">
                <a:latin typeface="Arial" panose="020B0604020202090204" pitchFamily="34" charset="0"/>
                <a:cs typeface="Arial" panose="020B0604020202090204" pitchFamily="34" charset="0"/>
              </a:rPr>
              <a:t>instrumented, interconnected, and intelligent</a:t>
            </a:r>
            <a:r>
              <a:rPr lang="en-CA" altLang="en-US" sz="1000" dirty="0" smtClean="0">
                <a:latin typeface="Arial" panose="020B0604020202090204" pitchFamily="34" charset="0"/>
                <a:cs typeface="Arial" panose="020B0604020202090204" pitchFamily="34" charset="0"/>
              </a:rPr>
              <a:t> than it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ever been and this capability allows us to address new problems and gain new insight never before thought possible and that</a:t>
            </a:r>
            <a:r>
              <a:rPr lang="en-US" altLang="en-US" sz="1000" dirty="0" smtClean="0">
                <a:latin typeface="Arial" panose="020B0604020202090204" pitchFamily="34" charset="0"/>
                <a:cs typeface="Arial" panose="020B0604020202090204" pitchFamily="34" charset="0"/>
              </a:rPr>
              <a:t>’</a:t>
            </a:r>
            <a:r>
              <a:rPr lang="en-CA" altLang="ja-JP" sz="1000" dirty="0" smtClean="0">
                <a:latin typeface="Arial" panose="020B0604020202090204" pitchFamily="34" charset="0"/>
                <a:cs typeface="Arial" panose="020B0604020202090204" pitchFamily="34" charset="0"/>
              </a:rPr>
              <a:t>s what the Big Data opportunity is all about! </a:t>
            </a:r>
            <a:endParaRPr lang="en-US" altLang="ja-JP" sz="1000" dirty="0" smtClean="0">
              <a:latin typeface="Arial" panose="020B0604020202090204" pitchFamily="34" charset="0"/>
              <a:cs typeface="Arial" panose="020B0604020202090204" pitchFamily="34" charset="0"/>
            </a:endParaRPr>
          </a:p>
          <a:p>
            <a:endParaRPr lang="en-US" altLang="en-US" sz="1000" dirty="0" smtClean="0">
              <a:latin typeface="Arial" panose="020B0604020202090204" pitchFamily="34" charset="0"/>
              <a:cs typeface="Arial" panose="020B0604020202090204" pitchFamily="34" charset="0"/>
            </a:endParaRPr>
          </a:p>
        </p:txBody>
      </p:sp>
      <p:sp>
        <p:nvSpPr>
          <p:cNvPr id="47108" name="Slide Number Placeholder 3"/>
          <p:cNvSpPr txBox="1">
            <a:spLocks noGrp="1"/>
          </p:cNvSpPr>
          <p:nvPr/>
        </p:nvSpPr>
        <p:spPr bwMode="auto">
          <a:xfrm>
            <a:off x="3935413" y="8804275"/>
            <a:ext cx="30114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6" tIns="46306" rIns="92616" bIns="46306" anchor="b"/>
          <a:lstStyle>
            <a:lvl1pPr defTabSz="922338" eaLnBrk="0" hangingPunct="0">
              <a:defRPr>
                <a:solidFill>
                  <a:srgbClr val="000000"/>
                </a:solidFill>
                <a:latin typeface="Arial" panose="020B0604020202090204" pitchFamily="34" charset="0"/>
                <a:ea typeface="ＭＳ Ｐゴシック" panose="020B0600070205080204" pitchFamily="34" charset="-128"/>
              </a:defRPr>
            </a:lvl1pPr>
            <a:lvl2pPr defTabSz="922338" eaLnBrk="0" hangingPunct="0">
              <a:defRPr>
                <a:solidFill>
                  <a:srgbClr val="000000"/>
                </a:solidFill>
                <a:latin typeface="Arial" panose="020B0604020202090204" pitchFamily="34" charset="0"/>
                <a:ea typeface="ＭＳ Ｐゴシック" panose="020B0600070205080204" pitchFamily="34" charset="-128"/>
              </a:defRPr>
            </a:lvl2pPr>
            <a:lvl3pPr defTabSz="922338" eaLnBrk="0" hangingPunct="0">
              <a:defRPr>
                <a:solidFill>
                  <a:srgbClr val="000000"/>
                </a:solidFill>
                <a:latin typeface="Arial" panose="020B0604020202090204" pitchFamily="34" charset="0"/>
                <a:ea typeface="ＭＳ Ｐゴシック" panose="020B0600070205080204" pitchFamily="34" charset="-128"/>
              </a:defRPr>
            </a:lvl3pPr>
            <a:lvl4pPr defTabSz="922338" eaLnBrk="0" hangingPunct="0">
              <a:defRPr>
                <a:solidFill>
                  <a:srgbClr val="000000"/>
                </a:solidFill>
                <a:latin typeface="Arial" panose="020B0604020202090204" pitchFamily="34" charset="0"/>
                <a:ea typeface="ＭＳ Ｐゴシック" panose="020B0600070205080204" pitchFamily="34" charset="-128"/>
              </a:defRPr>
            </a:lvl4pPr>
            <a:lvl5pPr defTabSz="922338" eaLnBrk="0" hangingPunct="0">
              <a:defRPr>
                <a:solidFill>
                  <a:srgbClr val="000000"/>
                </a:solidFill>
                <a:latin typeface="Arial" panose="020B0604020202090204" pitchFamily="34" charset="0"/>
                <a:ea typeface="ＭＳ Ｐゴシック" panose="020B0600070205080204" pitchFamily="34" charset="-128"/>
              </a:defRPr>
            </a:lvl5pPr>
            <a:lvl6pPr marL="2514600" indent="-228600" defTabSz="922338"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90204" pitchFamily="34" charset="0"/>
                <a:ea typeface="ＭＳ Ｐゴシック" panose="020B0600070205080204" pitchFamily="34" charset="-128"/>
              </a:defRPr>
            </a:lvl6pPr>
            <a:lvl7pPr marL="2971800" indent="-228600" defTabSz="922338"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90204" pitchFamily="34" charset="0"/>
                <a:ea typeface="ＭＳ Ｐゴシック" panose="020B0600070205080204" pitchFamily="34" charset="-128"/>
              </a:defRPr>
            </a:lvl7pPr>
            <a:lvl8pPr marL="3429000" indent="-228600" defTabSz="922338"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90204" pitchFamily="34" charset="0"/>
                <a:ea typeface="ＭＳ Ｐゴシック" panose="020B0600070205080204" pitchFamily="34" charset="-128"/>
              </a:defRPr>
            </a:lvl8pPr>
            <a:lvl9pPr marL="3886200" indent="-228600" defTabSz="922338" eaLnBrk="0" fontAlgn="base" hangingPunct="0">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90204" pitchFamily="34" charset="0"/>
                <a:ea typeface="ＭＳ Ｐゴシック" panose="020B0600070205080204" pitchFamily="34" charset="-128"/>
              </a:defRPr>
            </a:lvl9pPr>
          </a:lstStyle>
          <a:p>
            <a:pPr algn="r" eaLnBrk="1" hangingPunct="1"/>
            <a:fld id="{97B78201-7694-486F-BF5A-7430E5ED14B5}" type="slidenum">
              <a:rPr lang="en-US" altLang="en-US" sz="1200"/>
              <a:pPr algn="r" eaLnBrk="1" hangingPunct="1"/>
              <a:t>5</a:t>
            </a:fld>
            <a:endParaRPr lang="en-US" altLang="en-US" sz="1200" dirty="0"/>
          </a:p>
        </p:txBody>
      </p:sp>
    </p:spTree>
    <p:extLst>
      <p:ext uri="{BB962C8B-B14F-4D97-AF65-F5344CB8AC3E}">
        <p14:creationId xmlns:p14="http://schemas.microsoft.com/office/powerpoint/2010/main" val="182348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baseline="0" dirty="0" smtClean="0">
                <a:solidFill>
                  <a:schemeClr val="tx1"/>
                </a:solidFill>
                <a:latin typeface="+mn-lt"/>
                <a:ea typeface="+mn-ea"/>
                <a:cs typeface="+mn-cs"/>
              </a:rPr>
              <a:t>An example of these complex challenges can be seen in the 2014 Ebola crisis in West Africa. Despite months of talks between health officials, UN agencies, mobile network operators and governments, getting access to mobile network operators’ data on population movement was problematic.</a:t>
            </a:r>
          </a:p>
          <a:p>
            <a:endParaRPr lang="en-ZW" sz="1200" b="0" i="0" u="none" strike="noStrike" kern="1200" baseline="0" dirty="0" smtClean="0">
              <a:solidFill>
                <a:schemeClr val="tx1"/>
              </a:solidFill>
              <a:latin typeface="+mn-lt"/>
              <a:ea typeface="+mn-ea"/>
              <a:cs typeface="+mn-cs"/>
            </a:endParaRPr>
          </a:p>
          <a:p>
            <a:r>
              <a:rPr lang="en-ZW" dirty="0" smtClean="0"/>
              <a:t>Researchers, including one involved in Facebook experiments, are coming to grips with ethical challenges of playing around with Big Data.</a:t>
            </a:r>
          </a:p>
          <a:p>
            <a:r>
              <a:rPr lang="en-ZW" dirty="0" smtClean="0"/>
              <a:t>The disclosures of Facebook's 'experiments' amplified ethical issues that have been lying in wait. This article from 2011 presciently observed, "The potential dark side of Big Data suggests the need for a code of ethical principles.</a:t>
            </a:r>
          </a:p>
        </p:txBody>
      </p:sp>
      <p:sp>
        <p:nvSpPr>
          <p:cNvPr id="4" name="Slide Number Placeholder 3"/>
          <p:cNvSpPr>
            <a:spLocks noGrp="1"/>
          </p:cNvSpPr>
          <p:nvPr>
            <p:ph type="sldNum" sz="quarter" idx="10"/>
          </p:nvPr>
        </p:nvSpPr>
        <p:spPr/>
        <p:txBody>
          <a:bodyPr/>
          <a:lstStyle/>
          <a:p>
            <a:fld id="{ECB41ACA-3CF9-42F5-9694-216F7EBE8429}" type="slidenum">
              <a:rPr lang="en-ZW" smtClean="0"/>
              <a:t>10</a:t>
            </a:fld>
            <a:endParaRPr lang="en-ZW" dirty="0"/>
          </a:p>
        </p:txBody>
      </p:sp>
    </p:spTree>
    <p:extLst>
      <p:ext uri="{BB962C8B-B14F-4D97-AF65-F5344CB8AC3E}">
        <p14:creationId xmlns:p14="http://schemas.microsoft.com/office/powerpoint/2010/main" val="295136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baseline="0" dirty="0" smtClean="0">
                <a:solidFill>
                  <a:schemeClr val="tx1"/>
                </a:solidFill>
                <a:latin typeface="+mn-lt"/>
                <a:ea typeface="+mn-ea"/>
                <a:cs typeface="+mn-cs"/>
              </a:rPr>
              <a:t>three general criteria determine the</a:t>
            </a:r>
          </a:p>
          <a:p>
            <a:r>
              <a:rPr lang="en-ZW" sz="1200" b="0" i="0" u="none" strike="noStrike" kern="1200" baseline="0" dirty="0" smtClean="0">
                <a:solidFill>
                  <a:schemeClr val="tx1"/>
                </a:solidFill>
                <a:latin typeface="+mn-lt"/>
                <a:ea typeface="+mn-ea"/>
                <a:cs typeface="+mn-cs"/>
              </a:rPr>
              <a:t>appropriateness of using data: ethics (the underlying</a:t>
            </a:r>
          </a:p>
          <a:p>
            <a:r>
              <a:rPr lang="en-ZW" sz="1200" b="0" i="0" u="none" strike="noStrike" kern="1200" baseline="0" dirty="0" smtClean="0">
                <a:solidFill>
                  <a:schemeClr val="tx1"/>
                </a:solidFill>
                <a:latin typeface="+mn-lt"/>
                <a:ea typeface="+mn-ea"/>
                <a:cs typeface="+mn-cs"/>
              </a:rPr>
              <a:t>principles for using data); accountability (how effectively the</a:t>
            </a:r>
          </a:p>
          <a:p>
            <a:r>
              <a:rPr lang="en-ZW" sz="1200" b="0" i="0" u="none" strike="noStrike" kern="1200" baseline="0" dirty="0" smtClean="0">
                <a:solidFill>
                  <a:schemeClr val="tx1"/>
                </a:solidFill>
                <a:latin typeface="+mn-lt"/>
                <a:ea typeface="+mn-ea"/>
                <a:cs typeface="+mn-cs"/>
              </a:rPr>
              <a:t>principles are implemented and enforced); and veracity (the</a:t>
            </a:r>
          </a:p>
          <a:p>
            <a:r>
              <a:rPr lang="en-ZW" sz="1200" b="0" i="0" u="none" strike="noStrike" kern="1200" baseline="0" dirty="0" smtClean="0">
                <a:solidFill>
                  <a:schemeClr val="tx1"/>
                </a:solidFill>
                <a:latin typeface="+mn-lt"/>
                <a:ea typeface="+mn-ea"/>
                <a:cs typeface="+mn-cs"/>
              </a:rPr>
              <a:t>accuracy and completeness of the underlying data sets).</a:t>
            </a:r>
          </a:p>
          <a:p>
            <a:endParaRPr lang="en-US" sz="2400" dirty="0" smtClean="0">
              <a:cs typeface="Helvetica"/>
            </a:endParaRPr>
          </a:p>
          <a:p>
            <a:pPr marL="342900" indent="-342900" defTabSz="457200">
              <a:spcBef>
                <a:spcPct val="20000"/>
              </a:spcBef>
              <a:buClr>
                <a:srgbClr val="EB3246"/>
              </a:buClr>
              <a:buFont typeface="Wingdings" charset="2"/>
              <a:buChar char="§"/>
              <a:defRPr/>
            </a:pPr>
            <a:r>
              <a:rPr lang="en-US" sz="2400" dirty="0" smtClean="0">
                <a:cs typeface="Helvetica"/>
              </a:rPr>
              <a:t>Identity</a:t>
            </a:r>
          </a:p>
          <a:p>
            <a:pPr marL="742950" lvl="1" indent="-285750" defTabSz="457200">
              <a:spcBef>
                <a:spcPct val="20000"/>
              </a:spcBef>
              <a:defRPr/>
            </a:pPr>
            <a:r>
              <a:rPr lang="en-US" i="1" dirty="0" smtClean="0">
                <a:cs typeface="Helvetica"/>
              </a:rPr>
              <a:t>» Is offline existence identical to online existence?</a:t>
            </a:r>
          </a:p>
          <a:p>
            <a:pPr marL="342900" indent="-342900">
              <a:spcBef>
                <a:spcPct val="20000"/>
              </a:spcBef>
              <a:buClr>
                <a:srgbClr val="EB3246"/>
              </a:buClr>
              <a:buFont typeface="Wingdings" charset="2"/>
              <a:buChar char="§"/>
              <a:defRPr/>
            </a:pPr>
            <a:r>
              <a:rPr lang="en-US" sz="2400" dirty="0" smtClean="0">
                <a:cs typeface="Helvetica"/>
              </a:rPr>
              <a:t>Privacy</a:t>
            </a:r>
          </a:p>
          <a:p>
            <a:pPr marL="742950" lvl="1" indent="-285750">
              <a:spcBef>
                <a:spcPct val="20000"/>
              </a:spcBef>
              <a:defRPr/>
            </a:pPr>
            <a:r>
              <a:rPr lang="en-US" i="1" dirty="0" smtClean="0">
                <a:cs typeface="Helvetica"/>
              </a:rPr>
              <a:t>» Who should control access to data about you?</a:t>
            </a:r>
          </a:p>
          <a:p>
            <a:pPr marL="342900" indent="-342900">
              <a:spcBef>
                <a:spcPct val="20000"/>
              </a:spcBef>
              <a:buClr>
                <a:srgbClr val="EB3246"/>
              </a:buClr>
              <a:buFont typeface="Wingdings" charset="2"/>
              <a:buChar char="§"/>
              <a:defRPr/>
            </a:pPr>
            <a:r>
              <a:rPr lang="en-US" sz="2400" dirty="0" smtClean="0">
                <a:cs typeface="Helvetica"/>
              </a:rPr>
              <a:t>Ownership</a:t>
            </a:r>
          </a:p>
          <a:p>
            <a:pPr marL="742950" lvl="1" indent="-285750">
              <a:spcBef>
                <a:spcPct val="20000"/>
              </a:spcBef>
              <a:defRPr/>
            </a:pPr>
            <a:r>
              <a:rPr lang="en-US" i="1" dirty="0" smtClean="0">
                <a:cs typeface="Helvetica"/>
              </a:rPr>
              <a:t>» What does it mean to own data about ourselves?</a:t>
            </a:r>
          </a:p>
          <a:p>
            <a:pPr marL="342900" indent="-342900">
              <a:spcBef>
                <a:spcPct val="20000"/>
              </a:spcBef>
              <a:buClr>
                <a:srgbClr val="EB3246"/>
              </a:buClr>
              <a:buFont typeface="Wingdings" charset="2"/>
              <a:buChar char="§"/>
              <a:defRPr/>
            </a:pPr>
            <a:r>
              <a:rPr lang="en-US" sz="2400" dirty="0" smtClean="0">
                <a:cs typeface="Helvetica"/>
              </a:rPr>
              <a:t>Reputation</a:t>
            </a:r>
          </a:p>
          <a:p>
            <a:pPr marL="742950" lvl="1" indent="-285750">
              <a:spcBef>
                <a:spcPct val="20000"/>
              </a:spcBef>
              <a:defRPr/>
            </a:pPr>
            <a:r>
              <a:rPr lang="en-US" i="1" dirty="0" smtClean="0">
                <a:cs typeface="Helvetica"/>
              </a:rPr>
              <a:t>» How can we determine what is trust-worthy?</a:t>
            </a:r>
          </a:p>
          <a:p>
            <a:endParaRPr lang="en-ZW" dirty="0"/>
          </a:p>
        </p:txBody>
      </p:sp>
      <p:sp>
        <p:nvSpPr>
          <p:cNvPr id="4" name="Slide Number Placeholder 3"/>
          <p:cNvSpPr>
            <a:spLocks noGrp="1"/>
          </p:cNvSpPr>
          <p:nvPr>
            <p:ph type="sldNum" sz="quarter" idx="10"/>
          </p:nvPr>
        </p:nvSpPr>
        <p:spPr/>
        <p:txBody>
          <a:bodyPr/>
          <a:lstStyle/>
          <a:p>
            <a:fld id="{ECB41ACA-3CF9-42F5-9694-216F7EBE8429}" type="slidenum">
              <a:rPr lang="en-ZW" smtClean="0"/>
              <a:t>13</a:t>
            </a:fld>
            <a:endParaRPr lang="en-ZW" dirty="0"/>
          </a:p>
        </p:txBody>
      </p:sp>
    </p:spTree>
    <p:extLst>
      <p:ext uri="{BB962C8B-B14F-4D97-AF65-F5344CB8AC3E}">
        <p14:creationId xmlns:p14="http://schemas.microsoft.com/office/powerpoint/2010/main" val="137494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Using time and location data culled from social media posts or other sources, researchers say they can identify your purchases from amongst anonymized transaction data</a:t>
            </a:r>
            <a:endParaRPr lang="en-ZW" dirty="0"/>
          </a:p>
        </p:txBody>
      </p:sp>
      <p:sp>
        <p:nvSpPr>
          <p:cNvPr id="4" name="Slide Number Placeholder 3"/>
          <p:cNvSpPr>
            <a:spLocks noGrp="1"/>
          </p:cNvSpPr>
          <p:nvPr>
            <p:ph type="sldNum" sz="quarter" idx="10"/>
          </p:nvPr>
        </p:nvSpPr>
        <p:spPr/>
        <p:txBody>
          <a:bodyPr/>
          <a:lstStyle/>
          <a:p>
            <a:fld id="{ECB41ACA-3CF9-42F5-9694-216F7EBE8429}" type="slidenum">
              <a:rPr lang="en-ZW" smtClean="0"/>
              <a:t>14</a:t>
            </a:fld>
            <a:endParaRPr lang="en-ZW" dirty="0"/>
          </a:p>
        </p:txBody>
      </p:sp>
    </p:spTree>
    <p:extLst>
      <p:ext uri="{BB962C8B-B14F-4D97-AF65-F5344CB8AC3E}">
        <p14:creationId xmlns:p14="http://schemas.microsoft.com/office/powerpoint/2010/main" val="90747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CDRS are empirical, unlike surveys immediate</a:t>
            </a:r>
            <a:r>
              <a:rPr lang="en-ZW" baseline="0" dirty="0" smtClean="0"/>
              <a:t> availability and updated in real-time</a:t>
            </a:r>
            <a:endParaRPr lang="en-ZW" dirty="0"/>
          </a:p>
        </p:txBody>
      </p:sp>
      <p:sp>
        <p:nvSpPr>
          <p:cNvPr id="4" name="Slide Number Placeholder 3"/>
          <p:cNvSpPr>
            <a:spLocks noGrp="1"/>
          </p:cNvSpPr>
          <p:nvPr>
            <p:ph type="sldNum" sz="quarter" idx="10"/>
          </p:nvPr>
        </p:nvSpPr>
        <p:spPr/>
        <p:txBody>
          <a:bodyPr/>
          <a:lstStyle/>
          <a:p>
            <a:fld id="{ECB41ACA-3CF9-42F5-9694-216F7EBE8429}" type="slidenum">
              <a:rPr lang="en-ZW" smtClean="0"/>
              <a:t>16</a:t>
            </a:fld>
            <a:endParaRPr lang="en-ZW" dirty="0"/>
          </a:p>
        </p:txBody>
      </p:sp>
    </p:spTree>
    <p:extLst>
      <p:ext uri="{BB962C8B-B14F-4D97-AF65-F5344CB8AC3E}">
        <p14:creationId xmlns:p14="http://schemas.microsoft.com/office/powerpoint/2010/main" val="311035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baseline="0" dirty="0" smtClean="0">
                <a:solidFill>
                  <a:schemeClr val="tx1"/>
                </a:solidFill>
                <a:latin typeface="+mn-lt"/>
                <a:ea typeface="+mn-ea"/>
                <a:cs typeface="+mn-cs"/>
              </a:rPr>
              <a:t>Our core assumption is that collecting useful and actionable data is one of the biggest challenges for health actors, particularly in the case of an epidemic such as Ebola. Indeed, there are very limited existing sources (e.g. census, household surveys), they are often outdated and they are seldom dynamic. </a:t>
            </a:r>
          </a:p>
          <a:p>
            <a:r>
              <a:rPr lang="en-ZW" sz="1200" b="0" i="0" u="none" strike="noStrike" kern="1200" baseline="0" dirty="0" smtClean="0">
                <a:solidFill>
                  <a:schemeClr val="tx1"/>
                </a:solidFill>
                <a:latin typeface="+mn-lt"/>
                <a:ea typeface="+mn-ea"/>
                <a:cs typeface="+mn-cs"/>
              </a:rPr>
              <a:t>However, privacy concerns echoed by regulators have prevented such data to be accessible to the scientific community </a:t>
            </a:r>
          </a:p>
          <a:p>
            <a:r>
              <a:rPr lang="en-ZW" sz="1200" b="0" i="0" u="none" strike="noStrike" kern="1200" baseline="0" dirty="0" smtClean="0">
                <a:solidFill>
                  <a:schemeClr val="tx1"/>
                </a:solidFill>
                <a:latin typeface="+mn-lt"/>
                <a:ea typeface="+mn-ea"/>
                <a:cs typeface="+mn-cs"/>
              </a:rPr>
              <a:t>Kenya Revenue Authority has begun to mine mobile transaction data to identify noncompliant taxpayers</a:t>
            </a:r>
            <a:endParaRPr lang="en-ZW" dirty="0"/>
          </a:p>
        </p:txBody>
      </p:sp>
      <p:sp>
        <p:nvSpPr>
          <p:cNvPr id="4" name="Slide Number Placeholder 3"/>
          <p:cNvSpPr>
            <a:spLocks noGrp="1"/>
          </p:cNvSpPr>
          <p:nvPr>
            <p:ph type="sldNum" sz="quarter" idx="10"/>
          </p:nvPr>
        </p:nvSpPr>
        <p:spPr/>
        <p:txBody>
          <a:bodyPr/>
          <a:lstStyle/>
          <a:p>
            <a:fld id="{ECB41ACA-3CF9-42F5-9694-216F7EBE8429}" type="slidenum">
              <a:rPr lang="en-ZW" smtClean="0"/>
              <a:t>17</a:t>
            </a:fld>
            <a:endParaRPr lang="en-ZW" dirty="0"/>
          </a:p>
        </p:txBody>
      </p:sp>
    </p:spTree>
    <p:extLst>
      <p:ext uri="{BB962C8B-B14F-4D97-AF65-F5344CB8AC3E}">
        <p14:creationId xmlns:p14="http://schemas.microsoft.com/office/powerpoint/2010/main" val="211996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155857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40708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234131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Big Data’s Forming Function</a:t>
            </a:r>
            <a:endParaRPr lang="en-US" dirty="0"/>
          </a:p>
        </p:txBody>
      </p:sp>
      <p:sp>
        <p:nvSpPr>
          <p:cNvPr id="10" name="Date Placeholder 3"/>
          <p:cNvSpPr>
            <a:spLocks noGrp="1"/>
          </p:cNvSpPr>
          <p:nvPr>
            <p:ph type="dt" sz="half" idx="2"/>
          </p:nvPr>
        </p:nvSpPr>
        <p:spPr>
          <a:xfrm>
            <a:off x="609600" y="6480271"/>
            <a:ext cx="2844800" cy="365125"/>
          </a:xfrm>
          <a:prstGeom prst="rect">
            <a:avLst/>
          </a:prstGeom>
        </p:spPr>
        <p:txBody>
          <a:bodyPr vert="horz" lIns="91440" tIns="45720" rIns="91440" bIns="45720" rtlCol="0" anchor="ctr"/>
          <a:lstStyle>
            <a:lvl1pPr algn="l">
              <a:defRPr sz="1000">
                <a:solidFill>
                  <a:schemeClr val="bg1"/>
                </a:solidFill>
                <a:latin typeface="Helvetica"/>
                <a:cs typeface="Helvetica"/>
              </a:defRPr>
            </a:lvl1pPr>
          </a:lstStyle>
          <a:p>
            <a:r>
              <a:rPr lang="en-US" dirty="0" smtClean="0"/>
              <a:t>www.ethicsofbigdata.com</a:t>
            </a:r>
            <a:endParaRPr lang="en-US" dirty="0"/>
          </a:p>
        </p:txBody>
      </p:sp>
      <p:sp>
        <p:nvSpPr>
          <p:cNvPr id="11" name="Slide Number Placeholder 5"/>
          <p:cNvSpPr>
            <a:spLocks noGrp="1"/>
          </p:cNvSpPr>
          <p:nvPr>
            <p:ph type="sldNum" sz="quarter" idx="4"/>
          </p:nvPr>
        </p:nvSpPr>
        <p:spPr>
          <a:xfrm>
            <a:off x="6609832" y="6480271"/>
            <a:ext cx="4972568"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Twitter: @#kordindex #ethicsofbigdata</a:t>
            </a:r>
            <a:endParaRPr lang="en-US" dirty="0"/>
          </a:p>
        </p:txBody>
      </p:sp>
    </p:spTree>
    <p:extLst>
      <p:ext uri="{BB962C8B-B14F-4D97-AF65-F5344CB8AC3E}">
        <p14:creationId xmlns:p14="http://schemas.microsoft.com/office/powerpoint/2010/main" val="282551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Big Data’s Forming Function</a:t>
            </a:r>
            <a:endParaRPr lang="en-US" dirty="0"/>
          </a:p>
        </p:txBody>
      </p:sp>
      <p:sp>
        <p:nvSpPr>
          <p:cNvPr id="10" name="Date Placeholder 3"/>
          <p:cNvSpPr>
            <a:spLocks noGrp="1"/>
          </p:cNvSpPr>
          <p:nvPr>
            <p:ph type="dt" sz="half" idx="2"/>
          </p:nvPr>
        </p:nvSpPr>
        <p:spPr>
          <a:xfrm>
            <a:off x="609600" y="6480271"/>
            <a:ext cx="2844800" cy="365125"/>
          </a:xfrm>
          <a:prstGeom prst="rect">
            <a:avLst/>
          </a:prstGeom>
        </p:spPr>
        <p:txBody>
          <a:bodyPr vert="horz" lIns="91440" tIns="45720" rIns="91440" bIns="45720" rtlCol="0" anchor="ctr"/>
          <a:lstStyle>
            <a:lvl1pPr algn="l">
              <a:defRPr sz="1000">
                <a:solidFill>
                  <a:schemeClr val="bg1"/>
                </a:solidFill>
                <a:latin typeface="Helvetica"/>
                <a:cs typeface="Helvetica"/>
              </a:defRPr>
            </a:lvl1pPr>
          </a:lstStyle>
          <a:p>
            <a:r>
              <a:rPr lang="en-US" dirty="0" smtClean="0"/>
              <a:t>www.ethicsofbigdata.com</a:t>
            </a:r>
            <a:endParaRPr lang="en-US" dirty="0"/>
          </a:p>
        </p:txBody>
      </p:sp>
      <p:sp>
        <p:nvSpPr>
          <p:cNvPr id="11" name="Slide Number Placeholder 5"/>
          <p:cNvSpPr>
            <a:spLocks noGrp="1"/>
          </p:cNvSpPr>
          <p:nvPr>
            <p:ph type="sldNum" sz="quarter" idx="4"/>
          </p:nvPr>
        </p:nvSpPr>
        <p:spPr>
          <a:xfrm>
            <a:off x="6609832" y="6480271"/>
            <a:ext cx="4972568"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Twitter: @#kordindex #ethicsofbigdata</a:t>
            </a:r>
            <a:endParaRPr lang="en-US" dirty="0"/>
          </a:p>
        </p:txBody>
      </p:sp>
    </p:spTree>
    <p:extLst>
      <p:ext uri="{BB962C8B-B14F-4D97-AF65-F5344CB8AC3E}">
        <p14:creationId xmlns:p14="http://schemas.microsoft.com/office/powerpoint/2010/main" val="283606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Big Data’s Forming Function</a:t>
            </a:r>
            <a:endParaRPr lang="en-US" dirty="0"/>
          </a:p>
        </p:txBody>
      </p:sp>
      <p:sp>
        <p:nvSpPr>
          <p:cNvPr id="10" name="Date Placeholder 3"/>
          <p:cNvSpPr>
            <a:spLocks noGrp="1"/>
          </p:cNvSpPr>
          <p:nvPr>
            <p:ph type="dt" sz="half" idx="2"/>
          </p:nvPr>
        </p:nvSpPr>
        <p:spPr>
          <a:xfrm>
            <a:off x="609600" y="6480271"/>
            <a:ext cx="2844800" cy="365125"/>
          </a:xfrm>
          <a:prstGeom prst="rect">
            <a:avLst/>
          </a:prstGeom>
        </p:spPr>
        <p:txBody>
          <a:bodyPr vert="horz" lIns="91440" tIns="45720" rIns="91440" bIns="45720" rtlCol="0" anchor="ctr"/>
          <a:lstStyle>
            <a:lvl1pPr algn="l">
              <a:defRPr sz="1000">
                <a:solidFill>
                  <a:schemeClr val="bg1"/>
                </a:solidFill>
                <a:latin typeface="Helvetica"/>
                <a:cs typeface="Helvetica"/>
              </a:defRPr>
            </a:lvl1pPr>
          </a:lstStyle>
          <a:p>
            <a:r>
              <a:rPr lang="en-US" dirty="0" smtClean="0"/>
              <a:t>www.ethicsofbigdata.com</a:t>
            </a:r>
            <a:endParaRPr lang="en-US" dirty="0"/>
          </a:p>
        </p:txBody>
      </p:sp>
      <p:sp>
        <p:nvSpPr>
          <p:cNvPr id="11" name="Slide Number Placeholder 5"/>
          <p:cNvSpPr>
            <a:spLocks noGrp="1"/>
          </p:cNvSpPr>
          <p:nvPr>
            <p:ph type="sldNum" sz="quarter" idx="4"/>
          </p:nvPr>
        </p:nvSpPr>
        <p:spPr>
          <a:xfrm>
            <a:off x="6609832" y="6480271"/>
            <a:ext cx="4972568"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Twitter: @#kordindex #ethicsofbigdata</a:t>
            </a:r>
            <a:endParaRPr lang="en-US" dirty="0"/>
          </a:p>
        </p:txBody>
      </p:sp>
    </p:spTree>
    <p:extLst>
      <p:ext uri="{BB962C8B-B14F-4D97-AF65-F5344CB8AC3E}">
        <p14:creationId xmlns:p14="http://schemas.microsoft.com/office/powerpoint/2010/main" val="147010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67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55514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3555812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0694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252272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2842"/>
          </a:xfrm>
        </p:spPr>
        <p:txBody>
          <a:bodyPr/>
          <a:lstStyle>
            <a:lvl1pPr>
              <a:defRPr b="0">
                <a:solidFill>
                  <a:srgbClr val="C00005"/>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ZW"/>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509B7F3A-8E96-44C9-9BF8-F20C1BCCF667}" type="slidenum">
              <a:rPr lang="en-ZW" smtClean="0"/>
              <a:t>‹#›</a:t>
            </a:fld>
            <a:endParaRPr lang="en-ZW" dirty="0"/>
          </a:p>
        </p:txBody>
      </p:sp>
      <p:cxnSp>
        <p:nvCxnSpPr>
          <p:cNvPr id="8" name="Straight Connector 7"/>
          <p:cNvCxnSpPr/>
          <p:nvPr userDrawn="1"/>
        </p:nvCxnSpPr>
        <p:spPr>
          <a:xfrm>
            <a:off x="838200" y="1646238"/>
            <a:ext cx="105156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53923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909239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249140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404189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102266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528848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108711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92501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36554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292391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8" name="Footer Placeholder 7"/>
          <p:cNvSpPr>
            <a:spLocks noGrp="1"/>
          </p:cNvSpPr>
          <p:nvPr>
            <p:ph type="ftr" sz="quarter" idx="11"/>
          </p:nvPr>
        </p:nvSpPr>
        <p:spPr/>
        <p:txBody>
          <a:bodyPr/>
          <a:lstStyle/>
          <a:p>
            <a:endParaRPr lang="en-ZW" dirty="0"/>
          </a:p>
        </p:txBody>
      </p:sp>
      <p:sp>
        <p:nvSpPr>
          <p:cNvPr id="9" name="Slide Number Placeholder 8"/>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257256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4" name="Footer Placeholder 3"/>
          <p:cNvSpPr>
            <a:spLocks noGrp="1"/>
          </p:cNvSpPr>
          <p:nvPr>
            <p:ph type="ftr" sz="quarter" idx="11"/>
          </p:nvPr>
        </p:nvSpPr>
        <p:spPr/>
        <p:txBody>
          <a:bodyPr/>
          <a:lstStyle/>
          <a:p>
            <a:endParaRPr lang="en-ZW" dirty="0"/>
          </a:p>
        </p:txBody>
      </p:sp>
      <p:sp>
        <p:nvSpPr>
          <p:cNvPr id="5" name="Slide Number Placeholder 4"/>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10053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3" name="Footer Placeholder 2"/>
          <p:cNvSpPr>
            <a:spLocks noGrp="1"/>
          </p:cNvSpPr>
          <p:nvPr>
            <p:ph type="ftr" sz="quarter" idx="11"/>
          </p:nvPr>
        </p:nvSpPr>
        <p:spPr/>
        <p:txBody>
          <a:bodyPr/>
          <a:lstStyle/>
          <a:p>
            <a:endParaRPr lang="en-ZW" dirty="0"/>
          </a:p>
        </p:txBody>
      </p:sp>
      <p:sp>
        <p:nvSpPr>
          <p:cNvPr id="4" name="Slide Number Placeholder 3"/>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192108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313588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07F88-A6BB-4DFF-87FF-4CC23AF28FA0}" type="datetimeFigureOut">
              <a:rPr lang="en-ZW" smtClean="0"/>
              <a:t>16-Feb-15</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509B7F3A-8E96-44C9-9BF8-F20C1BCCF667}" type="slidenum">
              <a:rPr lang="en-ZW" smtClean="0"/>
              <a:t>‹#›</a:t>
            </a:fld>
            <a:endParaRPr lang="en-ZW" dirty="0"/>
          </a:p>
        </p:txBody>
      </p:sp>
    </p:spTree>
    <p:extLst>
      <p:ext uri="{BB962C8B-B14F-4D97-AF65-F5344CB8AC3E}">
        <p14:creationId xmlns:p14="http://schemas.microsoft.com/office/powerpoint/2010/main" val="150178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137998"/>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07F88-A6BB-4DFF-87FF-4CC23AF28FA0}" type="datetimeFigureOut">
              <a:rPr lang="en-ZW" smtClean="0"/>
              <a:t>16-Feb-15</a:t>
            </a:fld>
            <a:endParaRPr lang="en-ZW"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B7F3A-8E96-44C9-9BF8-F20C1BCCF667}" type="slidenum">
              <a:rPr lang="en-ZW" smtClean="0"/>
              <a:t>‹#›</a:t>
            </a:fld>
            <a:endParaRPr lang="en-ZW" dirty="0"/>
          </a:p>
        </p:txBody>
      </p:sp>
      <p:cxnSp>
        <p:nvCxnSpPr>
          <p:cNvPr id="8" name="Straight Connector 7"/>
          <p:cNvCxnSpPr/>
          <p:nvPr userDrawn="1"/>
        </p:nvCxnSpPr>
        <p:spPr>
          <a:xfrm>
            <a:off x="838200" y="1646238"/>
            <a:ext cx="105156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207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a:fld id="{283C63E4-F9BE-C24A-B4FF-309EB18BA564}" type="slidenum">
              <a:rPr lang="en-US" smtClean="0">
                <a:solidFill>
                  <a:srgbClr val="4F81BD">
                    <a:lumMod val="60000"/>
                    <a:lumOff val="40000"/>
                  </a:srgbClr>
                </a:solidFill>
              </a:rPr>
              <a:pPr defTabSz="457200"/>
              <a:t>‹#›</a:t>
            </a:fld>
            <a:endParaRPr lang="en-US" dirty="0">
              <a:solidFill>
                <a:srgbClr val="4F81BD">
                  <a:lumMod val="60000"/>
                  <a:lumOff val="40000"/>
                </a:srgbClr>
              </a:solidFill>
            </a:endParaRPr>
          </a:p>
        </p:txBody>
      </p:sp>
    </p:spTree>
    <p:extLst>
      <p:ext uri="{BB962C8B-B14F-4D97-AF65-F5344CB8AC3E}">
        <p14:creationId xmlns:p14="http://schemas.microsoft.com/office/powerpoint/2010/main" val="34893632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bigdata-startups.com/big-data-owner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informationweek.com/software/social/facebook-mood-manipulation-10-bigger-problems/a/d-id/127912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1981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rgbClr val="1F497D">
                  <a:lumMod val="60000"/>
                  <a:lumOff val="4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1981200" y="485522"/>
            <a:ext cx="8229600" cy="1828800"/>
          </a:xfrm>
        </p:spPr>
        <p:txBody>
          <a:bodyPr>
            <a:noAutofit/>
          </a:bodyPr>
          <a:lstStyle/>
          <a:p>
            <a:r>
              <a:rPr lang="en-US" sz="2800" dirty="0"/>
              <a:t>3</a:t>
            </a:r>
            <a:r>
              <a:rPr lang="en-US" sz="2800" baseline="30000" dirty="0"/>
              <a:t>rd</a:t>
            </a:r>
            <a:r>
              <a:rPr lang="en-US" sz="2800" dirty="0"/>
              <a:t> SG13 Regional Workshop for Africa on “ITU-T Standardization Challenges for Developing Countries Working for a Connected Africa” </a:t>
            </a:r>
            <a:br>
              <a:rPr lang="en-US" sz="2800" dirty="0"/>
            </a:br>
            <a:r>
              <a:rPr lang="en-US" sz="2400" dirty="0"/>
              <a:t>(Livingstone, Zambia, 23-24 February 2015)</a:t>
            </a:r>
          </a:p>
        </p:txBody>
      </p:sp>
      <p:sp>
        <p:nvSpPr>
          <p:cNvPr id="9" name="Content Placeholder 8"/>
          <p:cNvSpPr>
            <a:spLocks noGrp="1"/>
          </p:cNvSpPr>
          <p:nvPr>
            <p:ph idx="1"/>
          </p:nvPr>
        </p:nvSpPr>
        <p:spPr>
          <a:xfrm>
            <a:off x="1981200" y="2451887"/>
            <a:ext cx="8229600" cy="3202433"/>
          </a:xfrm>
        </p:spPr>
        <p:txBody>
          <a:bodyPr>
            <a:normAutofit fontScale="25000" lnSpcReduction="20000"/>
          </a:bodyPr>
          <a:lstStyle/>
          <a:p>
            <a:pPr marL="0" indent="0" algn="ctr">
              <a:buNone/>
            </a:pPr>
            <a:r>
              <a:rPr lang="en-US" sz="16000" b="1" dirty="0"/>
              <a:t/>
            </a:r>
            <a:br>
              <a:rPr lang="en-US" sz="16000" b="1" dirty="0"/>
            </a:br>
            <a:r>
              <a:rPr lang="en-US" sz="12800" b="1" dirty="0" smtClean="0"/>
              <a:t>Big Data: Ethics, Privacy and Standards </a:t>
            </a:r>
            <a:endParaRPr lang="en-US" sz="12800" b="1" dirty="0"/>
          </a:p>
          <a:p>
            <a:pPr marL="0" indent="0" algn="ctr">
              <a:buNone/>
            </a:pPr>
            <a:endParaRPr lang="en-US" sz="16000" b="1" dirty="0"/>
          </a:p>
          <a:p>
            <a:pPr marL="0" indent="0" algn="ctr">
              <a:buNone/>
            </a:pPr>
            <a:r>
              <a:rPr lang="en-US" sz="12800" b="1" dirty="0" smtClean="0"/>
              <a:t>Shuller Habeenzu,</a:t>
            </a:r>
            <a:endParaRPr lang="en-US" sz="12800" b="1" dirty="0"/>
          </a:p>
          <a:p>
            <a:pPr marL="0" indent="0" algn="ctr">
              <a:buNone/>
            </a:pPr>
            <a:r>
              <a:rPr lang="en-US" sz="12800" b="1" dirty="0" smtClean="0"/>
              <a:t>Director, ITMConsult,</a:t>
            </a:r>
          </a:p>
          <a:p>
            <a:pPr marL="0" indent="0" algn="ctr">
              <a:buNone/>
            </a:pPr>
            <a:r>
              <a:rPr lang="en-US" sz="12800" b="1" dirty="0" smtClean="0"/>
              <a:t> beenzu@itmconsultzm.com</a:t>
            </a:r>
            <a:endParaRPr lang="en-US" dirty="0"/>
          </a:p>
        </p:txBody>
      </p:sp>
    </p:spTree>
    <p:extLst>
      <p:ext uri="{BB962C8B-B14F-4D97-AF65-F5344CB8AC3E}">
        <p14:creationId xmlns:p14="http://schemas.microsoft.com/office/powerpoint/2010/main" val="269814974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Big Data and Ethics</a:t>
            </a:r>
            <a:endParaRPr lang="en-ZW" dirty="0"/>
          </a:p>
        </p:txBody>
      </p:sp>
      <p:sp>
        <p:nvSpPr>
          <p:cNvPr id="3" name="Content Placeholder 2"/>
          <p:cNvSpPr>
            <a:spLocks noGrp="1"/>
          </p:cNvSpPr>
          <p:nvPr>
            <p:ph idx="1"/>
          </p:nvPr>
        </p:nvSpPr>
        <p:spPr/>
        <p:txBody>
          <a:bodyPr>
            <a:normAutofit fontScale="92500" lnSpcReduction="10000"/>
          </a:bodyPr>
          <a:lstStyle/>
          <a:p>
            <a:pPr rtl="0" eaLnBrk="1" latinLnBrk="0" hangingPunct="1"/>
            <a:r>
              <a:rPr lang="en-ZW" sz="2800" kern="1200" dirty="0" smtClean="0">
                <a:solidFill>
                  <a:schemeClr val="tx1"/>
                </a:solidFill>
                <a:effectLst/>
                <a:latin typeface="+mn-lt"/>
                <a:ea typeface="+mn-ea"/>
                <a:cs typeface="+mn-cs"/>
              </a:rPr>
              <a:t>Big data puts a lot of power into the hands of enterprises to </a:t>
            </a:r>
            <a:r>
              <a:rPr lang="en-ZW" sz="2800" kern="1200" dirty="0" smtClean="0">
                <a:solidFill>
                  <a:schemeClr val="tx1"/>
                </a:solidFill>
                <a:effectLst/>
                <a:latin typeface="+mn-lt"/>
                <a:ea typeface="+mn-ea"/>
                <a:cs typeface="+mn-cs"/>
              </a:rPr>
              <a:t>analyse </a:t>
            </a:r>
            <a:r>
              <a:rPr lang="en-ZW" sz="2800" kern="1200" dirty="0" smtClean="0">
                <a:solidFill>
                  <a:schemeClr val="tx1"/>
                </a:solidFill>
                <a:effectLst/>
                <a:latin typeface="+mn-lt"/>
                <a:ea typeface="+mn-ea"/>
                <a:cs typeface="+mn-cs"/>
              </a:rPr>
              <a:t>and predict consumer </a:t>
            </a:r>
            <a:r>
              <a:rPr lang="en-ZW" sz="2800" kern="1200" dirty="0" smtClean="0">
                <a:solidFill>
                  <a:schemeClr val="tx1"/>
                </a:solidFill>
                <a:effectLst/>
                <a:latin typeface="+mn-lt"/>
                <a:ea typeface="+mn-ea"/>
                <a:cs typeface="+mn-cs"/>
              </a:rPr>
              <a:t>behaviour. </a:t>
            </a:r>
            <a:endParaRPr lang="en-ZW" sz="2800" dirty="0" smtClean="0">
              <a:effectLst/>
            </a:endParaRPr>
          </a:p>
          <a:p>
            <a:r>
              <a:rPr lang="en-ZW" sz="2800" kern="1200" dirty="0" smtClean="0">
                <a:solidFill>
                  <a:schemeClr val="tx1"/>
                </a:solidFill>
                <a:effectLst/>
                <a:latin typeface="+mn-lt"/>
                <a:ea typeface="+mn-ea"/>
                <a:cs typeface="+mn-cs"/>
              </a:rPr>
              <a:t>But with that comes potential for misuse. How should business implement ethics into the application of big data</a:t>
            </a:r>
          </a:p>
          <a:p>
            <a:r>
              <a:rPr lang="en-ZW" sz="2800" kern="1200" dirty="0" smtClean="0">
                <a:solidFill>
                  <a:schemeClr val="tx1"/>
                </a:solidFill>
                <a:effectLst/>
                <a:latin typeface="+mn-lt"/>
                <a:ea typeface="+mn-ea"/>
                <a:cs typeface="+mn-cs"/>
              </a:rPr>
              <a:t>Facebook's controversial "mood manipulation study" - undisclosed psychological experiment on its users in 2012</a:t>
            </a:r>
          </a:p>
          <a:p>
            <a:endParaRPr lang="en-ZW" dirty="0"/>
          </a:p>
          <a:p>
            <a:r>
              <a:rPr lang="en-ZW" sz="2800" kern="1200" dirty="0" smtClean="0">
                <a:solidFill>
                  <a:schemeClr val="tx1"/>
                </a:solidFill>
                <a:effectLst/>
                <a:latin typeface="+mn-lt"/>
                <a:ea typeface="+mn-ea"/>
                <a:cs typeface="+mn-cs"/>
              </a:rPr>
              <a:t>2014 EBOLA crisis – challenge to get access to mobile network CDR on population movement</a:t>
            </a:r>
          </a:p>
          <a:p>
            <a:r>
              <a:rPr lang="en-ZW" dirty="0" smtClean="0"/>
              <a:t>Need to </a:t>
            </a:r>
            <a:r>
              <a:rPr lang="en-ZW" dirty="0"/>
              <a:t>understand and agree on rules regarding privacy, identity, </a:t>
            </a:r>
            <a:r>
              <a:rPr lang="en-ZW" dirty="0">
                <a:hlinkClick r:id="rId3"/>
              </a:rPr>
              <a:t>ownership</a:t>
            </a:r>
            <a:r>
              <a:rPr lang="en-ZW" dirty="0"/>
              <a:t> and reputation of Big Data</a:t>
            </a:r>
          </a:p>
          <a:p>
            <a:endParaRPr lang="en-ZW" sz="2800" kern="1200" dirty="0" smtClean="0">
              <a:solidFill>
                <a:schemeClr val="tx1"/>
              </a:solidFill>
              <a:effectLst/>
              <a:latin typeface="+mn-lt"/>
              <a:ea typeface="+mn-ea"/>
              <a:cs typeface="+mn-cs"/>
            </a:endParaRPr>
          </a:p>
        </p:txBody>
      </p:sp>
      <p:sp>
        <p:nvSpPr>
          <p:cNvPr id="4" name="Rectangle 3"/>
          <p:cNvSpPr/>
          <p:nvPr/>
        </p:nvSpPr>
        <p:spPr>
          <a:xfrm>
            <a:off x="1775860" y="4001294"/>
            <a:ext cx="9409497" cy="369332"/>
          </a:xfrm>
          <a:prstGeom prst="rect">
            <a:avLst/>
          </a:prstGeom>
        </p:spPr>
        <p:txBody>
          <a:bodyPr wrap="square">
            <a:spAutoFit/>
          </a:bodyPr>
          <a:lstStyle/>
          <a:p>
            <a:r>
              <a:rPr lang="en-ZW" dirty="0" smtClean="0"/>
              <a:t>Facebook's </a:t>
            </a:r>
            <a:r>
              <a:rPr lang="en-ZW" dirty="0" smtClean="0">
                <a:hlinkClick r:id="rId4"/>
              </a:rPr>
              <a:t>undisclosed psychological experiment</a:t>
            </a:r>
            <a:r>
              <a:rPr lang="en-ZW" dirty="0" smtClean="0"/>
              <a:t> on its users in 2012.</a:t>
            </a:r>
            <a:endParaRPr lang="en-ZW" dirty="0"/>
          </a:p>
        </p:txBody>
      </p:sp>
    </p:spTree>
    <p:extLst>
      <p:ext uri="{BB962C8B-B14F-4D97-AF65-F5344CB8AC3E}">
        <p14:creationId xmlns:p14="http://schemas.microsoft.com/office/powerpoint/2010/main" val="3002824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charset="0"/>
              </a:rPr>
              <a:t>Big Data and Ethics</a:t>
            </a:r>
            <a:endParaRPr lang="en-ZW" dirty="0"/>
          </a:p>
        </p:txBody>
      </p:sp>
      <p:sp>
        <p:nvSpPr>
          <p:cNvPr id="3" name="Content Placeholder 2"/>
          <p:cNvSpPr>
            <a:spLocks noGrp="1"/>
          </p:cNvSpPr>
          <p:nvPr>
            <p:ph idx="1"/>
          </p:nvPr>
        </p:nvSpPr>
        <p:spPr/>
        <p:txBody>
          <a:bodyPr/>
          <a:lstStyle/>
          <a:p>
            <a:pPr marL="285750" indent="-285750">
              <a:spcAft>
                <a:spcPts val="1800"/>
              </a:spcAft>
              <a:buFontTx/>
              <a:buChar char="•"/>
              <a:defRPr/>
            </a:pPr>
            <a:r>
              <a:rPr lang="en-US" sz="3200" b="1" dirty="0" smtClean="0">
                <a:latin typeface="Arial" charset="0"/>
              </a:rPr>
              <a:t>Big data raises </a:t>
            </a:r>
            <a:r>
              <a:rPr lang="en-US" sz="3200" b="1" dirty="0">
                <a:latin typeface="Arial" charset="0"/>
              </a:rPr>
              <a:t>new ethical questions because </a:t>
            </a:r>
            <a:r>
              <a:rPr lang="en-US" sz="3200" b="1" dirty="0" smtClean="0">
                <a:latin typeface="Arial" charset="0"/>
              </a:rPr>
              <a:t>it create </a:t>
            </a:r>
            <a:r>
              <a:rPr lang="en-US" sz="3200" b="1" dirty="0">
                <a:latin typeface="Arial" charset="0"/>
              </a:rPr>
              <a:t>opportunities for:</a:t>
            </a:r>
          </a:p>
          <a:p>
            <a:pPr marL="628650" lvl="1">
              <a:spcAft>
                <a:spcPts val="1800"/>
              </a:spcAft>
              <a:buFontTx/>
              <a:buChar char="•"/>
              <a:defRPr/>
            </a:pPr>
            <a:r>
              <a:rPr lang="en-US" b="1" dirty="0">
                <a:latin typeface="Arial" charset="0"/>
              </a:rPr>
              <a:t>Intense social change, </a:t>
            </a:r>
            <a:endParaRPr lang="en-US" b="1" dirty="0" smtClean="0">
              <a:latin typeface="Arial" charset="0"/>
            </a:endParaRPr>
          </a:p>
          <a:p>
            <a:pPr marL="628650" lvl="1">
              <a:spcAft>
                <a:spcPts val="1800"/>
              </a:spcAft>
              <a:buFontTx/>
              <a:buChar char="•"/>
              <a:defRPr/>
            </a:pPr>
            <a:r>
              <a:rPr lang="en-US" b="1" dirty="0" smtClean="0">
                <a:latin typeface="Arial" charset="0"/>
              </a:rPr>
              <a:t>threatening </a:t>
            </a:r>
            <a:r>
              <a:rPr lang="en-US" b="1" dirty="0">
                <a:latin typeface="Arial" charset="0"/>
              </a:rPr>
              <a:t>existing distributions of power, money, rights, and </a:t>
            </a:r>
            <a:r>
              <a:rPr lang="en-US" b="1" dirty="0" smtClean="0">
                <a:latin typeface="Arial" charset="0"/>
              </a:rPr>
              <a:t>obligations</a:t>
            </a:r>
            <a:endParaRPr lang="en-US" b="1" dirty="0">
              <a:latin typeface="Arial" charset="0"/>
            </a:endParaRPr>
          </a:p>
        </p:txBody>
      </p:sp>
    </p:spTree>
    <p:extLst>
      <p:ext uri="{BB962C8B-B14F-4D97-AF65-F5344CB8AC3E}">
        <p14:creationId xmlns:p14="http://schemas.microsoft.com/office/powerpoint/2010/main" val="32604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Example: Mobile SIM Card Registration</a:t>
            </a:r>
            <a:endParaRPr lang="en-ZW" dirty="0"/>
          </a:p>
        </p:txBody>
      </p:sp>
      <p:sp>
        <p:nvSpPr>
          <p:cNvPr id="3" name="Content Placeholder 2"/>
          <p:cNvSpPr>
            <a:spLocks noGrp="1"/>
          </p:cNvSpPr>
          <p:nvPr>
            <p:ph idx="1"/>
          </p:nvPr>
        </p:nvSpPr>
        <p:spPr/>
        <p:txBody>
          <a:bodyPr/>
          <a:lstStyle/>
          <a:p>
            <a:r>
              <a:rPr lang="en-ZW" dirty="0" smtClean="0"/>
              <a:t>Treasure trove</a:t>
            </a:r>
            <a:r>
              <a:rPr lang="en-ZW" baseline="0" dirty="0" smtClean="0"/>
              <a:t> for operators</a:t>
            </a:r>
          </a:p>
          <a:p>
            <a:pPr lvl="1"/>
            <a:r>
              <a:rPr lang="en-ZW" dirty="0" smtClean="0"/>
              <a:t>Customer analytics</a:t>
            </a:r>
            <a:r>
              <a:rPr lang="en-ZW" baseline="0" dirty="0" smtClean="0"/>
              <a:t> </a:t>
            </a:r>
          </a:p>
          <a:p>
            <a:pPr lvl="1"/>
            <a:r>
              <a:rPr lang="en-ZW" baseline="0" dirty="0" smtClean="0"/>
              <a:t>Ethical use guidelines</a:t>
            </a:r>
          </a:p>
          <a:p>
            <a:pPr lvl="0"/>
            <a:r>
              <a:rPr lang="en-ZW" dirty="0" smtClean="0"/>
              <a:t>For government</a:t>
            </a:r>
          </a:p>
          <a:p>
            <a:pPr lvl="1"/>
            <a:r>
              <a:rPr lang="en-ZW" dirty="0" smtClean="0"/>
              <a:t>Security</a:t>
            </a:r>
          </a:p>
          <a:p>
            <a:r>
              <a:rPr lang="en-ZW" dirty="0"/>
              <a:t>Who owns the data?</a:t>
            </a:r>
          </a:p>
          <a:p>
            <a:r>
              <a:rPr lang="en-ZW" dirty="0"/>
              <a:t>Who is responsible for the </a:t>
            </a:r>
            <a:r>
              <a:rPr lang="en-ZW" dirty="0" smtClean="0"/>
              <a:t>data?</a:t>
            </a:r>
          </a:p>
          <a:p>
            <a:r>
              <a:rPr lang="en-ZW" dirty="0" smtClean="0"/>
              <a:t>Do customers have rights to the use of the data?</a:t>
            </a:r>
            <a:endParaRPr lang="en-ZW" dirty="0"/>
          </a:p>
        </p:txBody>
      </p:sp>
    </p:spTree>
    <p:extLst>
      <p:ext uri="{BB962C8B-B14F-4D97-AF65-F5344CB8AC3E}">
        <p14:creationId xmlns:p14="http://schemas.microsoft.com/office/powerpoint/2010/main" val="3172328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Aspects of Big Data Ethics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665482"/>
              </p:ext>
            </p:extLst>
          </p:nvPr>
        </p:nvGraphicFramePr>
        <p:xfrm>
          <a:off x="2197768" y="1895892"/>
          <a:ext cx="7632031" cy="4460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70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Snowden’s Big Data Lesson</a:t>
            </a:r>
            <a:endParaRPr lang="en-ZW" dirty="0"/>
          </a:p>
        </p:txBody>
      </p:sp>
      <p:sp>
        <p:nvSpPr>
          <p:cNvPr id="3" name="Content Placeholder 2"/>
          <p:cNvSpPr>
            <a:spLocks noGrp="1"/>
          </p:cNvSpPr>
          <p:nvPr>
            <p:ph idx="1"/>
          </p:nvPr>
        </p:nvSpPr>
        <p:spPr/>
        <p:txBody>
          <a:bodyPr/>
          <a:lstStyle/>
          <a:p>
            <a:r>
              <a:rPr lang="en-ZW" dirty="0" smtClean="0"/>
              <a:t>There is no place to hide </a:t>
            </a:r>
          </a:p>
          <a:p>
            <a:pPr lvl="1"/>
            <a:r>
              <a:rPr lang="en-ZW" dirty="0" smtClean="0"/>
              <a:t>e-mails, phone calls, text messages, and social media activity of millions of people around the worlds are collected and stored</a:t>
            </a:r>
          </a:p>
          <a:p>
            <a:pPr lvl="1"/>
            <a:r>
              <a:rPr lang="en-ZW" dirty="0" smtClean="0"/>
              <a:t>enormous cloud servers have been breached, </a:t>
            </a:r>
          </a:p>
          <a:p>
            <a:pPr lvl="1"/>
            <a:r>
              <a:rPr lang="en-ZW" dirty="0" smtClean="0"/>
              <a:t>both data and metadata have been fair game</a:t>
            </a:r>
          </a:p>
          <a:p>
            <a:r>
              <a:rPr lang="en-ZW" dirty="0"/>
              <a:t>Governments will continue doing what they do always – the context might change</a:t>
            </a:r>
          </a:p>
          <a:p>
            <a:r>
              <a:rPr lang="en-ZW" sz="2800" b="0" i="0" kern="1200" baseline="0" dirty="0" smtClean="0">
                <a:solidFill>
                  <a:schemeClr val="tx1"/>
                </a:solidFill>
                <a:effectLst/>
                <a:latin typeface="+mn-lt"/>
                <a:ea typeface="+mn-ea"/>
                <a:cs typeface="+mn-cs"/>
              </a:rPr>
              <a:t>Big data promises economic efficiency, more observation at less cost</a:t>
            </a:r>
          </a:p>
        </p:txBody>
      </p:sp>
    </p:spTree>
    <p:extLst>
      <p:ext uri="{BB962C8B-B14F-4D97-AF65-F5344CB8AC3E}">
        <p14:creationId xmlns:p14="http://schemas.microsoft.com/office/powerpoint/2010/main" val="389230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Big Data : Opportunities for </a:t>
            </a:r>
            <a:r>
              <a:rPr lang="en-ZW" dirty="0"/>
              <a:t>Development</a:t>
            </a:r>
          </a:p>
        </p:txBody>
      </p:sp>
      <p:sp>
        <p:nvSpPr>
          <p:cNvPr id="3" name="Content Placeholder 2"/>
          <p:cNvSpPr>
            <a:spLocks noGrp="1"/>
          </p:cNvSpPr>
          <p:nvPr>
            <p:ph idx="1"/>
          </p:nvPr>
        </p:nvSpPr>
        <p:spPr/>
        <p:txBody>
          <a:bodyPr>
            <a:normAutofit/>
          </a:bodyPr>
          <a:lstStyle/>
          <a:p>
            <a:r>
              <a:rPr lang="en-US" dirty="0" smtClean="0">
                <a:cs typeface="TradeGothic Bold"/>
              </a:rPr>
              <a:t>Early warning:</a:t>
            </a:r>
            <a:r>
              <a:rPr lang="en-US" dirty="0" smtClean="0">
                <a:cs typeface="TradeGothic Light"/>
              </a:rPr>
              <a:t> </a:t>
            </a:r>
          </a:p>
          <a:p>
            <a:pPr lvl="1"/>
            <a:r>
              <a:rPr lang="en-US" dirty="0" smtClean="0">
                <a:cs typeface="TradeGothic Light"/>
              </a:rPr>
              <a:t>Faster detection of anomalies at the onset of a crisis allows more agile responses to prevent harm.</a:t>
            </a:r>
          </a:p>
          <a:p>
            <a:r>
              <a:rPr lang="en-US" dirty="0" smtClean="0">
                <a:cs typeface="TradeGothic Bold"/>
              </a:rPr>
              <a:t>Real-time awareness:</a:t>
            </a:r>
            <a:r>
              <a:rPr lang="en-US" dirty="0" smtClean="0">
                <a:cs typeface="TradeGothic Light"/>
              </a:rPr>
              <a:t> </a:t>
            </a:r>
          </a:p>
          <a:p>
            <a:pPr lvl="1"/>
            <a:r>
              <a:rPr lang="en-US" dirty="0" smtClean="0">
                <a:cs typeface="TradeGothic Light"/>
              </a:rPr>
              <a:t>A fine-grained and current representation of reality informs better design and targeting of programmes and policies;</a:t>
            </a:r>
          </a:p>
          <a:p>
            <a:r>
              <a:rPr lang="en-US" dirty="0" smtClean="0">
                <a:cs typeface="TradeGothic Bold"/>
              </a:rPr>
              <a:t>Real-time feedback: </a:t>
            </a:r>
          </a:p>
          <a:p>
            <a:pPr lvl="1"/>
            <a:r>
              <a:rPr lang="en-US" dirty="0" smtClean="0">
                <a:cs typeface="TradeGothic Light"/>
              </a:rPr>
              <a:t>Continuous monitoring for behaviour changes </a:t>
            </a:r>
            <a:r>
              <a:rPr lang="en-US" u="sng" dirty="0" smtClean="0">
                <a:cs typeface="TradeGothic Light"/>
              </a:rPr>
              <a:t>following</a:t>
            </a:r>
            <a:r>
              <a:rPr lang="en-US" dirty="0" smtClean="0">
                <a:cs typeface="TradeGothic Light"/>
              </a:rPr>
              <a:t> programme implementation enables a more adaptive approach to development, in which rapid adjustments may be made until results are achieved.</a:t>
            </a:r>
          </a:p>
          <a:p>
            <a:endParaRPr lang="en-ZW" dirty="0"/>
          </a:p>
        </p:txBody>
      </p:sp>
      <p:sp>
        <p:nvSpPr>
          <p:cNvPr id="4" name="Rectangle 3"/>
          <p:cNvSpPr/>
          <p:nvPr/>
        </p:nvSpPr>
        <p:spPr>
          <a:xfrm>
            <a:off x="1494503" y="5868943"/>
            <a:ext cx="9202994" cy="830997"/>
          </a:xfrm>
          <a:prstGeom prst="rect">
            <a:avLst/>
          </a:prstGeom>
          <a:ln>
            <a:solidFill>
              <a:srgbClr val="C00000"/>
            </a:solidFill>
          </a:ln>
        </p:spPr>
        <p:txBody>
          <a:bodyPr wrap="square">
            <a:spAutoFit/>
          </a:bodyPr>
          <a:lstStyle/>
          <a:p>
            <a:pPr lvl="0" algn="ctr" fontAlgn="base">
              <a:spcBef>
                <a:spcPct val="0"/>
              </a:spcBef>
              <a:spcAft>
                <a:spcPct val="0"/>
              </a:spcAft>
            </a:pPr>
            <a:r>
              <a:rPr lang="en-US" sz="2400" dirty="0" smtClean="0">
                <a:solidFill>
                  <a:srgbClr val="C00000"/>
                </a:solidFill>
                <a:ea typeface="ＭＳ Ｐゴシック" charset="0"/>
                <a:cs typeface="TradeGothic Bold"/>
              </a:rPr>
              <a:t>Fundamental outcome: Saving Lives</a:t>
            </a:r>
          </a:p>
          <a:p>
            <a:pPr lvl="0" algn="ctr" fontAlgn="base">
              <a:spcBef>
                <a:spcPct val="0"/>
              </a:spcBef>
              <a:spcAft>
                <a:spcPct val="0"/>
              </a:spcAft>
            </a:pPr>
            <a:r>
              <a:rPr lang="en-US" sz="2400" dirty="0" smtClean="0">
                <a:solidFill>
                  <a:srgbClr val="000000"/>
                </a:solidFill>
                <a:ea typeface="ＭＳ Ｐゴシック" charset="0"/>
                <a:cs typeface="TradeGothic Light"/>
              </a:rPr>
              <a:t>How </a:t>
            </a:r>
            <a:r>
              <a:rPr lang="en-US" sz="2400" dirty="0">
                <a:solidFill>
                  <a:srgbClr val="000000"/>
                </a:solidFill>
                <a:ea typeface="ＭＳ Ｐゴシック" charset="0"/>
                <a:cs typeface="TradeGothic Light"/>
              </a:rPr>
              <a:t>can we leverage the real-time nature of the data to save lives? </a:t>
            </a:r>
            <a:endParaRPr lang="en-US" sz="2400" i="1" dirty="0">
              <a:solidFill>
                <a:srgbClr val="000000"/>
              </a:solidFill>
              <a:ea typeface="ＭＳ Ｐゴシック" charset="0"/>
              <a:cs typeface="TradeGothic Light"/>
            </a:endParaRPr>
          </a:p>
        </p:txBody>
      </p:sp>
    </p:spTree>
    <p:extLst>
      <p:ext uri="{BB962C8B-B14F-4D97-AF65-F5344CB8AC3E}">
        <p14:creationId xmlns:p14="http://schemas.microsoft.com/office/powerpoint/2010/main" val="9421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EBOLA and Big data -</a:t>
            </a:r>
            <a:endParaRPr lang="en-ZW" dirty="0"/>
          </a:p>
        </p:txBody>
      </p:sp>
      <p:sp>
        <p:nvSpPr>
          <p:cNvPr id="3" name="Content Placeholder 2"/>
          <p:cNvSpPr>
            <a:spLocks noGrp="1"/>
          </p:cNvSpPr>
          <p:nvPr>
            <p:ph idx="1"/>
          </p:nvPr>
        </p:nvSpPr>
        <p:spPr/>
        <p:txBody>
          <a:bodyPr>
            <a:normAutofit/>
          </a:bodyPr>
          <a:lstStyle/>
          <a:p>
            <a:r>
              <a:rPr lang="en-ZW" dirty="0" smtClean="0"/>
              <a:t>Mexico -  monitoring public response to government warning during swine-flu </a:t>
            </a:r>
            <a:r>
              <a:rPr lang="en-ZW" dirty="0" smtClean="0"/>
              <a:t>epidemic</a:t>
            </a:r>
            <a:endParaRPr lang="en-ZW" dirty="0" smtClean="0"/>
          </a:p>
          <a:p>
            <a:r>
              <a:rPr lang="en-ZW" dirty="0" smtClean="0"/>
              <a:t>Haiti – tracking cholera outbreaks during 2010 earthquake</a:t>
            </a:r>
          </a:p>
          <a:p>
            <a:r>
              <a:rPr lang="en-ZW" dirty="0" smtClean="0"/>
              <a:t>Epidemiological </a:t>
            </a:r>
            <a:r>
              <a:rPr lang="en-ZW" dirty="0"/>
              <a:t>mapping, to track and help combat malaria in Kenya and Namibia</a:t>
            </a:r>
          </a:p>
          <a:p>
            <a:r>
              <a:rPr lang="en-ZW" dirty="0"/>
              <a:t> M</a:t>
            </a:r>
            <a:r>
              <a:rPr lang="en-ZW" dirty="0" smtClean="0"/>
              <a:t>odelling mobility </a:t>
            </a:r>
            <a:r>
              <a:rPr lang="en-ZW" dirty="0"/>
              <a:t>patterns of people in Tokyo following an earthquake and nuclear accident in 2011</a:t>
            </a:r>
            <a:endParaRPr lang="en-ZW" dirty="0" smtClean="0"/>
          </a:p>
          <a:p>
            <a:r>
              <a:rPr lang="en-ZW" dirty="0" smtClean="0"/>
              <a:t>Urban planners -  to identify places to extend public transport </a:t>
            </a:r>
          </a:p>
        </p:txBody>
      </p:sp>
      <p:pic>
        <p:nvPicPr>
          <p:cNvPr id="4" name="Picture 3"/>
          <p:cNvPicPr>
            <a:picLocks noChangeAspect="1"/>
          </p:cNvPicPr>
          <p:nvPr/>
        </p:nvPicPr>
        <p:blipFill>
          <a:blip r:embed="rId3"/>
          <a:stretch>
            <a:fillRect/>
          </a:stretch>
        </p:blipFill>
        <p:spPr>
          <a:xfrm>
            <a:off x="8659134" y="257435"/>
            <a:ext cx="2694666" cy="1170533"/>
          </a:xfrm>
          <a:prstGeom prst="rect">
            <a:avLst/>
          </a:prstGeom>
        </p:spPr>
      </p:pic>
    </p:spTree>
    <p:extLst>
      <p:ext uri="{BB962C8B-B14F-4D97-AF65-F5344CB8AC3E}">
        <p14:creationId xmlns:p14="http://schemas.microsoft.com/office/powerpoint/2010/main" val="960338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ZW" dirty="0" smtClean="0"/>
              <a:t>EBOLA &amp; Big data </a:t>
            </a:r>
            <a:endParaRPr lang="en-ZW" dirty="0"/>
          </a:p>
        </p:txBody>
      </p:sp>
      <p:sp>
        <p:nvSpPr>
          <p:cNvPr id="3" name="Content Placeholder 2"/>
          <p:cNvSpPr>
            <a:spLocks noGrp="1"/>
          </p:cNvSpPr>
          <p:nvPr>
            <p:ph idx="1"/>
          </p:nvPr>
        </p:nvSpPr>
        <p:spPr/>
        <p:txBody>
          <a:bodyPr>
            <a:normAutofit lnSpcReduction="10000"/>
          </a:bodyPr>
          <a:lstStyle/>
          <a:p>
            <a:pPr lvl="0"/>
            <a:r>
              <a:rPr lang="en-ZW" dirty="0" smtClean="0"/>
              <a:t>Challenge</a:t>
            </a:r>
          </a:p>
          <a:p>
            <a:pPr lvl="1"/>
            <a:r>
              <a:rPr lang="en-ZW" dirty="0" smtClean="0"/>
              <a:t>Responding to need to access and analyse mobile CDRs to gain insight into EBOLA spread and population flows to respond and take action  in near-real-time</a:t>
            </a:r>
          </a:p>
          <a:p>
            <a:r>
              <a:rPr lang="en-ZW" dirty="0" smtClean="0"/>
              <a:t>Barriers</a:t>
            </a:r>
          </a:p>
          <a:p>
            <a:pPr lvl="1"/>
            <a:r>
              <a:rPr lang="en-ZW" sz="2400" kern="1200" dirty="0" smtClean="0">
                <a:solidFill>
                  <a:schemeClr val="tx1"/>
                </a:solidFill>
                <a:effectLst/>
                <a:latin typeface="+mn-lt"/>
                <a:ea typeface="+mn-ea"/>
                <a:cs typeface="+mn-cs"/>
              </a:rPr>
              <a:t>Lack of </a:t>
            </a:r>
            <a:r>
              <a:rPr lang="en-ZW" dirty="0" smtClean="0"/>
              <a:t>widely </a:t>
            </a:r>
            <a:r>
              <a:rPr lang="en-ZW" dirty="0"/>
              <a:t>accepted data-sharing standards</a:t>
            </a:r>
            <a:r>
              <a:rPr lang="en-ZW" sz="2400" kern="1200" dirty="0" smtClean="0">
                <a:solidFill>
                  <a:schemeClr val="tx1"/>
                </a:solidFill>
                <a:effectLst/>
                <a:latin typeface="+mn-lt"/>
                <a:ea typeface="+mn-ea"/>
                <a:cs typeface="+mn-cs"/>
              </a:rPr>
              <a:t> and practices, private data available on an ad hoc basis </a:t>
            </a:r>
          </a:p>
          <a:p>
            <a:pPr lvl="1"/>
            <a:r>
              <a:rPr lang="en-ZW" dirty="0" smtClean="0"/>
              <a:t>Risk of disclosing commercial interest information</a:t>
            </a:r>
          </a:p>
          <a:p>
            <a:pPr lvl="1"/>
            <a:r>
              <a:rPr lang="en-ZW" dirty="0" smtClean="0"/>
              <a:t>Uncertain </a:t>
            </a:r>
            <a:r>
              <a:rPr lang="en-ZW" dirty="0"/>
              <a:t>and country-specific regulatory landscape for data </a:t>
            </a:r>
            <a:r>
              <a:rPr lang="en-ZW" dirty="0" smtClean="0"/>
              <a:t>sharing</a:t>
            </a:r>
          </a:p>
          <a:p>
            <a:pPr lvl="1"/>
            <a:r>
              <a:rPr lang="en-ZW" dirty="0"/>
              <a:t>legal uncertainty complicates the design </a:t>
            </a:r>
            <a:r>
              <a:rPr lang="en-ZW" dirty="0" smtClean="0"/>
              <a:t>of data-sharing </a:t>
            </a:r>
            <a:r>
              <a:rPr lang="en-ZW" dirty="0"/>
              <a:t>protocols.</a:t>
            </a:r>
            <a:endParaRPr lang="en-ZW" dirty="0" smtClean="0"/>
          </a:p>
          <a:p>
            <a:pPr lvl="1"/>
            <a:r>
              <a:rPr lang="en-ZW" dirty="0" smtClean="0"/>
              <a:t>Lack of political will among regulators and operators</a:t>
            </a:r>
          </a:p>
          <a:p>
            <a:pPr lvl="1"/>
            <a:r>
              <a:rPr lang="en-ZW" dirty="0" smtClean="0"/>
              <a:t>Lack of standards or rules for sharing metadata across borders</a:t>
            </a:r>
          </a:p>
        </p:txBody>
      </p:sp>
      <p:pic>
        <p:nvPicPr>
          <p:cNvPr id="4" name="Picture 3"/>
          <p:cNvPicPr>
            <a:picLocks noChangeAspect="1"/>
          </p:cNvPicPr>
          <p:nvPr/>
        </p:nvPicPr>
        <p:blipFill>
          <a:blip r:embed="rId3"/>
          <a:stretch>
            <a:fillRect/>
          </a:stretch>
        </p:blipFill>
        <p:spPr>
          <a:xfrm>
            <a:off x="8659134" y="311280"/>
            <a:ext cx="2694666" cy="1170533"/>
          </a:xfrm>
          <a:prstGeom prst="rect">
            <a:avLst/>
          </a:prstGeom>
        </p:spPr>
      </p:pic>
    </p:spTree>
    <p:extLst>
      <p:ext uri="{BB962C8B-B14F-4D97-AF65-F5344CB8AC3E}">
        <p14:creationId xmlns:p14="http://schemas.microsoft.com/office/powerpoint/2010/main" val="891799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Data Access Challenges &amp; Opportunities</a:t>
            </a:r>
            <a:endParaRPr lang="en-ZW" dirty="0"/>
          </a:p>
        </p:txBody>
      </p:sp>
      <p:sp>
        <p:nvSpPr>
          <p:cNvPr id="2" name="Text Placeholder 1"/>
          <p:cNvSpPr>
            <a:spLocks noGrp="1"/>
          </p:cNvSpPr>
          <p:nvPr>
            <p:ph type="body" idx="1"/>
          </p:nvPr>
        </p:nvSpPr>
        <p:spPr/>
        <p:txBody>
          <a:bodyPr/>
          <a:lstStyle/>
          <a:p>
            <a:r>
              <a:rPr lang="en-US" dirty="0">
                <a:cs typeface="TradeGothic Bold"/>
              </a:rPr>
              <a:t>Private sector barriers to sharing Big Data</a:t>
            </a:r>
            <a:r>
              <a:rPr lang="en-US" dirty="0" smtClean="0">
                <a:cs typeface="TradeGothic Bold"/>
              </a:rPr>
              <a:t>:</a:t>
            </a:r>
            <a:endParaRPr lang="en-US" dirty="0">
              <a:cs typeface="TradeGothic Bold"/>
            </a:endParaRPr>
          </a:p>
        </p:txBody>
      </p:sp>
      <p:sp>
        <p:nvSpPr>
          <p:cNvPr id="6" name="Content Placeholder 5"/>
          <p:cNvSpPr>
            <a:spLocks noGrp="1"/>
          </p:cNvSpPr>
          <p:nvPr>
            <p:ph sz="half" idx="2"/>
          </p:nvPr>
        </p:nvSpPr>
        <p:spPr/>
        <p:txBody>
          <a:bodyPr>
            <a:normAutofit/>
          </a:bodyPr>
          <a:lstStyle/>
          <a:p>
            <a:pPr marL="822960" lvl="1" indent="-411480">
              <a:buFont typeface="Arial"/>
              <a:buChar char="•"/>
            </a:pPr>
            <a:r>
              <a:rPr lang="en-US" sz="2520" dirty="0" smtClean="0">
                <a:cs typeface="TradeGothic Light"/>
              </a:rPr>
              <a:t>Legal constraints</a:t>
            </a:r>
          </a:p>
          <a:p>
            <a:pPr marL="822960" lvl="1" indent="-411480">
              <a:buFont typeface="Arial"/>
              <a:buChar char="•"/>
            </a:pPr>
            <a:r>
              <a:rPr lang="en-US" sz="2520" dirty="0" smtClean="0">
                <a:cs typeface="TradeGothic Light"/>
              </a:rPr>
              <a:t>Reputational risk</a:t>
            </a:r>
          </a:p>
          <a:p>
            <a:pPr marL="822960" lvl="1" indent="-411480">
              <a:buFont typeface="Arial"/>
              <a:buChar char="•"/>
            </a:pPr>
            <a:r>
              <a:rPr lang="en-US" sz="2520" dirty="0" smtClean="0">
                <a:cs typeface="TradeGothic Light"/>
              </a:rPr>
              <a:t>Competitive advantage</a:t>
            </a:r>
          </a:p>
          <a:p>
            <a:pPr marL="822960" lvl="1" indent="-411480">
              <a:buFont typeface="Arial"/>
              <a:buChar char="•"/>
            </a:pPr>
            <a:r>
              <a:rPr lang="en-US" sz="2520" dirty="0" smtClean="0">
                <a:cs typeface="TradeGothic Light"/>
              </a:rPr>
              <a:t>Culture of secrecy</a:t>
            </a:r>
          </a:p>
          <a:p>
            <a:pPr marL="822960" lvl="1" indent="-411480">
              <a:buFont typeface="Arial"/>
              <a:buChar char="•"/>
            </a:pPr>
            <a:r>
              <a:rPr lang="en-US" sz="2520" dirty="0" smtClean="0">
                <a:cs typeface="TradeGothic Light"/>
              </a:rPr>
              <a:t>Lack of incentives</a:t>
            </a:r>
          </a:p>
          <a:p>
            <a:pPr marL="822960" lvl="1" indent="-411480">
              <a:buFont typeface="Arial"/>
              <a:buChar char="•"/>
            </a:pPr>
            <a:r>
              <a:rPr lang="en-US" sz="2520" dirty="0" smtClean="0">
                <a:cs typeface="TradeGothic Light"/>
              </a:rPr>
              <a:t>Technical complexity</a:t>
            </a:r>
          </a:p>
          <a:p>
            <a:pPr marL="822960" lvl="1" indent="-411480">
              <a:buFont typeface="Arial"/>
              <a:buChar char="•"/>
            </a:pPr>
            <a:r>
              <a:rPr lang="en-US" sz="2520" dirty="0" smtClean="0">
                <a:cs typeface="TradeGothic Light"/>
              </a:rPr>
              <a:t>Level of effort </a:t>
            </a:r>
          </a:p>
        </p:txBody>
      </p:sp>
      <p:sp>
        <p:nvSpPr>
          <p:cNvPr id="3" name="Text Placeholder 2"/>
          <p:cNvSpPr>
            <a:spLocks noGrp="1"/>
          </p:cNvSpPr>
          <p:nvPr>
            <p:ph type="body" sz="quarter" idx="3"/>
          </p:nvPr>
        </p:nvSpPr>
        <p:spPr/>
        <p:txBody>
          <a:bodyPr/>
          <a:lstStyle/>
          <a:p>
            <a:r>
              <a:rPr lang="en-ZW" dirty="0" smtClean="0"/>
              <a:t>Opportunity</a:t>
            </a:r>
            <a:endParaRPr lang="en-ZW" dirty="0"/>
          </a:p>
        </p:txBody>
      </p:sp>
      <p:sp>
        <p:nvSpPr>
          <p:cNvPr id="5" name="Content Placeholder 4"/>
          <p:cNvSpPr>
            <a:spLocks noGrp="1"/>
          </p:cNvSpPr>
          <p:nvPr>
            <p:ph sz="quarter" idx="4"/>
          </p:nvPr>
        </p:nvSpPr>
        <p:spPr/>
        <p:txBody>
          <a:bodyPr/>
          <a:lstStyle/>
          <a:p>
            <a:pPr marL="571500" lvl="2" indent="-342900">
              <a:spcBef>
                <a:spcPct val="20000"/>
              </a:spcBef>
              <a:buClr>
                <a:srgbClr val="EB3246"/>
              </a:buClr>
              <a:defRPr/>
            </a:pPr>
            <a:r>
              <a:rPr lang="en-US" dirty="0">
                <a:cs typeface="Helvetica"/>
              </a:rPr>
              <a:t>Innovation</a:t>
            </a:r>
          </a:p>
          <a:p>
            <a:pPr marL="571500" lvl="2" indent="-342900">
              <a:spcBef>
                <a:spcPct val="20000"/>
              </a:spcBef>
              <a:buClr>
                <a:srgbClr val="EB3246"/>
              </a:buClr>
              <a:defRPr/>
            </a:pPr>
            <a:r>
              <a:rPr lang="en-US" dirty="0">
                <a:cs typeface="Helvetica"/>
              </a:rPr>
              <a:t>Deeper insights</a:t>
            </a:r>
          </a:p>
          <a:p>
            <a:pPr marL="571500" lvl="2" indent="-342900">
              <a:spcBef>
                <a:spcPct val="20000"/>
              </a:spcBef>
              <a:buClr>
                <a:srgbClr val="EB3246"/>
              </a:buClr>
              <a:defRPr/>
            </a:pPr>
            <a:r>
              <a:rPr lang="en-US" dirty="0">
                <a:cs typeface="Helvetica"/>
              </a:rPr>
              <a:t>Broader outlooks</a:t>
            </a:r>
          </a:p>
          <a:p>
            <a:pPr marL="571500" lvl="2" indent="-342900">
              <a:spcBef>
                <a:spcPct val="20000"/>
              </a:spcBef>
              <a:buClr>
                <a:srgbClr val="EB3246"/>
              </a:buClr>
              <a:defRPr/>
            </a:pPr>
            <a:r>
              <a:rPr lang="en-US" dirty="0">
                <a:cs typeface="Helvetica"/>
              </a:rPr>
              <a:t>Customer Engagement</a:t>
            </a:r>
          </a:p>
          <a:p>
            <a:endParaRPr lang="en-ZW" dirty="0"/>
          </a:p>
        </p:txBody>
      </p:sp>
    </p:spTree>
    <p:extLst>
      <p:ext uri="{BB962C8B-B14F-4D97-AF65-F5344CB8AC3E}">
        <p14:creationId xmlns:p14="http://schemas.microsoft.com/office/powerpoint/2010/main" val="3002508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7238" y="1746218"/>
            <a:ext cx="8937523" cy="784830"/>
          </a:xfrm>
          <a:prstGeom prst="rect">
            <a:avLst/>
          </a:prstGeom>
          <a:noFill/>
        </p:spPr>
        <p:txBody>
          <a:bodyPr wrap="square" rtlCol="0">
            <a:spAutoFit/>
          </a:bodyPr>
          <a:lstStyle/>
          <a:p>
            <a:r>
              <a:rPr lang="en-US" sz="2880" dirty="0" smtClean="0">
                <a:solidFill>
                  <a:srgbClr val="FF0000"/>
                </a:solidFill>
                <a:cs typeface="TradeGothic Bold"/>
              </a:rPr>
              <a:t>How can Big Data fulfill its potential as a public good?</a:t>
            </a:r>
            <a:endParaRPr lang="en-US" sz="2520" dirty="0" smtClean="0">
              <a:solidFill>
                <a:srgbClr val="FF0000"/>
              </a:solidFill>
              <a:cs typeface="TradeGothic Light"/>
            </a:endParaRPr>
          </a:p>
          <a:p>
            <a:endParaRPr lang="en-US" sz="1620" i="1" dirty="0">
              <a:solidFill>
                <a:srgbClr val="FF0000"/>
              </a:solidFill>
              <a:cs typeface="TradeGothic Light"/>
            </a:endParaRPr>
          </a:p>
        </p:txBody>
      </p:sp>
      <p:sp>
        <p:nvSpPr>
          <p:cNvPr id="2" name="Title 1"/>
          <p:cNvSpPr>
            <a:spLocks noGrp="1"/>
          </p:cNvSpPr>
          <p:nvPr>
            <p:ph type="title"/>
          </p:nvPr>
        </p:nvSpPr>
        <p:spPr/>
        <p:txBody>
          <a:bodyPr>
            <a:normAutofit fontScale="90000"/>
          </a:bodyPr>
          <a:lstStyle/>
          <a:p>
            <a:r>
              <a:rPr lang="en-ZW" dirty="0" smtClean="0">
                <a:latin typeface="+mn-lt"/>
              </a:rPr>
              <a:t>How can we leverage</a:t>
            </a:r>
            <a:r>
              <a:rPr lang="en-ZW" baseline="0" dirty="0" smtClean="0">
                <a:latin typeface="+mn-lt"/>
              </a:rPr>
              <a:t> big data as a  public good</a:t>
            </a:r>
            <a:endParaRPr lang="en-ZW" dirty="0">
              <a:latin typeface="+mn-lt"/>
            </a:endParaRPr>
          </a:p>
        </p:txBody>
      </p:sp>
      <p:sp>
        <p:nvSpPr>
          <p:cNvPr id="3" name="Content Placeholder 2"/>
          <p:cNvSpPr>
            <a:spLocks noGrp="1"/>
          </p:cNvSpPr>
          <p:nvPr>
            <p:ph idx="1"/>
          </p:nvPr>
        </p:nvSpPr>
        <p:spPr>
          <a:xfrm>
            <a:off x="1676400" y="2531048"/>
            <a:ext cx="10515600" cy="2955352"/>
          </a:xfrm>
        </p:spPr>
        <p:txBody>
          <a:bodyPr/>
          <a:lstStyle/>
          <a:p>
            <a:r>
              <a:rPr lang="en-ZW" dirty="0" smtClean="0"/>
              <a:t>Institutional and financial support from public sector actors</a:t>
            </a:r>
          </a:p>
          <a:p>
            <a:r>
              <a:rPr lang="en-ZW" dirty="0" smtClean="0"/>
              <a:t>Creating incentives for corporations to share data</a:t>
            </a:r>
          </a:p>
          <a:p>
            <a:r>
              <a:rPr lang="en-ZW" dirty="0" smtClean="0"/>
              <a:t>Creating opportunities for academic researchers to collaborate</a:t>
            </a:r>
          </a:p>
          <a:p>
            <a:r>
              <a:rPr lang="en-ZW" dirty="0" smtClean="0"/>
              <a:t>Developing new models, technologies and policies for safe and responsible sharing and reuse of data for the public good</a:t>
            </a:r>
          </a:p>
          <a:p>
            <a:r>
              <a:rPr lang="en-ZW" dirty="0" smtClean="0"/>
              <a:t>New types of partnerships</a:t>
            </a:r>
          </a:p>
        </p:txBody>
      </p:sp>
    </p:spTree>
    <p:extLst>
      <p:ext uri="{BB962C8B-B14F-4D97-AF65-F5344CB8AC3E}">
        <p14:creationId xmlns:p14="http://schemas.microsoft.com/office/powerpoint/2010/main" val="195345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Agenda</a:t>
            </a:r>
            <a:endParaRPr lang="en-ZW" dirty="0"/>
          </a:p>
        </p:txBody>
      </p:sp>
      <p:sp>
        <p:nvSpPr>
          <p:cNvPr id="3" name="Content Placeholder 2"/>
          <p:cNvSpPr>
            <a:spLocks noGrp="1"/>
          </p:cNvSpPr>
          <p:nvPr>
            <p:ph idx="1"/>
          </p:nvPr>
        </p:nvSpPr>
        <p:spPr>
          <a:xfrm>
            <a:off x="838200" y="1825625"/>
            <a:ext cx="7032625" cy="4351338"/>
          </a:xfrm>
        </p:spPr>
        <p:txBody>
          <a:bodyPr>
            <a:normAutofit/>
          </a:bodyPr>
          <a:lstStyle/>
          <a:p>
            <a:r>
              <a:rPr lang="en-US" altLang="en-US" sz="3600" dirty="0"/>
              <a:t>What is big data and why is it important </a:t>
            </a:r>
            <a:r>
              <a:rPr lang="en-US" altLang="en-US" sz="3600" dirty="0" smtClean="0"/>
              <a:t>now?</a:t>
            </a:r>
            <a:endParaRPr lang="en-US" altLang="en-US" sz="3600" dirty="0"/>
          </a:p>
          <a:p>
            <a:r>
              <a:rPr lang="en-US" altLang="en-US" sz="3600" dirty="0"/>
              <a:t>Characteristics of Big Data</a:t>
            </a:r>
          </a:p>
          <a:p>
            <a:r>
              <a:rPr lang="en-US" altLang="en-US" sz="3600" dirty="0"/>
              <a:t>Big data : Ethics and privacy</a:t>
            </a:r>
          </a:p>
          <a:p>
            <a:r>
              <a:rPr lang="en-US" altLang="en-US" sz="3600" dirty="0"/>
              <a:t>Implications for </a:t>
            </a:r>
            <a:r>
              <a:rPr lang="en-US" altLang="en-US" sz="3600" dirty="0" smtClean="0"/>
              <a:t>Standardisation</a:t>
            </a:r>
            <a:endParaRPr lang="en-US" altLang="en-US" sz="3600" dirty="0" smtClean="0"/>
          </a:p>
          <a:p>
            <a:r>
              <a:rPr lang="en-US" altLang="en-US" sz="3600" dirty="0" smtClean="0"/>
              <a:t>Conclusion</a:t>
            </a:r>
            <a:endParaRPr lang="en-US" altLang="en-US"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284" y="1652337"/>
            <a:ext cx="4006516" cy="5116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29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In Conclusion</a:t>
            </a:r>
            <a:endParaRPr lang="en-ZW" dirty="0"/>
          </a:p>
        </p:txBody>
      </p:sp>
      <p:sp>
        <p:nvSpPr>
          <p:cNvPr id="3" name="Content Placeholder 2"/>
          <p:cNvSpPr>
            <a:spLocks noGrp="1"/>
          </p:cNvSpPr>
          <p:nvPr>
            <p:ph idx="1"/>
          </p:nvPr>
        </p:nvSpPr>
        <p:spPr/>
        <p:txBody>
          <a:bodyPr>
            <a:normAutofit fontScale="92500" lnSpcReduction="10000"/>
          </a:bodyPr>
          <a:lstStyle/>
          <a:p>
            <a:pPr marL="228600" marR="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tabLst/>
              <a:defRPr/>
            </a:pPr>
            <a:r>
              <a:rPr lang="en-ZW" sz="2800" kern="1200" dirty="0" smtClean="0">
                <a:solidFill>
                  <a:schemeClr val="tx1"/>
                </a:solidFill>
                <a:effectLst/>
                <a:latin typeface="+mn-lt"/>
                <a:ea typeface="+mn-ea"/>
                <a:cs typeface="+mn-cs"/>
              </a:rPr>
              <a:t>Big data technologies will be transformative in every sphere of life. </a:t>
            </a:r>
          </a:p>
          <a:p>
            <a:pPr marL="228600" marR="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tabLst/>
              <a:defRPr/>
            </a:pPr>
            <a:r>
              <a:rPr lang="en-US" sz="2800" kern="1200" dirty="0" smtClean="0">
                <a:solidFill>
                  <a:schemeClr val="tx1"/>
                </a:solidFill>
                <a:effectLst/>
                <a:latin typeface="+mn-lt"/>
                <a:ea typeface="+mn-ea"/>
                <a:cs typeface="+mn-cs"/>
              </a:rPr>
              <a:t>Mobile and Cloud computing a clear part of the future</a:t>
            </a:r>
            <a:endParaRPr lang="en-ZW" sz="2800" dirty="0" smtClean="0">
              <a:effectLst/>
            </a:endParaRPr>
          </a:p>
          <a:p>
            <a:r>
              <a:rPr lang="en-ZW" sz="2800" kern="1200" dirty="0" smtClean="0">
                <a:solidFill>
                  <a:schemeClr val="tx1"/>
                </a:solidFill>
                <a:effectLst/>
                <a:latin typeface="+mn-lt"/>
                <a:ea typeface="+mn-ea"/>
                <a:cs typeface="+mn-cs"/>
              </a:rPr>
              <a:t>The knowledge discovery  they make possible raises considerable questions about  how our framework for privacy protection  applies in  a big data ecosystem.</a:t>
            </a:r>
            <a:r>
              <a:rPr lang="en-ZW" dirty="0" smtClean="0"/>
              <a:t> </a:t>
            </a:r>
          </a:p>
          <a:p>
            <a:pPr marL="228600" marR="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tabLst/>
              <a:defRPr/>
            </a:pPr>
            <a:r>
              <a:rPr lang="en-ZW" dirty="0" smtClean="0"/>
              <a:t>We are building the future we will inherit. </a:t>
            </a:r>
            <a:r>
              <a:rPr lang="en-ZW" dirty="0" smtClean="0"/>
              <a:t>Biggest</a:t>
            </a:r>
            <a:r>
              <a:rPr lang="en-US" sz="2800" kern="120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challenges will likely relate to privacy and ethics, not</a:t>
            </a:r>
            <a:r>
              <a:rPr lang="en-US" sz="2800" kern="1200" baseline="0" dirty="0" smtClean="0">
                <a:solidFill>
                  <a:schemeClr val="tx1"/>
                </a:solidFill>
                <a:effectLst/>
                <a:latin typeface="+mn-lt"/>
                <a:ea typeface="+mn-ea"/>
                <a:cs typeface="+mn-cs"/>
              </a:rPr>
              <a:t> the technology</a:t>
            </a:r>
            <a:endParaRPr lang="en-ZW" sz="2800" dirty="0" smtClean="0">
              <a:effectLst/>
            </a:endParaRPr>
          </a:p>
          <a:p>
            <a:endParaRPr lang="en-ZW" dirty="0" smtClean="0"/>
          </a:p>
          <a:p>
            <a:r>
              <a:rPr lang="en-ZW" sz="2800" kern="1200" dirty="0" smtClean="0">
                <a:solidFill>
                  <a:schemeClr val="tx1"/>
                </a:solidFill>
                <a:effectLst/>
                <a:latin typeface="+mn-lt"/>
                <a:ea typeface="+mn-ea"/>
                <a:cs typeface="+mn-cs"/>
              </a:rPr>
              <a:t>How we can embrace big data technologies while at the same time protecting fundamental values like privacy, fairness, and self-determination. </a:t>
            </a:r>
          </a:p>
        </p:txBody>
      </p:sp>
    </p:spTree>
    <p:extLst>
      <p:ext uri="{BB962C8B-B14F-4D97-AF65-F5344CB8AC3E}">
        <p14:creationId xmlns:p14="http://schemas.microsoft.com/office/powerpoint/2010/main" val="2725044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Recommendations </a:t>
            </a:r>
            <a:endParaRPr lang="en-ZW" dirty="0"/>
          </a:p>
        </p:txBody>
      </p:sp>
      <p:sp>
        <p:nvSpPr>
          <p:cNvPr id="3" name="Content Placeholder 2"/>
          <p:cNvSpPr>
            <a:spLocks noGrp="1"/>
          </p:cNvSpPr>
          <p:nvPr>
            <p:ph idx="1"/>
          </p:nvPr>
        </p:nvSpPr>
        <p:spPr/>
        <p:txBody>
          <a:bodyPr>
            <a:normAutofit fontScale="92500" lnSpcReduction="20000"/>
          </a:bodyPr>
          <a:lstStyle/>
          <a:p>
            <a:pPr lvl="0"/>
            <a:r>
              <a:rPr lang="en-ZW" dirty="0"/>
              <a:t>Establish dialogue ethics and privacy between government, mobile network operators and consumers</a:t>
            </a:r>
          </a:p>
          <a:p>
            <a:pPr lvl="0"/>
            <a:r>
              <a:rPr lang="en-ZW" dirty="0"/>
              <a:t>Establish clear, consistent, pragmatic and privacy-conscientious data </a:t>
            </a:r>
            <a:r>
              <a:rPr lang="en-ZW" dirty="0"/>
              <a:t>anonymization</a:t>
            </a:r>
            <a:r>
              <a:rPr lang="en-ZW" dirty="0"/>
              <a:t> rules </a:t>
            </a:r>
          </a:p>
          <a:p>
            <a:pPr lvl="0"/>
            <a:r>
              <a:rPr lang="en-ZW" dirty="0" smtClean="0"/>
              <a:t>Adopt national laws </a:t>
            </a:r>
            <a:r>
              <a:rPr lang="en-ZW" dirty="0"/>
              <a:t>and rules that simplify the collection and use of mobile phone metadata for the purposes of research and the public good</a:t>
            </a:r>
          </a:p>
          <a:p>
            <a:r>
              <a:rPr lang="en-ZW" sz="2800" b="0" i="0" u="none" strike="noStrike" kern="1200" baseline="0" dirty="0" smtClean="0">
                <a:solidFill>
                  <a:schemeClr val="tx1"/>
                </a:solidFill>
                <a:latin typeface="+mn-lt"/>
                <a:ea typeface="+mn-ea"/>
                <a:cs typeface="+mn-cs"/>
              </a:rPr>
              <a:t>Harmonize laws on the sharing of metadata with common identifiers across national borders.</a:t>
            </a:r>
            <a:endParaRPr lang="en-ZW" dirty="0"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tabLst/>
              <a:defRPr/>
            </a:pPr>
            <a:r>
              <a:rPr lang="en-ZW" sz="2800" kern="1200" dirty="0" smtClean="0">
                <a:solidFill>
                  <a:schemeClr val="tx1"/>
                </a:solidFill>
                <a:effectLst/>
                <a:latin typeface="+mn-lt"/>
                <a:ea typeface="+mn-ea"/>
                <a:cs typeface="+mn-cs"/>
              </a:rPr>
              <a:t>Innovative regulation – determine how metadata is to shared in a privacy-conscience manner</a:t>
            </a:r>
            <a:endParaRPr lang="en-ZW" sz="2800" dirty="0" smtClean="0">
              <a:effectLst/>
            </a:endParaRPr>
          </a:p>
          <a:p>
            <a:r>
              <a:rPr lang="en-ZW" dirty="0" smtClean="0"/>
              <a:t>Standards</a:t>
            </a:r>
            <a:r>
              <a:rPr lang="en-ZW" dirty="0"/>
              <a:t>, practices and legal regulation </a:t>
            </a:r>
            <a:r>
              <a:rPr lang="en-ZW" dirty="0" smtClean="0"/>
              <a:t> should incorporate </a:t>
            </a:r>
            <a:r>
              <a:rPr lang="en-ZW" dirty="0"/>
              <a:t>trust mechanisms for humanitarian sharing of data</a:t>
            </a:r>
          </a:p>
        </p:txBody>
      </p:sp>
    </p:spTree>
    <p:extLst>
      <p:ext uri="{BB962C8B-B14F-4D97-AF65-F5344CB8AC3E}">
        <p14:creationId xmlns:p14="http://schemas.microsoft.com/office/powerpoint/2010/main" val="429904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Q &amp; A</a:t>
            </a:r>
            <a:endParaRPr lang="en-ZW" dirty="0"/>
          </a:p>
        </p:txBody>
      </p:sp>
      <p:sp>
        <p:nvSpPr>
          <p:cNvPr id="3" name="Content Placeholder 2"/>
          <p:cNvSpPr>
            <a:spLocks noGrp="1"/>
          </p:cNvSpPr>
          <p:nvPr>
            <p:ph idx="1"/>
          </p:nvPr>
        </p:nvSpPr>
        <p:spPr/>
        <p:txBody>
          <a:bodyPr/>
          <a:lstStyle/>
          <a:p>
            <a:endParaRPr lang="en-ZW" dirty="0"/>
          </a:p>
        </p:txBody>
      </p:sp>
      <p:pic>
        <p:nvPicPr>
          <p:cNvPr id="4" name="Picture 3"/>
          <p:cNvPicPr>
            <a:picLocks noChangeAspect="1"/>
          </p:cNvPicPr>
          <p:nvPr/>
        </p:nvPicPr>
        <p:blipFill>
          <a:blip r:embed="rId2"/>
          <a:stretch>
            <a:fillRect/>
          </a:stretch>
        </p:blipFill>
        <p:spPr>
          <a:xfrm>
            <a:off x="2034279" y="1825625"/>
            <a:ext cx="5835412" cy="3920500"/>
          </a:xfrm>
          <a:prstGeom prst="rect">
            <a:avLst/>
          </a:prstGeom>
        </p:spPr>
      </p:pic>
      <p:sp>
        <p:nvSpPr>
          <p:cNvPr id="5" name="Rectangle 4"/>
          <p:cNvSpPr/>
          <p:nvPr/>
        </p:nvSpPr>
        <p:spPr>
          <a:xfrm>
            <a:off x="7301139" y="4976634"/>
            <a:ext cx="3930315" cy="1200329"/>
          </a:xfrm>
          <a:prstGeom prst="rect">
            <a:avLst/>
          </a:prstGeom>
        </p:spPr>
        <p:txBody>
          <a:bodyPr wrap="square">
            <a:spAutoFit/>
          </a:bodyPr>
          <a:lstStyle/>
          <a:p>
            <a:pPr algn="ctr"/>
            <a:r>
              <a:rPr lang="en-US" sz="2400" b="1" dirty="0"/>
              <a:t>Shuller Habeenzu,</a:t>
            </a:r>
          </a:p>
          <a:p>
            <a:pPr algn="ctr"/>
            <a:r>
              <a:rPr lang="en-US" sz="2400" b="1" dirty="0"/>
              <a:t>Director, ITMConsult,</a:t>
            </a:r>
          </a:p>
          <a:p>
            <a:pPr algn="ctr"/>
            <a:r>
              <a:rPr lang="en-US" sz="2400" b="1" dirty="0"/>
              <a:t> beenzu@itmconsultzm.com</a:t>
            </a:r>
            <a:endParaRPr lang="en-US" sz="300" dirty="0"/>
          </a:p>
        </p:txBody>
      </p:sp>
    </p:spTree>
    <p:extLst>
      <p:ext uri="{BB962C8B-B14F-4D97-AF65-F5344CB8AC3E}">
        <p14:creationId xmlns:p14="http://schemas.microsoft.com/office/powerpoint/2010/main" val="2261910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latin typeface="+mn-lt"/>
              </a:rPr>
              <a:t>What is Big Data?</a:t>
            </a:r>
            <a:endParaRPr lang="en-ZW" dirty="0">
              <a:latin typeface="+mn-lt"/>
            </a:endParaRPr>
          </a:p>
        </p:txBody>
      </p:sp>
      <p:sp>
        <p:nvSpPr>
          <p:cNvPr id="5" name="Rectangle 4"/>
          <p:cNvSpPr/>
          <p:nvPr/>
        </p:nvSpPr>
        <p:spPr>
          <a:xfrm>
            <a:off x="838200" y="1797300"/>
            <a:ext cx="7136567" cy="1015663"/>
          </a:xfrm>
          <a:prstGeom prst="rect">
            <a:avLst/>
          </a:prstGeom>
          <a:ln>
            <a:solidFill>
              <a:srgbClr val="C00000"/>
            </a:solidFill>
          </a:ln>
        </p:spPr>
        <p:txBody>
          <a:bodyPr wrap="square">
            <a:spAutoFit/>
          </a:bodyPr>
          <a:lstStyle/>
          <a:p>
            <a:r>
              <a:rPr lang="en-ZW" sz="2000" dirty="0" smtClean="0"/>
              <a:t>“Information is the oil of the 21st century, and analytics is the combustion engine.” </a:t>
            </a:r>
          </a:p>
          <a:p>
            <a:pPr algn="r"/>
            <a:r>
              <a:rPr lang="en-ZW" sz="2000" dirty="0" smtClean="0"/>
              <a:t>Peter Sondergaard, Gartner Research</a:t>
            </a:r>
            <a:endParaRPr lang="en-ZW" sz="2000" dirty="0"/>
          </a:p>
        </p:txBody>
      </p:sp>
      <p:sp>
        <p:nvSpPr>
          <p:cNvPr id="7" name="Rectangle 3"/>
          <p:cNvSpPr>
            <a:spLocks noChangeArrowheads="1"/>
          </p:cNvSpPr>
          <p:nvPr/>
        </p:nvSpPr>
        <p:spPr bwMode="auto">
          <a:xfrm>
            <a:off x="3483628" y="3269625"/>
            <a:ext cx="8071846" cy="1642403"/>
          </a:xfrm>
          <a:prstGeom prst="rect">
            <a:avLst/>
          </a:prstGeom>
          <a:noFill/>
          <a:ln w="9525">
            <a:solidFill>
              <a:srgbClr val="C00000"/>
            </a:solidFill>
            <a:round/>
            <a:headEnd/>
            <a:tailEnd/>
          </a:ln>
          <a:extLst>
            <a:ext uri="{909E8E84-426E-40DD-AFC4-6F175D3DCCD1}">
              <a14:hiddenFill xmlns:a14="http://schemas.microsoft.com/office/drawing/2010/main">
                <a:solidFill>
                  <a:schemeClr val="bg1">
                    <a:alpha val="78038"/>
                  </a:schemeClr>
                </a:solidFill>
              </a14:hiddenFill>
            </a:ext>
          </a:extLst>
        </p:spPr>
        <p:txBody>
          <a:bodyPr anchor="ctr"/>
          <a:lstStyle>
            <a:lvl1pPr defTabSz="457200">
              <a:defRPr sz="2400">
                <a:solidFill>
                  <a:schemeClr val="tx1"/>
                </a:solidFill>
                <a:latin typeface="Arial" panose="020B0604020202090204" pitchFamily="34" charset="0"/>
                <a:ea typeface="ＭＳ Ｐゴシック" panose="020B0600070205080204" pitchFamily="34" charset="-128"/>
              </a:defRPr>
            </a:lvl1pPr>
            <a:lvl2pPr marL="742950" indent="-285750" defTabSz="457200">
              <a:defRPr sz="2400">
                <a:solidFill>
                  <a:schemeClr val="tx1"/>
                </a:solidFill>
                <a:latin typeface="Arial" panose="020B0604020202090204" pitchFamily="34" charset="0"/>
                <a:ea typeface="ＭＳ Ｐゴシック" panose="020B0600070205080204" pitchFamily="34" charset="-128"/>
              </a:defRPr>
            </a:lvl2pPr>
            <a:lvl3pPr marL="1143000" indent="-228600" defTabSz="457200">
              <a:defRPr sz="2400">
                <a:solidFill>
                  <a:schemeClr val="tx1"/>
                </a:solidFill>
                <a:latin typeface="Arial" panose="020B0604020202090204" pitchFamily="34" charset="0"/>
                <a:ea typeface="ＭＳ Ｐゴシック" panose="020B0600070205080204" pitchFamily="34" charset="-128"/>
              </a:defRPr>
            </a:lvl3pPr>
            <a:lvl4pPr marL="1600200" indent="-228600" defTabSz="457200">
              <a:defRPr sz="2400">
                <a:solidFill>
                  <a:schemeClr val="tx1"/>
                </a:solidFill>
                <a:latin typeface="Arial" panose="020B0604020202090204" pitchFamily="34" charset="0"/>
                <a:ea typeface="ＭＳ Ｐゴシック" panose="020B0600070205080204" pitchFamily="34" charset="-128"/>
              </a:defRPr>
            </a:lvl4pPr>
            <a:lvl5pPr marL="2057400" indent="-228600" defTabSz="457200">
              <a:defRPr sz="2400">
                <a:solidFill>
                  <a:schemeClr val="tx1"/>
                </a:solidFill>
                <a:latin typeface="Arial" panose="020B060402020209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9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9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9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90204" pitchFamily="34" charset="0"/>
                <a:ea typeface="ＭＳ Ｐゴシック" panose="020B0600070205080204" pitchFamily="34" charset="-128"/>
              </a:defRPr>
            </a:lvl9pPr>
          </a:lstStyle>
          <a:p>
            <a:pPr eaLnBrk="1" hangingPunct="1"/>
            <a:r>
              <a:rPr lang="en-US" altLang="ja-JP" sz="2000" dirty="0" smtClean="0">
                <a:latin typeface="+mn-lt"/>
              </a:rPr>
              <a:t>We </a:t>
            </a:r>
            <a:r>
              <a:rPr lang="en-US" altLang="ja-JP" sz="2000" dirty="0">
                <a:latin typeface="+mn-lt"/>
              </a:rPr>
              <a:t>have for the first time an economy based on </a:t>
            </a:r>
            <a:r>
              <a:rPr lang="en-US" altLang="ja-JP" sz="2000" dirty="0" smtClean="0">
                <a:latin typeface="+mn-lt"/>
              </a:rPr>
              <a:t>a </a:t>
            </a:r>
            <a:r>
              <a:rPr lang="en-US" altLang="ja-JP" sz="2000" dirty="0">
                <a:latin typeface="+mn-lt"/>
              </a:rPr>
              <a:t>key resource [Information] that is not only renewable, </a:t>
            </a:r>
            <a:r>
              <a:rPr lang="en-US" altLang="ja-JP" sz="2000" dirty="0" smtClean="0">
                <a:latin typeface="+mn-lt"/>
              </a:rPr>
              <a:t>but </a:t>
            </a:r>
            <a:r>
              <a:rPr lang="en-US" altLang="ja-JP" sz="2000" dirty="0">
                <a:latin typeface="+mn-lt"/>
              </a:rPr>
              <a:t>self-generating. Running out of it is not a problem, </a:t>
            </a:r>
            <a:r>
              <a:rPr lang="en-US" altLang="ja-JP" sz="2000" dirty="0" smtClean="0">
                <a:latin typeface="+mn-lt"/>
              </a:rPr>
              <a:t>but </a:t>
            </a:r>
            <a:r>
              <a:rPr lang="en-US" altLang="ja-JP" sz="2000" dirty="0">
                <a:latin typeface="+mn-lt"/>
              </a:rPr>
              <a:t>drowning in it is.</a:t>
            </a:r>
          </a:p>
          <a:p>
            <a:pPr algn="r" eaLnBrk="1" hangingPunct="1">
              <a:spcBef>
                <a:spcPct val="20000"/>
              </a:spcBef>
            </a:pPr>
            <a:r>
              <a:rPr lang="en-US" altLang="en-US" sz="2000" dirty="0">
                <a:latin typeface="+mn-lt"/>
              </a:rPr>
              <a:t>– John Naisbitt</a:t>
            </a:r>
          </a:p>
        </p:txBody>
      </p:sp>
      <p:sp>
        <p:nvSpPr>
          <p:cNvPr id="8" name="Rectangle 7"/>
          <p:cNvSpPr/>
          <p:nvPr/>
        </p:nvSpPr>
        <p:spPr>
          <a:xfrm>
            <a:off x="838200" y="5245580"/>
            <a:ext cx="7136567" cy="1323439"/>
          </a:xfrm>
          <a:prstGeom prst="rect">
            <a:avLst/>
          </a:prstGeom>
          <a:ln>
            <a:solidFill>
              <a:srgbClr val="C00000"/>
            </a:solidFill>
          </a:ln>
        </p:spPr>
        <p:txBody>
          <a:bodyPr wrap="square">
            <a:spAutoFit/>
          </a:bodyPr>
          <a:lstStyle/>
          <a:p>
            <a:r>
              <a:rPr lang="en-ZW" sz="2000" dirty="0" smtClean="0"/>
              <a:t>When we talk about “big data” we’re referring to data sets that are so large, so diverse, or so complex that the conventional tools that would ordinarily be used to manage data simply don’t work.</a:t>
            </a:r>
          </a:p>
          <a:p>
            <a:pPr algn="r"/>
            <a:r>
              <a:rPr lang="en-ZW" sz="2000" b="1" dirty="0" smtClean="0"/>
              <a:t>John Podesta</a:t>
            </a:r>
            <a:endParaRPr lang="en-ZW" sz="2000" dirty="0"/>
          </a:p>
        </p:txBody>
      </p:sp>
    </p:spTree>
    <p:extLst>
      <p:ext uri="{BB962C8B-B14F-4D97-AF65-F5344CB8AC3E}">
        <p14:creationId xmlns:p14="http://schemas.microsoft.com/office/powerpoint/2010/main" val="113115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W" dirty="0" smtClean="0"/>
              <a:t>Characteristics of big data</a:t>
            </a:r>
            <a:endParaRPr lang="en-ZW" dirty="0"/>
          </a:p>
        </p:txBody>
      </p:sp>
      <p:sp>
        <p:nvSpPr>
          <p:cNvPr id="5" name="Content Placeholder 4"/>
          <p:cNvSpPr>
            <a:spLocks noGrp="1"/>
          </p:cNvSpPr>
          <p:nvPr>
            <p:ph idx="1"/>
          </p:nvPr>
        </p:nvSpPr>
        <p:spPr>
          <a:xfrm>
            <a:off x="838200" y="1826656"/>
            <a:ext cx="9984698" cy="773519"/>
          </a:xfrm>
        </p:spPr>
        <p:txBody>
          <a:bodyPr>
            <a:normAutofit fontScale="92500" lnSpcReduction="10000"/>
          </a:bodyPr>
          <a:lstStyle/>
          <a:p>
            <a:pPr marL="0" indent="0">
              <a:buNone/>
            </a:pPr>
            <a:r>
              <a:rPr lang="en-ZW" dirty="0"/>
              <a:t>Big data embodies new data characteristics created by today’s digitized marketplace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23" y="2600175"/>
            <a:ext cx="9036410" cy="409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76633" y="6642100"/>
            <a:ext cx="4667250" cy="215900"/>
          </a:xfrm>
          <a:prstGeom prst="rect">
            <a:avLst/>
          </a:prstGeom>
          <a:noFill/>
        </p:spPr>
        <p:txBody>
          <a:bodyPr>
            <a:spAutoFit/>
          </a:bodyPr>
          <a:lstStyle/>
          <a:p>
            <a:pPr>
              <a:defRPr/>
            </a:pPr>
            <a:r>
              <a:rPr lang="en-US" sz="800" dirty="0">
                <a:solidFill>
                  <a:schemeClr val="bg1">
                    <a:lumMod val="50000"/>
                  </a:schemeClr>
                </a:solidFill>
                <a:latin typeface="Arial" charset="0"/>
                <a:ea typeface="MS PGothic" pitchFamily="34" charset="-128"/>
              </a:rPr>
              <a:t>Source:  IBM methodology</a:t>
            </a:r>
          </a:p>
        </p:txBody>
      </p:sp>
    </p:spTree>
    <p:extLst>
      <p:ext uri="{BB962C8B-B14F-4D97-AF65-F5344CB8AC3E}">
        <p14:creationId xmlns:p14="http://schemas.microsoft.com/office/powerpoint/2010/main" val="1582410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50988" y="490538"/>
            <a:ext cx="9117012" cy="476250"/>
          </a:xfrm>
        </p:spPr>
        <p:txBody>
          <a:bodyPr anchor="ctr"/>
          <a:lstStyle/>
          <a:p>
            <a:r>
              <a:rPr lang="en-US" altLang="en-US" sz="2400" b="1" dirty="0"/>
              <a:t>Where Is This “Big Data” Coming From ?</a:t>
            </a:r>
          </a:p>
        </p:txBody>
      </p:sp>
      <p:sp>
        <p:nvSpPr>
          <p:cNvPr id="54282" name="Text Box 37"/>
          <p:cNvSpPr txBox="1">
            <a:spLocks noChangeArrowheads="1"/>
          </p:cNvSpPr>
          <p:nvPr/>
        </p:nvSpPr>
        <p:spPr bwMode="auto">
          <a:xfrm>
            <a:off x="2297113" y="1539875"/>
            <a:ext cx="2825750" cy="92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algn="ctr">
              <a:spcBef>
                <a:spcPct val="50000"/>
              </a:spcBef>
            </a:pPr>
            <a:r>
              <a:rPr lang="en-US" altLang="en-US" b="1" i="1" dirty="0">
                <a:solidFill>
                  <a:srgbClr val="FF0000"/>
                </a:solidFill>
              </a:rPr>
              <a:t>12+ TBs</a:t>
            </a:r>
            <a:r>
              <a:rPr lang="en-US" altLang="en-US" sz="1300" b="1" dirty="0">
                <a:solidFill>
                  <a:srgbClr val="FF0000"/>
                </a:solidFill>
              </a:rPr>
              <a:t> </a:t>
            </a:r>
            <a:br>
              <a:rPr lang="en-US" altLang="en-US" sz="1300" b="1" dirty="0">
                <a:solidFill>
                  <a:srgbClr val="FF0000"/>
                </a:solidFill>
              </a:rPr>
            </a:br>
            <a:r>
              <a:rPr lang="en-US" altLang="en-US" b="1" dirty="0">
                <a:solidFill>
                  <a:srgbClr val="075314"/>
                </a:solidFill>
              </a:rPr>
              <a:t>of tweet data </a:t>
            </a:r>
            <a:br>
              <a:rPr lang="en-US" altLang="en-US" b="1" dirty="0">
                <a:solidFill>
                  <a:srgbClr val="075314"/>
                </a:solidFill>
              </a:rPr>
            </a:br>
            <a:r>
              <a:rPr lang="en-US" altLang="en-US" b="1" dirty="0">
                <a:solidFill>
                  <a:srgbClr val="075314"/>
                </a:solidFill>
              </a:rPr>
              <a:t>every day</a:t>
            </a:r>
          </a:p>
        </p:txBody>
      </p:sp>
      <p:sp>
        <p:nvSpPr>
          <p:cNvPr id="54283" name="Text Box 38"/>
          <p:cNvSpPr txBox="1">
            <a:spLocks noChangeArrowheads="1"/>
          </p:cNvSpPr>
          <p:nvPr/>
        </p:nvSpPr>
        <p:spPr bwMode="auto">
          <a:xfrm>
            <a:off x="3662363" y="4949825"/>
            <a:ext cx="1325562" cy="92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algn="ctr">
              <a:spcBef>
                <a:spcPct val="50000"/>
              </a:spcBef>
            </a:pPr>
            <a:r>
              <a:rPr lang="en-US" altLang="en-US" b="1" i="1" dirty="0">
                <a:solidFill>
                  <a:srgbClr val="FF0000"/>
                </a:solidFill>
              </a:rPr>
              <a:t>25+ TBs </a:t>
            </a:r>
            <a:r>
              <a:rPr lang="en-US" altLang="en-US" b="1" dirty="0">
                <a:solidFill>
                  <a:srgbClr val="075314"/>
                </a:solidFill>
              </a:rPr>
              <a:t>of</a:t>
            </a:r>
            <a:br>
              <a:rPr lang="en-US" altLang="en-US" b="1" dirty="0">
                <a:solidFill>
                  <a:srgbClr val="075314"/>
                </a:solidFill>
              </a:rPr>
            </a:br>
            <a:r>
              <a:rPr lang="en-US" altLang="en-US" b="1" dirty="0">
                <a:solidFill>
                  <a:srgbClr val="075314"/>
                </a:solidFill>
              </a:rPr>
              <a:t>log data every day</a:t>
            </a: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4889" y="2436813"/>
            <a:ext cx="27844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rot="-5400000">
            <a:off x="1252539" y="3718095"/>
            <a:ext cx="1470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600" b="1" i="1" dirty="0">
                <a:solidFill>
                  <a:srgbClr val="FF0000"/>
                </a:solidFill>
              </a:rPr>
              <a:t>? TBs </a:t>
            </a:r>
            <a:r>
              <a:rPr lang="en-US" altLang="en-US" sz="2000" b="1" dirty="0">
                <a:solidFill>
                  <a:srgbClr val="075314"/>
                </a:solidFill>
              </a:rPr>
              <a:t>of</a:t>
            </a:r>
            <a:br>
              <a:rPr lang="en-US" altLang="en-US" sz="2000" b="1" dirty="0">
                <a:solidFill>
                  <a:srgbClr val="075314"/>
                </a:solidFill>
              </a:rPr>
            </a:br>
            <a:r>
              <a:rPr lang="en-US" altLang="en-US" sz="2000" b="1" dirty="0">
                <a:solidFill>
                  <a:srgbClr val="075314"/>
                </a:solidFill>
              </a:rPr>
              <a:t>data every day</a:t>
            </a:r>
          </a:p>
        </p:txBody>
      </p:sp>
      <p:grpSp>
        <p:nvGrpSpPr>
          <p:cNvPr id="2" name="Group 12"/>
          <p:cNvGrpSpPr>
            <a:grpSpLocks/>
          </p:cNvGrpSpPr>
          <p:nvPr/>
        </p:nvGrpSpPr>
        <p:grpSpPr bwMode="auto">
          <a:xfrm>
            <a:off x="1900238" y="5038726"/>
            <a:ext cx="1638300" cy="1509713"/>
            <a:chOff x="264585" y="4317999"/>
            <a:chExt cx="1842062" cy="2180183"/>
          </a:xfrm>
        </p:grpSpPr>
        <p:pic>
          <p:nvPicPr>
            <p:cNvPr id="112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926" y="6117182"/>
              <a:ext cx="89262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585" y="4317999"/>
              <a:ext cx="1842062" cy="17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5257800" y="874713"/>
            <a:ext cx="5410200" cy="6129634"/>
            <a:chOff x="3733800" y="742950"/>
            <a:chExt cx="5410202" cy="6130150"/>
          </a:xfrm>
        </p:grpSpPr>
        <p:grpSp>
          <p:nvGrpSpPr>
            <p:cNvPr id="11276" name="Group 11"/>
            <p:cNvGrpSpPr>
              <a:grpSpLocks/>
            </p:cNvGrpSpPr>
            <p:nvPr/>
          </p:nvGrpSpPr>
          <p:grpSpPr bwMode="auto">
            <a:xfrm>
              <a:off x="3744913" y="742950"/>
              <a:ext cx="5399089" cy="5553075"/>
              <a:chOff x="3744913" y="742950"/>
              <a:chExt cx="5399089" cy="5553075"/>
            </a:xfrm>
          </p:grpSpPr>
          <p:pic>
            <p:nvPicPr>
              <p:cNvPr id="11278" name="Picture 40" descr="mobile-inter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75222">
                <a:off x="7105650" y="858838"/>
                <a:ext cx="9429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 descr="TrendsMont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913" y="1103313"/>
                <a:ext cx="4648200"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Rectangle 4"/>
              <p:cNvSpPr>
                <a:spLocks noChangeArrowheads="1"/>
              </p:cNvSpPr>
              <p:nvPr/>
            </p:nvSpPr>
            <p:spPr bwMode="auto">
              <a:xfrm>
                <a:off x="7805738" y="4570414"/>
                <a:ext cx="1338264" cy="172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r"/>
                <a:r>
                  <a:rPr lang="en-US" altLang="en-US" b="1" i="1" dirty="0">
                    <a:solidFill>
                      <a:srgbClr val="FF0000"/>
                    </a:solidFill>
                  </a:rPr>
                  <a:t>2+ billion</a:t>
                </a:r>
                <a:r>
                  <a:rPr lang="en-US" altLang="en-US" b="1" dirty="0">
                    <a:solidFill>
                      <a:srgbClr val="FF0000"/>
                    </a:solidFill>
                  </a:rPr>
                  <a:t> </a:t>
                </a:r>
                <a:r>
                  <a:rPr lang="en-US" altLang="en-US" sz="1600" b="1" dirty="0">
                    <a:solidFill>
                      <a:srgbClr val="075314"/>
                    </a:solidFill>
                  </a:rPr>
                  <a:t>people on the Web by end 2011 </a:t>
                </a:r>
                <a:endParaRPr lang="en-US" altLang="en-US" b="1" dirty="0"/>
              </a:p>
            </p:txBody>
          </p:sp>
          <p:sp>
            <p:nvSpPr>
              <p:cNvPr id="11281" name="Rectangle 4"/>
              <p:cNvSpPr>
                <a:spLocks noChangeArrowheads="1"/>
              </p:cNvSpPr>
              <p:nvPr/>
            </p:nvSpPr>
            <p:spPr bwMode="auto">
              <a:xfrm>
                <a:off x="3766785" y="832090"/>
                <a:ext cx="2527653" cy="129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ctr"/>
                <a:r>
                  <a:rPr lang="en-US" altLang="en-US" b="1" i="1" dirty="0">
                    <a:solidFill>
                      <a:srgbClr val="FF0000"/>
                    </a:solidFill>
                  </a:rPr>
                  <a:t>30 billion</a:t>
                </a:r>
                <a:r>
                  <a:rPr lang="en-US" altLang="en-US" b="1" dirty="0">
                    <a:solidFill>
                      <a:srgbClr val="FF0000"/>
                    </a:solidFill>
                  </a:rPr>
                  <a:t> </a:t>
                </a:r>
                <a:r>
                  <a:rPr lang="en-US" altLang="en-US" b="1" dirty="0">
                    <a:solidFill>
                      <a:srgbClr val="075314"/>
                    </a:solidFill>
                  </a:rPr>
                  <a:t>RFID tags today</a:t>
                </a:r>
                <a:br>
                  <a:rPr lang="en-US" altLang="en-US" b="1" dirty="0">
                    <a:solidFill>
                      <a:srgbClr val="075314"/>
                    </a:solidFill>
                  </a:rPr>
                </a:br>
                <a:r>
                  <a:rPr lang="en-US" altLang="en-US" b="1" dirty="0">
                    <a:solidFill>
                      <a:srgbClr val="075314"/>
                    </a:solidFill>
                  </a:rPr>
                  <a:t> (1.3B in 2005</a:t>
                </a:r>
                <a:r>
                  <a:rPr lang="en-US" altLang="en-US" dirty="0">
                    <a:solidFill>
                      <a:srgbClr val="075314"/>
                    </a:solidFill>
                  </a:rPr>
                  <a:t>)</a:t>
                </a:r>
                <a:endParaRPr lang="en-US" altLang="en-US" dirty="0"/>
              </a:p>
            </p:txBody>
          </p:sp>
          <p:sp>
            <p:nvSpPr>
              <p:cNvPr id="11282" name="Rectangle 4"/>
              <p:cNvSpPr>
                <a:spLocks noChangeArrowheads="1"/>
              </p:cNvSpPr>
              <p:nvPr/>
            </p:nvSpPr>
            <p:spPr bwMode="auto">
              <a:xfrm>
                <a:off x="7747000" y="742950"/>
                <a:ext cx="1323975" cy="20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r"/>
                <a:r>
                  <a:rPr lang="en-US" altLang="en-US" b="1" i="1" dirty="0">
                    <a:solidFill>
                      <a:srgbClr val="FF0000"/>
                    </a:solidFill>
                  </a:rPr>
                  <a:t>4.6 billion</a:t>
                </a:r>
                <a:r>
                  <a:rPr lang="en-US" altLang="en-US" b="1" dirty="0">
                    <a:solidFill>
                      <a:srgbClr val="FF0000"/>
                    </a:solidFill>
                  </a:rPr>
                  <a:t> </a:t>
                </a:r>
                <a:r>
                  <a:rPr lang="en-US" altLang="en-US" sz="1600" b="1" dirty="0">
                    <a:solidFill>
                      <a:srgbClr val="075314"/>
                    </a:solidFill>
                  </a:rPr>
                  <a:t>camera phones world wide</a:t>
                </a:r>
                <a:endParaRPr lang="en-US" altLang="en-US" sz="2000" b="1" dirty="0"/>
              </a:p>
            </p:txBody>
          </p:sp>
          <p:sp>
            <p:nvSpPr>
              <p:cNvPr id="11283" name="Rectangle 5"/>
              <p:cNvSpPr>
                <a:spLocks noChangeArrowheads="1"/>
              </p:cNvSpPr>
              <p:nvPr/>
            </p:nvSpPr>
            <p:spPr bwMode="auto">
              <a:xfrm>
                <a:off x="7696200" y="2609851"/>
                <a:ext cx="1447802" cy="230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r"/>
                <a:r>
                  <a:rPr lang="en-US" altLang="en-US" b="1" i="1" dirty="0">
                    <a:solidFill>
                      <a:srgbClr val="FF0000"/>
                    </a:solidFill>
                  </a:rPr>
                  <a:t>100s of millions of GPS enabled</a:t>
                </a:r>
                <a:r>
                  <a:rPr lang="en-US" altLang="en-US" b="1" dirty="0">
                    <a:solidFill>
                      <a:srgbClr val="FF0000"/>
                    </a:solidFill>
                  </a:rPr>
                  <a:t> </a:t>
                </a:r>
                <a:r>
                  <a:rPr lang="en-US" altLang="en-US" sz="1600" b="1" dirty="0">
                    <a:solidFill>
                      <a:srgbClr val="075314"/>
                    </a:solidFill>
                  </a:rPr>
                  <a:t>devices sold annually</a:t>
                </a:r>
                <a:endParaRPr lang="en-US" altLang="en-US" sz="1600" b="1" dirty="0"/>
              </a:p>
            </p:txBody>
          </p:sp>
        </p:grpSp>
        <p:sp>
          <p:nvSpPr>
            <p:cNvPr id="11277" name="Rectangle 4"/>
            <p:cNvSpPr>
              <a:spLocks noChangeArrowheads="1"/>
            </p:cNvSpPr>
            <p:nvPr/>
          </p:nvSpPr>
          <p:spPr bwMode="auto">
            <a:xfrm>
              <a:off x="3733800" y="5487988"/>
              <a:ext cx="2374900" cy="138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ctr"/>
              <a:r>
                <a:rPr lang="en-US" altLang="en-US" b="1" i="1" dirty="0">
                  <a:solidFill>
                    <a:srgbClr val="FF0000"/>
                  </a:solidFill>
                </a:rPr>
                <a:t>76 million</a:t>
              </a:r>
              <a:r>
                <a:rPr lang="en-US" altLang="en-US" sz="2400" b="1" dirty="0">
                  <a:solidFill>
                    <a:srgbClr val="FF0000"/>
                  </a:solidFill>
                </a:rPr>
                <a:t> </a:t>
              </a:r>
              <a:r>
                <a:rPr lang="en-US" altLang="en-US" b="1" dirty="0">
                  <a:solidFill>
                    <a:srgbClr val="075314"/>
                  </a:solidFill>
                </a:rPr>
                <a:t>smart meters in 2009…</a:t>
              </a:r>
              <a:br>
                <a:rPr lang="en-US" altLang="en-US" b="1" dirty="0">
                  <a:solidFill>
                    <a:srgbClr val="075314"/>
                  </a:solidFill>
                </a:rPr>
              </a:br>
              <a:r>
                <a:rPr lang="en-US" altLang="en-US" b="1" dirty="0">
                  <a:solidFill>
                    <a:srgbClr val="075314"/>
                  </a:solidFill>
                </a:rPr>
                <a:t> 200M by 2014 </a:t>
              </a:r>
              <a:endParaRPr lang="en-US" altLang="en-US" sz="1400" b="1" dirty="0"/>
            </a:p>
          </p:txBody>
        </p:sp>
      </p:grpSp>
      <p:grpSp>
        <p:nvGrpSpPr>
          <p:cNvPr id="6" name="Group 23"/>
          <p:cNvGrpSpPr>
            <a:grpSpLocks/>
          </p:cNvGrpSpPr>
          <p:nvPr/>
        </p:nvGrpSpPr>
        <p:grpSpPr bwMode="auto">
          <a:xfrm>
            <a:off x="4303713" y="814388"/>
            <a:ext cx="11237912" cy="5651500"/>
            <a:chOff x="-3002507" y="870897"/>
            <a:chExt cx="11237724" cy="5651500"/>
          </a:xfrm>
        </p:grpSpPr>
        <p:sp>
          <p:nvSpPr>
            <p:cNvPr id="11" name="Trapezoid 10"/>
            <p:cNvSpPr/>
            <p:nvPr/>
          </p:nvSpPr>
          <p:spPr bwMode="auto">
            <a:xfrm rot="16200000">
              <a:off x="-2661247" y="529637"/>
              <a:ext cx="5651500" cy="6334019"/>
            </a:xfrm>
            <a:prstGeom prst="trapezoid">
              <a:avLst>
                <a:gd name="adj" fmla="val 28745"/>
              </a:avLst>
            </a:prstGeom>
            <a:solidFill>
              <a:schemeClr val="tx2">
                <a:alpha val="10000"/>
              </a:schemeClr>
            </a:solidFill>
            <a:ln w="9525" cap="flat" cmpd="sng" algn="ctr">
              <a:noFill/>
              <a:prstDash val="solid"/>
              <a:round/>
              <a:headEnd type="none" w="med" len="med"/>
              <a:tailEnd type="none" w="med" len="med"/>
            </a:ln>
            <a:effectLst/>
          </p:spPr>
          <p:txBody>
            <a:bodyPr lIns="92075" tIns="46038" rIns="92075" bIns="46038"/>
            <a:lstStyle/>
            <a:p>
              <a:pPr>
                <a:spcBef>
                  <a:spcPct val="50000"/>
                </a:spcBef>
                <a:defRPr/>
              </a:pPr>
              <a:endParaRPr lang="en-US" dirty="0">
                <a:ea typeface="ＭＳ Ｐゴシック" charset="0"/>
              </a:endParaRPr>
            </a:p>
          </p:txBody>
        </p:sp>
        <p:pic>
          <p:nvPicPr>
            <p:cNvPr id="11275" name="Picture 4" descr="AvailabilityA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9823" y="4719957"/>
              <a:ext cx="1535394" cy="16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019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428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4283"/>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P spid="5428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4400" kern="1200" dirty="0" smtClean="0">
                <a:solidFill>
                  <a:srgbClr val="C00000"/>
                </a:solidFill>
                <a:effectLst/>
                <a:latin typeface="+mj-lt"/>
                <a:cs typeface="+mj-cs"/>
              </a:rPr>
              <a:t>The Internet of Everything (IoE)</a:t>
            </a:r>
            <a:endParaRPr lang="en-ZW" dirty="0">
              <a:solidFill>
                <a:srgbClr val="C00000"/>
              </a:solidFill>
            </a:endParaRPr>
          </a:p>
        </p:txBody>
      </p:sp>
      <p:sp>
        <p:nvSpPr>
          <p:cNvPr id="3" name="Content Placeholder 2"/>
          <p:cNvSpPr>
            <a:spLocks noGrp="1"/>
          </p:cNvSpPr>
          <p:nvPr>
            <p:ph idx="1"/>
          </p:nvPr>
        </p:nvSpPr>
        <p:spPr/>
        <p:txBody>
          <a:bodyPr>
            <a:noAutofit/>
          </a:bodyPr>
          <a:lstStyle/>
          <a:p>
            <a:pPr lvl="0"/>
            <a:r>
              <a:rPr lang="en-ZW" kern="1200" dirty="0" smtClean="0">
                <a:solidFill>
                  <a:schemeClr val="tx1"/>
                </a:solidFill>
                <a:effectLst/>
                <a:ea typeface="+mj-ea"/>
                <a:cs typeface="+mj-cs"/>
              </a:rPr>
              <a:t>Enables billions of new connections between people, processes, things.</a:t>
            </a:r>
          </a:p>
          <a:p>
            <a:pPr lvl="0"/>
            <a:r>
              <a:rPr lang="en-ZW" dirty="0" smtClean="0">
                <a:ea typeface="+mj-ea"/>
                <a:cs typeface="+mj-cs"/>
              </a:rPr>
              <a:t>Shifts value - </a:t>
            </a:r>
            <a:r>
              <a:rPr lang="en-ZW" dirty="0" smtClean="0"/>
              <a:t>data </a:t>
            </a:r>
            <a:r>
              <a:rPr lang="en-ZW" dirty="0"/>
              <a:t>access and </a:t>
            </a:r>
            <a:r>
              <a:rPr lang="en-ZW" dirty="0" smtClean="0"/>
              <a:t>analytics </a:t>
            </a:r>
            <a:r>
              <a:rPr lang="en-ZW" dirty="0" smtClean="0">
                <a:ea typeface="+mj-ea"/>
                <a:cs typeface="+mj-cs"/>
              </a:rPr>
              <a:t>to the  </a:t>
            </a:r>
            <a:r>
              <a:rPr lang="en-ZW" dirty="0" smtClean="0"/>
              <a:t>edge of </a:t>
            </a:r>
            <a:r>
              <a:rPr lang="en-ZW" dirty="0"/>
              <a:t>the network  (no matter how remote</a:t>
            </a:r>
            <a:r>
              <a:rPr lang="en-ZW" dirty="0" smtClean="0"/>
              <a:t>).</a:t>
            </a:r>
          </a:p>
          <a:p>
            <a:pPr lvl="0"/>
            <a:r>
              <a:rPr lang="en-ZW" dirty="0" smtClean="0"/>
              <a:t>Provide </a:t>
            </a:r>
            <a:r>
              <a:rPr lang="en-ZW" dirty="0">
                <a:ea typeface="+mj-ea"/>
                <a:cs typeface="+mj-cs"/>
              </a:rPr>
              <a:t>fundamentally better </a:t>
            </a:r>
            <a:r>
              <a:rPr lang="en-ZW" dirty="0" smtClean="0"/>
              <a:t>near-real-time </a:t>
            </a:r>
            <a:r>
              <a:rPr lang="en-ZW" dirty="0"/>
              <a:t>information and insight</a:t>
            </a:r>
          </a:p>
          <a:p>
            <a:pPr lvl="0"/>
            <a:r>
              <a:rPr lang="en-ZW" kern="1200" dirty="0" smtClean="0">
                <a:solidFill>
                  <a:schemeClr val="tx1"/>
                </a:solidFill>
                <a:effectLst/>
                <a:ea typeface="+mj-ea"/>
                <a:cs typeface="+mj-cs"/>
              </a:rPr>
              <a:t>Organizations that can find the intelligence in this data can create new sources of competitive advantage </a:t>
            </a:r>
          </a:p>
          <a:p>
            <a:endParaRPr lang="en-ZW" dirty="0"/>
          </a:p>
        </p:txBody>
      </p:sp>
    </p:spTree>
    <p:extLst>
      <p:ext uri="{BB962C8B-B14F-4D97-AF65-F5344CB8AC3E}">
        <p14:creationId xmlns:p14="http://schemas.microsoft.com/office/powerpoint/2010/main" val="1274754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Mobile </a:t>
            </a:r>
            <a:r>
              <a:rPr lang="en-ZW" dirty="0"/>
              <a:t>Devices </a:t>
            </a:r>
            <a:r>
              <a:rPr lang="en-ZW" dirty="0" smtClean="0"/>
              <a:t>: Major Source of Data</a:t>
            </a:r>
            <a:endParaRPr lang="en-ZW" dirty="0"/>
          </a:p>
        </p:txBody>
      </p:sp>
      <p:sp>
        <p:nvSpPr>
          <p:cNvPr id="3" name="Content Placeholder 2"/>
          <p:cNvSpPr>
            <a:spLocks noGrp="1"/>
          </p:cNvSpPr>
          <p:nvPr>
            <p:ph idx="1"/>
          </p:nvPr>
        </p:nvSpPr>
        <p:spPr/>
        <p:txBody>
          <a:bodyPr>
            <a:normAutofit/>
          </a:bodyPr>
          <a:lstStyle/>
          <a:p>
            <a:r>
              <a:rPr lang="en-ZW" dirty="0" smtClean="0"/>
              <a:t>Data </a:t>
            </a:r>
            <a:endParaRPr lang="en-ZW" baseline="0" dirty="0" smtClean="0"/>
          </a:p>
          <a:p>
            <a:pPr lvl="1"/>
            <a:r>
              <a:rPr lang="en-ZW" baseline="0" dirty="0" smtClean="0"/>
              <a:t>Mobile Data Call records</a:t>
            </a:r>
          </a:p>
          <a:p>
            <a:pPr lvl="1"/>
            <a:r>
              <a:rPr lang="en-ZW" baseline="0" dirty="0" smtClean="0"/>
              <a:t>Depletion of airtime</a:t>
            </a:r>
          </a:p>
          <a:p>
            <a:pPr lvl="1"/>
            <a:r>
              <a:rPr lang="en-ZW" baseline="0" dirty="0" smtClean="0"/>
              <a:t>Mobile Money</a:t>
            </a:r>
          </a:p>
          <a:p>
            <a:pPr lvl="1"/>
            <a:r>
              <a:rPr lang="en-ZW" dirty="0" smtClean="0"/>
              <a:t>Social networks</a:t>
            </a:r>
          </a:p>
          <a:p>
            <a:pPr lvl="2"/>
            <a:r>
              <a:rPr lang="en-ZW" dirty="0" smtClean="0"/>
              <a:t>Facebook :350 </a:t>
            </a:r>
            <a:r>
              <a:rPr lang="en-ZW" dirty="0"/>
              <a:t>million photos uploaded and shared every day. </a:t>
            </a:r>
            <a:endParaRPr lang="en-ZW" dirty="0" smtClean="0"/>
          </a:p>
          <a:p>
            <a:pPr lvl="2"/>
            <a:r>
              <a:rPr lang="en-ZW" dirty="0" smtClean="0"/>
              <a:t>YouTube: </a:t>
            </a:r>
            <a:r>
              <a:rPr lang="en-ZW" dirty="0"/>
              <a:t>100 hours of </a:t>
            </a:r>
            <a:r>
              <a:rPr lang="en-ZW" dirty="0" smtClean="0"/>
              <a:t>video  </a:t>
            </a:r>
            <a:r>
              <a:rPr lang="en-ZW" dirty="0"/>
              <a:t>uploaded every minute</a:t>
            </a:r>
          </a:p>
          <a:p>
            <a:r>
              <a:rPr lang="en-ZW" dirty="0" smtClean="0"/>
              <a:t>Creating a mobile sensor network that enables us to capture and analyse human behaviour as never before</a:t>
            </a:r>
          </a:p>
        </p:txBody>
      </p:sp>
    </p:spTree>
    <p:extLst>
      <p:ext uri="{BB962C8B-B14F-4D97-AF65-F5344CB8AC3E}">
        <p14:creationId xmlns:p14="http://schemas.microsoft.com/office/powerpoint/2010/main" val="416394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Big Data Access</a:t>
            </a:r>
            <a:endParaRPr lang="en-ZW" dirty="0"/>
          </a:p>
        </p:txBody>
      </p:sp>
      <p:sp>
        <p:nvSpPr>
          <p:cNvPr id="3" name="Content Placeholder 2"/>
          <p:cNvSpPr>
            <a:spLocks noGrp="1"/>
          </p:cNvSpPr>
          <p:nvPr>
            <p:ph idx="1"/>
          </p:nvPr>
        </p:nvSpPr>
        <p:spPr>
          <a:xfrm>
            <a:off x="838200" y="1825624"/>
            <a:ext cx="10515600" cy="403552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tabLst/>
              <a:defRPr/>
            </a:pPr>
            <a:r>
              <a:rPr lang="en-ZW" sz="2800" b="1" kern="1200" dirty="0" smtClean="0">
                <a:solidFill>
                  <a:schemeClr val="tx1"/>
                </a:solidFill>
                <a:effectLst/>
                <a:latin typeface="+mn-lt"/>
                <a:ea typeface="+mn-ea"/>
                <a:cs typeface="+mn-cs"/>
              </a:rPr>
              <a:t>Data is the key to your success if you can reach it and use it when you need it.</a:t>
            </a:r>
            <a:endParaRPr lang="en-ZW" sz="2800" kern="1200" dirty="0" smtClean="0">
              <a:solidFill>
                <a:schemeClr val="tx1"/>
              </a:solidFill>
              <a:effectLst/>
              <a:latin typeface="+mn-lt"/>
              <a:ea typeface="+mn-ea"/>
              <a:cs typeface="+mn-cs"/>
            </a:endParaRPr>
          </a:p>
          <a:p>
            <a:pPr lvl="0"/>
            <a:r>
              <a:rPr lang="en-ZW" dirty="0"/>
              <a:t>Challenges</a:t>
            </a:r>
          </a:p>
          <a:p>
            <a:pPr lvl="1"/>
            <a:r>
              <a:rPr lang="en-ZW" b="1" dirty="0"/>
              <a:t>Data silos and complexity challenge</a:t>
            </a:r>
            <a:endParaRPr lang="en-ZW" dirty="0"/>
          </a:p>
          <a:p>
            <a:pPr lvl="1"/>
            <a:r>
              <a:rPr lang="en-ZW" dirty="0" smtClean="0"/>
              <a:t>Only 15% of population in Africa have access to the internet</a:t>
            </a:r>
          </a:p>
          <a:p>
            <a:pPr lvl="1"/>
            <a:r>
              <a:rPr lang="en-ZW" dirty="0" smtClean="0"/>
              <a:t>Data Privacy</a:t>
            </a:r>
          </a:p>
          <a:p>
            <a:pPr lvl="1"/>
            <a:r>
              <a:rPr lang="en-ZW" dirty="0" smtClean="0"/>
              <a:t>HIPPO Principle</a:t>
            </a:r>
          </a:p>
          <a:p>
            <a:pPr lvl="1"/>
            <a:r>
              <a:rPr lang="en-ZW" dirty="0" smtClean="0"/>
              <a:t>Evidence-based decision-making culture </a:t>
            </a:r>
          </a:p>
          <a:p>
            <a:r>
              <a:rPr lang="en-ZW" dirty="0" smtClean="0"/>
              <a:t>Limited </a:t>
            </a:r>
            <a:r>
              <a:rPr lang="en-ZW" dirty="0"/>
              <a:t>access to big data creates new digital divide</a:t>
            </a:r>
          </a:p>
          <a:p>
            <a:endParaRPr lang="en-ZW" dirty="0" smtClean="0"/>
          </a:p>
        </p:txBody>
      </p:sp>
    </p:spTree>
    <p:extLst>
      <p:ext uri="{BB962C8B-B14F-4D97-AF65-F5344CB8AC3E}">
        <p14:creationId xmlns:p14="http://schemas.microsoft.com/office/powerpoint/2010/main" val="358077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KEY ISSUES</a:t>
            </a:r>
            <a:endParaRPr lang="en-ZW" dirty="0"/>
          </a:p>
        </p:txBody>
      </p:sp>
      <p:sp>
        <p:nvSpPr>
          <p:cNvPr id="3" name="Content Placeholder 2"/>
          <p:cNvSpPr>
            <a:spLocks noGrp="1"/>
          </p:cNvSpPr>
          <p:nvPr>
            <p:ph idx="1"/>
          </p:nvPr>
        </p:nvSpPr>
        <p:spPr/>
        <p:txBody>
          <a:bodyPr/>
          <a:lstStyle/>
          <a:p>
            <a:r>
              <a:rPr lang="en-ZW" dirty="0" smtClean="0"/>
              <a:t>Big data gives</a:t>
            </a:r>
            <a:r>
              <a:rPr lang="en-ZW" baseline="0" dirty="0" smtClean="0"/>
              <a:t> to much power to the enterprise, hence need</a:t>
            </a:r>
            <a:r>
              <a:rPr lang="en-ZW" dirty="0" smtClean="0"/>
              <a:t> for</a:t>
            </a:r>
          </a:p>
          <a:p>
            <a:pPr lvl="1"/>
            <a:r>
              <a:rPr lang="en-ZW" dirty="0" smtClean="0"/>
              <a:t>Standards</a:t>
            </a:r>
          </a:p>
          <a:p>
            <a:pPr lvl="1"/>
            <a:r>
              <a:rPr lang="en-ZW" dirty="0" smtClean="0"/>
              <a:t>Privacy</a:t>
            </a:r>
          </a:p>
          <a:p>
            <a:pPr lvl="1"/>
            <a:r>
              <a:rPr lang="en-ZW" dirty="0" smtClean="0"/>
              <a:t>Ethics</a:t>
            </a:r>
          </a:p>
          <a:p>
            <a:r>
              <a:rPr lang="en-ZW" dirty="0" smtClean="0"/>
              <a:t>Global data bases</a:t>
            </a:r>
            <a:r>
              <a:rPr lang="en-ZW" baseline="0" dirty="0" smtClean="0"/>
              <a:t> (Facebook, </a:t>
            </a:r>
            <a:r>
              <a:rPr lang="en-ZW" baseline="0" dirty="0" smtClean="0"/>
              <a:t>LinkedIn, </a:t>
            </a:r>
            <a:r>
              <a:rPr lang="en-ZW" baseline="0" dirty="0" smtClean="0"/>
              <a:t>Twitter), Google Search </a:t>
            </a:r>
            <a:r>
              <a:rPr lang="en-ZW" baseline="0" dirty="0" smtClean="0"/>
              <a:t>engine, etc</a:t>
            </a:r>
            <a:endParaRPr lang="en-ZW" baseline="0" dirty="0" smtClean="0"/>
          </a:p>
        </p:txBody>
      </p:sp>
    </p:spTree>
    <p:extLst>
      <p:ext uri="{BB962C8B-B14F-4D97-AF65-F5344CB8AC3E}">
        <p14:creationId xmlns:p14="http://schemas.microsoft.com/office/powerpoint/2010/main" val="3598922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C601628F274DB024714CA5F9B57C" ma:contentTypeVersion="1" ma:contentTypeDescription="Create a new document." ma:contentTypeScope="" ma:versionID="7523a6281febf06c3664e99369f1607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09221D-D590-4896-B4E2-21291D5530E0}"/>
</file>

<file path=customXml/itemProps2.xml><?xml version="1.0" encoding="utf-8"?>
<ds:datastoreItem xmlns:ds="http://schemas.openxmlformats.org/officeDocument/2006/customXml" ds:itemID="{EE32CB07-0048-4D14-80ED-0FDA2780BBBE}"/>
</file>

<file path=customXml/itemProps3.xml><?xml version="1.0" encoding="utf-8"?>
<ds:datastoreItem xmlns:ds="http://schemas.openxmlformats.org/officeDocument/2006/customXml" ds:itemID="{A94AA745-9F42-4328-9493-39B1ED66D454}"/>
</file>

<file path=docProps/app.xml><?xml version="1.0" encoding="utf-8"?>
<Properties xmlns="http://schemas.openxmlformats.org/officeDocument/2006/extended-properties" xmlns:vt="http://schemas.openxmlformats.org/officeDocument/2006/docPropsVTypes">
  <TotalTime>1710</TotalTime>
  <Words>1963</Words>
  <Application>Microsoft Office PowerPoint</Application>
  <PresentationFormat>Widescreen</PresentationFormat>
  <Paragraphs>229</Paragraphs>
  <Slides>22</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ＭＳ Ｐゴシック</vt:lpstr>
      <vt:lpstr>ＭＳ Ｐゴシック</vt:lpstr>
      <vt:lpstr>Arial</vt:lpstr>
      <vt:lpstr>Calibri</vt:lpstr>
      <vt:lpstr>Calibri Light</vt:lpstr>
      <vt:lpstr>Helvetica</vt:lpstr>
      <vt:lpstr>Times New Roman</vt:lpstr>
      <vt:lpstr>TradeGothic Bold</vt:lpstr>
      <vt:lpstr>TradeGothic Light</vt:lpstr>
      <vt:lpstr>Wingdings</vt:lpstr>
      <vt:lpstr>Office Theme</vt:lpstr>
      <vt:lpstr>1_Office Theme</vt:lpstr>
      <vt:lpstr>3rd SG13 Regional Workshop for Africa on “ITU-T Standardization Challenges for Developing Countries Working for a Connected Africa”  (Livingstone, Zambia, 23-24 February 2015)</vt:lpstr>
      <vt:lpstr>Agenda</vt:lpstr>
      <vt:lpstr>What is Big Data?</vt:lpstr>
      <vt:lpstr>Characteristics of big data</vt:lpstr>
      <vt:lpstr>Where Is This “Big Data” Coming From ?</vt:lpstr>
      <vt:lpstr>The Internet of Everything (IoE)</vt:lpstr>
      <vt:lpstr>Mobile Devices : Major Source of Data</vt:lpstr>
      <vt:lpstr>Big Data Access</vt:lpstr>
      <vt:lpstr>KEY ISSUES</vt:lpstr>
      <vt:lpstr>Big Data and Ethics</vt:lpstr>
      <vt:lpstr>Big Data and Ethics</vt:lpstr>
      <vt:lpstr>Example: Mobile SIM Card Registration</vt:lpstr>
      <vt:lpstr>Four Aspects of Big Data Ethics</vt:lpstr>
      <vt:lpstr>Snowden’s Big Data Lesson</vt:lpstr>
      <vt:lpstr>Big Data : Opportunities for Development</vt:lpstr>
      <vt:lpstr>EBOLA and Big data -</vt:lpstr>
      <vt:lpstr>EBOLA &amp; Big data </vt:lpstr>
      <vt:lpstr>Data Access Challenges &amp; Opportunities</vt:lpstr>
      <vt:lpstr>How can we leverage big data as a  public good</vt:lpstr>
      <vt:lpstr>In Conclusion</vt:lpstr>
      <vt:lpstr>Recommendations </vt:lpstr>
      <vt:lpstr>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Ingwe</dc:creator>
  <cp:lastModifiedBy>Ingwe</cp:lastModifiedBy>
  <cp:revision>120</cp:revision>
  <cp:lastPrinted>2015-02-14T20:16:53Z</cp:lastPrinted>
  <dcterms:created xsi:type="dcterms:W3CDTF">2015-02-14T17:58:04Z</dcterms:created>
  <dcterms:modified xsi:type="dcterms:W3CDTF">2015-02-16T13:48:20Z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0x010100DA79C601628F274DB024714CA5F9B57C</vt:lpwstr>
  </property>
</Properties>
</file>