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56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7" autoAdjust="0"/>
    <p:restoredTop sz="94653"/>
  </p:normalViewPr>
  <p:slideViewPr>
    <p:cSldViewPr snapToGrid="0" snapToObjects="1" showGuides="1">
      <p:cViewPr>
        <p:scale>
          <a:sx n="50" d="100"/>
          <a:sy n="50" d="100"/>
        </p:scale>
        <p:origin x="135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5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ly blank no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217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0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itu.int/en/ITU-T/emf/Pages/default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emfguide.itu.int/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/>
        </p:nvSpPr>
        <p:spPr bwMode="auto">
          <a:xfrm>
            <a:off x="323850" y="2373313"/>
            <a:ext cx="4248150" cy="5699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anose="05000000000000000000" pitchFamily="2" charset="2"/>
              <a:buNone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Font typeface="Wingdings" panose="05000000000000000000" pitchFamily="2" charset="2"/>
              <a:buNone/>
              <a:defRPr sz="2800">
                <a:solidFill>
                  <a:srgbClr val="5C5C5C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Font typeface="Wingdings" panose="05000000000000000000" pitchFamily="2" charset="2"/>
              <a:buNone/>
              <a:defRPr sz="2400">
                <a:solidFill>
                  <a:srgbClr val="5C5C5C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None/>
              <a:defRPr sz="2000">
                <a:solidFill>
                  <a:srgbClr val="5C5C5C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None/>
              <a:defRPr sz="2000">
                <a:solidFill>
                  <a:srgbClr val="5C5C5C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None/>
              <a:defRPr sz="2000">
                <a:solidFill>
                  <a:srgbClr val="5C5C5C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None/>
              <a:defRPr sz="2000">
                <a:solidFill>
                  <a:srgbClr val="5C5C5C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None/>
              <a:defRPr sz="2000">
                <a:solidFill>
                  <a:srgbClr val="5C5C5C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None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algn="l">
              <a:defRPr/>
            </a:pPr>
            <a:endParaRPr lang="en-US" sz="2400" i="1" kern="0" dirty="0">
              <a:solidFill>
                <a:srgbClr val="134F0F"/>
              </a:solidFill>
              <a:latin typeface="Gisha" panose="020B0502040204020203" pitchFamily="34" charset="-79"/>
              <a:ea typeface="+mj-ea"/>
              <a:cs typeface="Gisha" panose="020B0502040204020203" pitchFamily="34" charset="-79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1042988" y="1557338"/>
            <a:ext cx="7345362" cy="5699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anose="05000000000000000000" pitchFamily="2" charset="2"/>
              <a:buNone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Font typeface="Wingdings" panose="05000000000000000000" pitchFamily="2" charset="2"/>
              <a:buNone/>
              <a:defRPr sz="2800">
                <a:solidFill>
                  <a:srgbClr val="5C5C5C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Font typeface="Wingdings" panose="05000000000000000000" pitchFamily="2" charset="2"/>
              <a:buNone/>
              <a:defRPr sz="2400">
                <a:solidFill>
                  <a:srgbClr val="5C5C5C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None/>
              <a:defRPr sz="2000">
                <a:solidFill>
                  <a:srgbClr val="5C5C5C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None/>
              <a:defRPr sz="2000">
                <a:solidFill>
                  <a:srgbClr val="5C5C5C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None/>
              <a:defRPr sz="2000">
                <a:solidFill>
                  <a:srgbClr val="5C5C5C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None/>
              <a:defRPr sz="2000">
                <a:solidFill>
                  <a:srgbClr val="5C5C5C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None/>
              <a:defRPr sz="2000">
                <a:solidFill>
                  <a:srgbClr val="5C5C5C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None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algn="l">
              <a:defRPr/>
            </a:pPr>
            <a:endParaRPr lang="en-US" sz="2400" b="1" i="1" kern="0" dirty="0" smtClean="0">
              <a:solidFill>
                <a:srgbClr val="134F0F"/>
              </a:solidFill>
              <a:latin typeface="Gisha" panose="020B0502040204020203" pitchFamily="34" charset="-79"/>
              <a:ea typeface="+mj-ea"/>
              <a:cs typeface="Gisha" panose="020B0502040204020203" pitchFamily="34" charset="-79"/>
            </a:endParaRPr>
          </a:p>
        </p:txBody>
      </p:sp>
      <p:sp>
        <p:nvSpPr>
          <p:cNvPr id="2053" name="Title 1"/>
          <p:cNvSpPr>
            <a:spLocks noGrp="1"/>
          </p:cNvSpPr>
          <p:nvPr>
            <p:ph type="ctrTitle"/>
          </p:nvPr>
        </p:nvSpPr>
        <p:spPr>
          <a:xfrm>
            <a:off x="685800" y="1987550"/>
            <a:ext cx="7772400" cy="175577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 Global </a:t>
            </a:r>
            <a:r>
              <a:rPr lang="en-GB" dirty="0"/>
              <a:t>A</a:t>
            </a:r>
            <a:r>
              <a:rPr lang="en-GB" dirty="0" smtClean="0"/>
              <a:t>pproach to EMF Management and Standards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442182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3000" b="0" i="1" dirty="0" smtClean="0">
                <a:solidFill>
                  <a:srgbClr val="558ED5"/>
                </a:solidFill>
              </a:rPr>
              <a:t>Mike Wood</a:t>
            </a:r>
          </a:p>
          <a:p>
            <a:r>
              <a:rPr lang="en-US" sz="3000" b="0" i="1" dirty="0" smtClean="0">
                <a:solidFill>
                  <a:srgbClr val="558ED5"/>
                </a:solidFill>
              </a:rPr>
              <a:t>Vice Chairman, ITU-T SG5, WP2</a:t>
            </a:r>
            <a:endParaRPr lang="en-US" sz="3000" b="0" i="1" dirty="0">
              <a:solidFill>
                <a:srgbClr val="558ED5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2000" b="0" dirty="0"/>
              <a:t>11th Symposium on ICT, Environment and Climate </a:t>
            </a:r>
            <a:r>
              <a:rPr lang="en-AU" sz="2000" b="0" dirty="0" smtClean="0"/>
              <a:t>Change</a:t>
            </a:r>
          </a:p>
          <a:p>
            <a:r>
              <a:rPr lang="en-AU" sz="2000" b="0" dirty="0" smtClean="0"/>
              <a:t>21 </a:t>
            </a:r>
            <a:r>
              <a:rPr lang="en-AU" sz="2000" b="0" dirty="0"/>
              <a:t>April </a:t>
            </a:r>
            <a:r>
              <a:rPr lang="en-AU" sz="2000" b="0" dirty="0" smtClean="0"/>
              <a:t>2016, Kuala </a:t>
            </a:r>
            <a:r>
              <a:rPr lang="en-AU" sz="2000" b="0" dirty="0"/>
              <a:t>Lumpur, Malaysia</a:t>
            </a:r>
          </a:p>
        </p:txBody>
      </p:sp>
    </p:spTree>
    <p:extLst>
      <p:ext uri="{BB962C8B-B14F-4D97-AF65-F5344CB8AC3E}">
        <p14:creationId xmlns:p14="http://schemas.microsoft.com/office/powerpoint/2010/main" val="4260754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5800" y="380873"/>
            <a:ext cx="7772400" cy="1384300"/>
          </a:xfrm>
        </p:spPr>
        <p:txBody>
          <a:bodyPr>
            <a:noAutofit/>
          </a:bodyPr>
          <a:lstStyle/>
          <a:p>
            <a:r>
              <a:rPr lang="en-AU" altLang="en-US" dirty="0" smtClean="0"/>
              <a:t>Importance </a:t>
            </a:r>
            <a:r>
              <a:rPr lang="en-AU" altLang="en-US" dirty="0"/>
              <a:t>of </a:t>
            </a:r>
            <a:r>
              <a:rPr lang="en-AU" altLang="en-US" dirty="0" smtClean="0"/>
              <a:t>International Standards</a:t>
            </a:r>
            <a:endParaRPr lang="en-US" alt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439" y="1806579"/>
            <a:ext cx="6132034" cy="2056521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en-GB" altLang="en-US" sz="2400" b="1" dirty="0" smtClean="0"/>
              <a:t>How global standards help</a:t>
            </a:r>
          </a:p>
          <a:p>
            <a:pPr lvl="1"/>
            <a:r>
              <a:rPr lang="en-AU" sz="1600" dirty="0" smtClean="0"/>
              <a:t>Facilitates </a:t>
            </a:r>
            <a:r>
              <a:rPr lang="en-AU" sz="1600" dirty="0"/>
              <a:t>compliance with international </a:t>
            </a:r>
            <a:r>
              <a:rPr lang="en-AU" sz="1600" dirty="0" smtClean="0"/>
              <a:t>standards</a:t>
            </a:r>
            <a:endParaRPr lang="en-AU" sz="1600" dirty="0"/>
          </a:p>
          <a:p>
            <a:pPr lvl="1"/>
            <a:r>
              <a:rPr lang="en-AU" sz="1600" dirty="0" smtClean="0"/>
              <a:t>Enhances </a:t>
            </a:r>
            <a:r>
              <a:rPr lang="en-AU" sz="1600" dirty="0"/>
              <a:t>communication with </a:t>
            </a:r>
            <a:r>
              <a:rPr lang="en-AU" sz="1600" dirty="0" smtClean="0"/>
              <a:t>citizens</a:t>
            </a:r>
            <a:endParaRPr lang="en-AU" sz="1600" dirty="0"/>
          </a:p>
          <a:p>
            <a:pPr lvl="1"/>
            <a:r>
              <a:rPr lang="en-AU" sz="1600" dirty="0" smtClean="0"/>
              <a:t>Ensures </a:t>
            </a:r>
            <a:r>
              <a:rPr lang="en-AU" sz="1600" dirty="0"/>
              <a:t>consistency and safety </a:t>
            </a:r>
            <a:r>
              <a:rPr lang="en-AU" sz="1600" dirty="0" smtClean="0"/>
              <a:t>standards</a:t>
            </a:r>
            <a:br>
              <a:rPr lang="en-AU" sz="1600" dirty="0" smtClean="0"/>
            </a:br>
            <a:r>
              <a:rPr lang="en-AU" sz="1600" dirty="0" smtClean="0"/>
              <a:t>for </a:t>
            </a:r>
            <a:r>
              <a:rPr lang="en-AU" sz="1600" dirty="0"/>
              <a:t>all </a:t>
            </a:r>
            <a:r>
              <a:rPr lang="en-AU" sz="1600" dirty="0" smtClean="0"/>
              <a:t>communities</a:t>
            </a:r>
          </a:p>
          <a:p>
            <a:pPr lvl="1"/>
            <a:r>
              <a:rPr lang="en-AU" sz="1600" dirty="0" smtClean="0"/>
              <a:t>Ensures communities have access to the latest</a:t>
            </a:r>
            <a:br>
              <a:rPr lang="en-AU" sz="1600" dirty="0" smtClean="0"/>
            </a:br>
            <a:r>
              <a:rPr lang="en-AU" sz="1600" dirty="0" smtClean="0"/>
              <a:t>technologies at lowest cost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439" y="5030533"/>
            <a:ext cx="748893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Key Point </a:t>
            </a:r>
            <a:r>
              <a:rPr lang="en-A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Todays </a:t>
            </a:r>
            <a:r>
              <a:rPr lang="en-A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communications systems are </a:t>
            </a:r>
            <a:r>
              <a:rPr lang="en-A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global</a:t>
            </a:r>
            <a:br>
              <a:rPr lang="en-A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A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therefore </a:t>
            </a:r>
            <a:r>
              <a:rPr lang="en-A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global </a:t>
            </a:r>
            <a:r>
              <a:rPr lang="en-A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harmonised approach </a:t>
            </a:r>
            <a:r>
              <a:rPr lang="en-A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 EMF standards is required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755" y="1806579"/>
            <a:ext cx="2782212" cy="183425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814566"/>
            <a:ext cx="6132034" cy="14737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/>
              <a:buNone/>
            </a:pPr>
            <a:r>
              <a:rPr lang="en-GB" altLang="en-US" sz="2200" b="1" dirty="0" smtClean="0"/>
              <a:t>International Health Agencies</a:t>
            </a:r>
            <a:r>
              <a:rPr lang="en-GB" altLang="en-US" sz="2200" dirty="0" smtClean="0"/>
              <a:t> </a:t>
            </a:r>
            <a:r>
              <a:rPr lang="en-GB" altLang="en-US" sz="1600" dirty="0" smtClean="0"/>
              <a:t>(WHO, ICES, IEEE)</a:t>
            </a:r>
            <a:br>
              <a:rPr lang="en-GB" altLang="en-US" sz="1600" dirty="0" smtClean="0"/>
            </a:br>
            <a:r>
              <a:rPr lang="en-GB" altLang="en-US" sz="1600" dirty="0" smtClean="0"/>
              <a:t>- establish the human exposure safety limits &amp; guidelines</a:t>
            </a:r>
          </a:p>
          <a:p>
            <a:pPr marL="0" lvl="1" indent="0">
              <a:buFont typeface="Arial"/>
              <a:buNone/>
            </a:pPr>
            <a:endParaRPr lang="en-GB" altLang="en-US" sz="1200" dirty="0"/>
          </a:p>
          <a:p>
            <a:pPr marL="0" lvl="1" indent="0">
              <a:buFont typeface="Arial"/>
              <a:buNone/>
            </a:pPr>
            <a:r>
              <a:rPr lang="en-GB" altLang="en-US" sz="2200" b="1" dirty="0" smtClean="0"/>
              <a:t>International Standards Organizations </a:t>
            </a:r>
            <a:r>
              <a:rPr lang="en-GB" altLang="en-US" sz="1600" dirty="0" smtClean="0"/>
              <a:t>(ITU, IEC, IEEE)</a:t>
            </a:r>
            <a:br>
              <a:rPr lang="en-GB" altLang="en-US" sz="1600" dirty="0" smtClean="0"/>
            </a:br>
            <a:r>
              <a:rPr lang="en-GB" altLang="en-US" sz="1600" dirty="0" smtClean="0"/>
              <a:t> – establish the human exposure assessment and monitoring standards</a:t>
            </a:r>
            <a:r>
              <a:rPr lang="en-AU" sz="1600" dirty="0" smtClean="0"/>
              <a:t/>
            </a:r>
            <a:br>
              <a:rPr lang="en-AU" sz="1600" dirty="0" smtClean="0"/>
            </a:br>
            <a:endParaRPr lang="en-AU" sz="1600" dirty="0" smtClean="0"/>
          </a:p>
        </p:txBody>
      </p:sp>
      <p:pic>
        <p:nvPicPr>
          <p:cNvPr id="4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519" y="3635882"/>
            <a:ext cx="2071761" cy="181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342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01751" y="592585"/>
            <a:ext cx="4590289" cy="954088"/>
          </a:xfrm>
        </p:spPr>
        <p:txBody>
          <a:bodyPr>
            <a:noAutofit/>
          </a:bodyPr>
          <a:lstStyle/>
          <a:p>
            <a:r>
              <a:rPr lang="en-AU" altLang="en-US" dirty="0" smtClean="0"/>
              <a:t>ITU’s </a:t>
            </a:r>
            <a:r>
              <a:rPr lang="en-AU" altLang="en-US" dirty="0"/>
              <a:t>contribution to EMF </a:t>
            </a:r>
            <a:r>
              <a:rPr lang="en-AU" altLang="en-US" dirty="0" smtClean="0"/>
              <a:t>Standards</a:t>
            </a:r>
            <a:endParaRPr lang="en-US" alt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430506" y="2118348"/>
            <a:ext cx="4339614" cy="35052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spcBef>
                <a:spcPct val="20000"/>
              </a:spcBef>
            </a:pPr>
            <a:r>
              <a:rPr lang="en-US" alt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ITU-T Study Group 5 has an active group of global experts focused on EMF</a:t>
            </a:r>
            <a:r>
              <a:rPr lang="en-US" alt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altLang="en-US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Key activities &amp; study areas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EMF measurement &amp; monitoring standards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EMF estimator software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EMF information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EMF mobile applications – </a:t>
            </a:r>
            <a:r>
              <a:rPr lang="en-US" altLang="en-US" sz="13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(EMF Guide)</a:t>
            </a:r>
            <a:endParaRPr lang="en-US" altLang="en-US" sz="13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EMF management frameworks </a:t>
            </a:r>
            <a:r>
              <a:rPr lang="en-US" altLang="en-US" sz="13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(technical aspects)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US" alt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Visit the </a:t>
            </a:r>
            <a:r>
              <a:rPr lang="en-US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EMF web page</a:t>
            </a:r>
            <a:endParaRPr lang="en-US" alt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720" y="679776"/>
            <a:ext cx="3653703" cy="516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06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20040" y="296447"/>
            <a:ext cx="8473440" cy="954087"/>
          </a:xfrm>
        </p:spPr>
        <p:txBody>
          <a:bodyPr>
            <a:noAutofit/>
          </a:bodyPr>
          <a:lstStyle/>
          <a:p>
            <a:r>
              <a:rPr lang="en-AU" altLang="en-US" dirty="0" smtClean="0"/>
              <a:t>Communicating </a:t>
            </a:r>
            <a:r>
              <a:rPr lang="en-AU" altLang="en-US" dirty="0"/>
              <a:t>with public on EMF</a:t>
            </a:r>
            <a:endParaRPr lang="en-US" altLang="en-US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8788" y="1458814"/>
            <a:ext cx="7772400" cy="4256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2000" b="1" dirty="0" smtClean="0"/>
              <a:t>Key elements for successful public communications:</a:t>
            </a:r>
          </a:p>
          <a:p>
            <a:pPr lvl="1"/>
            <a:r>
              <a:rPr lang="en-AU" altLang="en-US" sz="1600" dirty="0" smtClean="0"/>
              <a:t>Easy to understand information</a:t>
            </a:r>
          </a:p>
          <a:p>
            <a:pPr lvl="1"/>
            <a:r>
              <a:rPr lang="en-AU" altLang="en-US" sz="1600" dirty="0" smtClean="0"/>
              <a:t>Open and transparent dialogue</a:t>
            </a:r>
          </a:p>
          <a:p>
            <a:pPr lvl="1"/>
            <a:r>
              <a:rPr lang="en-GB" altLang="en-US" sz="1600" dirty="0" smtClean="0"/>
              <a:t>Provide </a:t>
            </a:r>
            <a:r>
              <a:rPr lang="en-GB" altLang="en-US" sz="1600" dirty="0"/>
              <a:t>stakeholders with trusted sources of </a:t>
            </a:r>
            <a:r>
              <a:rPr lang="en-GB" altLang="en-US" sz="1600" dirty="0" smtClean="0"/>
              <a:t>information</a:t>
            </a:r>
          </a:p>
          <a:p>
            <a:pPr lvl="1"/>
            <a:endParaRPr lang="en-GB" altLang="en-US" sz="1600" dirty="0"/>
          </a:p>
          <a:p>
            <a:pPr marL="0" indent="0">
              <a:buNone/>
            </a:pPr>
            <a:r>
              <a:rPr lang="en-GB" altLang="en-US" sz="2000" b="1" dirty="0" smtClean="0"/>
              <a:t>ITU’s Public information on EMF:</a:t>
            </a:r>
            <a:endParaRPr lang="en-GB" altLang="en-US" sz="2000" b="1" dirty="0"/>
          </a:p>
          <a:p>
            <a:pPr lvl="1"/>
            <a:r>
              <a:rPr lang="en-AU" altLang="en-US" sz="1600" dirty="0" smtClean="0"/>
              <a:t>ITU EMF Guide – key information source</a:t>
            </a:r>
            <a:endParaRPr lang="en-AU" altLang="en-US" sz="1600" dirty="0"/>
          </a:p>
          <a:p>
            <a:pPr lvl="1"/>
            <a:r>
              <a:rPr lang="en-AU" altLang="en-US" sz="1600" dirty="0" smtClean="0"/>
              <a:t>EMF Web site</a:t>
            </a:r>
            <a:endParaRPr lang="en-AU" altLang="en-US"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730113" y="5063519"/>
            <a:ext cx="3282696" cy="633947"/>
            <a:chOff x="457200" y="3483872"/>
            <a:chExt cx="4936981" cy="84509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3629547"/>
              <a:ext cx="1387089" cy="699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44289" y="3483872"/>
              <a:ext cx="1731570" cy="809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5859" y="3629547"/>
              <a:ext cx="1818322" cy="626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611188" y="4479115"/>
            <a:ext cx="5315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The EMF Guide mobile app in 6 languages is available online at </a:t>
            </a:r>
            <a:r>
              <a:rPr lang="en-AU" sz="1600" dirty="0" smtClean="0">
                <a:hlinkClick r:id="rId5"/>
              </a:rPr>
              <a:t>http://emfguide.itu.int</a:t>
            </a:r>
            <a:r>
              <a:rPr lang="en-AU" sz="1600" dirty="0" smtClean="0"/>
              <a:t>  </a:t>
            </a:r>
            <a:endParaRPr lang="en-AU" sz="1600" dirty="0"/>
          </a:p>
        </p:txBody>
      </p:sp>
      <p:pic>
        <p:nvPicPr>
          <p:cNvPr id="11" name="Picture 1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995" y="3043395"/>
            <a:ext cx="2201112" cy="282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Radiation spectrum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3481" y="4782110"/>
            <a:ext cx="1834746" cy="110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561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04800" y="238061"/>
            <a:ext cx="8549640" cy="954088"/>
          </a:xfrm>
        </p:spPr>
        <p:txBody>
          <a:bodyPr>
            <a:noAutofit/>
          </a:bodyPr>
          <a:lstStyle/>
          <a:p>
            <a:r>
              <a:rPr lang="en-AU" altLang="en-US" dirty="0" smtClean="0"/>
              <a:t>Assessment of </a:t>
            </a:r>
            <a:r>
              <a:rPr lang="en-AU" altLang="en-US" dirty="0" smtClean="0"/>
              <a:t>EMF</a:t>
            </a:r>
            <a:endParaRPr lang="en-US" altLang="en-US" dirty="0" smtClean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4059">
            <a:off x="5335310" y="4706135"/>
            <a:ext cx="1276350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779" y="4968538"/>
            <a:ext cx="1384935" cy="161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114" y="4543499"/>
            <a:ext cx="114347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5768">
            <a:off x="6507222" y="4797113"/>
            <a:ext cx="12192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598" y="1241271"/>
            <a:ext cx="8549640" cy="340853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>
              <a:spcBef>
                <a:spcPct val="20000"/>
              </a:spcBef>
            </a:pPr>
            <a:r>
              <a:rPr lang="en-US" altLang="en-US" sz="4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ITU, IEC and IEEE have developed some key standards used globally on EMF</a:t>
            </a:r>
            <a:br>
              <a:rPr lang="en-US" altLang="en-US" sz="4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altLang="en-US" sz="4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altLang="en-US" sz="3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ITU-T </a:t>
            </a:r>
            <a:r>
              <a:rPr lang="en-US" altLang="en-US" sz="33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K.91 </a:t>
            </a:r>
            <a:r>
              <a:rPr lang="en-US" altLang="en-US" sz="2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Guidance for assessment, evaluation and monitoring of human exposure to radio frequency electromagnetic fields 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altLang="en-US" sz="33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ITU-T </a:t>
            </a:r>
            <a:r>
              <a:rPr lang="en-US" altLang="en-US" sz="3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K.100 </a:t>
            </a:r>
            <a:r>
              <a:rPr lang="en-AU" altLang="en-US" sz="2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Measurement of radio frequency electromagnetic fields to determine compliance with human exposure limits when a base station is put into </a:t>
            </a:r>
            <a:r>
              <a:rPr lang="en-AU" altLang="en-US" sz="2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service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altLang="en-US" sz="3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ITU-T K.52 </a:t>
            </a:r>
            <a:r>
              <a:rPr lang="en-US" altLang="en-US" sz="2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Guidance on complying with limits for human exposure to electromagnetic fields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altLang="en-US" sz="33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ITU-T K.70 </a:t>
            </a:r>
            <a:r>
              <a:rPr lang="en-US" altLang="en-US" sz="2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Mitigation techniques to limit human exposure to EMFs in the vicinity of radiocommunication stations – includes EMF Estimator software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AU" altLang="en-US" sz="3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IEC 62209 -1 </a:t>
            </a:r>
            <a:r>
              <a:rPr lang="en-AU" altLang="en-US" sz="2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Human </a:t>
            </a:r>
            <a:r>
              <a:rPr lang="en-AU" altLang="en-US" sz="2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exposure to radio frequency fields from hand-held and body-mounted wireless communication </a:t>
            </a:r>
            <a:r>
              <a:rPr lang="en-AU" altLang="en-US" sz="2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devices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AU" altLang="en-US" sz="3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IEC </a:t>
            </a:r>
            <a:r>
              <a:rPr lang="en-AU" altLang="en-US" sz="3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62232 </a:t>
            </a:r>
            <a:r>
              <a:rPr lang="en-AU" altLang="en-US" sz="2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Determination of RF field strength and SAR in the vicinity of radiocommunication base stations for the purpose of evaluating human exposure</a:t>
            </a:r>
            <a:endParaRPr lang="en-AU" altLang="en-US" sz="29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altLang="en-US" sz="3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IEEE </a:t>
            </a:r>
            <a:r>
              <a:rPr lang="en-US" altLang="en-US" sz="3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C95.3 </a:t>
            </a:r>
            <a:r>
              <a:rPr lang="en-AU" altLang="en-US" sz="2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Recommended Practice for Measurements and Computations of Radio Frequency Electromagnetic Fields with Respect to Human Exposure to Such Fields, 100 kHz to 300 GHz </a:t>
            </a:r>
            <a:endParaRPr lang="en-US" altLang="en-US" sz="2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958" y="4571134"/>
            <a:ext cx="1124144" cy="11167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5050" y="4524552"/>
            <a:ext cx="1661407" cy="72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50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341629"/>
            <a:ext cx="7772400" cy="954088"/>
          </a:xfrm>
        </p:spPr>
        <p:txBody>
          <a:bodyPr>
            <a:noAutofit/>
          </a:bodyPr>
          <a:lstStyle/>
          <a:p>
            <a:r>
              <a:rPr lang="en-AU" altLang="en-US" dirty="0" smtClean="0"/>
              <a:t>EMF Considerations</a:t>
            </a:r>
            <a:br>
              <a:rPr lang="en-AU" altLang="en-US" dirty="0" smtClean="0"/>
            </a:br>
            <a:r>
              <a:rPr lang="en-AU" altLang="en-US" dirty="0" smtClean="0"/>
              <a:t>for </a:t>
            </a:r>
            <a:r>
              <a:rPr lang="en-AU" altLang="en-US" dirty="0"/>
              <a:t>City Planners and </a:t>
            </a:r>
            <a:r>
              <a:rPr lang="en-AU" altLang="en-US" dirty="0" smtClean="0"/>
              <a:t>Developers</a:t>
            </a:r>
            <a:endParaRPr lang="en-US" alt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46011" y="1620834"/>
            <a:ext cx="6479331" cy="31688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altLang="en-US" sz="2200" b="1" dirty="0" smtClean="0"/>
              <a:t>The ITU has developed </a:t>
            </a:r>
            <a:r>
              <a:rPr lang="en-AU" altLang="en-US" sz="2200" b="1" dirty="0"/>
              <a:t>Technical Report </a:t>
            </a:r>
            <a:r>
              <a:rPr lang="en-AU" altLang="en-US" sz="2200" b="1" dirty="0" smtClean="0"/>
              <a:t>&amp; Checklist on the EMF </a:t>
            </a:r>
            <a:r>
              <a:rPr lang="en-AU" altLang="en-US" sz="2200" b="1" dirty="0"/>
              <a:t>Considerations in Smart Sustainable </a:t>
            </a:r>
            <a:r>
              <a:rPr lang="en-AU" altLang="en-US" sz="2200" b="1" dirty="0" smtClean="0"/>
              <a:t>Cities </a:t>
            </a:r>
          </a:p>
          <a:p>
            <a:pPr marL="0" indent="0">
              <a:buNone/>
            </a:pPr>
            <a:endParaRPr lang="en-AU" altLang="en-US" sz="1500" dirty="0"/>
          </a:p>
          <a:p>
            <a:pPr lvl="1"/>
            <a:r>
              <a:rPr lang="en-GB" altLang="en-US" sz="1600" dirty="0" smtClean="0"/>
              <a:t>provides </a:t>
            </a:r>
            <a:r>
              <a:rPr lang="en-GB" altLang="en-US" sz="1600" dirty="0"/>
              <a:t>guidance on implementation, and promotes efficient deployment of wireless networks in smart sustainable </a:t>
            </a:r>
            <a:r>
              <a:rPr lang="en-GB" altLang="en-US" sz="1600" dirty="0" smtClean="0"/>
              <a:t>cities</a:t>
            </a:r>
            <a:br>
              <a:rPr lang="en-GB" altLang="en-US" sz="1600" dirty="0" smtClean="0"/>
            </a:br>
            <a:endParaRPr lang="en-GB" altLang="en-US" sz="1600" dirty="0"/>
          </a:p>
          <a:p>
            <a:pPr lvl="1"/>
            <a:r>
              <a:rPr lang="en-GB" altLang="en-US" sz="1600" dirty="0"/>
              <a:t>features a ‘Smart Sustainable City EMF Checklist</a:t>
            </a:r>
            <a:r>
              <a:rPr lang="en-GB" altLang="en-US" sz="1600" dirty="0" smtClean="0"/>
              <a:t>’</a:t>
            </a:r>
            <a:br>
              <a:rPr lang="en-GB" altLang="en-US" sz="1600" dirty="0" smtClean="0"/>
            </a:br>
            <a:endParaRPr lang="en-GB" altLang="en-US" sz="1600" dirty="0"/>
          </a:p>
          <a:p>
            <a:pPr lvl="1"/>
            <a:r>
              <a:rPr lang="en-GB" altLang="en-US" sz="1600" dirty="0"/>
              <a:t>designed to provide an easy to use reference for city officials and planners to ensure smart sustainable city policies operate efficiently and comply with EMF exposure </a:t>
            </a:r>
            <a:r>
              <a:rPr lang="en-GB" altLang="en-US" sz="1600" dirty="0" smtClean="0"/>
              <a:t>standards</a:t>
            </a:r>
            <a:br>
              <a:rPr lang="en-GB" altLang="en-US" sz="1600" dirty="0" smtClean="0"/>
            </a:br>
            <a:endParaRPr lang="en-GB" altLang="en-US" sz="1600" dirty="0"/>
          </a:p>
          <a:p>
            <a:pPr lvl="1"/>
            <a:r>
              <a:rPr lang="en-GB" altLang="en-US" sz="1600" dirty="0"/>
              <a:t>references WHO materials, ICNIRP Guidelines, ITU-T Recommendations and IEC </a:t>
            </a:r>
            <a:r>
              <a:rPr lang="en-GB" altLang="en-US" sz="1600" dirty="0" smtClean="0"/>
              <a:t>Standards</a:t>
            </a:r>
            <a:endParaRPr lang="en-GB" alt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514" y="3688917"/>
            <a:ext cx="1442415" cy="203971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3347" y="1598390"/>
            <a:ext cx="1879582" cy="201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3849" y="4763638"/>
            <a:ext cx="6727243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</a:rPr>
              <a:t>Wireless </a:t>
            </a:r>
            <a:r>
              <a:rPr lang="en-AU" sz="1600" b="1" dirty="0" smtClean="0">
                <a:solidFill>
                  <a:schemeClr val="bg1"/>
                </a:solidFill>
              </a:rPr>
              <a:t>networks </a:t>
            </a:r>
            <a:r>
              <a:rPr lang="en-AU" sz="1600" b="1" dirty="0">
                <a:solidFill>
                  <a:schemeClr val="bg1"/>
                </a:solidFill>
              </a:rPr>
              <a:t>provide </a:t>
            </a:r>
            <a:r>
              <a:rPr lang="en-AU" sz="1600" b="1" dirty="0" smtClean="0">
                <a:solidFill>
                  <a:schemeClr val="bg1"/>
                </a:solidFill>
              </a:rPr>
              <a:t>vital connections for smart sustainable cities</a:t>
            </a:r>
          </a:p>
          <a:p>
            <a:endParaRPr lang="en-AU" sz="800" b="1" dirty="0">
              <a:solidFill>
                <a:schemeClr val="bg1"/>
              </a:solidFill>
            </a:endParaRPr>
          </a:p>
          <a:p>
            <a:r>
              <a:rPr lang="en-AU" sz="1600" b="1" dirty="0" smtClean="0">
                <a:solidFill>
                  <a:schemeClr val="bg1"/>
                </a:solidFill>
              </a:rPr>
              <a:t>Efficient deployment </a:t>
            </a:r>
            <a:r>
              <a:rPr lang="en-AU" sz="1600" b="1" dirty="0">
                <a:solidFill>
                  <a:schemeClr val="bg1"/>
                </a:solidFill>
              </a:rPr>
              <a:t>of wireless infrastructure </a:t>
            </a:r>
            <a:r>
              <a:rPr lang="en-AU" sz="1600" b="1" dirty="0" smtClean="0">
                <a:solidFill>
                  <a:schemeClr val="bg1"/>
                </a:solidFill>
              </a:rPr>
              <a:t>reduces transmitted power from networks and devices, reduces EMF, and improves </a:t>
            </a:r>
            <a:r>
              <a:rPr lang="en-AU" sz="1600" b="1" dirty="0">
                <a:solidFill>
                  <a:schemeClr val="bg1"/>
                </a:solidFill>
              </a:rPr>
              <a:t>the efficiency of ICTs</a:t>
            </a:r>
          </a:p>
        </p:txBody>
      </p:sp>
    </p:spTree>
    <p:extLst>
      <p:ext uri="{BB962C8B-B14F-4D97-AF65-F5344CB8AC3E}">
        <p14:creationId xmlns:p14="http://schemas.microsoft.com/office/powerpoint/2010/main" val="1277375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120" y="4129493"/>
            <a:ext cx="1424887" cy="799143"/>
          </a:xfrm>
          <a:prstGeom prst="rect">
            <a:avLst/>
          </a:prstGeom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289375"/>
            <a:ext cx="7772400" cy="954088"/>
          </a:xfrm>
        </p:spPr>
        <p:txBody>
          <a:bodyPr>
            <a:normAutofit/>
          </a:bodyPr>
          <a:lstStyle/>
          <a:p>
            <a:r>
              <a:rPr lang="en-AU" altLang="en-US" dirty="0" smtClean="0"/>
              <a:t>Review </a:t>
            </a:r>
            <a:r>
              <a:rPr lang="en-AU" altLang="en-US" dirty="0"/>
              <a:t>of ITU’s EMF </a:t>
            </a:r>
            <a:r>
              <a:rPr lang="en-AU" altLang="en-US" dirty="0" smtClean="0"/>
              <a:t>Standards</a:t>
            </a:r>
            <a:endParaRPr lang="en-US" alt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39650" y="1543399"/>
            <a:ext cx="8112188" cy="3991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altLang="en-US" sz="2000" dirty="0" smtClean="0"/>
              <a:t>The ITU will </a:t>
            </a:r>
            <a:r>
              <a:rPr lang="en-AU" altLang="en-US" sz="2000" dirty="0" smtClean="0"/>
              <a:t>review the </a:t>
            </a:r>
            <a:r>
              <a:rPr lang="en-AU" altLang="en-US" sz="2000" dirty="0"/>
              <a:t>impact and potential changes required to the ITU recommendations on </a:t>
            </a:r>
            <a:r>
              <a:rPr lang="en-AU" altLang="en-US" sz="2000" dirty="0" smtClean="0"/>
              <a:t>EMF </a:t>
            </a:r>
            <a:r>
              <a:rPr lang="en-AU" altLang="en-US" sz="2000" dirty="0" err="1" smtClean="0"/>
              <a:t>i</a:t>
            </a:r>
            <a:r>
              <a:rPr lang="en-GB" altLang="en-US" sz="2000" dirty="0" smtClean="0"/>
              <a:t>n the next study period</a:t>
            </a:r>
          </a:p>
          <a:p>
            <a:pPr marL="0" indent="0">
              <a:buNone/>
            </a:pPr>
            <a:endParaRPr lang="en-AU" altLang="en-US" sz="2000" dirty="0"/>
          </a:p>
          <a:p>
            <a:pPr lvl="1"/>
            <a:r>
              <a:rPr lang="en-AU" altLang="en-US" sz="2000" b="1" dirty="0" smtClean="0"/>
              <a:t>WHO Environmental Health Criteria (EHC) </a:t>
            </a:r>
            <a:r>
              <a:rPr lang="en-AU" altLang="en-US" sz="1600" dirty="0" smtClean="0"/>
              <a:t>- Review </a:t>
            </a:r>
            <a:r>
              <a:rPr lang="en-AU" altLang="en-US" sz="1600" dirty="0"/>
              <a:t>the outcome and recommendations from the World Health Organization health risk assessment of radiofrequency electromagnetic fields to be published as a monograph in the Environmental Health Criteria Series.  </a:t>
            </a:r>
            <a:r>
              <a:rPr lang="en-AU" altLang="en-US" sz="1600" dirty="0" smtClean="0"/>
              <a:t/>
            </a:r>
            <a:br>
              <a:rPr lang="en-AU" altLang="en-US" sz="1600" dirty="0" smtClean="0"/>
            </a:br>
            <a:endParaRPr lang="en-AU" altLang="en-US" sz="1600" dirty="0"/>
          </a:p>
          <a:p>
            <a:pPr lvl="1"/>
            <a:r>
              <a:rPr lang="en-AU" altLang="en-US" sz="2000" b="1" dirty="0" smtClean="0"/>
              <a:t>ICNIRP Guidelines Update </a:t>
            </a:r>
            <a:r>
              <a:rPr lang="en-AU" altLang="en-US" sz="1600" dirty="0" smtClean="0"/>
              <a:t>- Review </a:t>
            </a:r>
            <a:r>
              <a:rPr lang="en-AU" altLang="en-US" sz="1600" dirty="0"/>
              <a:t>the changes to the human-exposure guidelines set out by the International Commission on Non-Ionizing Radiation Protection (ICNIRP) when the revision is published in 2016/17. </a:t>
            </a:r>
            <a:r>
              <a:rPr lang="en-AU" altLang="en-US" sz="1600" dirty="0" smtClean="0"/>
              <a:t/>
            </a:r>
            <a:br>
              <a:rPr lang="en-AU" altLang="en-US" sz="1600" dirty="0" smtClean="0"/>
            </a:br>
            <a:endParaRPr lang="en-AU" altLang="en-US" sz="1600" dirty="0" smtClean="0"/>
          </a:p>
          <a:p>
            <a:pPr lvl="1"/>
            <a:r>
              <a:rPr lang="en-AU" altLang="en-US" sz="2000" b="1" dirty="0" smtClean="0"/>
              <a:t>Technology updates </a:t>
            </a:r>
            <a:r>
              <a:rPr lang="en-AU" altLang="en-US" sz="1600" dirty="0" smtClean="0"/>
              <a:t>– EMF exposure </a:t>
            </a:r>
            <a:r>
              <a:rPr lang="en-AU" altLang="en-US" sz="1600" dirty="0"/>
              <a:t>assessment from new and emerging technologies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629" y="2596964"/>
            <a:ext cx="1112415" cy="110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70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89374"/>
            <a:ext cx="7772400" cy="15394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AU" altLang="en-US" dirty="0" smtClean="0"/>
              <a:t>Thank you</a:t>
            </a:r>
          </a:p>
          <a:p>
            <a:r>
              <a:rPr lang="en-AU" altLang="en-US" dirty="0" smtClean="0"/>
              <a:t>Questions ?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80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 White Background.potx" id="{9694207F-B86C-4347-AF5B-E18AD6864DC7}" vid="{B9639EA1-9A26-4D10-99CD-41579998EC6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BF0CE8846D5049B4DCF6DCC8BF9B58" ma:contentTypeVersion="1" ma:contentTypeDescription="Create a new document." ma:contentTypeScope="" ma:versionID="fe6619fd489860f3e3fd7370e83b01e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95B4BC6-2180-4674-BB9D-732695AFD848}"/>
</file>

<file path=customXml/itemProps2.xml><?xml version="1.0" encoding="utf-8"?>
<ds:datastoreItem xmlns:ds="http://schemas.openxmlformats.org/officeDocument/2006/customXml" ds:itemID="{C7FAF00A-EBEA-4631-B4EE-3440A5408DB0}"/>
</file>

<file path=customXml/itemProps3.xml><?xml version="1.0" encoding="utf-8"?>
<ds:datastoreItem xmlns:ds="http://schemas.openxmlformats.org/officeDocument/2006/customXml" ds:itemID="{CA797A01-8334-4621-864B-B2F10907634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303</Words>
  <Application>Microsoft Office PowerPoint</Application>
  <PresentationFormat>On-screen Show (4:3)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Gisha</vt:lpstr>
      <vt:lpstr>Wingdings</vt:lpstr>
      <vt:lpstr>Office Theme</vt:lpstr>
      <vt:lpstr>A Global Approach to EMF Management and Standards</vt:lpstr>
      <vt:lpstr>Importance of International Standards</vt:lpstr>
      <vt:lpstr>ITU’s contribution to EMF Standards</vt:lpstr>
      <vt:lpstr>Communicating with public on EMF</vt:lpstr>
      <vt:lpstr>Assessment of EMF</vt:lpstr>
      <vt:lpstr>EMF Considerations for City Planners and Developers</vt:lpstr>
      <vt:lpstr>Review of ITU’s EMF Standards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Wood, Mike P</cp:lastModifiedBy>
  <cp:revision>15</cp:revision>
  <dcterms:created xsi:type="dcterms:W3CDTF">2016-02-05T15:38:40Z</dcterms:created>
  <dcterms:modified xsi:type="dcterms:W3CDTF">2016-04-02T00:09:47Z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0x01010024BF0CE8846D5049B4DCF6DCC8BF9B58</vt:lpwstr>
  </property>
</Properties>
</file>