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04" r:id="rId2"/>
    <p:sldId id="366" r:id="rId3"/>
    <p:sldId id="389" r:id="rId4"/>
    <p:sldId id="388" r:id="rId5"/>
    <p:sldId id="383" r:id="rId6"/>
    <p:sldId id="367" r:id="rId7"/>
    <p:sldId id="368" r:id="rId8"/>
    <p:sldId id="369" r:id="rId9"/>
    <p:sldId id="382" r:id="rId10"/>
  </p:sldIdLst>
  <p:sldSz cx="9144000" cy="6858000" type="screen4x3"/>
  <p:notesSz cx="7010400" cy="92964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B6AC"/>
    <a:srgbClr val="B162A3"/>
    <a:srgbClr val="F89D2A"/>
    <a:srgbClr val="59BCE4"/>
    <a:srgbClr val="01BDBD"/>
    <a:srgbClr val="0A2E6D"/>
    <a:srgbClr val="FFAF00"/>
    <a:srgbClr val="FF716A"/>
    <a:srgbClr val="92468E"/>
    <a:srgbClr val="DFD0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8343" autoAdjust="0"/>
  </p:normalViewPr>
  <p:slideViewPr>
    <p:cSldViewPr>
      <p:cViewPr varScale="1">
        <p:scale>
          <a:sx n="103" d="100"/>
          <a:sy n="103" d="100"/>
        </p:scale>
        <p:origin x="-1854" y="-90"/>
      </p:cViewPr>
      <p:guideLst>
        <p:guide orient="horz" pos="2160"/>
        <p:guide orient="horz" pos="799"/>
        <p:guide orient="horz" pos="3838"/>
        <p:guide orient="horz" pos="1071"/>
        <p:guide pos="2880"/>
        <p:guide pos="288"/>
        <p:guide pos="54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98"/>
    </p:cViewPr>
  </p:sorterViewPr>
  <p:notesViewPr>
    <p:cSldViewPr showGuides="1">
      <p:cViewPr varScale="1">
        <p:scale>
          <a:sx n="85" d="100"/>
          <a:sy n="85" d="100"/>
        </p:scale>
        <p:origin x="-3834"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80E782-6958-4C3D-A201-2C261ECC54F6}"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GB"/>
        </a:p>
      </dgm:t>
    </dgm:pt>
    <dgm:pt modelId="{A5B1980A-8428-41EF-AC9C-1F4A9661E327}">
      <dgm:prSet custT="1"/>
      <dgm:spPr>
        <a:xfrm>
          <a:off x="37169" y="464525"/>
          <a:ext cx="2511741" cy="1920240"/>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GB" sz="1600" b="1" dirty="0" smtClean="0">
              <a:solidFill>
                <a:sysClr val="window" lastClr="FFFFFF"/>
              </a:solidFill>
              <a:latin typeface="Candara" panose="020E0502030303020204" pitchFamily="34" charset="0"/>
              <a:ea typeface="+mn-ea"/>
              <a:cs typeface="Arial" panose="020B0604020202020204" pitchFamily="34" charset="0"/>
            </a:rPr>
            <a:t>1. Proposal for developing a study on standards for EE in buildings (ECE/HBP/2014/4) accepted by the Committee on Housing and Land Management</a:t>
          </a:r>
          <a:endParaRPr lang="en-GB" sz="1600" dirty="0">
            <a:solidFill>
              <a:sysClr val="window" lastClr="FFFFFF"/>
            </a:solidFill>
            <a:latin typeface="Candara" panose="020E0502030303020204" pitchFamily="34" charset="0"/>
            <a:ea typeface="+mn-ea"/>
            <a:cs typeface="Arial" panose="020B0604020202020204" pitchFamily="34" charset="0"/>
          </a:endParaRPr>
        </a:p>
      </dgm:t>
    </dgm:pt>
    <dgm:pt modelId="{B0C2C7A6-D41B-4E27-8231-8360EFA37A2E}" type="parTrans" cxnId="{EB34ED9F-A6D9-45BD-A396-385B448E7B37}">
      <dgm:prSet/>
      <dgm:spPr/>
      <dgm:t>
        <a:bodyPr/>
        <a:lstStyle/>
        <a:p>
          <a:endParaRPr lang="en-GB"/>
        </a:p>
      </dgm:t>
    </dgm:pt>
    <dgm:pt modelId="{CDF3EAF3-2B43-4167-941F-0BC6436DB446}" type="sibTrans" cxnId="{EB34ED9F-A6D9-45BD-A396-385B448E7B37}">
      <dgm:prSet/>
      <dgm:spPr/>
      <dgm:t>
        <a:bodyPr/>
        <a:lstStyle/>
        <a:p>
          <a:endParaRPr lang="en-GB"/>
        </a:p>
      </dgm:t>
    </dgm:pt>
    <dgm:pt modelId="{4B367988-BC52-4E78-83DE-A336E00A136B}">
      <dgm:prSet custT="1"/>
      <dgm:spPr>
        <a:xfrm>
          <a:off x="2742805" y="1238708"/>
          <a:ext cx="2511741" cy="1920240"/>
        </a:xfr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gm:spPr>
      <dgm:t>
        <a:bodyPr/>
        <a:lstStyle/>
        <a:p>
          <a:pPr rtl="0"/>
          <a:r>
            <a:rPr lang="en-GB" sz="1600" b="1" dirty="0" smtClean="0">
              <a:solidFill>
                <a:sysClr val="window" lastClr="FFFFFF"/>
              </a:solidFill>
              <a:latin typeface="Candara" panose="020E0502030303020204" pitchFamily="34" charset="0"/>
              <a:ea typeface="+mn-ea"/>
              <a:cs typeface="Arial" panose="020B0604020202020204" pitchFamily="34" charset="0"/>
            </a:rPr>
            <a:t>4. Establishment of  a UNECE  Joint Task Force on Energy Efficiency Standards in Buildings</a:t>
          </a:r>
          <a:endParaRPr lang="en-GB" sz="1600" dirty="0">
            <a:solidFill>
              <a:sysClr val="window" lastClr="FFFFFF"/>
            </a:solidFill>
            <a:latin typeface="Candara" panose="020E0502030303020204" pitchFamily="34" charset="0"/>
            <a:ea typeface="+mn-ea"/>
            <a:cs typeface="Arial" panose="020B0604020202020204" pitchFamily="34" charset="0"/>
          </a:endParaRPr>
        </a:p>
      </dgm:t>
    </dgm:pt>
    <dgm:pt modelId="{EBBF9E21-D6C4-46CF-BDBA-7C27ECF5EC3A}" type="parTrans" cxnId="{E4B6830B-F6B3-483D-B4CE-4D5CFA620B3C}">
      <dgm:prSet/>
      <dgm:spPr/>
      <dgm:t>
        <a:bodyPr/>
        <a:lstStyle/>
        <a:p>
          <a:endParaRPr lang="en-GB"/>
        </a:p>
      </dgm:t>
    </dgm:pt>
    <dgm:pt modelId="{199137F2-D694-48C1-AD67-414B15B87F85}" type="sibTrans" cxnId="{E4B6830B-F6B3-483D-B4CE-4D5CFA620B3C}">
      <dgm:prSet/>
      <dgm:spPr/>
      <dgm:t>
        <a:bodyPr/>
        <a:lstStyle/>
        <a:p>
          <a:endParaRPr lang="en-GB"/>
        </a:p>
      </dgm:t>
    </dgm:pt>
    <dgm:pt modelId="{06719DB6-9138-4107-9B43-19C4541B4AEC}">
      <dgm:prSet custT="1"/>
      <dgm:spPr>
        <a:xfrm>
          <a:off x="5604879" y="2090334"/>
          <a:ext cx="2511741" cy="1920240"/>
        </a:xfr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gm:spPr>
      <dgm:t>
        <a:bodyPr/>
        <a:lstStyle/>
        <a:p>
          <a:pPr rtl="0"/>
          <a:r>
            <a:rPr lang="en-GB" sz="1600" b="1" dirty="0" smtClean="0">
              <a:solidFill>
                <a:sysClr val="window" lastClr="FFFFFF"/>
              </a:solidFill>
              <a:latin typeface="Candara" panose="020E0502030303020204" pitchFamily="34" charset="0"/>
              <a:ea typeface="+mn-ea"/>
              <a:cs typeface="Arial" panose="020B0604020202020204" pitchFamily="34" charset="0"/>
            </a:rPr>
            <a:t>2. </a:t>
          </a:r>
          <a:r>
            <a:rPr lang="en-GB" sz="1500" b="1" dirty="0" smtClean="0">
              <a:solidFill>
                <a:sysClr val="window" lastClr="FFFFFF"/>
              </a:solidFill>
              <a:latin typeface="Candara" panose="020E0502030303020204" pitchFamily="34" charset="0"/>
              <a:ea typeface="+mn-ea"/>
              <a:cs typeface="Arial" panose="020B0604020202020204" pitchFamily="34" charset="0"/>
            </a:rPr>
            <a:t>Survey on building standards and regulations</a:t>
          </a:r>
          <a:endParaRPr lang="en-GB" sz="1500" b="1" dirty="0">
            <a:solidFill>
              <a:sysClr val="window" lastClr="FFFFFF"/>
            </a:solidFill>
            <a:latin typeface="Candara" panose="020E0502030303020204" pitchFamily="34" charset="0"/>
            <a:ea typeface="+mn-ea"/>
            <a:cs typeface="Arial" panose="020B0604020202020204" pitchFamily="34" charset="0"/>
          </a:endParaRPr>
        </a:p>
      </dgm:t>
    </dgm:pt>
    <dgm:pt modelId="{0778E643-806A-4F42-ADE5-47F742CCB8DC}" type="parTrans" cxnId="{F39F9AA7-653B-4D76-A1BC-B11F8DEB65F6}">
      <dgm:prSet/>
      <dgm:spPr/>
      <dgm:t>
        <a:bodyPr/>
        <a:lstStyle/>
        <a:p>
          <a:endParaRPr lang="en-GB"/>
        </a:p>
      </dgm:t>
    </dgm:pt>
    <dgm:pt modelId="{15F98FDB-A8EE-427A-821C-D271A82B9EF8}" type="sibTrans" cxnId="{F39F9AA7-653B-4D76-A1BC-B11F8DEB65F6}">
      <dgm:prSet/>
      <dgm:spPr/>
      <dgm:t>
        <a:bodyPr/>
        <a:lstStyle/>
        <a:p>
          <a:endParaRPr lang="en-GB"/>
        </a:p>
      </dgm:t>
    </dgm:pt>
    <dgm:pt modelId="{3D059FAD-6B92-4A49-8B45-97329B74746E}">
      <dgm:prSet custT="1"/>
      <dgm:spPr>
        <a:xfrm>
          <a:off x="5604879" y="2090334"/>
          <a:ext cx="2511741" cy="1920240"/>
        </a:xfr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gm:spPr>
      <dgm:t>
        <a:bodyPr/>
        <a:lstStyle/>
        <a:p>
          <a:pPr rtl="0"/>
          <a:r>
            <a:rPr lang="en-GB" sz="1300" b="1" dirty="0" smtClean="0">
              <a:solidFill>
                <a:sysClr val="window" lastClr="FFFFFF"/>
              </a:solidFill>
              <a:latin typeface="Candara" panose="020E0502030303020204" pitchFamily="34" charset="0"/>
              <a:ea typeface="+mn-ea"/>
              <a:cs typeface="Arial" panose="020B0604020202020204" pitchFamily="34" charset="0"/>
            </a:rPr>
            <a:t>3. </a:t>
          </a:r>
          <a:r>
            <a:rPr lang="en-GB" sz="1500" b="1" dirty="0" smtClean="0">
              <a:solidFill>
                <a:sysClr val="window" lastClr="FFFFFF"/>
              </a:solidFill>
              <a:latin typeface="Candara" panose="020E0502030303020204" pitchFamily="34" charset="0"/>
              <a:ea typeface="+mn-ea"/>
              <a:cs typeface="Arial" panose="020B0604020202020204" pitchFamily="34" charset="0"/>
            </a:rPr>
            <a:t>Expert Consultation on EE standards in buildings</a:t>
          </a:r>
          <a:endParaRPr lang="en-GB" sz="1500" b="1" dirty="0">
            <a:solidFill>
              <a:sysClr val="window" lastClr="FFFFFF"/>
            </a:solidFill>
            <a:latin typeface="Candara" panose="020E0502030303020204" pitchFamily="34" charset="0"/>
            <a:ea typeface="+mn-ea"/>
            <a:cs typeface="Arial" panose="020B0604020202020204" pitchFamily="34" charset="0"/>
          </a:endParaRPr>
        </a:p>
      </dgm:t>
    </dgm:pt>
    <dgm:pt modelId="{8F9D7312-B5FF-4845-B805-1EC9B657288E}" type="parTrans" cxnId="{F5A0EF11-3FC6-43E8-BBD9-77F421BF6D90}">
      <dgm:prSet/>
      <dgm:spPr/>
      <dgm:t>
        <a:bodyPr/>
        <a:lstStyle/>
        <a:p>
          <a:endParaRPr lang="en-GB"/>
        </a:p>
      </dgm:t>
    </dgm:pt>
    <dgm:pt modelId="{C1AA048A-1AEC-437E-8686-0214D1ACD5FC}" type="sibTrans" cxnId="{F5A0EF11-3FC6-43E8-BBD9-77F421BF6D90}">
      <dgm:prSet/>
      <dgm:spPr/>
      <dgm:t>
        <a:bodyPr/>
        <a:lstStyle/>
        <a:p>
          <a:endParaRPr lang="en-GB"/>
        </a:p>
      </dgm:t>
    </dgm:pt>
    <dgm:pt modelId="{33A000EB-FAB7-4832-9A37-49E85FD66537}" type="pres">
      <dgm:prSet presAssocID="{D080E782-6958-4C3D-A201-2C261ECC54F6}" presName="CompostProcess" presStyleCnt="0">
        <dgm:presLayoutVars>
          <dgm:dir/>
          <dgm:resizeHandles val="exact"/>
        </dgm:presLayoutVars>
      </dgm:prSet>
      <dgm:spPr/>
      <dgm:t>
        <a:bodyPr/>
        <a:lstStyle/>
        <a:p>
          <a:endParaRPr lang="en-GB"/>
        </a:p>
      </dgm:t>
    </dgm:pt>
    <dgm:pt modelId="{D056D361-7126-44ED-B75A-3A987FF570BC}" type="pres">
      <dgm:prSet presAssocID="{D080E782-6958-4C3D-A201-2C261ECC54F6}" presName="arrow" presStyleLbl="bgShp" presStyleIdx="0" presStyleCnt="1" custScaleX="100491" custScaleY="94174" custLinFactNeighborX="7358" custLinFactNeighborY="-1542"/>
      <dgm:spPr>
        <a:xfrm>
          <a:off x="935150" y="0"/>
          <a:ext cx="6995160" cy="4800600"/>
        </a:xfrm>
        <a:prstGeom prst="rightArrow">
          <a:avLst/>
        </a:prstGeom>
        <a:solidFill>
          <a:srgbClr val="C0504D">
            <a:tint val="40000"/>
            <a:hueOff val="0"/>
            <a:satOff val="0"/>
            <a:lumOff val="0"/>
            <a:alphaOff val="0"/>
          </a:srgbClr>
        </a:solidFill>
        <a:ln>
          <a:noFill/>
        </a:ln>
        <a:effectLst/>
      </dgm:spPr>
      <dgm:t>
        <a:bodyPr/>
        <a:lstStyle/>
        <a:p>
          <a:endParaRPr lang="en-GB"/>
        </a:p>
      </dgm:t>
    </dgm:pt>
    <dgm:pt modelId="{0920519C-DA33-4736-A85B-7CA20C6BA3DB}" type="pres">
      <dgm:prSet presAssocID="{D080E782-6958-4C3D-A201-2C261ECC54F6}" presName="linearProcess" presStyleCnt="0"/>
      <dgm:spPr/>
    </dgm:pt>
    <dgm:pt modelId="{78045710-D4B7-4BDD-ACE7-9F4E97C2052F}" type="pres">
      <dgm:prSet presAssocID="{A5B1980A-8428-41EF-AC9C-1F4A9661E327}" presName="textNode" presStyleLbl="node1" presStyleIdx="0" presStyleCnt="4" custScaleX="146404" custScaleY="106883" custLinFactNeighborX="-64644" custLinFactNeighborY="-13508">
        <dgm:presLayoutVars>
          <dgm:bulletEnabled val="1"/>
        </dgm:presLayoutVars>
      </dgm:prSet>
      <dgm:spPr>
        <a:prstGeom prst="roundRect">
          <a:avLst/>
        </a:prstGeom>
      </dgm:spPr>
      <dgm:t>
        <a:bodyPr/>
        <a:lstStyle/>
        <a:p>
          <a:endParaRPr lang="en-GB"/>
        </a:p>
      </dgm:t>
    </dgm:pt>
    <dgm:pt modelId="{D22E6B4A-9F2C-4070-A1CB-3766EBBAEEB9}" type="pres">
      <dgm:prSet presAssocID="{CDF3EAF3-2B43-4167-941F-0BC6436DB446}" presName="sibTrans" presStyleCnt="0"/>
      <dgm:spPr/>
    </dgm:pt>
    <dgm:pt modelId="{CCE87859-468D-461D-A439-CB834B6F1BF5}" type="pres">
      <dgm:prSet presAssocID="{4B367988-BC52-4E78-83DE-A336E00A136B}" presName="textNode" presStyleLbl="node1" presStyleIdx="1" presStyleCnt="4" custScaleX="154434" custLinFactX="184235" custLinFactNeighborX="200000" custLinFactNeighborY="-13508">
        <dgm:presLayoutVars>
          <dgm:bulletEnabled val="1"/>
        </dgm:presLayoutVars>
      </dgm:prSet>
      <dgm:spPr>
        <a:prstGeom prst="roundRect">
          <a:avLst/>
        </a:prstGeom>
      </dgm:spPr>
      <dgm:t>
        <a:bodyPr/>
        <a:lstStyle/>
        <a:p>
          <a:endParaRPr lang="en-GB"/>
        </a:p>
      </dgm:t>
    </dgm:pt>
    <dgm:pt modelId="{367D33CE-4C57-4ECF-9384-3550B63A763B}" type="pres">
      <dgm:prSet presAssocID="{199137F2-D694-48C1-AD67-414B15B87F85}" presName="sibTrans" presStyleCnt="0"/>
      <dgm:spPr/>
    </dgm:pt>
    <dgm:pt modelId="{CDFEC3AB-73AE-4668-A12B-86295BA87F72}" type="pres">
      <dgm:prSet presAssocID="{06719DB6-9138-4107-9B43-19C4541B4AEC}" presName="textNode" presStyleLbl="node1" presStyleIdx="2" presStyleCnt="4" custScaleX="127274" custScaleY="51452" custLinFactX="-100000" custLinFactNeighborX="-145523" custLinFactNeighborY="-44129">
        <dgm:presLayoutVars>
          <dgm:bulletEnabled val="1"/>
        </dgm:presLayoutVars>
      </dgm:prSet>
      <dgm:spPr>
        <a:prstGeom prst="roundRect">
          <a:avLst/>
        </a:prstGeom>
      </dgm:spPr>
      <dgm:t>
        <a:bodyPr/>
        <a:lstStyle/>
        <a:p>
          <a:endParaRPr lang="en-GB"/>
        </a:p>
      </dgm:t>
    </dgm:pt>
    <dgm:pt modelId="{EECDF3C6-3A78-4E40-898D-E6CF572052D5}" type="pres">
      <dgm:prSet presAssocID="{15F98FDB-A8EE-427A-821C-D271A82B9EF8}" presName="sibTrans" presStyleCnt="0"/>
      <dgm:spPr/>
    </dgm:pt>
    <dgm:pt modelId="{A38D1DE9-9B3E-4C72-87A7-5E977C45293E}" type="pres">
      <dgm:prSet presAssocID="{3D059FAD-6B92-4A49-8B45-97329B74746E}" presName="textNode" presStyleLbl="node1" presStyleIdx="3" presStyleCnt="4" custScaleX="132034" custScaleY="51452" custLinFactX="-221883" custLinFactNeighborX="-300000" custLinFactNeighborY="12397">
        <dgm:presLayoutVars>
          <dgm:bulletEnabled val="1"/>
        </dgm:presLayoutVars>
      </dgm:prSet>
      <dgm:spPr>
        <a:prstGeom prst="roundRect">
          <a:avLst/>
        </a:prstGeom>
      </dgm:spPr>
      <dgm:t>
        <a:bodyPr/>
        <a:lstStyle/>
        <a:p>
          <a:endParaRPr lang="en-GB"/>
        </a:p>
      </dgm:t>
    </dgm:pt>
  </dgm:ptLst>
  <dgm:cxnLst>
    <dgm:cxn modelId="{F5A0EF11-3FC6-43E8-BBD9-77F421BF6D90}" srcId="{D080E782-6958-4C3D-A201-2C261ECC54F6}" destId="{3D059FAD-6B92-4A49-8B45-97329B74746E}" srcOrd="3" destOrd="0" parTransId="{8F9D7312-B5FF-4845-B805-1EC9B657288E}" sibTransId="{C1AA048A-1AEC-437E-8686-0214D1ACD5FC}"/>
    <dgm:cxn modelId="{575E9D7E-6039-40F7-8BA4-C95C24CE1A8D}" type="presOf" srcId="{D080E782-6958-4C3D-A201-2C261ECC54F6}" destId="{33A000EB-FAB7-4832-9A37-49E85FD66537}" srcOrd="0" destOrd="0" presId="urn:microsoft.com/office/officeart/2005/8/layout/hProcess9"/>
    <dgm:cxn modelId="{EB34ED9F-A6D9-45BD-A396-385B448E7B37}" srcId="{D080E782-6958-4C3D-A201-2C261ECC54F6}" destId="{A5B1980A-8428-41EF-AC9C-1F4A9661E327}" srcOrd="0" destOrd="0" parTransId="{B0C2C7A6-D41B-4E27-8231-8360EFA37A2E}" sibTransId="{CDF3EAF3-2B43-4167-941F-0BC6436DB446}"/>
    <dgm:cxn modelId="{87019BD4-7A02-4F3C-A0EF-ED304B31C179}" type="presOf" srcId="{3D059FAD-6B92-4A49-8B45-97329B74746E}" destId="{A38D1DE9-9B3E-4C72-87A7-5E977C45293E}" srcOrd="0" destOrd="0" presId="urn:microsoft.com/office/officeart/2005/8/layout/hProcess9"/>
    <dgm:cxn modelId="{C6BC3EC1-9EFE-4AEF-9D99-D0F4EE1CF5D4}" type="presOf" srcId="{4B367988-BC52-4E78-83DE-A336E00A136B}" destId="{CCE87859-468D-461D-A439-CB834B6F1BF5}" srcOrd="0" destOrd="0" presId="urn:microsoft.com/office/officeart/2005/8/layout/hProcess9"/>
    <dgm:cxn modelId="{F39F9AA7-653B-4D76-A1BC-B11F8DEB65F6}" srcId="{D080E782-6958-4C3D-A201-2C261ECC54F6}" destId="{06719DB6-9138-4107-9B43-19C4541B4AEC}" srcOrd="2" destOrd="0" parTransId="{0778E643-806A-4F42-ADE5-47F742CCB8DC}" sibTransId="{15F98FDB-A8EE-427A-821C-D271A82B9EF8}"/>
    <dgm:cxn modelId="{5B1914CC-8739-446E-BC48-CCDC485FFFB1}" type="presOf" srcId="{A5B1980A-8428-41EF-AC9C-1F4A9661E327}" destId="{78045710-D4B7-4BDD-ACE7-9F4E97C2052F}" srcOrd="0" destOrd="0" presId="urn:microsoft.com/office/officeart/2005/8/layout/hProcess9"/>
    <dgm:cxn modelId="{E4B6830B-F6B3-483D-B4CE-4D5CFA620B3C}" srcId="{D080E782-6958-4C3D-A201-2C261ECC54F6}" destId="{4B367988-BC52-4E78-83DE-A336E00A136B}" srcOrd="1" destOrd="0" parTransId="{EBBF9E21-D6C4-46CF-BDBA-7C27ECF5EC3A}" sibTransId="{199137F2-D694-48C1-AD67-414B15B87F85}"/>
    <dgm:cxn modelId="{D12E5826-F5B2-4EEE-AD2E-09D16F030EBF}" type="presOf" srcId="{06719DB6-9138-4107-9B43-19C4541B4AEC}" destId="{CDFEC3AB-73AE-4668-A12B-86295BA87F72}" srcOrd="0" destOrd="0" presId="urn:microsoft.com/office/officeart/2005/8/layout/hProcess9"/>
    <dgm:cxn modelId="{7AB345B1-9E68-4557-B319-71B686456079}" type="presParOf" srcId="{33A000EB-FAB7-4832-9A37-49E85FD66537}" destId="{D056D361-7126-44ED-B75A-3A987FF570BC}" srcOrd="0" destOrd="0" presId="urn:microsoft.com/office/officeart/2005/8/layout/hProcess9"/>
    <dgm:cxn modelId="{55D706BD-C7F0-4281-BD62-DF437D0AE5E6}" type="presParOf" srcId="{33A000EB-FAB7-4832-9A37-49E85FD66537}" destId="{0920519C-DA33-4736-A85B-7CA20C6BA3DB}" srcOrd="1" destOrd="0" presId="urn:microsoft.com/office/officeart/2005/8/layout/hProcess9"/>
    <dgm:cxn modelId="{6C59B1A6-FCA5-439F-9096-00361E338BAA}" type="presParOf" srcId="{0920519C-DA33-4736-A85B-7CA20C6BA3DB}" destId="{78045710-D4B7-4BDD-ACE7-9F4E97C2052F}" srcOrd="0" destOrd="0" presId="urn:microsoft.com/office/officeart/2005/8/layout/hProcess9"/>
    <dgm:cxn modelId="{4ECA10D0-F18C-4F64-BAE7-88344042DD0E}" type="presParOf" srcId="{0920519C-DA33-4736-A85B-7CA20C6BA3DB}" destId="{D22E6B4A-9F2C-4070-A1CB-3766EBBAEEB9}" srcOrd="1" destOrd="0" presId="urn:microsoft.com/office/officeart/2005/8/layout/hProcess9"/>
    <dgm:cxn modelId="{8D60E262-4320-4DCD-9536-AD975F83FAFE}" type="presParOf" srcId="{0920519C-DA33-4736-A85B-7CA20C6BA3DB}" destId="{CCE87859-468D-461D-A439-CB834B6F1BF5}" srcOrd="2" destOrd="0" presId="urn:microsoft.com/office/officeart/2005/8/layout/hProcess9"/>
    <dgm:cxn modelId="{C8378775-DBD4-4AD4-9EB8-AB06DC8218B6}" type="presParOf" srcId="{0920519C-DA33-4736-A85B-7CA20C6BA3DB}" destId="{367D33CE-4C57-4ECF-9384-3550B63A763B}" srcOrd="3" destOrd="0" presId="urn:microsoft.com/office/officeart/2005/8/layout/hProcess9"/>
    <dgm:cxn modelId="{E7A8E106-8750-4149-B252-F2B5D5BA9B5E}" type="presParOf" srcId="{0920519C-DA33-4736-A85B-7CA20C6BA3DB}" destId="{CDFEC3AB-73AE-4668-A12B-86295BA87F72}" srcOrd="4" destOrd="0" presId="urn:microsoft.com/office/officeart/2005/8/layout/hProcess9"/>
    <dgm:cxn modelId="{507D7CE3-C279-43AB-9750-A1D686459B25}" type="presParOf" srcId="{0920519C-DA33-4736-A85B-7CA20C6BA3DB}" destId="{EECDF3C6-3A78-4E40-898D-E6CF572052D5}" srcOrd="5" destOrd="0" presId="urn:microsoft.com/office/officeart/2005/8/layout/hProcess9"/>
    <dgm:cxn modelId="{D0E5CEA9-04DC-49D5-81D1-11A52C8E9D7D}" type="presParOf" srcId="{0920519C-DA33-4736-A85B-7CA20C6BA3DB}" destId="{A38D1DE9-9B3E-4C72-87A7-5E977C45293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6D361-7126-44ED-B75A-3A987FF570BC}">
      <dsp:nvSpPr>
        <dsp:cNvPr id="0" name=""/>
        <dsp:cNvSpPr/>
      </dsp:nvSpPr>
      <dsp:spPr>
        <a:xfrm>
          <a:off x="1210872" y="219843"/>
          <a:ext cx="7635638" cy="4637664"/>
        </a:xfrm>
        <a:prstGeom prst="rightArrow">
          <a:avLst/>
        </a:prstGeom>
        <a:solidFill>
          <a:srgbClr val="C0504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78045710-D4B7-4BDD-ACE7-9F4E97C2052F}">
      <dsp:nvSpPr>
        <dsp:cNvPr id="0" name=""/>
        <dsp:cNvSpPr/>
      </dsp:nvSpPr>
      <dsp:spPr>
        <a:xfrm>
          <a:off x="0" y="1366563"/>
          <a:ext cx="2143311" cy="2235661"/>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smtClean="0">
              <a:solidFill>
                <a:sysClr val="window" lastClr="FFFFFF"/>
              </a:solidFill>
              <a:latin typeface="Candara" panose="020E0502030303020204" pitchFamily="34" charset="0"/>
              <a:ea typeface="+mn-ea"/>
              <a:cs typeface="Arial" panose="020B0604020202020204" pitchFamily="34" charset="0"/>
            </a:rPr>
            <a:t>1. Proposal for developing a study on standards for EE in buildings (ECE/HBP/2014/4) accepted by the Committee on Housing and Land Management</a:t>
          </a:r>
          <a:endParaRPr lang="en-GB" sz="1600" kern="1200" dirty="0">
            <a:solidFill>
              <a:sysClr val="window" lastClr="FFFFFF"/>
            </a:solidFill>
            <a:latin typeface="Candara" panose="020E0502030303020204" pitchFamily="34" charset="0"/>
            <a:ea typeface="+mn-ea"/>
            <a:cs typeface="Arial" panose="020B0604020202020204" pitchFamily="34" charset="0"/>
          </a:endParaRPr>
        </a:p>
      </dsp:txBody>
      <dsp:txXfrm>
        <a:off x="104628" y="1471191"/>
        <a:ext cx="1934055" cy="2026405"/>
      </dsp:txXfrm>
    </dsp:sp>
    <dsp:sp modelId="{CCE87859-468D-461D-A439-CB834B6F1BF5}">
      <dsp:nvSpPr>
        <dsp:cNvPr id="0" name=""/>
        <dsp:cNvSpPr/>
      </dsp:nvSpPr>
      <dsp:spPr>
        <a:xfrm>
          <a:off x="5575869" y="1438549"/>
          <a:ext cx="2260868" cy="2091690"/>
        </a:xfrm>
        <a:prstGeom prst="roundRect">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smtClean="0">
              <a:solidFill>
                <a:sysClr val="window" lastClr="FFFFFF"/>
              </a:solidFill>
              <a:latin typeface="Candara" panose="020E0502030303020204" pitchFamily="34" charset="0"/>
              <a:ea typeface="+mn-ea"/>
              <a:cs typeface="Arial" panose="020B0604020202020204" pitchFamily="34" charset="0"/>
            </a:rPr>
            <a:t>4. Establishment of  a UNECE  Joint Task Force on Energy Efficiency Standards in Buildings</a:t>
          </a:r>
          <a:endParaRPr lang="en-GB" sz="1600" kern="1200" dirty="0">
            <a:solidFill>
              <a:sysClr val="window" lastClr="FFFFFF"/>
            </a:solidFill>
            <a:latin typeface="Candara" panose="020E0502030303020204" pitchFamily="34" charset="0"/>
            <a:ea typeface="+mn-ea"/>
            <a:cs typeface="Arial" panose="020B0604020202020204" pitchFamily="34" charset="0"/>
          </a:endParaRPr>
        </a:p>
      </dsp:txBody>
      <dsp:txXfrm>
        <a:off x="5677977" y="1540657"/>
        <a:ext cx="2056652" cy="1887474"/>
      </dsp:txXfrm>
    </dsp:sp>
    <dsp:sp modelId="{CDFEC3AB-73AE-4668-A12B-86295BA87F72}">
      <dsp:nvSpPr>
        <dsp:cNvPr id="0" name=""/>
        <dsp:cNvSpPr/>
      </dsp:nvSpPr>
      <dsp:spPr>
        <a:xfrm>
          <a:off x="3076557" y="1305789"/>
          <a:ext cx="1863253" cy="1076216"/>
        </a:xfrm>
        <a:prstGeom prst="roundRect">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smtClean="0">
              <a:solidFill>
                <a:sysClr val="window" lastClr="FFFFFF"/>
              </a:solidFill>
              <a:latin typeface="Candara" panose="020E0502030303020204" pitchFamily="34" charset="0"/>
              <a:ea typeface="+mn-ea"/>
              <a:cs typeface="Arial" panose="020B0604020202020204" pitchFamily="34" charset="0"/>
            </a:rPr>
            <a:t>2. </a:t>
          </a:r>
          <a:r>
            <a:rPr lang="en-GB" sz="1500" b="1" kern="1200" dirty="0" smtClean="0">
              <a:solidFill>
                <a:sysClr val="window" lastClr="FFFFFF"/>
              </a:solidFill>
              <a:latin typeface="Candara" panose="020E0502030303020204" pitchFamily="34" charset="0"/>
              <a:ea typeface="+mn-ea"/>
              <a:cs typeface="Arial" panose="020B0604020202020204" pitchFamily="34" charset="0"/>
            </a:rPr>
            <a:t>Survey on building standards and regulations</a:t>
          </a:r>
          <a:endParaRPr lang="en-GB" sz="1500" b="1" kern="1200" dirty="0">
            <a:solidFill>
              <a:sysClr val="window" lastClr="FFFFFF"/>
            </a:solidFill>
            <a:latin typeface="Candara" panose="020E0502030303020204" pitchFamily="34" charset="0"/>
            <a:ea typeface="+mn-ea"/>
            <a:cs typeface="Arial" panose="020B0604020202020204" pitchFamily="34" charset="0"/>
          </a:endParaRPr>
        </a:p>
      </dsp:txBody>
      <dsp:txXfrm>
        <a:off x="3129094" y="1358326"/>
        <a:ext cx="1758179" cy="971142"/>
      </dsp:txXfrm>
    </dsp:sp>
    <dsp:sp modelId="{A38D1DE9-9B3E-4C72-87A7-5E977C45293E}">
      <dsp:nvSpPr>
        <dsp:cNvPr id="0" name=""/>
        <dsp:cNvSpPr/>
      </dsp:nvSpPr>
      <dsp:spPr>
        <a:xfrm>
          <a:off x="3022558" y="2488138"/>
          <a:ext cx="1932938" cy="1076216"/>
        </a:xfrm>
        <a:prstGeom prst="roundRect">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b="1" kern="1200" dirty="0" smtClean="0">
              <a:solidFill>
                <a:sysClr val="window" lastClr="FFFFFF"/>
              </a:solidFill>
              <a:latin typeface="Candara" panose="020E0502030303020204" pitchFamily="34" charset="0"/>
              <a:ea typeface="+mn-ea"/>
              <a:cs typeface="Arial" panose="020B0604020202020204" pitchFamily="34" charset="0"/>
            </a:rPr>
            <a:t>3. </a:t>
          </a:r>
          <a:r>
            <a:rPr lang="en-GB" sz="1500" b="1" kern="1200" dirty="0" smtClean="0">
              <a:solidFill>
                <a:sysClr val="window" lastClr="FFFFFF"/>
              </a:solidFill>
              <a:latin typeface="Candara" panose="020E0502030303020204" pitchFamily="34" charset="0"/>
              <a:ea typeface="+mn-ea"/>
              <a:cs typeface="Arial" panose="020B0604020202020204" pitchFamily="34" charset="0"/>
            </a:rPr>
            <a:t>Expert Consultation on EE standards in buildings</a:t>
          </a:r>
          <a:endParaRPr lang="en-GB" sz="1500" b="1" kern="1200" dirty="0">
            <a:solidFill>
              <a:sysClr val="window" lastClr="FFFFFF"/>
            </a:solidFill>
            <a:latin typeface="Candara" panose="020E0502030303020204" pitchFamily="34" charset="0"/>
            <a:ea typeface="+mn-ea"/>
            <a:cs typeface="Arial" panose="020B0604020202020204" pitchFamily="34" charset="0"/>
          </a:endParaRPr>
        </a:p>
      </dsp:txBody>
      <dsp:txXfrm>
        <a:off x="3075095" y="2540675"/>
        <a:ext cx="1827864" cy="9711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DCC02A0-C947-4278-96D1-0DB9C063DF55}" type="datetimeFigureOut">
              <a:rPr lang="en-US" smtClean="0">
                <a:latin typeface="Arial"/>
              </a:rPr>
              <a:t>4/11/2016</a:t>
            </a:fld>
            <a:endParaRPr lang="en-US" dirty="0">
              <a:latin typeface="Aria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533FAA7-9DA0-4163-8828-B20FAF1EB063}"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280106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8463" y="387350"/>
            <a:ext cx="3489325" cy="26162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389467" y="3176270"/>
            <a:ext cx="6231467" cy="54229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4"/>
          </p:nvPr>
        </p:nvSpPr>
        <p:spPr>
          <a:xfrm>
            <a:off x="389467" y="8831580"/>
            <a:ext cx="4985173" cy="230797"/>
          </a:xfrm>
          <a:prstGeom prst="rect">
            <a:avLst/>
          </a:prstGeom>
        </p:spPr>
        <p:txBody>
          <a:bodyPr vert="horz" wrap="none" lIns="0" tIns="0" rIns="0" bIns="0" rtlCol="0" anchor="ctr"/>
          <a:lstStyle>
            <a:lvl1pPr algn="l">
              <a:defRPr sz="1000">
                <a:latin typeface="Arial"/>
              </a:defRPr>
            </a:lvl1pPr>
          </a:lstStyle>
          <a:p>
            <a:endParaRPr lang="en-US" dirty="0"/>
          </a:p>
        </p:txBody>
      </p:sp>
      <p:sp>
        <p:nvSpPr>
          <p:cNvPr id="7" name="Slide Number Placeholder 6"/>
          <p:cNvSpPr>
            <a:spLocks noGrp="1"/>
          </p:cNvSpPr>
          <p:nvPr>
            <p:ph type="sldNum" sz="quarter" idx="5"/>
          </p:nvPr>
        </p:nvSpPr>
        <p:spPr>
          <a:xfrm>
            <a:off x="5997787" y="8831580"/>
            <a:ext cx="623147" cy="230797"/>
          </a:xfrm>
          <a:prstGeom prst="rect">
            <a:avLst/>
          </a:prstGeom>
        </p:spPr>
        <p:txBody>
          <a:bodyPr vert="horz" wrap="none" lIns="0" tIns="0" rIns="0" bIns="0" rtlCol="0" anchor="ctr"/>
          <a:lstStyle>
            <a:lvl1pPr algn="r">
              <a:defRPr sz="1000">
                <a:latin typeface="Arial"/>
              </a:defRPr>
            </a:lvl1pPr>
          </a:lstStyle>
          <a:p>
            <a:fld id="{8547E1EE-0039-4797-B978-F453418260D1}" type="slidenum">
              <a:rPr lang="en-US" smtClean="0"/>
              <a:pPr/>
              <a:t>‹#›</a:t>
            </a:fld>
            <a:endParaRPr lang="en-US" dirty="0"/>
          </a:p>
        </p:txBody>
      </p:sp>
    </p:spTree>
    <p:extLst>
      <p:ext uri="{BB962C8B-B14F-4D97-AF65-F5344CB8AC3E}">
        <p14:creationId xmlns:p14="http://schemas.microsoft.com/office/powerpoint/2010/main" val="273646510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Arial"/>
        <a:ea typeface="+mn-ea"/>
        <a:cs typeface="+mn-cs"/>
      </a:defRPr>
    </a:lvl1pPr>
    <a:lvl2pPr marL="182880" indent="-137160" algn="l" defTabSz="914400" rtl="0" eaLnBrk="1" latinLnBrk="0" hangingPunct="1">
      <a:spcBef>
        <a:spcPts val="600"/>
      </a:spcBef>
      <a:buFont typeface="HP Simplified" panose="020B0604020204020204" pitchFamily="34" charset="0"/>
      <a:buChar char="•"/>
      <a:defRPr sz="1050" kern="1200">
        <a:solidFill>
          <a:schemeClr val="tx1"/>
        </a:solidFill>
        <a:latin typeface="Arial"/>
        <a:ea typeface="+mn-ea"/>
        <a:cs typeface="+mn-cs"/>
      </a:defRPr>
    </a:lvl2pPr>
    <a:lvl3pPr marL="339725" indent="-104775" algn="l" defTabSz="914400" rtl="0" eaLnBrk="1" latinLnBrk="0" hangingPunct="1">
      <a:spcBef>
        <a:spcPts val="600"/>
      </a:spcBef>
      <a:buFont typeface="HP Simplified" panose="020B0604020204020204" pitchFamily="34" charset="0"/>
      <a:buChar char="–"/>
      <a:defRPr sz="1000" kern="1200">
        <a:solidFill>
          <a:schemeClr val="tx1"/>
        </a:solidFill>
        <a:latin typeface="Arial"/>
        <a:ea typeface="+mn-ea"/>
        <a:cs typeface="+mn-cs"/>
      </a:defRPr>
    </a:lvl3pPr>
    <a:lvl4pPr marL="515938" indent="-117475" algn="l" defTabSz="914400" rtl="0" eaLnBrk="1" latinLnBrk="0" hangingPunct="1">
      <a:spcBef>
        <a:spcPts val="600"/>
      </a:spcBef>
      <a:buFont typeface="HP Simplified" panose="020B0604020204020204" pitchFamily="34" charset="0"/>
      <a:buChar char="•"/>
      <a:defRPr sz="900" kern="1200">
        <a:solidFill>
          <a:schemeClr val="tx1"/>
        </a:solidFill>
        <a:latin typeface="Arial"/>
        <a:ea typeface="+mn-ea"/>
        <a:cs typeface="+mn-cs"/>
      </a:defRPr>
    </a:lvl4pPr>
    <a:lvl5pPr marL="633413" indent="-117475" algn="l" defTabSz="914400" rtl="0" eaLnBrk="1" latinLnBrk="0" hangingPunct="1">
      <a:spcBef>
        <a:spcPts val="600"/>
      </a:spcBef>
      <a:buFont typeface="HP Simplified" panose="020B0604020204020204" pitchFamily="34" charset="0"/>
      <a:buChar char="–"/>
      <a:defRPr sz="8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a:t>
            </a:fld>
            <a:endParaRPr lang="en-US"/>
          </a:p>
        </p:txBody>
      </p:sp>
    </p:spTree>
    <p:extLst>
      <p:ext uri="{BB962C8B-B14F-4D97-AF65-F5344CB8AC3E}">
        <p14:creationId xmlns:p14="http://schemas.microsoft.com/office/powerpoint/2010/main" val="60844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Environmental protection</a:t>
            </a:r>
          </a:p>
          <a:p>
            <a:r>
              <a:rPr lang="en-GB" dirty="0" smtClean="0"/>
              <a:t>The Charter supports the following actions aimed to limit the negative impact of housing on the environment:</a:t>
            </a:r>
          </a:p>
          <a:p>
            <a:pPr marL="228600" indent="-228600">
              <a:buFont typeface="+mj-lt"/>
              <a:buAutoNum type="arabicPeriod"/>
            </a:pPr>
            <a:r>
              <a:rPr lang="en-GB" dirty="0" smtClean="0"/>
              <a:t>Reduce the carbon footprint of the housing sector by reducing energy use throughout the entire life cycle of buildings</a:t>
            </a:r>
          </a:p>
          <a:p>
            <a:pPr marL="228600" indent="-228600">
              <a:buFont typeface="+mj-lt"/>
              <a:buAutoNum type="arabicPeriod"/>
            </a:pPr>
            <a:r>
              <a:rPr lang="en-GB" dirty="0" smtClean="0"/>
              <a:t>Decrease the adverse per capita environmental impact of cities, including by paying special attention to air and water quality and waste management; </a:t>
            </a:r>
          </a:p>
          <a:p>
            <a:pPr marL="228600" indent="-228600">
              <a:buFont typeface="+mj-lt"/>
              <a:buAutoNum type="arabicPeriod"/>
            </a:pPr>
            <a:r>
              <a:rPr lang="en-GB" dirty="0" smtClean="0"/>
              <a:t>Apply building codes and standards for energy efficiency and the environmental safety of new and existing residential buildings;</a:t>
            </a:r>
          </a:p>
          <a:p>
            <a:pPr marL="228600" indent="-228600">
              <a:buFont typeface="+mj-lt"/>
              <a:buAutoNum type="arabicPeriod"/>
            </a:pPr>
            <a:r>
              <a:rPr lang="en-GB" dirty="0" smtClean="0"/>
              <a:t>Retrofit and renovate existing housing stock in an environmentally friendly, energy-efficient, affordable and cost-efficient way; </a:t>
            </a:r>
          </a:p>
          <a:p>
            <a:pPr marL="228600" indent="-228600">
              <a:buFont typeface="+mj-lt"/>
              <a:buAutoNum type="arabicPeriod"/>
            </a:pPr>
            <a:r>
              <a:rPr lang="en-GB" dirty="0" smtClean="0"/>
              <a:t>Adopt green housing policies and integrate them into sustainable urban and territorial development policies</a:t>
            </a:r>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3</a:t>
            </a:fld>
            <a:endParaRPr lang="en-US" dirty="0"/>
          </a:p>
        </p:txBody>
      </p:sp>
    </p:spTree>
    <p:extLst>
      <p:ext uri="{BB962C8B-B14F-4D97-AF65-F5344CB8AC3E}">
        <p14:creationId xmlns:p14="http://schemas.microsoft.com/office/powerpoint/2010/main" val="2768415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4</a:t>
            </a:fld>
            <a:endParaRPr lang="en-US" dirty="0"/>
          </a:p>
        </p:txBody>
      </p:sp>
    </p:spTree>
    <p:extLst>
      <p:ext uri="{BB962C8B-B14F-4D97-AF65-F5344CB8AC3E}">
        <p14:creationId xmlns:p14="http://schemas.microsoft.com/office/powerpoint/2010/main" val="1567911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endParaRPr lang="en-GB"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5</a:t>
            </a:fld>
            <a:endParaRPr lang="en-US" dirty="0"/>
          </a:p>
        </p:txBody>
      </p:sp>
    </p:spTree>
    <p:extLst>
      <p:ext uri="{BB962C8B-B14F-4D97-AF65-F5344CB8AC3E}">
        <p14:creationId xmlns:p14="http://schemas.microsoft.com/office/powerpoint/2010/main" val="1802741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smtClean="0"/>
              <a:t>Benefits</a:t>
            </a:r>
            <a:r>
              <a:rPr lang="fr-CH" dirty="0" smtClean="0"/>
              <a:t> of </a:t>
            </a:r>
            <a:r>
              <a:rPr lang="fr-CH" dirty="0" err="1" smtClean="0"/>
              <a:t>using</a:t>
            </a:r>
            <a:r>
              <a:rPr lang="fr-CH" dirty="0" smtClean="0"/>
              <a:t> </a:t>
            </a:r>
            <a:r>
              <a:rPr lang="fr-CH" dirty="0" err="1" smtClean="0"/>
              <a:t>indicators</a:t>
            </a:r>
            <a:r>
              <a:rPr lang="fr-CH" dirty="0" smtClean="0"/>
              <a:t> in the </a:t>
            </a:r>
            <a:r>
              <a:rPr lang="fr-CH" dirty="0" err="1" smtClean="0"/>
              <a:t>context</a:t>
            </a:r>
            <a:r>
              <a:rPr lang="fr-CH" dirty="0" smtClean="0"/>
              <a:t> of the United Smart </a:t>
            </a:r>
            <a:r>
              <a:rPr lang="fr-CH" dirty="0" err="1" smtClean="0"/>
              <a:t>Cities</a:t>
            </a:r>
            <a:r>
              <a:rPr lang="fr-CH" dirty="0" smtClean="0"/>
              <a:t> Project:</a:t>
            </a:r>
          </a:p>
          <a:p>
            <a:endParaRPr lang="fr-CH" dirty="0" smtClean="0"/>
          </a:p>
          <a:p>
            <a:r>
              <a:rPr lang="en-GB" dirty="0" smtClean="0">
                <a:latin typeface="Century Gothic" panose="020B0502020202020204" pitchFamily="34" charset="0"/>
              </a:rPr>
              <a:t>Helpful tool to: </a:t>
            </a:r>
          </a:p>
          <a:p>
            <a:pPr marL="285750" indent="-285750">
              <a:buFont typeface="Arial" panose="020B0604020202020204" pitchFamily="34" charset="0"/>
              <a:buChar char="•"/>
            </a:pPr>
            <a:r>
              <a:rPr lang="en-GB" dirty="0" smtClean="0">
                <a:latin typeface="Century Gothic" panose="020B0502020202020204" pitchFamily="34" charset="0"/>
              </a:rPr>
              <a:t>set priorities</a:t>
            </a:r>
          </a:p>
          <a:p>
            <a:pPr marL="285750" indent="-285750">
              <a:buFont typeface="Arial" panose="020B0604020202020204" pitchFamily="34" charset="0"/>
              <a:buChar char="•"/>
            </a:pPr>
            <a:r>
              <a:rPr lang="en-GB" dirty="0" smtClean="0">
                <a:latin typeface="Century Gothic" panose="020B0502020202020204" pitchFamily="34" charset="0"/>
              </a:rPr>
              <a:t>measure changes </a:t>
            </a:r>
          </a:p>
          <a:p>
            <a:pPr marL="285750" indent="-285750">
              <a:buFont typeface="Arial" panose="020B0604020202020204" pitchFamily="34" charset="0"/>
              <a:buChar char="•"/>
            </a:pPr>
            <a:r>
              <a:rPr lang="en-GB" dirty="0" smtClean="0">
                <a:latin typeface="Century Gothic" panose="020B0502020202020204" pitchFamily="34" charset="0"/>
              </a:rPr>
              <a:t>evaluate the current status of a city </a:t>
            </a:r>
          </a:p>
          <a:p>
            <a:pPr marL="285750" indent="-285750">
              <a:buFont typeface="Arial" panose="020B0604020202020204" pitchFamily="34" charset="0"/>
              <a:buChar char="•"/>
            </a:pPr>
            <a:r>
              <a:rPr lang="en-GB" dirty="0" smtClean="0">
                <a:latin typeface="Century Gothic" panose="020B0502020202020204" pitchFamily="34" charset="0"/>
              </a:rPr>
              <a:t>serve as a starting point for action </a:t>
            </a:r>
          </a:p>
          <a:p>
            <a:pPr marL="285750" indent="-285750">
              <a:buFont typeface="Arial" panose="020B0604020202020204" pitchFamily="34" charset="0"/>
              <a:buChar char="•"/>
            </a:pPr>
            <a:endParaRPr lang="fr-CH" dirty="0" smtClean="0">
              <a:latin typeface="Century Gothic" panose="020B0502020202020204" pitchFamily="34" charset="0"/>
            </a:endParaRPr>
          </a:p>
          <a:p>
            <a:pPr marL="0" indent="0">
              <a:buFont typeface="Arial" panose="020B0604020202020204" pitchFamily="34" charset="0"/>
              <a:buNone/>
            </a:pPr>
            <a:r>
              <a:rPr lang="en-GB" sz="1100" b="0" i="0" u="none" strike="noStrike" kern="1200" baseline="0" dirty="0" smtClean="0">
                <a:solidFill>
                  <a:schemeClr val="tx1"/>
                </a:solidFill>
                <a:latin typeface="Arial"/>
                <a:ea typeface="+mn-ea"/>
                <a:cs typeface="+mn-cs"/>
              </a:rPr>
              <a:t>The benefits of using indicators are several. First of all, they can help assess the strengths and weaknesses of a city. By </a:t>
            </a:r>
            <a:r>
              <a:rPr lang="en-GB" sz="1100" b="0" i="0" u="none" strike="noStrike" kern="1200" baseline="0" dirty="0" err="1" smtClean="0">
                <a:solidFill>
                  <a:schemeClr val="tx1"/>
                </a:solidFill>
                <a:latin typeface="Arial"/>
                <a:ea typeface="+mn-ea"/>
                <a:cs typeface="+mn-cs"/>
              </a:rPr>
              <a:t>analyzing</a:t>
            </a:r>
            <a:r>
              <a:rPr lang="en-GB" sz="1100" b="0" i="0" u="none" strike="noStrike" kern="1200" baseline="0" dirty="0" smtClean="0">
                <a:solidFill>
                  <a:schemeClr val="tx1"/>
                </a:solidFill>
                <a:latin typeface="Arial"/>
                <a:ea typeface="+mn-ea"/>
                <a:cs typeface="+mn-cs"/>
              </a:rPr>
              <a:t> the performance of a city against the indicators, it is easier to recognize which areas are most critical or in which areas the city is performing well. Second, they can be used to set priorities. Once the strengths and the weaknesses of a city are identified, the indicators can help to prioritize, i.e. to choose the most critical issues for the sustainable growth of the city, and to define measures to address them. Lastly, indicators can also be seen as a good monitoring tool to evaluate the changes in the city’s performance over a certain period of time and after several actions have been implemented. </a:t>
            </a:r>
            <a:endParaRPr lang="en-GB" dirty="0" smtClean="0">
              <a:latin typeface="Century Gothic" panose="020B0502020202020204" pitchFamily="34" charset="0"/>
            </a:endParaRPr>
          </a:p>
          <a:p>
            <a:endParaRPr lang="en-GB"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8</a:t>
            </a:fld>
            <a:endParaRPr lang="en-US" dirty="0"/>
          </a:p>
        </p:txBody>
      </p:sp>
    </p:spTree>
    <p:extLst>
      <p:ext uri="{BB962C8B-B14F-4D97-AF65-F5344CB8AC3E}">
        <p14:creationId xmlns:p14="http://schemas.microsoft.com/office/powerpoint/2010/main" val="3031341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5" name="copyright"/>
          <p:cNvSpPr txBox="1"/>
          <p:nvPr userDrawn="1"/>
        </p:nvSpPr>
        <p:spPr>
          <a:xfrm>
            <a:off x="457200" y="6482536"/>
            <a:ext cx="2819400" cy="223064"/>
          </a:xfrm>
          <a:prstGeom prst="rect">
            <a:avLst/>
          </a:prstGeom>
          <a:noFill/>
        </p:spPr>
        <p:txBody>
          <a:bodyPr wrap="square" lIns="0" tIns="0" rIns="0" bIns="0" rtlCol="0" anchor="b">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rgbClr val="FFFFFF"/>
                </a:solidFill>
                <a:latin typeface="Arial"/>
                <a:cs typeface="Arial"/>
              </a:rPr>
              <a:t>.</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848" y="1"/>
            <a:ext cx="5940152" cy="3645023"/>
          </a:xfrm>
          <a:prstGeom prst="rect">
            <a:avLst/>
          </a:prstGeom>
        </p:spPr>
      </p:pic>
      <p:sp>
        <p:nvSpPr>
          <p:cNvPr id="16" name="Rectangle 15"/>
          <p:cNvSpPr/>
          <p:nvPr userDrawn="1"/>
        </p:nvSpPr>
        <p:spPr>
          <a:xfrm>
            <a:off x="-29666" y="1"/>
            <a:ext cx="3161505" cy="36450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3717032"/>
            <a:ext cx="1512168" cy="462002"/>
          </a:xfrm>
          <a:prstGeom prst="rect">
            <a:avLst/>
          </a:prstGeom>
        </p:spPr>
      </p:pic>
    </p:spTree>
    <p:extLst>
      <p:ext uri="{BB962C8B-B14F-4D97-AF65-F5344CB8AC3E}">
        <p14:creationId xmlns:p14="http://schemas.microsoft.com/office/powerpoint/2010/main" val="17577174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520081"/>
            <a:ext cx="6347048" cy="604663"/>
          </a:xfrm>
        </p:spPr>
        <p:txBody>
          <a:bodyPr anchor="t"/>
          <a:lstStyle>
            <a:lvl1pPr algn="l">
              <a:defRPr sz="3200" b="1" cap="none" spc="-100"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68660" y="1268412"/>
            <a:ext cx="6335588" cy="4968899"/>
          </a:xfrm>
        </p:spPr>
        <p:txBody>
          <a:bodyPr anchor="t">
            <a:noAutofit/>
          </a:bodyPr>
          <a:lstStyle>
            <a:lvl1pPr marL="285750" indent="-285750">
              <a:spcBef>
                <a:spcPts val="600"/>
              </a:spcBef>
              <a:buClr>
                <a:schemeClr val="bg1">
                  <a:lumMod val="75000"/>
                </a:schemeClr>
              </a:buClr>
              <a:buSzPct val="90000"/>
              <a:buFont typeface="Wingdings" panose="05000000000000000000" pitchFamily="2" charset="2"/>
              <a:buChar char="§"/>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TextBox 4"/>
          <p:cNvSpPr txBox="1"/>
          <p:nvPr userDrawn="1"/>
        </p:nvSpPr>
        <p:spPr>
          <a:xfrm>
            <a:off x="7308304" y="2708920"/>
            <a:ext cx="1440160" cy="1440160"/>
          </a:xfrm>
          <a:prstGeom prst="rect">
            <a:avLst/>
          </a:prstGeom>
          <a:noFill/>
        </p:spPr>
        <p:txBody>
          <a:bodyPr wrap="square" lIns="0" tIns="0" rIns="0" bIns="0" rtlCol="0">
            <a:noAutofit/>
          </a:bodyPr>
          <a:lstStyle/>
          <a:p>
            <a:pPr>
              <a:lnSpc>
                <a:spcPct val="90000"/>
              </a:lnSpc>
            </a:pPr>
            <a:endParaRPr lang="en-GB" dirty="0" err="1" smtClean="0">
              <a:latin typeface="Arial" panose="020B0604020202020204" pitchFamily="34" charset="0"/>
              <a:cs typeface="Arial" panose="020B0604020202020204" pitchFamily="34" charset="0"/>
            </a:endParaRPr>
          </a:p>
        </p:txBody>
      </p:sp>
      <p:sp>
        <p:nvSpPr>
          <p:cNvPr id="6" name="Rectangle 5"/>
          <p:cNvSpPr/>
          <p:nvPr userDrawn="1"/>
        </p:nvSpPr>
        <p:spPr>
          <a:xfrm>
            <a:off x="6876256" y="2240868"/>
            <a:ext cx="2267744" cy="2399584"/>
          </a:xfrm>
          <a:prstGeom prst="rect">
            <a:avLst/>
          </a:prstGeom>
          <a:solidFill>
            <a:srgbClr val="59BBE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Tree>
    <p:extLst>
      <p:ext uri="{BB962C8B-B14F-4D97-AF65-F5344CB8AC3E}">
        <p14:creationId xmlns:p14="http://schemas.microsoft.com/office/powerpoint/2010/main" val="212920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520081"/>
            <a:ext cx="6347048" cy="604663"/>
          </a:xfrm>
        </p:spPr>
        <p:txBody>
          <a:bodyPr anchor="t"/>
          <a:lstStyle>
            <a:lvl1pPr algn="l">
              <a:defRPr sz="3200" b="1" cap="none" spc="-100" baseline="0"/>
            </a:lvl1pPr>
          </a:lstStyle>
          <a:p>
            <a:r>
              <a:rPr lang="en-US" dirty="0" smtClean="0"/>
              <a:t>Click to edit Master title style</a:t>
            </a:r>
            <a:endParaRPr lang="en-US" dirty="0"/>
          </a:p>
        </p:txBody>
      </p:sp>
      <p:sp>
        <p:nvSpPr>
          <p:cNvPr id="5" name="Text Placeholder 2"/>
          <p:cNvSpPr>
            <a:spLocks noGrp="1"/>
          </p:cNvSpPr>
          <p:nvPr>
            <p:ph type="body" idx="1"/>
          </p:nvPr>
        </p:nvSpPr>
        <p:spPr>
          <a:xfrm>
            <a:off x="468660" y="1268412"/>
            <a:ext cx="6335588" cy="4968899"/>
          </a:xfrm>
        </p:spPr>
        <p:txBody>
          <a:bodyPr anchor="t">
            <a:noAutofit/>
          </a:bodyPr>
          <a:lstStyle>
            <a:lvl1pPr marL="285750" indent="-285750">
              <a:spcBef>
                <a:spcPts val="600"/>
              </a:spcBef>
              <a:buClr>
                <a:schemeClr val="bg1">
                  <a:lumMod val="75000"/>
                </a:schemeClr>
              </a:buClr>
              <a:buSzPct val="90000"/>
              <a:buFont typeface="Wingdings" panose="05000000000000000000" pitchFamily="2" charset="2"/>
              <a:buChar char="§"/>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25010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76200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1"/>
            <a:ext cx="8229600" cy="48006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24328" y="199717"/>
            <a:ext cx="1512168" cy="462002"/>
          </a:xfrm>
          <a:prstGeom prst="rect">
            <a:avLst/>
          </a:prstGeom>
        </p:spPr>
      </p:pic>
    </p:spTree>
    <p:extLst>
      <p:ext uri="{BB962C8B-B14F-4D97-AF65-F5344CB8AC3E}">
        <p14:creationId xmlns:p14="http://schemas.microsoft.com/office/powerpoint/2010/main" val="865477330"/>
      </p:ext>
    </p:extLst>
  </p:cSld>
  <p:clrMap bg1="lt1" tx1="dk1" bg2="lt2" tx2="dk2" accent1="accent1" accent2="accent2" accent3="accent3" accent4="accent4" accent5="accent5" accent6="accent6" hlink="hlink" folHlink="folHlink"/>
  <p:sldLayoutIdLst>
    <p:sldLayoutId id="2147483673" r:id="rId1"/>
    <p:sldLayoutId id="2147483651" r:id="rId2"/>
    <p:sldLayoutId id="214748365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2000" kern="1200">
          <a:solidFill>
            <a:schemeClr val="tx1"/>
          </a:solidFill>
          <a:latin typeface="Arial"/>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2000" kern="1200">
          <a:solidFill>
            <a:schemeClr val="tx1"/>
          </a:solidFill>
          <a:latin typeface="Arial"/>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Arial"/>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gif"/><Relationship Id="rId3" Type="http://schemas.openxmlformats.org/officeDocument/2006/relationships/image" Target="../media/image12.png"/><Relationship Id="rId7" Type="http://schemas.openxmlformats.org/officeDocument/2006/relationships/image" Target="../media/image16.jp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1"/>
            <a:ext cx="5940152" cy="3645023"/>
          </a:xfrm>
          <a:prstGeom prst="rect">
            <a:avLst/>
          </a:prstGeom>
        </p:spPr>
      </p:pic>
      <p:sp>
        <p:nvSpPr>
          <p:cNvPr id="3" name="Rectangle 2"/>
          <p:cNvSpPr/>
          <p:nvPr/>
        </p:nvSpPr>
        <p:spPr>
          <a:xfrm>
            <a:off x="-29666" y="1"/>
            <a:ext cx="3161505" cy="36450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2"/>
          <p:cNvSpPr txBox="1">
            <a:spLocks/>
          </p:cNvSpPr>
          <p:nvPr/>
        </p:nvSpPr>
        <p:spPr>
          <a:xfrm>
            <a:off x="165060" y="4005064"/>
            <a:ext cx="7128792" cy="9361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90000"/>
              </a:lnSpc>
            </a:pPr>
            <a:r>
              <a:rPr lang="en-GB" sz="2800" b="1" dirty="0">
                <a:solidFill>
                  <a:schemeClr val="bg1"/>
                </a:solidFill>
                <a:latin typeface="Century Gothic" panose="020B0502020202020204" pitchFamily="34" charset="0"/>
                <a:ea typeface="Arial Unicode MS" panose="020B0604020202020204" pitchFamily="34" charset="-128"/>
                <a:cs typeface="Arial Unicode MS" panose="020B0604020202020204" pitchFamily="34" charset="-128"/>
              </a:rPr>
              <a:t>Promoting </a:t>
            </a:r>
            <a:r>
              <a:rPr lang="en-GB" sz="2800" b="1" dirty="0" smtClean="0">
                <a:solidFill>
                  <a:schemeClr val="bg1"/>
                </a:solidFill>
                <a:latin typeface="Century Gothic" panose="020B0502020202020204" pitchFamily="34" charset="0"/>
                <a:ea typeface="Arial Unicode MS" panose="020B0604020202020204" pitchFamily="34" charset="-128"/>
                <a:cs typeface="Arial Unicode MS" panose="020B0604020202020204" pitchFamily="34" charset="-128"/>
              </a:rPr>
              <a:t>climate change mitigation in </a:t>
            </a:r>
            <a:r>
              <a:rPr lang="en-GB" sz="2800" b="1" dirty="0">
                <a:solidFill>
                  <a:schemeClr val="bg1"/>
                </a:solidFill>
                <a:latin typeface="Century Gothic" panose="020B0502020202020204" pitchFamily="34" charset="0"/>
                <a:ea typeface="Arial Unicode MS" panose="020B0604020202020204" pitchFamily="34" charset="-128"/>
                <a:cs typeface="Arial Unicode MS" panose="020B0604020202020204" pitchFamily="34" charset="-128"/>
              </a:rPr>
              <a:t>cities in the UNECE region</a:t>
            </a:r>
          </a:p>
        </p:txBody>
      </p:sp>
      <p:sp>
        <p:nvSpPr>
          <p:cNvPr id="5" name="Content Placeholder 2"/>
          <p:cNvSpPr txBox="1">
            <a:spLocks/>
          </p:cNvSpPr>
          <p:nvPr/>
        </p:nvSpPr>
        <p:spPr>
          <a:xfrm>
            <a:off x="3401616" y="5589240"/>
            <a:ext cx="5544616" cy="8640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GB" sz="2000" b="1" dirty="0" err="1" smtClean="0">
                <a:solidFill>
                  <a:schemeClr val="bg1"/>
                </a:solidFill>
                <a:latin typeface="Candara" panose="020E0502030303020204" pitchFamily="34" charset="0"/>
                <a:cs typeface="Arial" panose="020B0604020202020204" pitchFamily="34" charset="0"/>
              </a:rPr>
              <a:t>Domenica</a:t>
            </a:r>
            <a:r>
              <a:rPr lang="en-GB" sz="2000" b="1" dirty="0" smtClean="0">
                <a:solidFill>
                  <a:schemeClr val="bg1"/>
                </a:solidFill>
                <a:latin typeface="Candara" panose="020E0502030303020204" pitchFamily="34" charset="0"/>
                <a:cs typeface="Arial" panose="020B0604020202020204" pitchFamily="34" charset="0"/>
              </a:rPr>
              <a:t> </a:t>
            </a:r>
            <a:r>
              <a:rPr lang="en-GB" sz="2000" b="1" dirty="0" err="1" smtClean="0">
                <a:solidFill>
                  <a:schemeClr val="bg1"/>
                </a:solidFill>
                <a:latin typeface="Candara" panose="020E0502030303020204" pitchFamily="34" charset="0"/>
                <a:cs typeface="Arial" panose="020B0604020202020204" pitchFamily="34" charset="0"/>
              </a:rPr>
              <a:t>Carriero</a:t>
            </a:r>
            <a:endParaRPr lang="en-GB" sz="2000" b="1" dirty="0" smtClean="0">
              <a:solidFill>
                <a:schemeClr val="bg1"/>
              </a:solidFill>
              <a:latin typeface="Candara" panose="020E0502030303020204" pitchFamily="34" charset="0"/>
              <a:cs typeface="Arial" panose="020B0604020202020204" pitchFamily="34" charset="0"/>
            </a:endParaRPr>
          </a:p>
          <a:p>
            <a:pPr algn="r"/>
            <a:r>
              <a:rPr lang="en-GB" sz="1600" dirty="0">
                <a:solidFill>
                  <a:schemeClr val="bg1"/>
                </a:solidFill>
                <a:latin typeface="Candara" panose="020E0502030303020204" pitchFamily="34" charset="0"/>
                <a:cs typeface="Arial" panose="020B0604020202020204" pitchFamily="34" charset="0"/>
              </a:rPr>
              <a:t>Housing and Land Management Unit</a:t>
            </a:r>
          </a:p>
          <a:p>
            <a:pPr algn="r"/>
            <a:r>
              <a:rPr lang="en-GB" sz="1600" dirty="0">
                <a:solidFill>
                  <a:schemeClr val="bg1"/>
                </a:solidFill>
                <a:latin typeface="Candara" panose="020E0502030303020204" pitchFamily="34" charset="0"/>
                <a:cs typeface="Arial" panose="020B0604020202020204" pitchFamily="34" charset="0"/>
              </a:rPr>
              <a:t>Forests, Land and Housing Division, UNECE</a:t>
            </a:r>
          </a:p>
        </p:txBody>
      </p:sp>
      <p:sp>
        <p:nvSpPr>
          <p:cNvPr id="6" name="TextBox 5"/>
          <p:cNvSpPr txBox="1"/>
          <p:nvPr/>
        </p:nvSpPr>
        <p:spPr>
          <a:xfrm>
            <a:off x="74923" y="1160748"/>
            <a:ext cx="2952326" cy="1656184"/>
          </a:xfrm>
          <a:prstGeom prst="rect">
            <a:avLst/>
          </a:prstGeom>
          <a:noFill/>
        </p:spPr>
        <p:txBody>
          <a:bodyPr wrap="square" lIns="0" tIns="0" rIns="0" bIns="0" rtlCol="0">
            <a:noAutofit/>
          </a:bodyPr>
          <a:lstStyle/>
          <a:p>
            <a:pPr>
              <a:lnSpc>
                <a:spcPct val="90000"/>
              </a:lnSpc>
            </a:pPr>
            <a:endParaRPr lang="en-GB" sz="1600" b="1" dirty="0">
              <a:latin typeface="Candara" panose="020E0502030303020204" pitchFamily="34" charset="0"/>
              <a:ea typeface="Arial Unicode MS" panose="020B0604020202020204" pitchFamily="34" charset="-128"/>
              <a:cs typeface="Arial Unicode MS" panose="020B0604020202020204" pitchFamily="34" charset="-128"/>
            </a:endParaRPr>
          </a:p>
          <a:p>
            <a:pPr algn="ctr">
              <a:lnSpc>
                <a:spcPct val="90000"/>
              </a:lnSpc>
            </a:pPr>
            <a:r>
              <a:rPr lang="en-GB" sz="1600" b="1" dirty="0" smtClean="0"/>
              <a:t>“</a:t>
            </a:r>
            <a:r>
              <a:rPr lang="en-GB" sz="1600" b="1" dirty="0" smtClean="0">
                <a:latin typeface="Century Gothic" panose="020B0502020202020204" pitchFamily="34" charset="0"/>
              </a:rPr>
              <a:t>11</a:t>
            </a:r>
            <a:r>
              <a:rPr lang="en-GB" sz="1600" b="1" baseline="30000" dirty="0" smtClean="0">
                <a:latin typeface="Century Gothic" panose="020B0502020202020204" pitchFamily="34" charset="0"/>
              </a:rPr>
              <a:t>th</a:t>
            </a:r>
            <a:r>
              <a:rPr lang="en-GB" sz="1600" b="1" dirty="0" smtClean="0">
                <a:latin typeface="Century Gothic" panose="020B0502020202020204" pitchFamily="34" charset="0"/>
              </a:rPr>
              <a:t> ITU Symposium on ICT, Environment and Climate Change</a:t>
            </a:r>
            <a:r>
              <a:rPr lang="en-GB" b="1" dirty="0" smtClean="0">
                <a:latin typeface="Century Gothic" panose="020B0502020202020204" pitchFamily="34" charset="0"/>
              </a:rPr>
              <a:t>”</a:t>
            </a:r>
            <a:endParaRPr lang="en-GB" dirty="0">
              <a:latin typeface="Century Gothic" panose="020B0502020202020204" pitchFamily="34" charset="0"/>
            </a:endParaRPr>
          </a:p>
          <a:p>
            <a:pPr algn="ctr">
              <a:lnSpc>
                <a:spcPct val="90000"/>
              </a:lnSpc>
            </a:pPr>
            <a:r>
              <a:rPr lang="fr-CH" b="1" dirty="0">
                <a:latin typeface="Century Gothic" panose="020B0502020202020204" pitchFamily="34" charset="0"/>
                <a:ea typeface="Arial Unicode MS" panose="020B0604020202020204" pitchFamily="34" charset="-128"/>
                <a:cs typeface="Arial Unicode MS" panose="020B0604020202020204" pitchFamily="34" charset="-128"/>
              </a:rPr>
              <a:t>2</a:t>
            </a:r>
            <a:r>
              <a:rPr lang="fr-CH" b="1" dirty="0" smtClean="0">
                <a:latin typeface="Century Gothic" panose="020B0502020202020204" pitchFamily="34" charset="0"/>
                <a:ea typeface="Arial Unicode MS" panose="020B0604020202020204" pitchFamily="34" charset="-128"/>
                <a:cs typeface="Arial Unicode MS" panose="020B0604020202020204" pitchFamily="34" charset="-128"/>
              </a:rPr>
              <a:t>1  April 2016</a:t>
            </a:r>
            <a:endParaRPr lang="fr-CH" b="1" dirty="0">
              <a:latin typeface="Century Gothic" panose="020B0502020202020204" pitchFamily="34" charset="0"/>
              <a:ea typeface="Arial Unicode MS" panose="020B0604020202020204" pitchFamily="34" charset="-128"/>
              <a:cs typeface="Arial Unicode MS" panose="020B0604020202020204" pitchFamily="34" charset="-128"/>
            </a:endParaRPr>
          </a:p>
          <a:p>
            <a:pPr algn="ctr">
              <a:lnSpc>
                <a:spcPct val="90000"/>
              </a:lnSpc>
            </a:pPr>
            <a:r>
              <a:rPr lang="fr-CH" b="1" dirty="0" smtClean="0">
                <a:latin typeface="Century Gothic" panose="020B0502020202020204" pitchFamily="34" charset="0"/>
                <a:ea typeface="Arial Unicode MS" panose="020B0604020202020204" pitchFamily="34" charset="-128"/>
                <a:cs typeface="Arial Unicode MS" panose="020B0604020202020204" pitchFamily="34" charset="-128"/>
              </a:rPr>
              <a:t>Kuala Lumpur</a:t>
            </a:r>
            <a:endParaRPr lang="en-GB" dirty="0" err="1" smtClean="0">
              <a:latin typeface="Century Gothic" panose="020B0502020202020204" pitchFamily="34" charset="0"/>
            </a:endParaRPr>
          </a:p>
        </p:txBody>
      </p:sp>
    </p:spTree>
    <p:extLst>
      <p:ext uri="{BB962C8B-B14F-4D97-AF65-F5344CB8AC3E}">
        <p14:creationId xmlns:p14="http://schemas.microsoft.com/office/powerpoint/2010/main" val="837179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1232" y="350962"/>
            <a:ext cx="6347048" cy="775597"/>
          </a:xfrm>
          <a:prstGeom prst="rect">
            <a:avLst/>
          </a:prstGeom>
        </p:spPr>
        <p:txBody>
          <a:bodyPr wrap="square">
            <a:spAutoFit/>
          </a:bodyPr>
          <a:lstStyle/>
          <a:p>
            <a:r>
              <a:rPr lang="en-US" sz="2800" b="1" dirty="0" smtClean="0">
                <a:solidFill>
                  <a:srgbClr val="00B0F0"/>
                </a:solidFill>
                <a:latin typeface="Century Gothic" panose="020B0502020202020204" pitchFamily="34" charset="0"/>
                <a:cs typeface="Arial" panose="020B0604020202020204" pitchFamily="34" charset="0"/>
              </a:rPr>
              <a:t>UNECE Committee on Housing and Land Management</a:t>
            </a:r>
            <a:endParaRPr lang="en-US" sz="2800" b="1" dirty="0">
              <a:solidFill>
                <a:srgbClr val="00B0F0"/>
              </a:solidFill>
              <a:latin typeface="Century Gothic" panose="020B0502020202020204" pitchFamily="34" charset="0"/>
              <a:cs typeface="Arial" panose="020B0604020202020204" pitchFamily="34" charset="0"/>
            </a:endParaRPr>
          </a:p>
        </p:txBody>
      </p:sp>
      <p:sp>
        <p:nvSpPr>
          <p:cNvPr id="5" name="Text Placeholder 2"/>
          <p:cNvSpPr>
            <a:spLocks noGrp="1"/>
          </p:cNvSpPr>
          <p:nvPr>
            <p:ph type="body" idx="1"/>
          </p:nvPr>
        </p:nvSpPr>
        <p:spPr>
          <a:xfrm>
            <a:off x="251520" y="2204864"/>
            <a:ext cx="4381085" cy="576064"/>
          </a:xfrm>
        </p:spPr>
        <p:txBody>
          <a:bodyPr/>
          <a:lstStyle/>
          <a:p>
            <a:pPr marL="0" indent="0">
              <a:buNone/>
            </a:pPr>
            <a:r>
              <a:rPr lang="en-US" sz="2000" dirty="0" smtClean="0">
                <a:solidFill>
                  <a:srgbClr val="0070C0"/>
                </a:solidFill>
                <a:latin typeface="Candara" panose="020E0502030303020204" pitchFamily="34" charset="0"/>
                <a:cs typeface="Arial"/>
              </a:rPr>
              <a:t>Members: </a:t>
            </a:r>
          </a:p>
          <a:p>
            <a:pPr marL="0" indent="0">
              <a:buNone/>
            </a:pPr>
            <a:r>
              <a:rPr lang="en-US" dirty="0" smtClean="0">
                <a:latin typeface="Candara" panose="020E0502030303020204" pitchFamily="34" charset="0"/>
                <a:cs typeface="Arial"/>
              </a:rPr>
              <a:t>56 countries in Europe, Central Asia and North America</a:t>
            </a:r>
            <a:endParaRPr lang="fr-CH" dirty="0">
              <a:latin typeface="Century Gothic" panose="020B0502020202020204" pitchFamily="34" charset="0"/>
            </a:endParaRPr>
          </a:p>
        </p:txBody>
      </p:sp>
      <p:sp>
        <p:nvSpPr>
          <p:cNvPr id="16" name="Text Placeholder 2"/>
          <p:cNvSpPr txBox="1">
            <a:spLocks/>
          </p:cNvSpPr>
          <p:nvPr/>
        </p:nvSpPr>
        <p:spPr>
          <a:xfrm>
            <a:off x="272131" y="3930336"/>
            <a:ext cx="7257112" cy="648072"/>
          </a:xfrm>
          <a:prstGeom prst="rect">
            <a:avLst/>
          </a:prstGeom>
        </p:spPr>
        <p:txBody>
          <a:bodyPr vert="horz" lIns="0" tIns="0" rIns="0" bIns="0" rtlCol="0" anchor="t">
            <a:noAutofit/>
          </a:bodyPr>
          <a:lstStyle>
            <a:lvl1pPr marL="0" indent="0" algn="l" defTabSz="914400" rtl="0" eaLnBrk="1" latinLnBrk="0" hangingPunct="1">
              <a:lnSpc>
                <a:spcPct val="90000"/>
              </a:lnSpc>
              <a:spcBef>
                <a:spcPts val="600"/>
              </a:spcBef>
              <a:buClr>
                <a:schemeClr val="tx1"/>
              </a:buClr>
              <a:buFont typeface="HP Simplified" panose="020B0604020204020204" pitchFamily="34" charset="0"/>
              <a:buNone/>
              <a:defRPr sz="2000" kern="1200">
                <a:solidFill>
                  <a:schemeClr val="tx1"/>
                </a:solidFill>
                <a:latin typeface="Arial"/>
                <a:ea typeface="+mn-ea"/>
                <a:cs typeface="+mn-cs"/>
              </a:defRPr>
            </a:lvl1pPr>
            <a:lvl2pPr marL="457200" indent="0" algn="l" defTabSz="914400" rtl="0" eaLnBrk="1" latinLnBrk="0" hangingPunct="1">
              <a:lnSpc>
                <a:spcPct val="90000"/>
              </a:lnSpc>
              <a:spcBef>
                <a:spcPts val="800"/>
              </a:spcBef>
              <a:buClr>
                <a:schemeClr val="tx1"/>
              </a:buClr>
              <a:buSzPct val="80000"/>
              <a:buFont typeface="HP Simplified" panose="020B0604020204020204" pitchFamily="34" charset="0"/>
              <a:buNone/>
              <a:defRPr sz="1800" kern="1200">
                <a:solidFill>
                  <a:schemeClr val="tx1">
                    <a:tint val="75000"/>
                  </a:schemeClr>
                </a:solidFill>
                <a:latin typeface="Arial"/>
                <a:ea typeface="+mn-ea"/>
                <a:cs typeface="+mn-cs"/>
              </a:defRPr>
            </a:lvl2pPr>
            <a:lvl3pPr marL="914400" indent="0" algn="l" defTabSz="914400" rtl="0" eaLnBrk="1" latinLnBrk="0" hangingPunct="1">
              <a:lnSpc>
                <a:spcPct val="90000"/>
              </a:lnSpc>
              <a:spcBef>
                <a:spcPts val="600"/>
              </a:spcBef>
              <a:buClr>
                <a:schemeClr val="tx1"/>
              </a:buClr>
              <a:buFont typeface="HP Simplified" panose="020B0604020204020204" pitchFamily="34" charset="0"/>
              <a:buNone/>
              <a:defRPr sz="1600" kern="1200">
                <a:solidFill>
                  <a:schemeClr val="tx1">
                    <a:tint val="75000"/>
                  </a:schemeClr>
                </a:solidFill>
                <a:latin typeface="Arial"/>
                <a:ea typeface="+mn-ea"/>
                <a:cs typeface="+mn-cs"/>
              </a:defRPr>
            </a:lvl3pPr>
            <a:lvl4pPr marL="1371600" indent="0" algn="l" defTabSz="914400" rtl="0" eaLnBrk="1" latinLnBrk="0" hangingPunct="1">
              <a:lnSpc>
                <a:spcPct val="90000"/>
              </a:lnSpc>
              <a:spcBef>
                <a:spcPts val="600"/>
              </a:spcBef>
              <a:buClr>
                <a:schemeClr val="tx1"/>
              </a:buClr>
              <a:buSzPct val="80000"/>
              <a:buFont typeface="HP Simplified" panose="020B0604020204020204" pitchFamily="34" charset="0"/>
              <a:buNone/>
              <a:defRPr sz="1400" kern="1200">
                <a:solidFill>
                  <a:schemeClr val="tx1">
                    <a:tint val="75000"/>
                  </a:schemeClr>
                </a:solidFill>
                <a:latin typeface="Arial"/>
                <a:ea typeface="+mn-ea"/>
                <a:cs typeface="+mn-cs"/>
              </a:defRPr>
            </a:lvl4pPr>
            <a:lvl5pPr marL="1828800" indent="0" algn="l" defTabSz="914400" rtl="0" eaLnBrk="1" latinLnBrk="0" hangingPunct="1">
              <a:lnSpc>
                <a:spcPct val="90000"/>
              </a:lnSpc>
              <a:spcBef>
                <a:spcPts val="600"/>
              </a:spcBef>
              <a:buClr>
                <a:schemeClr val="tx1"/>
              </a:buClr>
              <a:buFont typeface="HP Simplified" panose="020B0604020204020204" pitchFamily="34" charset="0"/>
              <a:buNone/>
              <a:defRPr sz="1400" kern="1200">
                <a:solidFill>
                  <a:schemeClr val="tx1">
                    <a:tint val="75000"/>
                  </a:schemeClr>
                </a:solidFill>
                <a:latin typeface="Arial"/>
                <a:ea typeface="+mn-ea"/>
                <a:cs typeface="+mn-cs"/>
              </a:defRPr>
            </a:lvl5pPr>
            <a:lvl6pPr marL="2286000" indent="0" algn="l" defTabSz="914400" rtl="0" eaLnBrk="1" latinLnBrk="0" hangingPunct="1">
              <a:lnSpc>
                <a:spcPct val="90000"/>
              </a:lnSpc>
              <a:spcBef>
                <a:spcPts val="600"/>
              </a:spcBef>
              <a:buClr>
                <a:schemeClr val="tx1"/>
              </a:buClr>
              <a:buSzPct val="80000"/>
              <a:buFont typeface="HP Simplified" panose="020B0604020204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Clr>
                <a:schemeClr val="tx1"/>
              </a:buClr>
              <a:buFont typeface="HP Simplified" panose="020B0604020204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Clr>
                <a:schemeClr val="tx1"/>
              </a:buClr>
              <a:buSzPct val="80000"/>
              <a:buFont typeface="HP Simplified" panose="020B0604020204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Clr>
                <a:schemeClr val="tx1"/>
              </a:buClr>
              <a:buFont typeface="HP Simplified" panose="020B0604020204020204" pitchFamily="34" charset="0"/>
              <a:buNone/>
              <a:defRPr sz="1400" kern="1200">
                <a:solidFill>
                  <a:schemeClr val="tx1">
                    <a:tint val="75000"/>
                  </a:schemeClr>
                </a:solidFill>
                <a:latin typeface="+mn-lt"/>
                <a:ea typeface="+mn-ea"/>
                <a:cs typeface="+mn-cs"/>
              </a:defRPr>
            </a:lvl9pPr>
          </a:lstStyle>
          <a:p>
            <a:r>
              <a:rPr lang="en-US" dirty="0" smtClean="0">
                <a:solidFill>
                  <a:srgbClr val="0070C0"/>
                </a:solidFill>
                <a:latin typeface="Candara" panose="020E0502030303020204" pitchFamily="34" charset="0"/>
                <a:cs typeface="Arial"/>
              </a:rPr>
              <a:t>Mandate</a:t>
            </a:r>
            <a:r>
              <a:rPr lang="en-US" sz="2400" dirty="0" smtClean="0">
                <a:solidFill>
                  <a:srgbClr val="0070C0"/>
                </a:solidFill>
                <a:latin typeface="Candara" panose="020E0502030303020204" pitchFamily="34" charset="0"/>
                <a:cs typeface="Arial"/>
              </a:rPr>
              <a:t>:</a:t>
            </a:r>
            <a:r>
              <a:rPr lang="en-US" sz="2400" dirty="0" smtClean="0">
                <a:solidFill>
                  <a:srgbClr val="59BBE4"/>
                </a:solidFill>
                <a:latin typeface="Candara" panose="020E0502030303020204" pitchFamily="34" charset="0"/>
                <a:cs typeface="Arial"/>
              </a:rPr>
              <a:t> </a:t>
            </a:r>
          </a:p>
          <a:p>
            <a:r>
              <a:rPr lang="en-US" sz="1800" dirty="0" smtClean="0">
                <a:latin typeface="Candara" panose="020E0502030303020204" pitchFamily="34" charset="0"/>
                <a:cs typeface="Arial"/>
              </a:rPr>
              <a:t>T</a:t>
            </a:r>
            <a:r>
              <a:rPr lang="en-GB" sz="1800" dirty="0" smtClean="0">
                <a:latin typeface="Candara" panose="020E0502030303020204" pitchFamily="34" charset="0"/>
              </a:rPr>
              <a:t>o improve housing, urban sustainability and land governance</a:t>
            </a:r>
          </a:p>
          <a:p>
            <a:endParaRPr lang="fr-CH" dirty="0">
              <a:latin typeface="Candara" panose="020E0502030303020204" pitchFamily="34" charset="0"/>
            </a:endParaRPr>
          </a:p>
        </p:txBody>
      </p:sp>
      <p:sp>
        <p:nvSpPr>
          <p:cNvPr id="24" name="Title 1"/>
          <p:cNvSpPr txBox="1">
            <a:spLocks/>
          </p:cNvSpPr>
          <p:nvPr/>
        </p:nvSpPr>
        <p:spPr>
          <a:xfrm>
            <a:off x="2083468" y="6068466"/>
            <a:ext cx="4504147" cy="5640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pPr algn="ctr"/>
            <a:r>
              <a:rPr lang="en-US" sz="1800" dirty="0" smtClean="0">
                <a:solidFill>
                  <a:schemeClr val="bg1"/>
                </a:solidFill>
              </a:rPr>
              <a:t>4. </a:t>
            </a:r>
            <a:r>
              <a:rPr lang="en-US" sz="1800" dirty="0" smtClean="0">
                <a:solidFill>
                  <a:schemeClr val="bg1"/>
                </a:solidFill>
                <a:latin typeface="Century Gothic" panose="020B0502020202020204" pitchFamily="34" charset="0"/>
              </a:rPr>
              <a:t>Country Profiles on Housing and </a:t>
            </a:r>
          </a:p>
          <a:p>
            <a:pPr algn="ctr"/>
            <a:r>
              <a:rPr lang="en-US" sz="1800" dirty="0" smtClean="0">
                <a:solidFill>
                  <a:schemeClr val="bg1"/>
                </a:solidFill>
                <a:latin typeface="Century Gothic" panose="020B0502020202020204" pitchFamily="34" charset="0"/>
              </a:rPr>
              <a:t>Land Management</a:t>
            </a:r>
            <a:endParaRPr lang="en-US" sz="1800" dirty="0">
              <a:solidFill>
                <a:schemeClr val="bg1"/>
              </a:solidFill>
              <a:latin typeface="Century Gothic" panose="020B0502020202020204" pitchFamily="34" charset="0"/>
            </a:endParaRPr>
          </a:p>
        </p:txBody>
      </p:sp>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t="24826" b="26213"/>
          <a:stretch/>
        </p:blipFill>
        <p:spPr>
          <a:xfrm>
            <a:off x="738513" y="4806809"/>
            <a:ext cx="6021238" cy="1744147"/>
          </a:xfrm>
          <a:prstGeom prst="rect">
            <a:avLst/>
          </a:prstGeom>
        </p:spPr>
      </p:pic>
      <p:sp>
        <p:nvSpPr>
          <p:cNvPr id="29" name="Title 1"/>
          <p:cNvSpPr txBox="1">
            <a:spLocks/>
          </p:cNvSpPr>
          <p:nvPr/>
        </p:nvSpPr>
        <p:spPr>
          <a:xfrm>
            <a:off x="2800205" y="5029821"/>
            <a:ext cx="1832400" cy="1378800"/>
          </a:xfrm>
          <a:prstGeom prst="rect">
            <a:avLst/>
          </a:prstGeom>
          <a:solidFill>
            <a:srgbClr val="FF716A"/>
          </a:solidFill>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endParaRPr lang="en-US" sz="2400" dirty="0">
              <a:solidFill>
                <a:schemeClr val="bg1"/>
              </a:solidFill>
            </a:endParaRPr>
          </a:p>
        </p:txBody>
      </p:sp>
      <p:sp>
        <p:nvSpPr>
          <p:cNvPr id="31" name="Title 1"/>
          <p:cNvSpPr txBox="1">
            <a:spLocks/>
          </p:cNvSpPr>
          <p:nvPr/>
        </p:nvSpPr>
        <p:spPr>
          <a:xfrm>
            <a:off x="791816" y="5029821"/>
            <a:ext cx="1832455" cy="1379491"/>
          </a:xfrm>
          <a:prstGeom prst="rect">
            <a:avLst/>
          </a:prstGeom>
          <a:solidFill>
            <a:srgbClr val="92468E"/>
          </a:solidFill>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endParaRPr lang="en-US" sz="2400" dirty="0">
              <a:solidFill>
                <a:schemeClr val="bg1"/>
              </a:solidFill>
            </a:endParaRPr>
          </a:p>
        </p:txBody>
      </p:sp>
      <p:sp>
        <p:nvSpPr>
          <p:cNvPr id="32" name="Title 1"/>
          <p:cNvSpPr txBox="1">
            <a:spLocks/>
          </p:cNvSpPr>
          <p:nvPr/>
        </p:nvSpPr>
        <p:spPr>
          <a:xfrm>
            <a:off x="4804415" y="5041701"/>
            <a:ext cx="1832400" cy="1378800"/>
          </a:xfrm>
          <a:prstGeom prst="rect">
            <a:avLst/>
          </a:prstGeom>
          <a:solidFill>
            <a:srgbClr val="FFAF00"/>
          </a:solidFill>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endParaRPr lang="en-US" sz="2400" dirty="0">
              <a:solidFill>
                <a:schemeClr val="bg1"/>
              </a:solidFill>
            </a:endParaRPr>
          </a:p>
        </p:txBody>
      </p:sp>
      <p:sp>
        <p:nvSpPr>
          <p:cNvPr id="33" name="Title 1"/>
          <p:cNvSpPr txBox="1">
            <a:spLocks/>
          </p:cNvSpPr>
          <p:nvPr/>
        </p:nvSpPr>
        <p:spPr>
          <a:xfrm>
            <a:off x="847864" y="5200483"/>
            <a:ext cx="1683126" cy="103816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pPr algn="ctr"/>
            <a:r>
              <a:rPr lang="en-US" sz="1800" dirty="0" smtClean="0">
                <a:solidFill>
                  <a:schemeClr val="bg1"/>
                </a:solidFill>
                <a:latin typeface="Century Gothic" panose="020B0502020202020204" pitchFamily="34" charset="0"/>
              </a:rPr>
              <a:t>1. Sustainable Housing and Real Estate Markets</a:t>
            </a:r>
            <a:endParaRPr lang="en-US" sz="1800" dirty="0">
              <a:solidFill>
                <a:schemeClr val="bg1"/>
              </a:solidFill>
              <a:latin typeface="Century Gothic" panose="020B0502020202020204" pitchFamily="34" charset="0"/>
            </a:endParaRPr>
          </a:p>
        </p:txBody>
      </p:sp>
      <p:sp>
        <p:nvSpPr>
          <p:cNvPr id="34" name="Title 1"/>
          <p:cNvSpPr txBox="1">
            <a:spLocks/>
          </p:cNvSpPr>
          <p:nvPr/>
        </p:nvSpPr>
        <p:spPr>
          <a:xfrm>
            <a:off x="2829445" y="5204125"/>
            <a:ext cx="1777026" cy="1038166"/>
          </a:xfrm>
          <a:prstGeom prst="rect">
            <a:avLst/>
          </a:prstGeom>
          <a:noFill/>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pPr algn="ctr"/>
            <a:endParaRPr lang="en-US" sz="2000" dirty="0" smtClean="0">
              <a:solidFill>
                <a:schemeClr val="bg1"/>
              </a:solidFill>
            </a:endParaRPr>
          </a:p>
          <a:p>
            <a:pPr algn="ctr"/>
            <a:r>
              <a:rPr lang="en-US" sz="1800" dirty="0" smtClean="0">
                <a:solidFill>
                  <a:schemeClr val="bg1"/>
                </a:solidFill>
                <a:latin typeface="Century Gothic" panose="020B0502020202020204" pitchFamily="34" charset="0"/>
              </a:rPr>
              <a:t>2. Smart and Sustainable Urban Development</a:t>
            </a:r>
            <a:endParaRPr lang="en-US" sz="1800" dirty="0">
              <a:solidFill>
                <a:schemeClr val="bg1"/>
              </a:solidFill>
              <a:latin typeface="Century Gothic" panose="020B0502020202020204" pitchFamily="34" charset="0"/>
            </a:endParaRPr>
          </a:p>
        </p:txBody>
      </p:sp>
      <p:sp>
        <p:nvSpPr>
          <p:cNvPr id="35" name="Title 1"/>
          <p:cNvSpPr txBox="1">
            <a:spLocks/>
          </p:cNvSpPr>
          <p:nvPr/>
        </p:nvSpPr>
        <p:spPr>
          <a:xfrm>
            <a:off x="4856519" y="5212018"/>
            <a:ext cx="1728192" cy="1038166"/>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pPr algn="ctr"/>
            <a:endParaRPr lang="en-US" sz="2000" dirty="0" smtClean="0">
              <a:solidFill>
                <a:schemeClr val="bg1"/>
              </a:solidFill>
            </a:endParaRPr>
          </a:p>
          <a:p>
            <a:pPr algn="ctr"/>
            <a:r>
              <a:rPr lang="en-US" sz="1800" dirty="0" smtClean="0">
                <a:solidFill>
                  <a:schemeClr val="bg1"/>
                </a:solidFill>
                <a:latin typeface="Century Gothic" panose="020B0502020202020204" pitchFamily="34" charset="0"/>
              </a:rPr>
              <a:t>3. Land Administration and Management</a:t>
            </a:r>
            <a:endParaRPr lang="en-US" sz="1800" dirty="0">
              <a:solidFill>
                <a:schemeClr val="bg1"/>
              </a:solidFill>
              <a:latin typeface="Century Gothic" panose="020B0502020202020204" pitchFamily="34" charset="0"/>
            </a:endParaRPr>
          </a:p>
        </p:txBody>
      </p:sp>
      <p:sp>
        <p:nvSpPr>
          <p:cNvPr id="37" name="Title 1"/>
          <p:cNvSpPr txBox="1">
            <a:spLocks/>
          </p:cNvSpPr>
          <p:nvPr/>
        </p:nvSpPr>
        <p:spPr>
          <a:xfrm>
            <a:off x="1570197" y="3512348"/>
            <a:ext cx="486836" cy="36004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pPr algn="ctr"/>
            <a:r>
              <a:rPr lang="en-US" sz="2000" dirty="0" smtClean="0">
                <a:solidFill>
                  <a:schemeClr val="bg1"/>
                </a:solidFill>
              </a:rPr>
              <a:t>1.</a:t>
            </a:r>
            <a:endParaRPr lang="en-US" sz="2000" dirty="0">
              <a:solidFill>
                <a:schemeClr val="bg1"/>
              </a:solidFill>
            </a:endParaRPr>
          </a:p>
        </p:txBody>
      </p:sp>
      <p:sp>
        <p:nvSpPr>
          <p:cNvPr id="38" name="Title 1"/>
          <p:cNvSpPr txBox="1">
            <a:spLocks/>
          </p:cNvSpPr>
          <p:nvPr/>
        </p:nvSpPr>
        <p:spPr>
          <a:xfrm>
            <a:off x="4092123" y="3512348"/>
            <a:ext cx="486836" cy="36004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pPr algn="ctr"/>
            <a:r>
              <a:rPr lang="en-US" sz="2000" dirty="0">
                <a:solidFill>
                  <a:schemeClr val="bg1"/>
                </a:solidFill>
              </a:rPr>
              <a:t>2</a:t>
            </a:r>
            <a:r>
              <a:rPr lang="en-US" sz="2000" dirty="0" smtClean="0">
                <a:solidFill>
                  <a:schemeClr val="bg1"/>
                </a:solidFill>
              </a:rPr>
              <a:t>.</a:t>
            </a:r>
            <a:endParaRPr lang="en-US" sz="2000" dirty="0">
              <a:solidFill>
                <a:schemeClr val="bg1"/>
              </a:solidFill>
            </a:endParaRPr>
          </a:p>
        </p:txBody>
      </p:sp>
      <p:sp>
        <p:nvSpPr>
          <p:cNvPr id="39" name="Title 1"/>
          <p:cNvSpPr txBox="1">
            <a:spLocks/>
          </p:cNvSpPr>
          <p:nvPr/>
        </p:nvSpPr>
        <p:spPr>
          <a:xfrm>
            <a:off x="6538749" y="3512348"/>
            <a:ext cx="486836" cy="36004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pPr algn="ctr"/>
            <a:r>
              <a:rPr lang="en-US" sz="2000" dirty="0" smtClean="0">
                <a:solidFill>
                  <a:schemeClr val="bg1"/>
                </a:solidFill>
              </a:rPr>
              <a:t>3.</a:t>
            </a:r>
            <a:endParaRPr lang="en-US" sz="2000" dirty="0">
              <a:solidFill>
                <a:schemeClr val="bg1"/>
              </a:solidFill>
            </a:endParaRPr>
          </a:p>
        </p:txBody>
      </p:sp>
      <p:pic>
        <p:nvPicPr>
          <p:cNvPr id="17" name="image.png"/>
          <p:cNvPicPr/>
          <p:nvPr/>
        </p:nvPicPr>
        <p:blipFill>
          <a:blip r:embed="rId3">
            <a:extLst/>
          </a:blip>
          <a:stretch>
            <a:fillRect/>
          </a:stretch>
        </p:blipFill>
        <p:spPr>
          <a:xfrm>
            <a:off x="4578959" y="1877777"/>
            <a:ext cx="4097497" cy="2199295"/>
          </a:xfrm>
          <a:prstGeom prst="rect">
            <a:avLst/>
          </a:prstGeom>
          <a:ln w="12700">
            <a:miter lim="400000"/>
          </a:ln>
        </p:spPr>
      </p:pic>
    </p:spTree>
    <p:extLst>
      <p:ext uri="{BB962C8B-B14F-4D97-AF65-F5344CB8AC3E}">
        <p14:creationId xmlns:p14="http://schemas.microsoft.com/office/powerpoint/2010/main" val="348662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B0F0"/>
                </a:solidFill>
                <a:latin typeface="Century Gothic" panose="020B0502020202020204" pitchFamily="34" charset="0"/>
                <a:cs typeface="Arial" panose="020B0604020202020204" pitchFamily="34" charset="0"/>
              </a:rPr>
              <a:t>Geneva </a:t>
            </a:r>
            <a:r>
              <a:rPr lang="en-US" sz="2800" dirty="0">
                <a:solidFill>
                  <a:srgbClr val="00B0F0"/>
                </a:solidFill>
                <a:latin typeface="Century Gothic" panose="020B0502020202020204" pitchFamily="34" charset="0"/>
                <a:cs typeface="Arial" panose="020B0604020202020204" pitchFamily="34" charset="0"/>
              </a:rPr>
              <a:t>UN Charter </a:t>
            </a:r>
            <a:r>
              <a:rPr lang="en-US" sz="2800" dirty="0" smtClean="0">
                <a:solidFill>
                  <a:srgbClr val="00B0F0"/>
                </a:solidFill>
                <a:latin typeface="Century Gothic" panose="020B0502020202020204" pitchFamily="34" charset="0"/>
                <a:cs typeface="Arial" panose="020B0604020202020204" pitchFamily="34" charset="0"/>
              </a:rPr>
              <a:t>on Sustainable </a:t>
            </a:r>
            <a:r>
              <a:rPr lang="en-US" sz="2800" dirty="0">
                <a:solidFill>
                  <a:srgbClr val="00B0F0"/>
                </a:solidFill>
                <a:latin typeface="Century Gothic" panose="020B0502020202020204" pitchFamily="34" charset="0"/>
                <a:cs typeface="Arial" panose="020B0604020202020204" pitchFamily="34" charset="0"/>
              </a:rPr>
              <a:t>Housing</a:t>
            </a:r>
            <a:r>
              <a:rPr lang="en-US" dirty="0">
                <a:solidFill>
                  <a:srgbClr val="59BBE4"/>
                </a:solidFill>
                <a:latin typeface="Century Gothic" panose="020B0502020202020204" pitchFamily="34" charset="0"/>
                <a:cs typeface="Arial" panose="020B0604020202020204" pitchFamily="34" charset="0"/>
              </a:rPr>
              <a:t/>
            </a:r>
            <a:br>
              <a:rPr lang="en-US" dirty="0">
                <a:solidFill>
                  <a:srgbClr val="59BBE4"/>
                </a:solidFill>
                <a:latin typeface="Century Gothic" panose="020B0502020202020204" pitchFamily="34" charset="0"/>
                <a:cs typeface="Arial" panose="020B0604020202020204" pitchFamily="34" charset="0"/>
              </a:rPr>
            </a:br>
            <a:endParaRPr lang="en-GB" dirty="0">
              <a:latin typeface="Century Gothic" panose="020B0502020202020204" pitchFamily="34" charset="0"/>
            </a:endParaRPr>
          </a:p>
        </p:txBody>
      </p:sp>
      <p:sp>
        <p:nvSpPr>
          <p:cNvPr id="5" name="Rectangle 4"/>
          <p:cNvSpPr/>
          <p:nvPr/>
        </p:nvSpPr>
        <p:spPr>
          <a:xfrm>
            <a:off x="528688" y="3068960"/>
            <a:ext cx="6552728" cy="338554"/>
          </a:xfrm>
          <a:prstGeom prst="rect">
            <a:avLst/>
          </a:prstGeom>
        </p:spPr>
        <p:txBody>
          <a:bodyPr wrap="square">
            <a:spAutoFit/>
          </a:bodyPr>
          <a:lstStyle/>
          <a:p>
            <a:pPr>
              <a:buClr>
                <a:schemeClr val="tx1"/>
              </a:buClr>
            </a:pPr>
            <a:r>
              <a:rPr lang="en-GB" sz="1600" dirty="0" smtClean="0">
                <a:solidFill>
                  <a:srgbClr val="00B0F0"/>
                </a:solidFill>
                <a:latin typeface="Candara" panose="020E0502030303020204" pitchFamily="34" charset="0"/>
                <a:cs typeface="Arial" panose="020B0604020202020204" pitchFamily="34" charset="0"/>
              </a:rPr>
              <a:t>UNECE </a:t>
            </a:r>
            <a:r>
              <a:rPr lang="en-GB" sz="1600" dirty="0">
                <a:solidFill>
                  <a:srgbClr val="00B0F0"/>
                </a:solidFill>
                <a:latin typeface="Candara" panose="020E0502030303020204" pitchFamily="34" charset="0"/>
                <a:cs typeface="Arial" panose="020B0604020202020204" pitchFamily="34" charset="0"/>
              </a:rPr>
              <a:t>endorsed the Geneva UN Charter in </a:t>
            </a:r>
            <a:r>
              <a:rPr lang="en-GB" sz="1600" b="1" dirty="0">
                <a:solidFill>
                  <a:srgbClr val="00B0F0"/>
                </a:solidFill>
                <a:latin typeface="Candara" panose="020E0502030303020204" pitchFamily="34" charset="0"/>
                <a:cs typeface="Arial" panose="020B0604020202020204" pitchFamily="34" charset="0"/>
              </a:rPr>
              <a:t>April </a:t>
            </a:r>
            <a:r>
              <a:rPr lang="en-GB" sz="1600" b="1" dirty="0" smtClean="0">
                <a:solidFill>
                  <a:srgbClr val="00B0F0"/>
                </a:solidFill>
                <a:latin typeface="Candara" panose="020E0502030303020204" pitchFamily="34" charset="0"/>
                <a:cs typeface="Arial" panose="020B0604020202020204" pitchFamily="34" charset="0"/>
              </a:rPr>
              <a:t>2015</a:t>
            </a:r>
            <a:endParaRPr lang="en-GB" sz="1600" b="1" dirty="0">
              <a:solidFill>
                <a:srgbClr val="00B0F0"/>
              </a:solidFill>
              <a:latin typeface="Candara" panose="020E0502030303020204" pitchFamily="34" charset="0"/>
              <a:cs typeface="Aria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3652100"/>
            <a:ext cx="4119163" cy="2462030"/>
          </a:xfrm>
          <a:prstGeom prst="rect">
            <a:avLst/>
          </a:prstGeom>
        </p:spPr>
      </p:pic>
      <p:sp>
        <p:nvSpPr>
          <p:cNvPr id="3" name="Rectangle 2"/>
          <p:cNvSpPr/>
          <p:nvPr/>
        </p:nvSpPr>
        <p:spPr>
          <a:xfrm>
            <a:off x="546905" y="1412776"/>
            <a:ext cx="7704856" cy="1569660"/>
          </a:xfrm>
          <a:prstGeom prst="rect">
            <a:avLst/>
          </a:prstGeom>
        </p:spPr>
        <p:txBody>
          <a:bodyPr wrap="square">
            <a:spAutoFit/>
          </a:bodyPr>
          <a:lstStyle/>
          <a:p>
            <a:pPr lvl="0"/>
            <a:r>
              <a:rPr lang="en-GB" sz="1600" b="1" dirty="0">
                <a:latin typeface="Century Gothic" panose="020B0502020202020204" pitchFamily="34" charset="0"/>
              </a:rPr>
              <a:t>Main purpose: </a:t>
            </a:r>
            <a:r>
              <a:rPr lang="en-GB" sz="1600" dirty="0">
                <a:latin typeface="Century Gothic" panose="020B0502020202020204" pitchFamily="34" charset="0"/>
              </a:rPr>
              <a:t>to ensure the access to decent, affordable and healthy housing </a:t>
            </a:r>
            <a:r>
              <a:rPr lang="en-GB" sz="1600" dirty="0" smtClean="0">
                <a:latin typeface="Century Gothic" panose="020B0502020202020204" pitchFamily="34" charset="0"/>
              </a:rPr>
              <a:t>for all</a:t>
            </a:r>
            <a:endParaRPr lang="en-GB" sz="1600" dirty="0">
              <a:latin typeface="Century Gothic" panose="020B0502020202020204" pitchFamily="34" charset="0"/>
            </a:endParaRPr>
          </a:p>
          <a:p>
            <a:pPr marL="477046" indent="-477046">
              <a:buFont typeface="Arial" panose="020B0604020202020204" pitchFamily="34" charset="0"/>
              <a:buChar char="•"/>
            </a:pPr>
            <a:endParaRPr lang="en-GB" sz="1600" dirty="0">
              <a:latin typeface="Century Gothic" panose="020B0502020202020204" pitchFamily="34" charset="0"/>
            </a:endParaRPr>
          </a:p>
          <a:p>
            <a:pPr lvl="0"/>
            <a:r>
              <a:rPr lang="en-GB" sz="1600" b="1" dirty="0">
                <a:latin typeface="Century Gothic" panose="020B0502020202020204" pitchFamily="34" charset="0"/>
              </a:rPr>
              <a:t>Scope: </a:t>
            </a:r>
            <a:r>
              <a:rPr lang="en-GB" sz="1600" dirty="0">
                <a:latin typeface="Century Gothic" panose="020B0502020202020204" pitchFamily="34" charset="0"/>
              </a:rPr>
              <a:t>to improve the sustainability of housing in the ECE region through effective policies and actions at all levels, supported by international </a:t>
            </a:r>
            <a:r>
              <a:rPr lang="en-GB" sz="1600" dirty="0" smtClean="0">
                <a:latin typeface="Century Gothic" panose="020B0502020202020204" pitchFamily="34" charset="0"/>
              </a:rPr>
              <a:t>cooperation</a:t>
            </a:r>
            <a:endParaRPr lang="en-GB" sz="1600" dirty="0">
              <a:latin typeface="Century Gothic" panose="020B0502020202020204" pitchFamily="34" charset="0"/>
            </a:endParaRPr>
          </a:p>
        </p:txBody>
      </p:sp>
      <p:sp>
        <p:nvSpPr>
          <p:cNvPr id="4" name="TextBox 3"/>
          <p:cNvSpPr txBox="1"/>
          <p:nvPr/>
        </p:nvSpPr>
        <p:spPr>
          <a:xfrm>
            <a:off x="827584" y="4883115"/>
            <a:ext cx="1440161" cy="418092"/>
          </a:xfrm>
          <a:prstGeom prst="rect">
            <a:avLst/>
          </a:prstGeom>
          <a:solidFill>
            <a:srgbClr val="92D050"/>
          </a:solidFill>
        </p:spPr>
        <p:txBody>
          <a:bodyPr wrap="square" lIns="0" tIns="0" rIns="0" bIns="0" rtlCol="0">
            <a:noAutofit/>
          </a:bodyPr>
          <a:lstStyle/>
          <a:p>
            <a:pPr algn="ctr">
              <a:lnSpc>
                <a:spcPct val="90000"/>
              </a:lnSpc>
            </a:pPr>
            <a:r>
              <a:rPr lang="fr-CH" sz="1400" b="1" dirty="0" err="1" smtClean="0">
                <a:latin typeface="Century Gothic" panose="020B0502020202020204" pitchFamily="34" charset="0"/>
              </a:rPr>
              <a:t>Environmental</a:t>
            </a:r>
            <a:r>
              <a:rPr lang="fr-CH" sz="1400" b="1" dirty="0" smtClean="0">
                <a:latin typeface="Century Gothic" panose="020B0502020202020204" pitchFamily="34" charset="0"/>
              </a:rPr>
              <a:t> protection</a:t>
            </a:r>
            <a:endParaRPr lang="en-GB" sz="1400" b="1" dirty="0" err="1" smtClean="0">
              <a:latin typeface="Century Gothic" panose="020B0502020202020204" pitchFamily="34" charset="0"/>
            </a:endParaRPr>
          </a:p>
        </p:txBody>
      </p:sp>
      <p:sp>
        <p:nvSpPr>
          <p:cNvPr id="7" name="TextBox 6"/>
          <p:cNvSpPr txBox="1"/>
          <p:nvPr/>
        </p:nvSpPr>
        <p:spPr>
          <a:xfrm>
            <a:off x="2206270" y="5988500"/>
            <a:ext cx="1872208" cy="398646"/>
          </a:xfrm>
          <a:prstGeom prst="rect">
            <a:avLst/>
          </a:prstGeom>
          <a:solidFill>
            <a:srgbClr val="006EB8"/>
          </a:solidFill>
        </p:spPr>
        <p:txBody>
          <a:bodyPr wrap="square" lIns="0" tIns="0" rIns="0" bIns="0" rtlCol="0">
            <a:noAutofit/>
          </a:bodyPr>
          <a:lstStyle/>
          <a:p>
            <a:pPr algn="ctr">
              <a:lnSpc>
                <a:spcPct val="90000"/>
              </a:lnSpc>
            </a:pPr>
            <a:r>
              <a:rPr lang="fr-CH" sz="1400" b="1" dirty="0" err="1" smtClean="0">
                <a:solidFill>
                  <a:schemeClr val="bg1"/>
                </a:solidFill>
                <a:latin typeface="Century Gothic" panose="020B0502020202020204" pitchFamily="34" charset="0"/>
              </a:rPr>
              <a:t>Economic</a:t>
            </a:r>
            <a:r>
              <a:rPr lang="fr-CH" sz="1400" b="1" dirty="0" smtClean="0">
                <a:solidFill>
                  <a:schemeClr val="bg1"/>
                </a:solidFill>
                <a:latin typeface="Century Gothic" panose="020B0502020202020204" pitchFamily="34" charset="0"/>
              </a:rPr>
              <a:t> </a:t>
            </a:r>
            <a:r>
              <a:rPr lang="fr-CH" sz="1400" b="1" dirty="0" err="1" smtClean="0">
                <a:solidFill>
                  <a:schemeClr val="bg1"/>
                </a:solidFill>
                <a:latin typeface="Century Gothic" panose="020B0502020202020204" pitchFamily="34" charset="0"/>
              </a:rPr>
              <a:t>effectiveness</a:t>
            </a:r>
            <a:endParaRPr lang="en-GB" sz="1400" b="1" dirty="0" err="1" smtClean="0">
              <a:solidFill>
                <a:schemeClr val="bg1"/>
              </a:solidFill>
              <a:latin typeface="Century Gothic" panose="020B0502020202020204" pitchFamily="34" charset="0"/>
            </a:endParaRPr>
          </a:p>
        </p:txBody>
      </p:sp>
      <p:sp>
        <p:nvSpPr>
          <p:cNvPr id="8" name="TextBox 7"/>
          <p:cNvSpPr txBox="1"/>
          <p:nvPr/>
        </p:nvSpPr>
        <p:spPr>
          <a:xfrm>
            <a:off x="4644008" y="6062641"/>
            <a:ext cx="1814907" cy="379750"/>
          </a:xfrm>
          <a:prstGeom prst="rect">
            <a:avLst/>
          </a:prstGeom>
          <a:solidFill>
            <a:srgbClr val="FFC000"/>
          </a:solidFill>
        </p:spPr>
        <p:txBody>
          <a:bodyPr wrap="square" lIns="0" tIns="0" rIns="0" bIns="0" rtlCol="0">
            <a:noAutofit/>
          </a:bodyPr>
          <a:lstStyle/>
          <a:p>
            <a:pPr algn="ctr">
              <a:lnSpc>
                <a:spcPct val="90000"/>
              </a:lnSpc>
            </a:pPr>
            <a:r>
              <a:rPr lang="fr-CH" sz="1400" b="1" dirty="0" smtClean="0">
                <a:latin typeface="Century Gothic" panose="020B0502020202020204" pitchFamily="34" charset="0"/>
              </a:rPr>
              <a:t>Social inclusion and participation</a:t>
            </a:r>
            <a:endParaRPr lang="en-GB" sz="1400" b="1" dirty="0" err="1" smtClean="0">
              <a:latin typeface="Century Gothic" panose="020B0502020202020204" pitchFamily="34" charset="0"/>
            </a:endParaRPr>
          </a:p>
        </p:txBody>
      </p:sp>
      <p:sp>
        <p:nvSpPr>
          <p:cNvPr id="9" name="TextBox 8"/>
          <p:cNvSpPr txBox="1"/>
          <p:nvPr/>
        </p:nvSpPr>
        <p:spPr>
          <a:xfrm>
            <a:off x="6660232" y="4878350"/>
            <a:ext cx="1440160" cy="422857"/>
          </a:xfrm>
          <a:prstGeom prst="rect">
            <a:avLst/>
          </a:prstGeom>
          <a:solidFill>
            <a:srgbClr val="996600"/>
          </a:solidFill>
        </p:spPr>
        <p:txBody>
          <a:bodyPr wrap="square" lIns="0" tIns="0" rIns="0" bIns="0" rtlCol="0">
            <a:noAutofit/>
          </a:bodyPr>
          <a:lstStyle/>
          <a:p>
            <a:pPr algn="ctr">
              <a:lnSpc>
                <a:spcPct val="90000"/>
              </a:lnSpc>
            </a:pPr>
            <a:r>
              <a:rPr lang="fr-CH" sz="1400" b="1" dirty="0" smtClean="0">
                <a:solidFill>
                  <a:schemeClr val="bg1"/>
                </a:solidFill>
                <a:latin typeface="Century Gothic" panose="020B0502020202020204" pitchFamily="34" charset="0"/>
              </a:rPr>
              <a:t>Cultural </a:t>
            </a:r>
            <a:r>
              <a:rPr lang="fr-CH" sz="1400" b="1" dirty="0" err="1" smtClean="0">
                <a:solidFill>
                  <a:schemeClr val="bg1"/>
                </a:solidFill>
                <a:latin typeface="Century Gothic" panose="020B0502020202020204" pitchFamily="34" charset="0"/>
              </a:rPr>
              <a:t>adequacy</a:t>
            </a:r>
            <a:endParaRPr lang="en-GB" sz="1400" b="1" dirty="0" err="1" smtClean="0">
              <a:solidFill>
                <a:schemeClr val="bg1"/>
              </a:solidFill>
              <a:latin typeface="Century Gothic" panose="020B0502020202020204" pitchFamily="34" charset="0"/>
            </a:endParaRPr>
          </a:p>
        </p:txBody>
      </p:sp>
      <p:sp>
        <p:nvSpPr>
          <p:cNvPr id="10" name="Oval 9"/>
          <p:cNvSpPr/>
          <p:nvPr/>
        </p:nvSpPr>
        <p:spPr>
          <a:xfrm>
            <a:off x="683568" y="4509120"/>
            <a:ext cx="1656184" cy="1080120"/>
          </a:xfrm>
          <a:prstGeom prst="ellipse">
            <a:avLst/>
          </a:prstGeom>
          <a:noFill/>
          <a:ln w="19050">
            <a:solidFill>
              <a:srgbClr val="92D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Tree>
    <p:extLst>
      <p:ext uri="{BB962C8B-B14F-4D97-AF65-F5344CB8AC3E}">
        <p14:creationId xmlns:p14="http://schemas.microsoft.com/office/powerpoint/2010/main" val="33075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8765684" y="2473499"/>
            <a:ext cx="486836" cy="36004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pPr algn="ctr"/>
            <a:r>
              <a:rPr lang="en-US" sz="2000" dirty="0" smtClean="0">
                <a:solidFill>
                  <a:schemeClr val="bg1"/>
                </a:solidFill>
              </a:rPr>
              <a:t>1.</a:t>
            </a:r>
            <a:endParaRPr lang="en-US" sz="2000" dirty="0">
              <a:solidFill>
                <a:schemeClr val="bg1"/>
              </a:solidFill>
            </a:endParaRPr>
          </a:p>
        </p:txBody>
      </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51720" y="1593139"/>
            <a:ext cx="1261628" cy="1800000"/>
          </a:xfrm>
          <a:prstGeom prst="rect">
            <a:avLst/>
          </a:prstGeom>
          <a:noFill/>
          <a:ln w="6350">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691680" y="1161091"/>
            <a:ext cx="720080" cy="307777"/>
          </a:xfrm>
          <a:prstGeom prst="rect">
            <a:avLst/>
          </a:prstGeom>
          <a:noFill/>
        </p:spPr>
        <p:txBody>
          <a:bodyPr wrap="square" rtlCol="0">
            <a:spAutoFit/>
          </a:bodyPr>
          <a:lstStyle/>
          <a:p>
            <a:r>
              <a:rPr lang="fr-CH" sz="1400" dirty="0" smtClean="0">
                <a:latin typeface="Arial" panose="020B0604020202020204" pitchFamily="34" charset="0"/>
                <a:cs typeface="Arial" panose="020B0604020202020204" pitchFamily="34" charset="0"/>
              </a:rPr>
              <a:t>2010</a:t>
            </a:r>
            <a:endParaRPr lang="en-GB" sz="1400" dirty="0">
              <a:latin typeface="Arial" panose="020B0604020202020204" pitchFamily="34" charset="0"/>
              <a:cs typeface="Arial" panose="020B0604020202020204" pitchFamily="34" charset="0"/>
            </a:endParaRPr>
          </a:p>
        </p:txBody>
      </p:sp>
      <p:pic>
        <p:nvPicPr>
          <p:cNvPr id="18"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51720" y="4257635"/>
            <a:ext cx="1263443" cy="1800000"/>
          </a:xfrm>
          <a:prstGeom prst="rect">
            <a:avLst/>
          </a:prstGeom>
          <a:noFill/>
          <a:ln w="6350">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443246" y="1161091"/>
            <a:ext cx="696706" cy="307777"/>
          </a:xfrm>
          <a:prstGeom prst="rect">
            <a:avLst/>
          </a:prstGeom>
          <a:noFill/>
        </p:spPr>
        <p:txBody>
          <a:bodyPr wrap="square" rtlCol="0">
            <a:spAutoFit/>
          </a:bodyPr>
          <a:lstStyle/>
          <a:p>
            <a:r>
              <a:rPr lang="fr-CH" sz="1400" dirty="0" smtClean="0">
                <a:latin typeface="Arial" panose="020B0604020202020204" pitchFamily="34" charset="0"/>
                <a:cs typeface="Arial" panose="020B0604020202020204" pitchFamily="34" charset="0"/>
              </a:rPr>
              <a:t>2011</a:t>
            </a:r>
            <a:endParaRPr lang="en-GB" sz="1400" dirty="0">
              <a:latin typeface="Arial" panose="020B0604020202020204" pitchFamily="34" charset="0"/>
              <a:cs typeface="Arial" panose="020B0604020202020204" pitchFamily="34" charset="0"/>
            </a:endParaRPr>
          </a:p>
        </p:txBody>
      </p:sp>
      <p:sp>
        <p:nvSpPr>
          <p:cNvPr id="25" name="TextBox 24"/>
          <p:cNvSpPr txBox="1"/>
          <p:nvPr/>
        </p:nvSpPr>
        <p:spPr>
          <a:xfrm>
            <a:off x="3743880" y="3467088"/>
            <a:ext cx="1332176" cy="646331"/>
          </a:xfrm>
          <a:prstGeom prst="rect">
            <a:avLst/>
          </a:prstGeom>
          <a:noFill/>
          <a:ln>
            <a:solidFill>
              <a:srgbClr val="59BBE4"/>
            </a:solidFill>
          </a:ln>
        </p:spPr>
        <p:txBody>
          <a:bodyPr wrap="square" rtlCol="0">
            <a:spAutoFit/>
          </a:bodyPr>
          <a:lstStyle/>
          <a:p>
            <a:pPr algn="ctr"/>
            <a:r>
              <a:rPr lang="fr-CH" sz="1200" b="1" dirty="0" smtClean="0">
                <a:latin typeface="Arial" panose="020B0604020202020204" pitchFamily="34" charset="0"/>
                <a:cs typeface="Arial" panose="020B0604020202020204" pitchFamily="34" charset="0"/>
              </a:rPr>
              <a:t>Good practices on EE in buildings</a:t>
            </a:r>
          </a:p>
        </p:txBody>
      </p:sp>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815040" y="1593339"/>
            <a:ext cx="1261016" cy="1800000"/>
          </a:xfrm>
          <a:prstGeom prst="rect">
            <a:avLst/>
          </a:prstGeom>
          <a:ln w="6350" cap="sq">
            <a:solidFill>
              <a:schemeClr val="bg1">
                <a:lumMod val="75000"/>
              </a:schemeClr>
            </a:solidFill>
            <a:prstDash val="solid"/>
            <a:miter lim="800000"/>
          </a:ln>
          <a:effectLst/>
          <a:extLst>
            <a:ext uri="{909E8E84-426E-40DD-AFC4-6F175D3DCCD1}">
              <a14:hiddenFill xmlns:a14="http://schemas.microsoft.com/office/drawing/2010/main">
                <a:solidFill>
                  <a:schemeClr val="accent1"/>
                </a:solidFill>
              </a14:hiddenFill>
            </a:ext>
          </a:extLst>
        </p:spPr>
      </p:pic>
      <p:pic>
        <p:nvPicPr>
          <p:cNvPr id="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80381" y="1593139"/>
            <a:ext cx="1267283" cy="1800000"/>
          </a:xfrm>
          <a:prstGeom prst="rect">
            <a:avLst/>
          </a:prstGeom>
          <a:noFill/>
          <a:ln w="6350">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07504" y="1161091"/>
            <a:ext cx="720080" cy="307777"/>
          </a:xfrm>
          <a:prstGeom prst="rect">
            <a:avLst/>
          </a:prstGeom>
          <a:noFill/>
        </p:spPr>
        <p:txBody>
          <a:bodyPr wrap="square" rtlCol="0">
            <a:spAutoFit/>
          </a:bodyPr>
          <a:lstStyle/>
          <a:p>
            <a:r>
              <a:rPr lang="fr-CH" sz="1400" dirty="0" smtClean="0">
                <a:latin typeface="Arial" panose="020B0604020202020204" pitchFamily="34" charset="0"/>
                <a:cs typeface="Arial" panose="020B0604020202020204" pitchFamily="34" charset="0"/>
              </a:rPr>
              <a:t>2009</a:t>
            </a:r>
            <a:endParaRPr lang="en-GB" sz="1400" dirty="0">
              <a:latin typeface="Arial" panose="020B0604020202020204" pitchFamily="34" charset="0"/>
              <a:cs typeface="Arial" panose="020B0604020202020204" pitchFamily="34" charset="0"/>
            </a:endParaRPr>
          </a:p>
        </p:txBody>
      </p:sp>
      <p:pic>
        <p:nvPicPr>
          <p:cNvPr id="33"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812223" y="4257435"/>
            <a:ext cx="1263833" cy="1800000"/>
          </a:xfrm>
          <a:prstGeom prst="rect">
            <a:avLst/>
          </a:prstGeom>
          <a:ln w="6350">
            <a:solidFill>
              <a:schemeClr val="bg1">
                <a:lumMod val="75000"/>
              </a:schemeClr>
            </a:solidFill>
          </a:ln>
        </p:spPr>
        <p:style>
          <a:lnRef idx="2">
            <a:schemeClr val="accent2"/>
          </a:lnRef>
          <a:fillRef idx="1">
            <a:schemeClr val="lt1"/>
          </a:fillRef>
          <a:effectRef idx="0">
            <a:schemeClr val="accent2"/>
          </a:effectRef>
          <a:fontRef idx="minor">
            <a:schemeClr val="dk1"/>
          </a:fontRef>
        </p:style>
      </p:pic>
      <p:sp>
        <p:nvSpPr>
          <p:cNvPr id="36" name="TextBox 35"/>
          <p:cNvSpPr txBox="1"/>
          <p:nvPr/>
        </p:nvSpPr>
        <p:spPr>
          <a:xfrm>
            <a:off x="5652121" y="1161091"/>
            <a:ext cx="3113564" cy="307777"/>
          </a:xfrm>
          <a:prstGeom prst="rect">
            <a:avLst/>
          </a:prstGeom>
          <a:noFill/>
        </p:spPr>
        <p:txBody>
          <a:bodyPr wrap="square" rtlCol="0">
            <a:spAutoFit/>
          </a:bodyPr>
          <a:lstStyle/>
          <a:p>
            <a:r>
              <a:rPr lang="fr-CH" sz="1400" dirty="0" smtClean="0">
                <a:latin typeface="Arial" panose="020B0604020202020204" pitchFamily="34" charset="0"/>
                <a:cs typeface="Arial" panose="020B0604020202020204" pitchFamily="34" charset="0"/>
              </a:rPr>
              <a:t>2014</a:t>
            </a:r>
            <a:r>
              <a:rPr lang="fr-CH" sz="1400" dirty="0" smtClean="0">
                <a:solidFill>
                  <a:schemeClr val="bg1">
                    <a:lumMod val="50000"/>
                  </a:schemeClr>
                </a:solidFill>
                <a:latin typeface="Arial" panose="020B0604020202020204" pitchFamily="34" charset="0"/>
                <a:cs typeface="Arial" panose="020B0604020202020204" pitchFamily="34" charset="0"/>
              </a:rPr>
              <a:t> </a:t>
            </a:r>
            <a:r>
              <a:rPr lang="fr-CH" sz="1400" dirty="0">
                <a:solidFill>
                  <a:schemeClr val="bg1">
                    <a:lumMod val="50000"/>
                  </a:schemeClr>
                </a:solidFill>
                <a:latin typeface="Arial" panose="020B0604020202020204" pitchFamily="34" charset="0"/>
                <a:cs typeface="Arial" panose="020B0604020202020204" pitchFamily="34" charset="0"/>
              </a:rPr>
              <a:t> </a:t>
            </a:r>
            <a:r>
              <a:rPr lang="fr-CH" sz="1400" dirty="0" smtClean="0">
                <a:solidFill>
                  <a:schemeClr val="bg1">
                    <a:lumMod val="50000"/>
                  </a:schemeClr>
                </a:solidFill>
                <a:latin typeface="Arial" panose="020B0604020202020204" pitchFamily="34" charset="0"/>
                <a:cs typeface="Arial" panose="020B0604020202020204" pitchFamily="34" charset="0"/>
              </a:rPr>
              <a:t>                                         </a:t>
            </a:r>
            <a:r>
              <a:rPr lang="fr-CH" sz="1400" dirty="0" smtClean="0">
                <a:latin typeface="Arial" panose="020B0604020202020204" pitchFamily="34" charset="0"/>
                <a:cs typeface="Arial" panose="020B0604020202020204" pitchFamily="34" charset="0"/>
              </a:rPr>
              <a:t>2016</a:t>
            </a:r>
            <a:endParaRPr lang="en-GB" sz="1400" dirty="0">
              <a:latin typeface="Arial" panose="020B0604020202020204" pitchFamily="34" charset="0"/>
              <a:cs typeface="Arial" panose="020B0604020202020204" pitchFamily="34" charset="0"/>
            </a:endParaRPr>
          </a:p>
        </p:txBody>
      </p:sp>
      <p:sp>
        <p:nvSpPr>
          <p:cNvPr id="6" name="Rectangle 5"/>
          <p:cNvSpPr/>
          <p:nvPr/>
        </p:nvSpPr>
        <p:spPr>
          <a:xfrm>
            <a:off x="103548" y="206984"/>
            <a:ext cx="7024647" cy="954107"/>
          </a:xfrm>
          <a:prstGeom prst="rect">
            <a:avLst/>
          </a:prstGeom>
        </p:spPr>
        <p:txBody>
          <a:bodyPr wrap="square">
            <a:spAutoFit/>
          </a:bodyPr>
          <a:lstStyle/>
          <a:p>
            <a:r>
              <a:rPr lang="en-GB" sz="2800" b="1" dirty="0" smtClean="0">
                <a:solidFill>
                  <a:srgbClr val="00B0F0"/>
                </a:solidFill>
                <a:latin typeface="Century Gothic" panose="020B0502020202020204" pitchFamily="34" charset="0"/>
                <a:cs typeface="Arial" panose="020B0604020202020204" pitchFamily="34" charset="0"/>
              </a:rPr>
              <a:t>1</a:t>
            </a:r>
            <a:r>
              <a:rPr lang="en-GB" sz="2800" b="1" dirty="0">
                <a:solidFill>
                  <a:srgbClr val="00B0F0"/>
                </a:solidFill>
                <a:latin typeface="Century Gothic" panose="020B0502020202020204" pitchFamily="34" charset="0"/>
                <a:cs typeface="Arial" panose="020B0604020202020204" pitchFamily="34" charset="0"/>
              </a:rPr>
              <a:t>. </a:t>
            </a:r>
            <a:r>
              <a:rPr lang="en-GB" sz="2800" b="1" dirty="0" smtClean="0">
                <a:solidFill>
                  <a:srgbClr val="00B0F0"/>
                </a:solidFill>
                <a:latin typeface="Century Gothic" panose="020B0502020202020204" pitchFamily="34" charset="0"/>
                <a:cs typeface="Arial" panose="020B0604020202020204" pitchFamily="34" charset="0"/>
              </a:rPr>
              <a:t>Sustainable </a:t>
            </a:r>
            <a:r>
              <a:rPr lang="en-GB" sz="2800" b="1" dirty="0">
                <a:solidFill>
                  <a:srgbClr val="00B0F0"/>
                </a:solidFill>
                <a:latin typeface="Century Gothic" panose="020B0502020202020204" pitchFamily="34" charset="0"/>
                <a:cs typeface="Arial" panose="020B0604020202020204" pitchFamily="34" charset="0"/>
              </a:rPr>
              <a:t>housing: </a:t>
            </a:r>
            <a:r>
              <a:rPr lang="en-GB" sz="2800" b="1" dirty="0" smtClean="0">
                <a:solidFill>
                  <a:srgbClr val="00B0F0"/>
                </a:solidFill>
                <a:latin typeface="Century Gothic" panose="020B0502020202020204" pitchFamily="34" charset="0"/>
                <a:cs typeface="Arial" panose="020B0604020202020204" pitchFamily="34" charset="0"/>
              </a:rPr>
              <a:t>Capacity building</a:t>
            </a:r>
            <a:endParaRPr lang="en-GB" sz="2800" b="1" dirty="0">
              <a:solidFill>
                <a:srgbClr val="00B0F0"/>
              </a:solidFill>
              <a:latin typeface="Century Gothic" panose="020B0502020202020204" pitchFamily="34" charset="0"/>
              <a:cs typeface="Arial" panose="020B0604020202020204" pitchFamily="34" charset="0"/>
            </a:endParaRPr>
          </a:p>
        </p:txBody>
      </p:sp>
      <p:cxnSp>
        <p:nvCxnSpPr>
          <p:cNvPr id="5" name="Straight Connector 4"/>
          <p:cNvCxnSpPr/>
          <p:nvPr/>
        </p:nvCxnSpPr>
        <p:spPr>
          <a:xfrm>
            <a:off x="1691680" y="1593139"/>
            <a:ext cx="0" cy="4931677"/>
          </a:xfrm>
          <a:prstGeom prst="line">
            <a:avLst/>
          </a:prstGeom>
          <a:ln w="12700">
            <a:solidFill>
              <a:schemeClr val="bg1">
                <a:lumMod val="85000"/>
              </a:schemeClr>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0381" y="1160744"/>
            <a:ext cx="8396075"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217718" y="1124744"/>
            <a:ext cx="72000" cy="72000"/>
          </a:xfrm>
          <a:prstGeom prst="ellipse">
            <a:avLst/>
          </a:prstGeom>
          <a:solidFill>
            <a:srgbClr val="59BBE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
        <p:nvSpPr>
          <p:cNvPr id="41" name="Oval 40"/>
          <p:cNvSpPr/>
          <p:nvPr/>
        </p:nvSpPr>
        <p:spPr>
          <a:xfrm>
            <a:off x="1763688" y="1124744"/>
            <a:ext cx="72000" cy="72000"/>
          </a:xfrm>
          <a:prstGeom prst="ellipse">
            <a:avLst/>
          </a:prstGeom>
          <a:solidFill>
            <a:srgbClr val="59BBE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
        <p:nvSpPr>
          <p:cNvPr id="42" name="Oval 41"/>
          <p:cNvSpPr/>
          <p:nvPr/>
        </p:nvSpPr>
        <p:spPr>
          <a:xfrm>
            <a:off x="3491880" y="1124744"/>
            <a:ext cx="72000" cy="72000"/>
          </a:xfrm>
          <a:prstGeom prst="ellipse">
            <a:avLst/>
          </a:prstGeom>
          <a:solidFill>
            <a:srgbClr val="59BBE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
        <p:nvSpPr>
          <p:cNvPr id="43" name="Oval 42"/>
          <p:cNvSpPr/>
          <p:nvPr/>
        </p:nvSpPr>
        <p:spPr>
          <a:xfrm>
            <a:off x="8603688" y="1125091"/>
            <a:ext cx="72000" cy="72000"/>
          </a:xfrm>
          <a:prstGeom prst="ellipse">
            <a:avLst/>
          </a:prstGeom>
          <a:solidFill>
            <a:srgbClr val="59BBE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cxnSp>
        <p:nvCxnSpPr>
          <p:cNvPr id="44" name="Straight Connector 43"/>
          <p:cNvCxnSpPr/>
          <p:nvPr/>
        </p:nvCxnSpPr>
        <p:spPr>
          <a:xfrm>
            <a:off x="3491880" y="1600647"/>
            <a:ext cx="36000" cy="4924169"/>
          </a:xfrm>
          <a:prstGeom prst="line">
            <a:avLst/>
          </a:prstGeom>
          <a:ln w="12700">
            <a:solidFill>
              <a:schemeClr val="bg1">
                <a:lumMod val="85000"/>
              </a:schemeClr>
            </a:solidFill>
            <a:prstDash val="dash"/>
            <a:miter lim="800000"/>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35600" y="3393339"/>
            <a:ext cx="1183337" cy="276999"/>
          </a:xfrm>
          <a:prstGeom prst="rect">
            <a:avLst/>
          </a:prstGeom>
        </p:spPr>
        <p:txBody>
          <a:bodyPr wrap="none">
            <a:spAutoFit/>
          </a:bodyPr>
          <a:lstStyle/>
          <a:p>
            <a:r>
              <a:rPr lang="fr-CH" sz="1200" b="1" dirty="0">
                <a:latin typeface="Arial" panose="020B0604020202020204" pitchFamily="34" charset="0"/>
                <a:cs typeface="Arial" panose="020B0604020202020204" pitchFamily="34" charset="0"/>
              </a:rPr>
              <a:t>Green Homes</a:t>
            </a:r>
            <a:endParaRPr lang="en-GB" sz="1200" b="1" dirty="0">
              <a:latin typeface="Arial" panose="020B0604020202020204" pitchFamily="34" charset="0"/>
              <a:cs typeface="Arial" panose="020B0604020202020204" pitchFamily="34" charset="0"/>
            </a:endParaRPr>
          </a:p>
        </p:txBody>
      </p:sp>
      <p:sp>
        <p:nvSpPr>
          <p:cNvPr id="46" name="Rectangle 45"/>
          <p:cNvSpPr/>
          <p:nvPr/>
        </p:nvSpPr>
        <p:spPr>
          <a:xfrm>
            <a:off x="2158244" y="3393339"/>
            <a:ext cx="1261628" cy="461665"/>
          </a:xfrm>
          <a:prstGeom prst="rect">
            <a:avLst/>
          </a:prstGeom>
        </p:spPr>
        <p:txBody>
          <a:bodyPr wrap="square">
            <a:spAutoFit/>
          </a:bodyPr>
          <a:lstStyle/>
          <a:p>
            <a:pPr algn="ctr"/>
            <a:r>
              <a:rPr lang="fr-CH" sz="1200" b="1" dirty="0" smtClean="0">
                <a:latin typeface="Arial" panose="020B0604020202020204" pitchFamily="34" charset="0"/>
                <a:cs typeface="Arial" panose="020B0604020202020204" pitchFamily="34" charset="0"/>
              </a:rPr>
              <a:t>UNECE EE Action Plan</a:t>
            </a:r>
            <a:endParaRPr lang="en-GB" sz="1200" b="1" dirty="0">
              <a:latin typeface="Arial" panose="020B0604020202020204" pitchFamily="34" charset="0"/>
              <a:cs typeface="Arial" panose="020B0604020202020204" pitchFamily="34" charset="0"/>
            </a:endParaRPr>
          </a:p>
        </p:txBody>
      </p:sp>
      <p:cxnSp>
        <p:nvCxnSpPr>
          <p:cNvPr id="48" name="Straight Connector 47"/>
          <p:cNvCxnSpPr/>
          <p:nvPr/>
        </p:nvCxnSpPr>
        <p:spPr>
          <a:xfrm>
            <a:off x="5220072" y="1593139"/>
            <a:ext cx="0" cy="4931677"/>
          </a:xfrm>
          <a:prstGeom prst="line">
            <a:avLst/>
          </a:prstGeom>
          <a:ln w="12700">
            <a:solidFill>
              <a:schemeClr val="bg1">
                <a:lumMod val="85000"/>
              </a:schemeClr>
            </a:solidFill>
            <a:prstDash val="dash"/>
            <a:miter lim="800000"/>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031037" y="6063151"/>
            <a:ext cx="1282311" cy="461665"/>
          </a:xfrm>
          <a:prstGeom prst="rect">
            <a:avLst/>
          </a:prstGeom>
        </p:spPr>
        <p:txBody>
          <a:bodyPr wrap="square">
            <a:spAutoFit/>
          </a:bodyPr>
          <a:lstStyle/>
          <a:p>
            <a:pPr algn="ctr"/>
            <a:r>
              <a:rPr lang="fr-CH" sz="1200" b="1" dirty="0">
                <a:latin typeface="Arial" panose="020B0604020202020204" pitchFamily="34" charset="0"/>
                <a:cs typeface="Arial" panose="020B0604020202020204" pitchFamily="34" charset="0"/>
              </a:rPr>
              <a:t>National Action Plan</a:t>
            </a:r>
            <a:endParaRPr lang="en-GB" sz="1200" b="1" dirty="0">
              <a:latin typeface="Arial" panose="020B0604020202020204" pitchFamily="34" charset="0"/>
              <a:cs typeface="Arial" panose="020B0604020202020204" pitchFamily="34" charset="0"/>
            </a:endParaRPr>
          </a:p>
        </p:txBody>
      </p:sp>
      <p:sp>
        <p:nvSpPr>
          <p:cNvPr id="51" name="Rectangle 50"/>
          <p:cNvSpPr/>
          <p:nvPr/>
        </p:nvSpPr>
        <p:spPr>
          <a:xfrm>
            <a:off x="3791599" y="6063151"/>
            <a:ext cx="1284457" cy="461665"/>
          </a:xfrm>
          <a:prstGeom prst="rect">
            <a:avLst/>
          </a:prstGeom>
        </p:spPr>
        <p:txBody>
          <a:bodyPr wrap="square">
            <a:spAutoFit/>
          </a:bodyPr>
          <a:lstStyle/>
          <a:p>
            <a:pPr algn="ctr"/>
            <a:r>
              <a:rPr lang="fr-CH" sz="1200" b="1" dirty="0">
                <a:latin typeface="Arial" panose="020B0604020202020204" pitchFamily="34" charset="0"/>
                <a:cs typeface="Arial" panose="020B0604020202020204" pitchFamily="34" charset="0"/>
              </a:rPr>
              <a:t>Country </a:t>
            </a:r>
            <a:r>
              <a:rPr lang="fr-CH" sz="1200" b="1" dirty="0" smtClean="0">
                <a:latin typeface="Arial" panose="020B0604020202020204" pitchFamily="34" charset="0"/>
                <a:cs typeface="Arial" panose="020B0604020202020204" pitchFamily="34" charset="0"/>
              </a:rPr>
              <a:t>Profiles</a:t>
            </a:r>
            <a:endParaRPr lang="en-GB" sz="1200" b="1" dirty="0">
              <a:latin typeface="Arial" panose="020B0604020202020204" pitchFamily="34" charset="0"/>
              <a:cs typeface="Arial" panose="020B0604020202020204" pitchFamily="34" charset="0"/>
            </a:endParaRPr>
          </a:p>
        </p:txBody>
      </p:sp>
      <p:sp>
        <p:nvSpPr>
          <p:cNvPr id="55" name="Rectangle 54"/>
          <p:cNvSpPr/>
          <p:nvPr/>
        </p:nvSpPr>
        <p:spPr>
          <a:xfrm>
            <a:off x="5652120" y="1472930"/>
            <a:ext cx="2960831" cy="1384995"/>
          </a:xfrm>
          <a:prstGeom prst="rect">
            <a:avLst/>
          </a:prstGeom>
        </p:spPr>
        <p:txBody>
          <a:bodyPr wrap="square">
            <a:spAutoFit/>
          </a:bodyPr>
          <a:lstStyle/>
          <a:p>
            <a:r>
              <a:rPr lang="fr-CH" sz="1200" b="1" dirty="0" err="1">
                <a:solidFill>
                  <a:srgbClr val="00B0F0"/>
                </a:solidFill>
                <a:latin typeface="Arial" panose="020B0604020202020204" pitchFamily="34" charset="0"/>
                <a:cs typeface="Arial" panose="020B0604020202020204" pitchFamily="34" charset="0"/>
              </a:rPr>
              <a:t>Regional</a:t>
            </a:r>
            <a:r>
              <a:rPr lang="fr-CH" sz="1200" b="1" dirty="0">
                <a:solidFill>
                  <a:srgbClr val="00B0F0"/>
                </a:solidFill>
                <a:latin typeface="Arial" panose="020B0604020202020204" pitchFamily="34" charset="0"/>
                <a:cs typeface="Arial" panose="020B0604020202020204" pitchFamily="34" charset="0"/>
              </a:rPr>
              <a:t> </a:t>
            </a:r>
            <a:r>
              <a:rPr lang="fr-CH" sz="1200" b="1" dirty="0" smtClean="0">
                <a:solidFill>
                  <a:srgbClr val="00B0F0"/>
                </a:solidFill>
                <a:latin typeface="Arial" panose="020B0604020202020204" pitchFamily="34" charset="0"/>
                <a:cs typeface="Arial" panose="020B0604020202020204" pitchFamily="34" charset="0"/>
              </a:rPr>
              <a:t>workshops </a:t>
            </a:r>
            <a:r>
              <a:rPr lang="fr-CH" sz="1200" b="1" dirty="0">
                <a:solidFill>
                  <a:srgbClr val="00B0F0"/>
                </a:solidFill>
                <a:latin typeface="Arial" panose="020B0604020202020204" pitchFamily="34" charset="0"/>
                <a:cs typeface="Arial" panose="020B0604020202020204" pitchFamily="34" charset="0"/>
              </a:rPr>
              <a:t>as part of </a:t>
            </a:r>
            <a:r>
              <a:rPr lang="fr-CH" sz="1200" b="1" dirty="0" err="1">
                <a:solidFill>
                  <a:srgbClr val="00B0F0"/>
                </a:solidFill>
                <a:latin typeface="Arial" panose="020B0604020202020204" pitchFamily="34" charset="0"/>
                <a:cs typeface="Arial" panose="020B0604020202020204" pitchFamily="34" charset="0"/>
              </a:rPr>
              <a:t>Sustainable</a:t>
            </a:r>
            <a:r>
              <a:rPr lang="fr-CH" sz="1200" b="1" dirty="0">
                <a:solidFill>
                  <a:srgbClr val="00B0F0"/>
                </a:solidFill>
                <a:latin typeface="Arial" panose="020B0604020202020204" pitchFamily="34" charset="0"/>
                <a:cs typeface="Arial" panose="020B0604020202020204" pitchFamily="34" charset="0"/>
              </a:rPr>
              <a:t> </a:t>
            </a:r>
            <a:r>
              <a:rPr lang="fr-CH" sz="1200" b="1" dirty="0" err="1">
                <a:solidFill>
                  <a:srgbClr val="00B0F0"/>
                </a:solidFill>
                <a:latin typeface="Arial" panose="020B0604020202020204" pitchFamily="34" charset="0"/>
                <a:cs typeface="Arial" panose="020B0604020202020204" pitchFamily="34" charset="0"/>
              </a:rPr>
              <a:t>Energy</a:t>
            </a:r>
            <a:r>
              <a:rPr lang="fr-CH" sz="1200" b="1" dirty="0">
                <a:solidFill>
                  <a:srgbClr val="00B0F0"/>
                </a:solidFill>
                <a:latin typeface="Arial" panose="020B0604020202020204" pitchFamily="34" charset="0"/>
                <a:cs typeface="Arial" panose="020B0604020202020204" pitchFamily="34" charset="0"/>
              </a:rPr>
              <a:t> </a:t>
            </a:r>
            <a:r>
              <a:rPr lang="fr-CH" sz="1200" b="1" dirty="0" smtClean="0">
                <a:solidFill>
                  <a:srgbClr val="00B0F0"/>
                </a:solidFill>
                <a:latin typeface="Arial" panose="020B0604020202020204" pitchFamily="34" charset="0"/>
                <a:cs typeface="Arial" panose="020B0604020202020204" pitchFamily="34" charset="0"/>
              </a:rPr>
              <a:t>Forums </a:t>
            </a:r>
          </a:p>
          <a:p>
            <a:pPr marL="171450" indent="-171450">
              <a:buClr>
                <a:schemeClr val="bg1">
                  <a:lumMod val="75000"/>
                </a:schemeClr>
              </a:buClr>
              <a:buSzPct val="90000"/>
              <a:buFont typeface="Arial" panose="020B0604020202020204" pitchFamily="34" charset="0"/>
              <a:buChar char="&gt;"/>
            </a:pPr>
            <a:r>
              <a:rPr lang="fr-CH" sz="1200" dirty="0" smtClean="0">
                <a:latin typeface="Arial" panose="020B0604020202020204" pitchFamily="34" charset="0"/>
                <a:cs typeface="Arial" panose="020B0604020202020204" pitchFamily="34" charset="0"/>
              </a:rPr>
              <a:t>Minsk, Belarus ( 2011</a:t>
            </a:r>
            <a:r>
              <a:rPr lang="fr-CH" sz="1200" dirty="0">
                <a:latin typeface="Arial" panose="020B0604020202020204" pitchFamily="34" charset="0"/>
                <a:cs typeface="Arial" panose="020B0604020202020204" pitchFamily="34" charset="0"/>
              </a:rPr>
              <a:t>) </a:t>
            </a:r>
            <a:endParaRPr lang="fr-CH" sz="1200" dirty="0" smtClean="0">
              <a:latin typeface="Arial" panose="020B0604020202020204" pitchFamily="34" charset="0"/>
              <a:cs typeface="Arial" panose="020B0604020202020204" pitchFamily="34" charset="0"/>
            </a:endParaRPr>
          </a:p>
          <a:p>
            <a:pPr marL="171450" indent="-171450">
              <a:buClr>
                <a:schemeClr val="bg1">
                  <a:lumMod val="75000"/>
                </a:schemeClr>
              </a:buClr>
              <a:buSzPct val="90000"/>
              <a:buFont typeface="Arial" panose="020B0604020202020204" pitchFamily="34" charset="0"/>
              <a:buChar char="&gt;"/>
            </a:pPr>
            <a:r>
              <a:rPr lang="fr-CH" sz="1200" dirty="0" err="1" smtClean="0">
                <a:latin typeface="Arial" panose="020B0604020202020204" pitchFamily="34" charset="0"/>
                <a:cs typeface="Arial" panose="020B0604020202020204" pitchFamily="34" charset="0"/>
              </a:rPr>
              <a:t>Tbilisi</a:t>
            </a:r>
            <a:r>
              <a:rPr lang="fr-CH" sz="1200" dirty="0" smtClean="0">
                <a:latin typeface="Arial" panose="020B0604020202020204" pitchFamily="34" charset="0"/>
                <a:cs typeface="Arial" panose="020B0604020202020204" pitchFamily="34" charset="0"/>
              </a:rPr>
              <a:t>, Georgia (</a:t>
            </a:r>
            <a:r>
              <a:rPr lang="fr-CH" sz="1200" dirty="0">
                <a:latin typeface="Arial" panose="020B0604020202020204" pitchFamily="34" charset="0"/>
                <a:cs typeface="Arial" panose="020B0604020202020204" pitchFamily="34" charset="0"/>
              </a:rPr>
              <a:t>2013</a:t>
            </a:r>
            <a:r>
              <a:rPr lang="fr-CH" sz="1200" dirty="0" smtClean="0">
                <a:latin typeface="Arial" panose="020B0604020202020204" pitchFamily="34" charset="0"/>
                <a:cs typeface="Arial" panose="020B0604020202020204" pitchFamily="34" charset="0"/>
              </a:rPr>
              <a:t>) </a:t>
            </a:r>
          </a:p>
          <a:p>
            <a:pPr marL="171450" indent="-171450">
              <a:buClr>
                <a:schemeClr val="bg1">
                  <a:lumMod val="75000"/>
                </a:schemeClr>
              </a:buClr>
              <a:buSzPct val="90000"/>
              <a:buFont typeface="Arial" panose="020B0604020202020204" pitchFamily="34" charset="0"/>
              <a:buChar char="&gt;"/>
            </a:pPr>
            <a:r>
              <a:rPr lang="fr-CH" sz="1200" dirty="0" smtClean="0">
                <a:latin typeface="Arial" panose="020B0604020202020204" pitchFamily="34" charset="0"/>
                <a:cs typeface="Arial" panose="020B0604020202020204" pitchFamily="34" charset="0"/>
              </a:rPr>
              <a:t>Hammamet, </a:t>
            </a:r>
            <a:r>
              <a:rPr lang="fr-CH" sz="1200" dirty="0" err="1" smtClean="0">
                <a:latin typeface="Arial" panose="020B0604020202020204" pitchFamily="34" charset="0"/>
                <a:cs typeface="Arial" panose="020B0604020202020204" pitchFamily="34" charset="0"/>
              </a:rPr>
              <a:t>Tunisia</a:t>
            </a:r>
            <a:r>
              <a:rPr lang="fr-CH" sz="1200" dirty="0" smtClean="0">
                <a:latin typeface="Arial" panose="020B0604020202020204" pitchFamily="34" charset="0"/>
                <a:cs typeface="Arial" panose="020B0604020202020204" pitchFamily="34" charset="0"/>
              </a:rPr>
              <a:t> </a:t>
            </a:r>
            <a:r>
              <a:rPr lang="fr-CH" sz="1200" dirty="0">
                <a:latin typeface="Arial" panose="020B0604020202020204" pitchFamily="34" charset="0"/>
                <a:cs typeface="Arial" panose="020B0604020202020204" pitchFamily="34" charset="0"/>
              </a:rPr>
              <a:t>(2014</a:t>
            </a:r>
            <a:r>
              <a:rPr lang="fr-CH" sz="1200" dirty="0" smtClean="0">
                <a:latin typeface="Arial" panose="020B0604020202020204" pitchFamily="34" charset="0"/>
                <a:cs typeface="Arial" panose="020B0604020202020204" pitchFamily="34" charset="0"/>
              </a:rPr>
              <a:t>) </a:t>
            </a:r>
          </a:p>
          <a:p>
            <a:pPr marL="171450" indent="-171450">
              <a:buClr>
                <a:schemeClr val="bg1">
                  <a:lumMod val="75000"/>
                </a:schemeClr>
              </a:buClr>
              <a:buSzPct val="90000"/>
              <a:buFont typeface="Arial" panose="020B0604020202020204" pitchFamily="34" charset="0"/>
              <a:buChar char="&gt;"/>
            </a:pPr>
            <a:r>
              <a:rPr lang="fr-CH" sz="1200" dirty="0" err="1" smtClean="0">
                <a:latin typeface="Arial" panose="020B0604020202020204" pitchFamily="34" charset="0"/>
                <a:cs typeface="Arial" panose="020B0604020202020204" pitchFamily="34" charset="0"/>
              </a:rPr>
              <a:t>Yerevan</a:t>
            </a:r>
            <a:r>
              <a:rPr lang="fr-CH" sz="1200" dirty="0" smtClean="0">
                <a:latin typeface="Arial" panose="020B0604020202020204" pitchFamily="34" charset="0"/>
                <a:cs typeface="Arial" panose="020B0604020202020204" pitchFamily="34" charset="0"/>
              </a:rPr>
              <a:t>, Armenia </a:t>
            </a:r>
            <a:r>
              <a:rPr lang="fr-CH" sz="1200" dirty="0">
                <a:latin typeface="Arial" panose="020B0604020202020204" pitchFamily="34" charset="0"/>
                <a:cs typeface="Arial" panose="020B0604020202020204" pitchFamily="34" charset="0"/>
              </a:rPr>
              <a:t>(2015) </a:t>
            </a:r>
            <a:endParaRPr lang="fr-CH" sz="1200" dirty="0" smtClean="0">
              <a:latin typeface="Arial" panose="020B0604020202020204" pitchFamily="34" charset="0"/>
              <a:cs typeface="Arial" panose="020B0604020202020204" pitchFamily="34" charset="0"/>
            </a:endParaRPr>
          </a:p>
          <a:p>
            <a:pPr marL="171450" indent="-171450">
              <a:buClr>
                <a:schemeClr val="bg1">
                  <a:lumMod val="75000"/>
                </a:schemeClr>
              </a:buClr>
              <a:buSzPct val="90000"/>
              <a:buFont typeface="Arial" panose="020B0604020202020204" pitchFamily="34" charset="0"/>
              <a:buChar char="&gt;"/>
            </a:pPr>
            <a:r>
              <a:rPr lang="fr-CH" sz="1200" dirty="0" smtClean="0">
                <a:solidFill>
                  <a:srgbClr val="00B0F0"/>
                </a:solidFill>
                <a:latin typeface="Arial" panose="020B0604020202020204" pitchFamily="34" charset="0"/>
                <a:cs typeface="Arial" panose="020B0604020202020204" pitchFamily="34" charset="0"/>
              </a:rPr>
              <a:t>Baku, </a:t>
            </a:r>
            <a:r>
              <a:rPr lang="fr-CH" sz="1200" dirty="0" err="1" smtClean="0">
                <a:solidFill>
                  <a:srgbClr val="00B0F0"/>
                </a:solidFill>
                <a:latin typeface="Arial" panose="020B0604020202020204" pitchFamily="34" charset="0"/>
                <a:cs typeface="Arial" panose="020B0604020202020204" pitchFamily="34" charset="0"/>
              </a:rPr>
              <a:t>Azerbaijan</a:t>
            </a:r>
            <a:r>
              <a:rPr lang="fr-CH" sz="1200" dirty="0" smtClean="0">
                <a:solidFill>
                  <a:srgbClr val="00B0F0"/>
                </a:solidFill>
                <a:latin typeface="Arial" panose="020B0604020202020204" pitchFamily="34" charset="0"/>
                <a:cs typeface="Arial" panose="020B0604020202020204" pitchFamily="34" charset="0"/>
              </a:rPr>
              <a:t> (2016) </a:t>
            </a:r>
            <a:r>
              <a:rPr lang="fr-CH" sz="1200" dirty="0" err="1" smtClean="0">
                <a:solidFill>
                  <a:srgbClr val="00B0F0"/>
                </a:solidFill>
                <a:latin typeface="Arial" panose="020B0604020202020204" pitchFamily="34" charset="0"/>
                <a:cs typeface="Arial" panose="020B0604020202020204" pitchFamily="34" charset="0"/>
              </a:rPr>
              <a:t>coming</a:t>
            </a:r>
            <a:endParaRPr lang="fr-CH" sz="1200" dirty="0" smtClean="0">
              <a:solidFill>
                <a:srgbClr val="00B0F0"/>
              </a:solidFill>
              <a:latin typeface="Arial" panose="020B0604020202020204" pitchFamily="34" charset="0"/>
              <a:cs typeface="Arial" panose="020B0604020202020204" pitchFamily="34" charset="0"/>
            </a:endParaRPr>
          </a:p>
        </p:txBody>
      </p:sp>
      <p:sp>
        <p:nvSpPr>
          <p:cNvPr id="56" name="Rectangle 55"/>
          <p:cNvSpPr/>
          <p:nvPr/>
        </p:nvSpPr>
        <p:spPr>
          <a:xfrm>
            <a:off x="5642357" y="3035775"/>
            <a:ext cx="2960063" cy="1200329"/>
          </a:xfrm>
          <a:prstGeom prst="rect">
            <a:avLst/>
          </a:prstGeom>
        </p:spPr>
        <p:txBody>
          <a:bodyPr wrap="square">
            <a:spAutoFit/>
          </a:bodyPr>
          <a:lstStyle/>
          <a:p>
            <a:r>
              <a:rPr lang="fr-CH" sz="1200" b="1" dirty="0">
                <a:solidFill>
                  <a:srgbClr val="00B0F0"/>
                </a:solidFill>
                <a:latin typeface="Arial" panose="020B0604020202020204" pitchFamily="34" charset="0"/>
                <a:cs typeface="Arial" panose="020B0604020202020204" pitchFamily="34" charset="0"/>
              </a:rPr>
              <a:t>National </a:t>
            </a:r>
            <a:r>
              <a:rPr lang="fr-CH" sz="1200" b="1" dirty="0" smtClean="0">
                <a:solidFill>
                  <a:srgbClr val="00B0F0"/>
                </a:solidFill>
                <a:latin typeface="Arial" panose="020B0604020202020204" pitchFamily="34" charset="0"/>
                <a:cs typeface="Arial" panose="020B0604020202020204" pitchFamily="34" charset="0"/>
              </a:rPr>
              <a:t>workshops</a:t>
            </a:r>
            <a:r>
              <a:rPr lang="fr-CH" sz="1200" dirty="0" smtClean="0">
                <a:solidFill>
                  <a:srgbClr val="59BBE4"/>
                </a:solidFill>
                <a:latin typeface="Arial" panose="020B0604020202020204" pitchFamily="34" charset="0"/>
                <a:cs typeface="Arial" panose="020B0604020202020204" pitchFamily="34" charset="0"/>
              </a:rPr>
              <a:t> </a:t>
            </a:r>
            <a:r>
              <a:rPr lang="fr-CH" sz="1200" dirty="0" smtClean="0">
                <a:latin typeface="Arial" panose="020B0604020202020204" pitchFamily="34" charset="0"/>
                <a:cs typeface="Arial" panose="020B0604020202020204" pitchFamily="34" charset="0"/>
              </a:rPr>
              <a:t>(2014 to 2016)               </a:t>
            </a:r>
          </a:p>
          <a:p>
            <a:pPr marL="171450" indent="-171450">
              <a:buClr>
                <a:schemeClr val="bg1">
                  <a:lumMod val="75000"/>
                </a:schemeClr>
              </a:buClr>
              <a:buSzPct val="90000"/>
              <a:buFont typeface="Arial" panose="020B0604020202020204" pitchFamily="34" charset="0"/>
              <a:buChar char="&gt;"/>
            </a:pPr>
            <a:r>
              <a:rPr lang="fr-CH" sz="1200" dirty="0" smtClean="0">
                <a:latin typeface="Arial" panose="020B0604020202020204" pitchFamily="34" charset="0"/>
                <a:cs typeface="Arial" panose="020B0604020202020204" pitchFamily="34" charset="0"/>
              </a:rPr>
              <a:t>Armenia </a:t>
            </a:r>
          </a:p>
          <a:p>
            <a:pPr marL="171450" indent="-171450">
              <a:buClr>
                <a:schemeClr val="bg1">
                  <a:lumMod val="75000"/>
                </a:schemeClr>
              </a:buClr>
              <a:buSzPct val="90000"/>
              <a:buFont typeface="Arial" panose="020B0604020202020204" pitchFamily="34" charset="0"/>
              <a:buChar char="&gt;"/>
            </a:pPr>
            <a:r>
              <a:rPr lang="fr-CH" sz="1200" dirty="0" err="1" smtClean="0">
                <a:latin typeface="Arial" panose="020B0604020202020204" pitchFamily="34" charset="0"/>
                <a:cs typeface="Arial" panose="020B0604020202020204" pitchFamily="34" charset="0"/>
              </a:rPr>
              <a:t>Republic</a:t>
            </a:r>
            <a:r>
              <a:rPr lang="fr-CH" sz="1200" dirty="0" smtClean="0">
                <a:latin typeface="Arial" panose="020B0604020202020204" pitchFamily="34" charset="0"/>
                <a:cs typeface="Arial" panose="020B0604020202020204" pitchFamily="34" charset="0"/>
              </a:rPr>
              <a:t> </a:t>
            </a:r>
            <a:r>
              <a:rPr lang="fr-CH" sz="1200" dirty="0">
                <a:latin typeface="Arial" panose="020B0604020202020204" pitchFamily="34" charset="0"/>
                <a:cs typeface="Arial" panose="020B0604020202020204" pitchFamily="34" charset="0"/>
              </a:rPr>
              <a:t>of </a:t>
            </a:r>
            <a:r>
              <a:rPr lang="fr-CH" sz="1200" dirty="0" smtClean="0">
                <a:latin typeface="Arial" panose="020B0604020202020204" pitchFamily="34" charset="0"/>
                <a:cs typeface="Arial" panose="020B0604020202020204" pitchFamily="34" charset="0"/>
              </a:rPr>
              <a:t>Moldova</a:t>
            </a:r>
          </a:p>
          <a:p>
            <a:pPr marL="171450" indent="-171450">
              <a:buClr>
                <a:schemeClr val="bg1">
                  <a:lumMod val="75000"/>
                </a:schemeClr>
              </a:buClr>
              <a:buSzPct val="90000"/>
              <a:buFont typeface="Arial" panose="020B0604020202020204" pitchFamily="34" charset="0"/>
              <a:buChar char="&gt;"/>
            </a:pPr>
            <a:r>
              <a:rPr lang="fr-CH" sz="1200" dirty="0" err="1" smtClean="0">
                <a:latin typeface="Arial" panose="020B0604020202020204" pitchFamily="34" charset="0"/>
                <a:cs typeface="Arial" panose="020B0604020202020204" pitchFamily="34" charset="0"/>
              </a:rPr>
              <a:t>Serbia</a:t>
            </a:r>
            <a:r>
              <a:rPr lang="fr-CH" sz="1200" dirty="0" smtClean="0">
                <a:latin typeface="Arial" panose="020B0604020202020204" pitchFamily="34" charset="0"/>
                <a:cs typeface="Arial" panose="020B0604020202020204" pitchFamily="34" charset="0"/>
              </a:rPr>
              <a:t> </a:t>
            </a:r>
            <a:endParaRPr lang="fr-CH" sz="1200" dirty="0">
              <a:latin typeface="Arial" panose="020B0604020202020204" pitchFamily="34" charset="0"/>
              <a:cs typeface="Arial" panose="020B0604020202020204" pitchFamily="34" charset="0"/>
            </a:endParaRPr>
          </a:p>
          <a:p>
            <a:pPr marL="171450" indent="-171450">
              <a:buClr>
                <a:schemeClr val="bg1">
                  <a:lumMod val="75000"/>
                </a:schemeClr>
              </a:buClr>
              <a:buSzPct val="90000"/>
              <a:buFont typeface="Arial" panose="020B0604020202020204" pitchFamily="34" charset="0"/>
              <a:buChar char="&gt;"/>
            </a:pPr>
            <a:r>
              <a:rPr lang="fr-CH" sz="1200" dirty="0" err="1" smtClean="0">
                <a:latin typeface="Arial" panose="020B0604020202020204" pitchFamily="34" charset="0"/>
                <a:cs typeface="Arial" panose="020B0604020202020204" pitchFamily="34" charset="0"/>
              </a:rPr>
              <a:t>Tajikistan</a:t>
            </a:r>
            <a:r>
              <a:rPr lang="fr-CH" sz="1200" dirty="0" smtClean="0">
                <a:latin typeface="Arial" panose="020B0604020202020204" pitchFamily="34" charset="0"/>
                <a:cs typeface="Arial" panose="020B0604020202020204" pitchFamily="34" charset="0"/>
              </a:rPr>
              <a:t> </a:t>
            </a:r>
            <a:endParaRPr lang="fr-CH" sz="1200" dirty="0">
              <a:latin typeface="Arial" panose="020B0604020202020204" pitchFamily="34" charset="0"/>
              <a:cs typeface="Arial" panose="020B0604020202020204" pitchFamily="34" charset="0"/>
            </a:endParaRPr>
          </a:p>
          <a:p>
            <a:pPr marL="171450" indent="-171450">
              <a:buClr>
                <a:schemeClr val="bg1">
                  <a:lumMod val="75000"/>
                </a:schemeClr>
              </a:buClr>
              <a:buSzPct val="90000"/>
              <a:buFont typeface="Arial" panose="020B0604020202020204" pitchFamily="34" charset="0"/>
              <a:buChar char="&gt;"/>
            </a:pPr>
            <a:r>
              <a:rPr lang="fr-CH" sz="1200" dirty="0" err="1" smtClean="0">
                <a:latin typeface="Arial" panose="020B0604020202020204" pitchFamily="34" charset="0"/>
                <a:cs typeface="Arial" panose="020B0604020202020204" pitchFamily="34" charset="0"/>
              </a:rPr>
              <a:t>Albania</a:t>
            </a:r>
            <a:endParaRPr lang="en-GB" sz="1200" dirty="0">
              <a:latin typeface="Arial" panose="020B0604020202020204" pitchFamily="34" charset="0"/>
              <a:cs typeface="Arial" panose="020B0604020202020204" pitchFamily="34" charset="0"/>
            </a:endParaRPr>
          </a:p>
        </p:txBody>
      </p:sp>
      <p:sp>
        <p:nvSpPr>
          <p:cNvPr id="57" name="Rectangle 56"/>
          <p:cNvSpPr/>
          <p:nvPr/>
        </p:nvSpPr>
        <p:spPr>
          <a:xfrm>
            <a:off x="5660623" y="4797152"/>
            <a:ext cx="2943065" cy="1384995"/>
          </a:xfrm>
          <a:prstGeom prst="rect">
            <a:avLst/>
          </a:prstGeom>
        </p:spPr>
        <p:txBody>
          <a:bodyPr wrap="square">
            <a:spAutoFit/>
          </a:bodyPr>
          <a:lstStyle/>
          <a:p>
            <a:r>
              <a:rPr lang="fr-CH" sz="1200" b="1" dirty="0">
                <a:solidFill>
                  <a:srgbClr val="00B0F0"/>
                </a:solidFill>
                <a:latin typeface="Arial" panose="020B0604020202020204" pitchFamily="34" charset="0"/>
                <a:cs typeface="Arial" panose="020B0604020202020204" pitchFamily="34" charset="0"/>
              </a:rPr>
              <a:t>National Action Plans on </a:t>
            </a:r>
            <a:r>
              <a:rPr lang="fr-CH" sz="1200" b="1" dirty="0" err="1">
                <a:solidFill>
                  <a:srgbClr val="00B0F0"/>
                </a:solidFill>
                <a:latin typeface="Arial" panose="020B0604020202020204" pitchFamily="34" charset="0"/>
                <a:cs typeface="Arial" panose="020B0604020202020204" pitchFamily="34" charset="0"/>
              </a:rPr>
              <a:t>Sustainable</a:t>
            </a:r>
            <a:r>
              <a:rPr lang="fr-CH" sz="1200" b="1" dirty="0">
                <a:solidFill>
                  <a:srgbClr val="00B0F0"/>
                </a:solidFill>
                <a:latin typeface="Arial" panose="020B0604020202020204" pitchFamily="34" charset="0"/>
                <a:cs typeface="Arial" panose="020B0604020202020204" pitchFamily="34" charset="0"/>
              </a:rPr>
              <a:t> </a:t>
            </a:r>
            <a:r>
              <a:rPr lang="fr-CH" sz="1200" b="1" dirty="0" err="1">
                <a:solidFill>
                  <a:srgbClr val="00B0F0"/>
                </a:solidFill>
                <a:latin typeface="Arial" panose="020B0604020202020204" pitchFamily="34" charset="0"/>
                <a:cs typeface="Arial" panose="020B0604020202020204" pitchFamily="34" charset="0"/>
              </a:rPr>
              <a:t>Housing</a:t>
            </a:r>
            <a:r>
              <a:rPr lang="fr-CH" sz="1200" b="1" dirty="0">
                <a:solidFill>
                  <a:srgbClr val="00B0F0"/>
                </a:solidFill>
                <a:latin typeface="Arial" panose="020B0604020202020204" pitchFamily="34" charset="0"/>
                <a:cs typeface="Arial" panose="020B0604020202020204" pitchFamily="34" charset="0"/>
              </a:rPr>
              <a:t> and Land </a:t>
            </a:r>
            <a:r>
              <a:rPr lang="fr-CH" sz="1200" b="1" dirty="0" smtClean="0">
                <a:solidFill>
                  <a:srgbClr val="00B0F0"/>
                </a:solidFill>
                <a:latin typeface="Arial" panose="020B0604020202020204" pitchFamily="34" charset="0"/>
                <a:cs typeface="Arial" panose="020B0604020202020204" pitchFamily="34" charset="0"/>
              </a:rPr>
              <a:t>Management</a:t>
            </a:r>
            <a:r>
              <a:rPr lang="fr-CH" sz="1200" b="1" dirty="0" smtClean="0">
                <a:solidFill>
                  <a:srgbClr val="59BBE4"/>
                </a:solidFill>
                <a:latin typeface="Arial" panose="020B0604020202020204" pitchFamily="34" charset="0"/>
                <a:cs typeface="Arial" panose="020B0604020202020204" pitchFamily="34" charset="0"/>
              </a:rPr>
              <a:t> </a:t>
            </a:r>
            <a:r>
              <a:rPr lang="fr-CH" sz="1200" dirty="0" smtClean="0">
                <a:latin typeface="Arial" panose="020B0604020202020204" pitchFamily="34" charset="0"/>
                <a:cs typeface="Arial" panose="020B0604020202020204" pitchFamily="34" charset="0"/>
              </a:rPr>
              <a:t>(2014-2016</a:t>
            </a:r>
            <a:r>
              <a:rPr lang="en-GB" sz="1200" dirty="0" smtClean="0">
                <a:latin typeface="Arial" panose="020B0604020202020204" pitchFamily="34" charset="0"/>
                <a:cs typeface="Arial" panose="020B0604020202020204" pitchFamily="34" charset="0"/>
              </a:rPr>
              <a:t>)</a:t>
            </a:r>
            <a:endParaRPr lang="fr-CH" sz="1200" dirty="0" smtClean="0">
              <a:latin typeface="Arial" panose="020B0604020202020204" pitchFamily="34" charset="0"/>
              <a:cs typeface="Arial" panose="020B0604020202020204" pitchFamily="34" charset="0"/>
            </a:endParaRPr>
          </a:p>
          <a:p>
            <a:pPr marL="171450" indent="-171450">
              <a:buClr>
                <a:schemeClr val="bg1">
                  <a:lumMod val="75000"/>
                </a:schemeClr>
              </a:buClr>
              <a:buSzPct val="90000"/>
              <a:buFont typeface="Arial" panose="020B0604020202020204" pitchFamily="34" charset="0"/>
              <a:buChar char="&gt;"/>
            </a:pPr>
            <a:r>
              <a:rPr lang="fr-CH" sz="1200" dirty="0" smtClean="0">
                <a:latin typeface="Arial" panose="020B0604020202020204" pitchFamily="34" charset="0"/>
                <a:cs typeface="Arial" panose="020B0604020202020204" pitchFamily="34" charset="0"/>
              </a:rPr>
              <a:t>Armenia</a:t>
            </a:r>
          </a:p>
          <a:p>
            <a:pPr marL="171450" indent="-171450">
              <a:buClr>
                <a:schemeClr val="bg1">
                  <a:lumMod val="75000"/>
                </a:schemeClr>
              </a:buClr>
              <a:buSzPct val="90000"/>
              <a:buFont typeface="Arial" panose="020B0604020202020204" pitchFamily="34" charset="0"/>
              <a:buChar char="&gt;"/>
            </a:pPr>
            <a:r>
              <a:rPr lang="fr-CH" sz="1200" dirty="0" err="1" smtClean="0">
                <a:latin typeface="Arial" panose="020B0604020202020204" pitchFamily="34" charset="0"/>
                <a:cs typeface="Arial" panose="020B0604020202020204" pitchFamily="34" charset="0"/>
              </a:rPr>
              <a:t>Republic</a:t>
            </a:r>
            <a:r>
              <a:rPr lang="fr-CH" sz="1200" dirty="0" smtClean="0">
                <a:latin typeface="Arial" panose="020B0604020202020204" pitchFamily="34" charset="0"/>
                <a:cs typeface="Arial" panose="020B0604020202020204" pitchFamily="34" charset="0"/>
              </a:rPr>
              <a:t> </a:t>
            </a:r>
            <a:r>
              <a:rPr lang="fr-CH" sz="1200" dirty="0">
                <a:latin typeface="Arial" panose="020B0604020202020204" pitchFamily="34" charset="0"/>
                <a:cs typeface="Arial" panose="020B0604020202020204" pitchFamily="34" charset="0"/>
              </a:rPr>
              <a:t>of </a:t>
            </a:r>
            <a:r>
              <a:rPr lang="fr-CH" sz="1200" dirty="0" smtClean="0">
                <a:latin typeface="Arial" panose="020B0604020202020204" pitchFamily="34" charset="0"/>
                <a:cs typeface="Arial" panose="020B0604020202020204" pitchFamily="34" charset="0"/>
              </a:rPr>
              <a:t>Moldova</a:t>
            </a:r>
          </a:p>
          <a:p>
            <a:pPr marL="171450" indent="-171450">
              <a:buClr>
                <a:schemeClr val="bg1">
                  <a:lumMod val="75000"/>
                </a:schemeClr>
              </a:buClr>
              <a:buSzPct val="90000"/>
              <a:buFont typeface="Arial" panose="020B0604020202020204" pitchFamily="34" charset="0"/>
              <a:buChar char="&gt;"/>
            </a:pPr>
            <a:r>
              <a:rPr lang="fr-CH" sz="1200" dirty="0" err="1" smtClean="0">
                <a:latin typeface="Arial" panose="020B0604020202020204" pitchFamily="34" charset="0"/>
                <a:cs typeface="Arial" panose="020B0604020202020204" pitchFamily="34" charset="0"/>
              </a:rPr>
              <a:t>Serbia</a:t>
            </a:r>
            <a:r>
              <a:rPr lang="fr-CH" sz="1200" dirty="0" smtClean="0">
                <a:latin typeface="Arial" panose="020B0604020202020204" pitchFamily="34" charset="0"/>
                <a:cs typeface="Arial" panose="020B0604020202020204" pitchFamily="34" charset="0"/>
              </a:rPr>
              <a:t> </a:t>
            </a:r>
          </a:p>
          <a:p>
            <a:pPr marL="171450" indent="-171450">
              <a:buClr>
                <a:schemeClr val="bg1">
                  <a:lumMod val="75000"/>
                </a:schemeClr>
              </a:buClr>
              <a:buSzPct val="90000"/>
              <a:buFont typeface="Arial" panose="020B0604020202020204" pitchFamily="34" charset="0"/>
              <a:buChar char="&gt;"/>
            </a:pPr>
            <a:r>
              <a:rPr lang="fr-CH" sz="1200" dirty="0" err="1" smtClean="0">
                <a:latin typeface="Arial" panose="020B0604020202020204" pitchFamily="34" charset="0"/>
                <a:cs typeface="Arial" panose="020B0604020202020204" pitchFamily="34" charset="0"/>
              </a:rPr>
              <a:t>Tajikistan</a:t>
            </a:r>
            <a:endParaRPr lang="fr-CH" sz="1200" dirty="0" smtClean="0">
              <a:latin typeface="Arial" panose="020B0604020202020204" pitchFamily="34" charset="0"/>
              <a:cs typeface="Arial" panose="020B0604020202020204" pitchFamily="34" charset="0"/>
            </a:endParaRPr>
          </a:p>
        </p:txBody>
      </p:sp>
      <p:sp>
        <p:nvSpPr>
          <p:cNvPr id="60" name="Right Arrow 59"/>
          <p:cNvSpPr/>
          <p:nvPr/>
        </p:nvSpPr>
        <p:spPr>
          <a:xfrm>
            <a:off x="1619712" y="2352946"/>
            <a:ext cx="360000" cy="432048"/>
          </a:xfrm>
          <a:prstGeom prst="rightArrow">
            <a:avLst/>
          </a:prstGeom>
          <a:solidFill>
            <a:srgbClr val="D9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1" name="Right Arrow 60"/>
          <p:cNvSpPr/>
          <p:nvPr/>
        </p:nvSpPr>
        <p:spPr>
          <a:xfrm>
            <a:off x="3383880" y="2352946"/>
            <a:ext cx="360000" cy="432048"/>
          </a:xfrm>
          <a:prstGeom prst="rightArrow">
            <a:avLst/>
          </a:prstGeom>
          <a:solidFill>
            <a:srgbClr val="D9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2" name="Right Arrow 61"/>
          <p:cNvSpPr/>
          <p:nvPr/>
        </p:nvSpPr>
        <p:spPr>
          <a:xfrm>
            <a:off x="5172385" y="1641046"/>
            <a:ext cx="360000" cy="432048"/>
          </a:xfrm>
          <a:prstGeom prst="rightArrow">
            <a:avLst/>
          </a:prstGeom>
          <a:solidFill>
            <a:srgbClr val="D9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3" name="Right Arrow 62"/>
          <p:cNvSpPr/>
          <p:nvPr/>
        </p:nvSpPr>
        <p:spPr>
          <a:xfrm>
            <a:off x="5172385" y="3244365"/>
            <a:ext cx="360000" cy="432048"/>
          </a:xfrm>
          <a:prstGeom prst="rightArrow">
            <a:avLst/>
          </a:prstGeom>
          <a:solidFill>
            <a:srgbClr val="D9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6" name="Up-Down Arrow 65"/>
          <p:cNvSpPr/>
          <p:nvPr/>
        </p:nvSpPr>
        <p:spPr>
          <a:xfrm>
            <a:off x="1979712" y="3465348"/>
            <a:ext cx="360040" cy="720080"/>
          </a:xfrm>
          <a:prstGeom prst="upDownArrow">
            <a:avLst/>
          </a:prstGeom>
          <a:solidFill>
            <a:srgbClr val="D9EFF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cxnSp>
        <p:nvCxnSpPr>
          <p:cNvPr id="68" name="Straight Connector 67"/>
          <p:cNvCxnSpPr/>
          <p:nvPr/>
        </p:nvCxnSpPr>
        <p:spPr>
          <a:xfrm>
            <a:off x="5687360" y="2912601"/>
            <a:ext cx="2952328" cy="0"/>
          </a:xfrm>
          <a:prstGeom prst="line">
            <a:avLst/>
          </a:prstGeom>
          <a:ln w="12700">
            <a:solidFill>
              <a:schemeClr val="bg1">
                <a:lumMod val="85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734970" y="4236104"/>
            <a:ext cx="2947866" cy="0"/>
          </a:xfrm>
          <a:prstGeom prst="line">
            <a:avLst/>
          </a:prstGeom>
          <a:ln w="12700">
            <a:solidFill>
              <a:schemeClr val="bg1">
                <a:lumMod val="85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228184" y="1314979"/>
            <a:ext cx="1944216" cy="0"/>
          </a:xfrm>
          <a:prstGeom prst="line">
            <a:avLst/>
          </a:prstGeom>
          <a:ln w="6350">
            <a:solidFill>
              <a:srgbClr val="59BBE4"/>
            </a:solidFill>
            <a:miter lim="800000"/>
            <a:headEnd type="diamond"/>
            <a:tailEnd type="diamond"/>
          </a:ln>
        </p:spPr>
        <p:style>
          <a:lnRef idx="1">
            <a:schemeClr val="accent1"/>
          </a:lnRef>
          <a:fillRef idx="0">
            <a:schemeClr val="accent1"/>
          </a:fillRef>
          <a:effectRef idx="0">
            <a:schemeClr val="accent1"/>
          </a:effectRef>
          <a:fontRef idx="minor">
            <a:schemeClr val="tx1"/>
          </a:fontRef>
        </p:style>
      </p:cxnSp>
      <p:sp>
        <p:nvSpPr>
          <p:cNvPr id="77" name="Right Arrow 76"/>
          <p:cNvSpPr/>
          <p:nvPr/>
        </p:nvSpPr>
        <p:spPr>
          <a:xfrm>
            <a:off x="5144785" y="5113293"/>
            <a:ext cx="360000" cy="432048"/>
          </a:xfrm>
          <a:prstGeom prst="rightArrow">
            <a:avLst/>
          </a:prstGeom>
          <a:solidFill>
            <a:srgbClr val="D9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8" name="Right Arrow 77"/>
          <p:cNvSpPr/>
          <p:nvPr/>
        </p:nvSpPr>
        <p:spPr>
          <a:xfrm rot="5400000">
            <a:off x="6820971" y="4344583"/>
            <a:ext cx="360000" cy="432048"/>
          </a:xfrm>
          <a:prstGeom prst="rightArrow">
            <a:avLst/>
          </a:prstGeom>
          <a:solidFill>
            <a:srgbClr val="D9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400338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995120" cy="762000"/>
          </a:xfrm>
        </p:spPr>
        <p:txBody>
          <a:bodyPr/>
          <a:lstStyle/>
          <a:p>
            <a:r>
              <a:rPr lang="fr-CH" sz="2800" dirty="0" smtClean="0">
                <a:solidFill>
                  <a:srgbClr val="00B0F0"/>
                </a:solidFill>
                <a:latin typeface="Century Gothic" panose="020B0502020202020204" pitchFamily="34" charset="0"/>
              </a:rPr>
              <a:t>1. </a:t>
            </a:r>
            <a:r>
              <a:rPr lang="fr-CH" sz="2800" dirty="0" err="1" smtClean="0">
                <a:solidFill>
                  <a:srgbClr val="00B0F0"/>
                </a:solidFill>
                <a:latin typeface="Century Gothic" panose="020B0502020202020204" pitchFamily="34" charset="0"/>
              </a:rPr>
              <a:t>Sustainable</a:t>
            </a:r>
            <a:r>
              <a:rPr lang="fr-CH" sz="2800" dirty="0" smtClean="0">
                <a:solidFill>
                  <a:srgbClr val="00B0F0"/>
                </a:solidFill>
                <a:latin typeface="Century Gothic" panose="020B0502020202020204" pitchFamily="34" charset="0"/>
              </a:rPr>
              <a:t> </a:t>
            </a:r>
            <a:r>
              <a:rPr lang="fr-CH" sz="2800" dirty="0" err="1" smtClean="0">
                <a:solidFill>
                  <a:srgbClr val="00B0F0"/>
                </a:solidFill>
                <a:latin typeface="Century Gothic" panose="020B0502020202020204" pitchFamily="34" charset="0"/>
              </a:rPr>
              <a:t>housing</a:t>
            </a:r>
            <a:r>
              <a:rPr lang="fr-CH" sz="2800" dirty="0" smtClean="0">
                <a:solidFill>
                  <a:srgbClr val="00B0F0"/>
                </a:solidFill>
                <a:latin typeface="Century Gothic" panose="020B0502020202020204" pitchFamily="34" charset="0"/>
              </a:rPr>
              <a:t>: Standards on </a:t>
            </a:r>
            <a:r>
              <a:rPr lang="fr-CH" sz="2800" dirty="0" err="1" smtClean="0">
                <a:solidFill>
                  <a:srgbClr val="00B0F0"/>
                </a:solidFill>
                <a:latin typeface="Century Gothic" panose="020B0502020202020204" pitchFamily="34" charset="0"/>
              </a:rPr>
              <a:t>Energy</a:t>
            </a:r>
            <a:r>
              <a:rPr lang="fr-CH" sz="2800" dirty="0" smtClean="0">
                <a:solidFill>
                  <a:srgbClr val="00B0F0"/>
                </a:solidFill>
                <a:latin typeface="Century Gothic" panose="020B0502020202020204" pitchFamily="34" charset="0"/>
              </a:rPr>
              <a:t> </a:t>
            </a:r>
            <a:r>
              <a:rPr lang="fr-CH" sz="2800" dirty="0" err="1" smtClean="0">
                <a:solidFill>
                  <a:srgbClr val="00B0F0"/>
                </a:solidFill>
                <a:latin typeface="Century Gothic" panose="020B0502020202020204" pitchFamily="34" charset="0"/>
              </a:rPr>
              <a:t>Efficiency</a:t>
            </a:r>
            <a:r>
              <a:rPr lang="fr-CH" sz="2800" dirty="0" smtClean="0">
                <a:solidFill>
                  <a:srgbClr val="00B0F0"/>
                </a:solidFill>
                <a:latin typeface="Century Gothic" panose="020B0502020202020204" pitchFamily="34" charset="0"/>
              </a:rPr>
              <a:t> in Buildings</a:t>
            </a:r>
            <a:endParaRPr lang="en-GB" sz="2800" dirty="0">
              <a:solidFill>
                <a:srgbClr val="00B0F0"/>
              </a:solidFill>
              <a:latin typeface="Century Gothic" panose="020B0502020202020204"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467133535"/>
              </p:ext>
            </p:extLst>
          </p:nvPr>
        </p:nvGraphicFramePr>
        <p:xfrm>
          <a:off x="204788" y="1628775"/>
          <a:ext cx="8939212"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a:xfrm>
            <a:off x="5220072" y="3645024"/>
            <a:ext cx="504056" cy="1008112"/>
          </a:xfrm>
          <a:prstGeom prst="rightArrow">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
        <p:nvSpPr>
          <p:cNvPr id="3" name="TextBox 2"/>
          <p:cNvSpPr txBox="1"/>
          <p:nvPr/>
        </p:nvSpPr>
        <p:spPr>
          <a:xfrm>
            <a:off x="467544" y="2677072"/>
            <a:ext cx="1512168" cy="216024"/>
          </a:xfrm>
          <a:prstGeom prst="rect">
            <a:avLst/>
          </a:prstGeom>
          <a:noFill/>
        </p:spPr>
        <p:txBody>
          <a:bodyPr wrap="square" lIns="0" tIns="0" rIns="0" bIns="0" rtlCol="0">
            <a:noAutofit/>
          </a:bodyPr>
          <a:lstStyle/>
          <a:p>
            <a:pPr algn="ctr">
              <a:lnSpc>
                <a:spcPct val="90000"/>
              </a:lnSpc>
            </a:pPr>
            <a:r>
              <a:rPr lang="fr-CH" dirty="0" smtClean="0">
                <a:latin typeface="Century Gothic" panose="020B0502020202020204" pitchFamily="34" charset="0"/>
              </a:rPr>
              <a:t>2014</a:t>
            </a:r>
            <a:endParaRPr lang="en-GB" dirty="0" err="1" smtClean="0">
              <a:latin typeface="Century Gothic" panose="020B0502020202020204" pitchFamily="34" charset="0"/>
            </a:endParaRPr>
          </a:p>
        </p:txBody>
      </p:sp>
      <p:sp>
        <p:nvSpPr>
          <p:cNvPr id="7" name="TextBox 6"/>
          <p:cNvSpPr txBox="1"/>
          <p:nvPr/>
        </p:nvSpPr>
        <p:spPr>
          <a:xfrm>
            <a:off x="3480230" y="2632793"/>
            <a:ext cx="972108" cy="216024"/>
          </a:xfrm>
          <a:prstGeom prst="rect">
            <a:avLst/>
          </a:prstGeom>
          <a:noFill/>
        </p:spPr>
        <p:txBody>
          <a:bodyPr wrap="square" lIns="0" tIns="0" rIns="0" bIns="0" rtlCol="0">
            <a:noAutofit/>
          </a:bodyPr>
          <a:lstStyle/>
          <a:p>
            <a:pPr algn="ctr">
              <a:lnSpc>
                <a:spcPct val="90000"/>
              </a:lnSpc>
            </a:pPr>
            <a:r>
              <a:rPr lang="fr-CH" dirty="0" smtClean="0">
                <a:latin typeface="Century Gothic" panose="020B0502020202020204" pitchFamily="34" charset="0"/>
              </a:rPr>
              <a:t>2015</a:t>
            </a:r>
            <a:endParaRPr lang="en-GB" dirty="0" err="1" smtClean="0">
              <a:latin typeface="Century Gothic" panose="020B0502020202020204" pitchFamily="34" charset="0"/>
            </a:endParaRPr>
          </a:p>
        </p:txBody>
      </p:sp>
      <p:sp>
        <p:nvSpPr>
          <p:cNvPr id="8" name="TextBox 7"/>
          <p:cNvSpPr txBox="1"/>
          <p:nvPr/>
        </p:nvSpPr>
        <p:spPr>
          <a:xfrm>
            <a:off x="6444208" y="2682299"/>
            <a:ext cx="1008112" cy="288032"/>
          </a:xfrm>
          <a:prstGeom prst="rect">
            <a:avLst/>
          </a:prstGeom>
          <a:noFill/>
        </p:spPr>
        <p:txBody>
          <a:bodyPr wrap="square" lIns="0" tIns="0" rIns="0" bIns="0" rtlCol="0">
            <a:noAutofit/>
          </a:bodyPr>
          <a:lstStyle/>
          <a:p>
            <a:pPr algn="ctr">
              <a:lnSpc>
                <a:spcPct val="90000"/>
              </a:lnSpc>
            </a:pPr>
            <a:r>
              <a:rPr lang="fr-CH" dirty="0" smtClean="0">
                <a:latin typeface="Century Gothic" panose="020B0502020202020204" pitchFamily="34" charset="0"/>
              </a:rPr>
              <a:t>2016</a:t>
            </a:r>
            <a:endParaRPr lang="en-GB" dirty="0" err="1" smtClean="0">
              <a:latin typeface="Century Gothic" panose="020B0502020202020204" pitchFamily="34" charset="0"/>
            </a:endParaRPr>
          </a:p>
        </p:txBody>
      </p:sp>
      <p:sp>
        <p:nvSpPr>
          <p:cNvPr id="9" name="TextBox 8"/>
          <p:cNvSpPr txBox="1"/>
          <p:nvPr/>
        </p:nvSpPr>
        <p:spPr>
          <a:xfrm>
            <a:off x="323528" y="1621644"/>
            <a:ext cx="6891572" cy="504056"/>
          </a:xfrm>
          <a:prstGeom prst="rect">
            <a:avLst/>
          </a:prstGeom>
          <a:noFill/>
        </p:spPr>
        <p:txBody>
          <a:bodyPr wrap="square" lIns="0" tIns="0" rIns="0" bIns="0" rtlCol="0">
            <a:noAutofit/>
          </a:bodyPr>
          <a:lstStyle/>
          <a:p>
            <a:pPr algn="ctr">
              <a:lnSpc>
                <a:spcPct val="90000"/>
              </a:lnSpc>
            </a:pPr>
            <a:r>
              <a:rPr lang="fr-CH" b="1" dirty="0" err="1" smtClean="0">
                <a:solidFill>
                  <a:srgbClr val="0070C0"/>
                </a:solidFill>
                <a:latin typeface="Candara" panose="020E0502030303020204" pitchFamily="34" charset="0"/>
              </a:rPr>
              <a:t>Cooperation</a:t>
            </a:r>
            <a:r>
              <a:rPr lang="fr-CH" b="1" dirty="0" smtClean="0">
                <a:solidFill>
                  <a:srgbClr val="0070C0"/>
                </a:solidFill>
                <a:latin typeface="Candara" panose="020E0502030303020204" pitchFamily="34" charset="0"/>
              </a:rPr>
              <a:t>: </a:t>
            </a:r>
            <a:r>
              <a:rPr lang="fr-CH" b="1" dirty="0" err="1" smtClean="0">
                <a:solidFill>
                  <a:srgbClr val="0070C0"/>
                </a:solidFill>
                <a:latin typeface="Candara" panose="020E0502030303020204" pitchFamily="34" charset="0"/>
              </a:rPr>
              <a:t>Committee</a:t>
            </a:r>
            <a:r>
              <a:rPr lang="fr-CH" b="1" dirty="0" smtClean="0">
                <a:solidFill>
                  <a:srgbClr val="0070C0"/>
                </a:solidFill>
                <a:latin typeface="Candara" panose="020E0502030303020204" pitchFamily="34" charset="0"/>
              </a:rPr>
              <a:t> on </a:t>
            </a:r>
            <a:r>
              <a:rPr lang="fr-CH" b="1" dirty="0" err="1" smtClean="0">
                <a:solidFill>
                  <a:srgbClr val="0070C0"/>
                </a:solidFill>
                <a:latin typeface="Candara" panose="020E0502030303020204" pitchFamily="34" charset="0"/>
              </a:rPr>
              <a:t>Housing</a:t>
            </a:r>
            <a:r>
              <a:rPr lang="fr-CH" b="1" dirty="0" smtClean="0">
                <a:solidFill>
                  <a:srgbClr val="0070C0"/>
                </a:solidFill>
                <a:latin typeface="Candara" panose="020E0502030303020204" pitchFamily="34" charset="0"/>
              </a:rPr>
              <a:t> and Land Management and </a:t>
            </a:r>
            <a:r>
              <a:rPr lang="fr-CH" b="1" dirty="0" err="1" smtClean="0">
                <a:solidFill>
                  <a:srgbClr val="0070C0"/>
                </a:solidFill>
                <a:latin typeface="Candara" panose="020E0502030303020204" pitchFamily="34" charset="0"/>
              </a:rPr>
              <a:t>Committee</a:t>
            </a:r>
            <a:r>
              <a:rPr lang="fr-CH" b="1" dirty="0" smtClean="0">
                <a:solidFill>
                  <a:srgbClr val="0070C0"/>
                </a:solidFill>
                <a:latin typeface="Candara" panose="020E0502030303020204" pitchFamily="34" charset="0"/>
              </a:rPr>
              <a:t> on </a:t>
            </a:r>
            <a:r>
              <a:rPr lang="fr-CH" b="1" dirty="0" err="1" smtClean="0">
                <a:solidFill>
                  <a:srgbClr val="0070C0"/>
                </a:solidFill>
                <a:latin typeface="Candara" panose="020E0502030303020204" pitchFamily="34" charset="0"/>
              </a:rPr>
              <a:t>Sustainable</a:t>
            </a:r>
            <a:r>
              <a:rPr lang="fr-CH" b="1" dirty="0" smtClean="0">
                <a:solidFill>
                  <a:srgbClr val="0070C0"/>
                </a:solidFill>
                <a:latin typeface="Candara" panose="020E0502030303020204" pitchFamily="34" charset="0"/>
              </a:rPr>
              <a:t> </a:t>
            </a:r>
            <a:r>
              <a:rPr lang="fr-CH" b="1" dirty="0" err="1" smtClean="0">
                <a:solidFill>
                  <a:srgbClr val="0070C0"/>
                </a:solidFill>
                <a:latin typeface="Candara" panose="020E0502030303020204" pitchFamily="34" charset="0"/>
              </a:rPr>
              <a:t>Energy</a:t>
            </a:r>
            <a:r>
              <a:rPr lang="fr-CH" b="1" dirty="0" smtClean="0">
                <a:solidFill>
                  <a:srgbClr val="0070C0"/>
                </a:solidFill>
                <a:latin typeface="Candara" panose="020E0502030303020204" pitchFamily="34" charset="0"/>
              </a:rPr>
              <a:t> and </a:t>
            </a:r>
            <a:r>
              <a:rPr lang="fr-CH" b="1" dirty="0" err="1" smtClean="0">
                <a:solidFill>
                  <a:srgbClr val="0070C0"/>
                </a:solidFill>
                <a:latin typeface="Candara" panose="020E0502030303020204" pitchFamily="34" charset="0"/>
              </a:rPr>
              <a:t>Working</a:t>
            </a:r>
            <a:r>
              <a:rPr lang="fr-CH" b="1" dirty="0" smtClean="0">
                <a:solidFill>
                  <a:srgbClr val="0070C0"/>
                </a:solidFill>
                <a:latin typeface="Candara" panose="020E0502030303020204" pitchFamily="34" charset="0"/>
              </a:rPr>
              <a:t> Party 6</a:t>
            </a:r>
            <a:endParaRPr lang="en-GB" b="1" dirty="0" err="1" smtClean="0">
              <a:solidFill>
                <a:srgbClr val="0070C0"/>
              </a:solidFill>
              <a:latin typeface="Candara" panose="020E0502030303020204" pitchFamily="34" charset="0"/>
            </a:endParaRPr>
          </a:p>
        </p:txBody>
      </p:sp>
      <p:sp>
        <p:nvSpPr>
          <p:cNvPr id="10" name="Right Arrow 9"/>
          <p:cNvSpPr/>
          <p:nvPr/>
        </p:nvSpPr>
        <p:spPr>
          <a:xfrm>
            <a:off x="2483768" y="3681028"/>
            <a:ext cx="504056" cy="972108"/>
          </a:xfrm>
          <a:prstGeom prst="rightArrow">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solidFill>
                <a:sysClr val="windowText" lastClr="000000"/>
              </a:solidFill>
            </a:endParaRPr>
          </a:p>
        </p:txBody>
      </p:sp>
    </p:spTree>
    <p:extLst>
      <p:ext uri="{BB962C8B-B14F-4D97-AF65-F5344CB8AC3E}">
        <p14:creationId xmlns:p14="http://schemas.microsoft.com/office/powerpoint/2010/main" val="400434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917837" cy="603920"/>
          </a:xfrm>
        </p:spPr>
        <p:txBody>
          <a:bodyPr/>
          <a:lstStyle/>
          <a:p>
            <a:r>
              <a:rPr lang="fr-CH" sz="2800" dirty="0" smtClean="0">
                <a:solidFill>
                  <a:srgbClr val="00B0F0"/>
                </a:solidFill>
                <a:latin typeface="Century Gothic" panose="020B0502020202020204" pitchFamily="34" charset="0"/>
              </a:rPr>
              <a:t>2. </a:t>
            </a:r>
            <a:r>
              <a:rPr lang="fr-CH" sz="2800" dirty="0" err="1" smtClean="0">
                <a:solidFill>
                  <a:srgbClr val="00B0F0"/>
                </a:solidFill>
                <a:latin typeface="Century Gothic" panose="020B0502020202020204" pitchFamily="34" charset="0"/>
              </a:rPr>
              <a:t>Sustainable</a:t>
            </a:r>
            <a:r>
              <a:rPr lang="fr-CH" sz="2800" dirty="0" smtClean="0">
                <a:solidFill>
                  <a:srgbClr val="00B0F0"/>
                </a:solidFill>
                <a:latin typeface="Century Gothic" panose="020B0502020202020204" pitchFamily="34" charset="0"/>
              </a:rPr>
              <a:t> </a:t>
            </a:r>
            <a:r>
              <a:rPr lang="fr-CH" sz="2800" dirty="0" err="1" smtClean="0">
                <a:solidFill>
                  <a:srgbClr val="00B0F0"/>
                </a:solidFill>
                <a:latin typeface="Century Gothic" panose="020B0502020202020204" pitchFamily="34" charset="0"/>
              </a:rPr>
              <a:t>urban</a:t>
            </a:r>
            <a:r>
              <a:rPr lang="fr-CH" sz="2800" dirty="0" smtClean="0">
                <a:solidFill>
                  <a:srgbClr val="00B0F0"/>
                </a:solidFill>
                <a:latin typeface="Century Gothic" panose="020B0502020202020204" pitchFamily="34" charset="0"/>
              </a:rPr>
              <a:t> </a:t>
            </a:r>
            <a:r>
              <a:rPr lang="fr-CH" sz="2800" dirty="0" err="1" smtClean="0">
                <a:solidFill>
                  <a:srgbClr val="00B0F0"/>
                </a:solidFill>
                <a:latin typeface="Century Gothic" panose="020B0502020202020204" pitchFamily="34" charset="0"/>
              </a:rPr>
              <a:t>development</a:t>
            </a:r>
            <a:r>
              <a:rPr lang="fr-CH" sz="2800" dirty="0" smtClean="0">
                <a:solidFill>
                  <a:srgbClr val="00B0F0"/>
                </a:solidFill>
                <a:latin typeface="Century Gothic" panose="020B0502020202020204" pitchFamily="34" charset="0"/>
              </a:rPr>
              <a:t>: United Smart </a:t>
            </a:r>
            <a:r>
              <a:rPr lang="fr-CH" sz="2800" dirty="0" err="1" smtClean="0">
                <a:solidFill>
                  <a:srgbClr val="00B0F0"/>
                </a:solidFill>
                <a:latin typeface="Century Gothic" panose="020B0502020202020204" pitchFamily="34" charset="0"/>
              </a:rPr>
              <a:t>Cities</a:t>
            </a:r>
            <a:endParaRPr lang="en-GB" sz="2800" dirty="0">
              <a:solidFill>
                <a:srgbClr val="00B0F0"/>
              </a:solidFill>
              <a:latin typeface="Century Gothic" panose="020B0502020202020204" pitchFamily="34"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063306"/>
            <a:ext cx="3164098" cy="3023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57594" y="1340768"/>
            <a:ext cx="5034886" cy="3168352"/>
          </a:xfrm>
          <a:prstGeom prst="rect">
            <a:avLst/>
          </a:prstGeom>
          <a:noFill/>
        </p:spPr>
        <p:txBody>
          <a:bodyPr wrap="square" lIns="0" tIns="0" rIns="0" bIns="0" rtlCol="0">
            <a:noAutofit/>
          </a:bodyPr>
          <a:lstStyle/>
          <a:p>
            <a:pPr>
              <a:lnSpc>
                <a:spcPct val="90000"/>
              </a:lnSpc>
            </a:pPr>
            <a:r>
              <a:rPr lang="fr-CH" b="1" dirty="0" smtClean="0">
                <a:latin typeface="Century Gothic" panose="020B0502020202020204" pitchFamily="34" charset="0"/>
              </a:rPr>
              <a:t>IDENTITY CARD</a:t>
            </a:r>
          </a:p>
          <a:p>
            <a:pPr>
              <a:lnSpc>
                <a:spcPct val="90000"/>
              </a:lnSpc>
            </a:pPr>
            <a:endParaRPr lang="fr-CH" dirty="0" smtClean="0"/>
          </a:p>
          <a:p>
            <a:pPr marL="285750" indent="-285750">
              <a:lnSpc>
                <a:spcPct val="90000"/>
              </a:lnSpc>
              <a:buFont typeface="Arial" panose="020B0604020202020204" pitchFamily="34" charset="0"/>
              <a:buChar char="•"/>
            </a:pPr>
            <a:r>
              <a:rPr lang="fr-CH" sz="2400" dirty="0" err="1" smtClean="0">
                <a:latin typeface="Century Gothic" panose="020B0502020202020204" pitchFamily="34" charset="0"/>
              </a:rPr>
              <a:t>What</a:t>
            </a:r>
            <a:r>
              <a:rPr lang="fr-CH" sz="2400" dirty="0" smtClean="0">
                <a:latin typeface="Century Gothic" panose="020B0502020202020204" pitchFamily="34" charset="0"/>
              </a:rPr>
              <a:t>: </a:t>
            </a:r>
            <a:r>
              <a:rPr lang="fr-CH" sz="2400" dirty="0" err="1" smtClean="0">
                <a:latin typeface="Century Gothic" panose="020B0502020202020204" pitchFamily="34" charset="0"/>
              </a:rPr>
              <a:t>project</a:t>
            </a:r>
            <a:r>
              <a:rPr lang="fr-CH" sz="2400" dirty="0" smtClean="0">
                <a:latin typeface="Century Gothic" panose="020B0502020202020204" pitchFamily="34" charset="0"/>
              </a:rPr>
              <a:t> </a:t>
            </a:r>
          </a:p>
          <a:p>
            <a:pPr marL="285750" indent="-285750">
              <a:lnSpc>
                <a:spcPct val="90000"/>
              </a:lnSpc>
              <a:buFont typeface="Arial" panose="020B0604020202020204" pitchFamily="34" charset="0"/>
              <a:buChar char="•"/>
            </a:pPr>
            <a:r>
              <a:rPr lang="fr-CH" sz="2400" dirty="0" err="1" smtClean="0">
                <a:latin typeface="Century Gothic" panose="020B0502020202020204" pitchFamily="34" charset="0"/>
              </a:rPr>
              <a:t>When</a:t>
            </a:r>
            <a:r>
              <a:rPr lang="fr-CH" sz="2400" dirty="0">
                <a:latin typeface="Century Gothic" panose="020B0502020202020204" pitchFamily="34" charset="0"/>
              </a:rPr>
              <a:t>:</a:t>
            </a:r>
            <a:r>
              <a:rPr lang="fr-CH" sz="2400" dirty="0" smtClean="0">
                <a:latin typeface="Century Gothic" panose="020B0502020202020204" pitchFamily="34" charset="0"/>
              </a:rPr>
              <a:t> 2014-2020</a:t>
            </a:r>
          </a:p>
          <a:p>
            <a:pPr marL="285750" indent="-285750">
              <a:lnSpc>
                <a:spcPct val="90000"/>
              </a:lnSpc>
              <a:buFont typeface="Arial" panose="020B0604020202020204" pitchFamily="34" charset="0"/>
              <a:buChar char="•"/>
            </a:pPr>
            <a:r>
              <a:rPr lang="fr-CH" sz="2400" dirty="0" err="1" smtClean="0">
                <a:latin typeface="Century Gothic" panose="020B0502020202020204" pitchFamily="34" charset="0"/>
              </a:rPr>
              <a:t>Why</a:t>
            </a:r>
            <a:r>
              <a:rPr lang="fr-CH" sz="2400" dirty="0" smtClean="0">
                <a:latin typeface="Century Gothic" panose="020B0502020202020204" pitchFamily="34" charset="0"/>
              </a:rPr>
              <a:t>: </a:t>
            </a:r>
            <a:r>
              <a:rPr lang="fr-CH" sz="2400" dirty="0" err="1" smtClean="0">
                <a:latin typeface="Century Gothic" panose="020B0502020202020204" pitchFamily="34" charset="0"/>
              </a:rPr>
              <a:t>survey</a:t>
            </a:r>
            <a:r>
              <a:rPr lang="fr-CH" sz="2400" dirty="0" smtClean="0">
                <a:latin typeface="Century Gothic" panose="020B0502020202020204" pitchFamily="34" charset="0"/>
              </a:rPr>
              <a:t> «Challenges and </a:t>
            </a:r>
            <a:r>
              <a:rPr lang="fr-CH" sz="2400" dirty="0" err="1" smtClean="0">
                <a:latin typeface="Century Gothic" panose="020B0502020202020204" pitchFamily="34" charset="0"/>
              </a:rPr>
              <a:t>Priorities</a:t>
            </a:r>
            <a:r>
              <a:rPr lang="fr-CH" sz="2400" dirty="0" smtClean="0">
                <a:latin typeface="Century Gothic" panose="020B0502020202020204" pitchFamily="34" charset="0"/>
              </a:rPr>
              <a:t> in the ECE </a:t>
            </a:r>
            <a:r>
              <a:rPr lang="fr-CH" sz="2400" dirty="0" err="1" smtClean="0">
                <a:latin typeface="Century Gothic" panose="020B0502020202020204" pitchFamily="34" charset="0"/>
              </a:rPr>
              <a:t>region</a:t>
            </a:r>
            <a:r>
              <a:rPr lang="fr-CH" sz="2400" dirty="0" smtClean="0">
                <a:latin typeface="Century Gothic" panose="020B0502020202020204" pitchFamily="34" charset="0"/>
              </a:rPr>
              <a:t>»</a:t>
            </a:r>
          </a:p>
          <a:p>
            <a:pPr marL="285750" indent="-285750">
              <a:lnSpc>
                <a:spcPct val="90000"/>
              </a:lnSpc>
              <a:buFont typeface="Arial" panose="020B0604020202020204" pitchFamily="34" charset="0"/>
              <a:buChar char="•"/>
            </a:pPr>
            <a:r>
              <a:rPr lang="fr-CH" sz="2400" dirty="0" err="1" smtClean="0">
                <a:latin typeface="Century Gothic" panose="020B0502020202020204" pitchFamily="34" charset="0"/>
              </a:rPr>
              <a:t>Who</a:t>
            </a:r>
            <a:r>
              <a:rPr lang="fr-CH" sz="2400" dirty="0" smtClean="0">
                <a:latin typeface="Century Gothic" panose="020B0502020202020204" pitchFamily="34" charset="0"/>
              </a:rPr>
              <a:t>: UNECE </a:t>
            </a:r>
            <a:r>
              <a:rPr lang="fr-CH" sz="2400" dirty="0" err="1" smtClean="0">
                <a:latin typeface="Century Gothic" panose="020B0502020202020204" pitchFamily="34" charset="0"/>
              </a:rPr>
              <a:t>with</a:t>
            </a:r>
            <a:r>
              <a:rPr lang="fr-CH" sz="2400" dirty="0" smtClean="0">
                <a:latin typeface="Century Gothic" panose="020B0502020202020204" pitchFamily="34" charset="0"/>
              </a:rPr>
              <a:t> </a:t>
            </a:r>
            <a:r>
              <a:rPr lang="fr-CH" sz="2400" dirty="0" err="1" smtClean="0">
                <a:latin typeface="Century Gothic" panose="020B0502020202020204" pitchFamily="34" charset="0"/>
              </a:rPr>
              <a:t>partners</a:t>
            </a:r>
            <a:endParaRPr lang="fr-CH" sz="2400" dirty="0" smtClean="0">
              <a:latin typeface="Century Gothic" panose="020B0502020202020204" pitchFamily="34" charset="0"/>
            </a:endParaRPr>
          </a:p>
          <a:p>
            <a:pPr marL="285750" indent="-285750">
              <a:lnSpc>
                <a:spcPct val="90000"/>
              </a:lnSpc>
              <a:buFont typeface="Arial" panose="020B0604020202020204" pitchFamily="34" charset="0"/>
              <a:buChar char="•"/>
            </a:pPr>
            <a:endParaRPr lang="fr-CH" sz="2400" dirty="0" smtClean="0">
              <a:latin typeface="Century Gothic" panose="020B0502020202020204" pitchFamily="34" charset="0"/>
            </a:endParaRPr>
          </a:p>
          <a:p>
            <a:pPr marL="285750" indent="-285750">
              <a:lnSpc>
                <a:spcPct val="90000"/>
              </a:lnSpc>
              <a:buFont typeface="Arial" panose="020B0604020202020204" pitchFamily="34" charset="0"/>
              <a:buChar char="•"/>
            </a:pPr>
            <a:endParaRPr lang="fr-CH" dirty="0" smtClean="0">
              <a:latin typeface="Century Gothic" panose="020B0502020202020204" pitchFamily="34" charset="0"/>
            </a:endParaRPr>
          </a:p>
          <a:p>
            <a:pPr>
              <a:lnSpc>
                <a:spcPct val="90000"/>
              </a:lnSpc>
            </a:pPr>
            <a:endParaRPr lang="en-GB" dirty="0" err="1" smtClean="0">
              <a:latin typeface="Century Gothic" panose="020B0502020202020204"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301" y="4995614"/>
            <a:ext cx="2239293" cy="697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2981" y="5047775"/>
            <a:ext cx="1196926" cy="59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026" y="5047775"/>
            <a:ext cx="1831902" cy="48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961" y="4845106"/>
            <a:ext cx="1249340" cy="93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34640" r="35522"/>
          <a:stretch/>
        </p:blipFill>
        <p:spPr>
          <a:xfrm>
            <a:off x="6228184" y="5670384"/>
            <a:ext cx="654343" cy="1099312"/>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3" y="5670384"/>
            <a:ext cx="1195038" cy="1195038"/>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4876" y="5806352"/>
            <a:ext cx="1342948" cy="855507"/>
          </a:xfrm>
          <a:prstGeom prst="rect">
            <a:avLst/>
          </a:prstGeom>
        </p:spPr>
      </p:pic>
      <p:pic>
        <p:nvPicPr>
          <p:cNvPr id="14"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38309" y="5565150"/>
            <a:ext cx="536880" cy="118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3033" y="6001615"/>
            <a:ext cx="1074951" cy="5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48656" y="5806352"/>
            <a:ext cx="1050062" cy="78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14218" y="4275707"/>
            <a:ext cx="2517356" cy="772068"/>
          </a:xfrm>
          <a:prstGeom prst="rect">
            <a:avLst/>
          </a:prstGeom>
        </p:spPr>
      </p:pic>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36082" y="5734141"/>
            <a:ext cx="865634" cy="97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p:nvPicPr>
        <p:blipFill rotWithShape="1">
          <a:blip r:embed="rId15">
            <a:extLst>
              <a:ext uri="{28A0092B-C50C-407E-A947-70E740481C1C}">
                <a14:useLocalDpi xmlns:a14="http://schemas.microsoft.com/office/drawing/2010/main" val="0"/>
              </a:ext>
            </a:extLst>
          </a:blip>
          <a:srcRect r="76797"/>
          <a:stretch/>
        </p:blipFill>
        <p:spPr>
          <a:xfrm>
            <a:off x="7164289" y="116631"/>
            <a:ext cx="864096" cy="811549"/>
          </a:xfrm>
          <a:prstGeom prst="rect">
            <a:avLst/>
          </a:prstGeom>
        </p:spPr>
      </p:pic>
    </p:spTree>
    <p:extLst>
      <p:ext uri="{BB962C8B-B14F-4D97-AF65-F5344CB8AC3E}">
        <p14:creationId xmlns:p14="http://schemas.microsoft.com/office/powerpoint/2010/main" val="341337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69" y="5021051"/>
            <a:ext cx="2115487" cy="160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44628" y="220073"/>
            <a:ext cx="6347048" cy="832663"/>
          </a:xfrm>
        </p:spPr>
        <p:txBody>
          <a:bodyPr/>
          <a:lstStyle/>
          <a:p>
            <a:r>
              <a:rPr lang="fr-CH" sz="2800" dirty="0">
                <a:solidFill>
                  <a:srgbClr val="00B0F0"/>
                </a:solidFill>
                <a:latin typeface="Century Gothic" panose="020B0502020202020204" pitchFamily="34" charset="0"/>
              </a:rPr>
              <a:t>2. </a:t>
            </a:r>
            <a:r>
              <a:rPr lang="fr-CH" sz="2800" dirty="0" err="1">
                <a:solidFill>
                  <a:srgbClr val="00B0F0"/>
                </a:solidFill>
                <a:latin typeface="Century Gothic" panose="020B0502020202020204" pitchFamily="34" charset="0"/>
              </a:rPr>
              <a:t>Sustainable</a:t>
            </a:r>
            <a:r>
              <a:rPr lang="fr-CH" sz="2800" dirty="0">
                <a:solidFill>
                  <a:srgbClr val="00B0F0"/>
                </a:solidFill>
                <a:latin typeface="Century Gothic" panose="020B0502020202020204" pitchFamily="34" charset="0"/>
              </a:rPr>
              <a:t> </a:t>
            </a:r>
            <a:r>
              <a:rPr lang="fr-CH" sz="2800" dirty="0" err="1">
                <a:solidFill>
                  <a:srgbClr val="00B0F0"/>
                </a:solidFill>
                <a:latin typeface="Century Gothic" panose="020B0502020202020204" pitchFamily="34" charset="0"/>
              </a:rPr>
              <a:t>urban</a:t>
            </a:r>
            <a:r>
              <a:rPr lang="fr-CH" sz="2800" dirty="0">
                <a:solidFill>
                  <a:srgbClr val="00B0F0"/>
                </a:solidFill>
                <a:latin typeface="Century Gothic" panose="020B0502020202020204" pitchFamily="34" charset="0"/>
              </a:rPr>
              <a:t> </a:t>
            </a:r>
            <a:r>
              <a:rPr lang="fr-CH" sz="2800" dirty="0" err="1">
                <a:solidFill>
                  <a:srgbClr val="00B0F0"/>
                </a:solidFill>
                <a:latin typeface="Century Gothic" panose="020B0502020202020204" pitchFamily="34" charset="0"/>
              </a:rPr>
              <a:t>development</a:t>
            </a:r>
            <a:r>
              <a:rPr lang="fr-CH" sz="2800" dirty="0">
                <a:solidFill>
                  <a:srgbClr val="00B0F0"/>
                </a:solidFill>
                <a:latin typeface="Century Gothic" panose="020B0502020202020204" pitchFamily="34" charset="0"/>
              </a:rPr>
              <a:t>: United Smart </a:t>
            </a:r>
            <a:r>
              <a:rPr lang="fr-CH" sz="2800" dirty="0" err="1" smtClean="0">
                <a:solidFill>
                  <a:srgbClr val="00B0F0"/>
                </a:solidFill>
                <a:latin typeface="Century Gothic" panose="020B0502020202020204" pitchFamily="34" charset="0"/>
              </a:rPr>
              <a:t>Cities</a:t>
            </a:r>
            <a:r>
              <a:rPr lang="fr-CH" sz="2800" dirty="0" smtClean="0">
                <a:solidFill>
                  <a:srgbClr val="00B0F0"/>
                </a:solidFill>
                <a:latin typeface="Century Gothic" panose="020B0502020202020204" pitchFamily="34" charset="0"/>
              </a:rPr>
              <a:t> - </a:t>
            </a:r>
            <a:r>
              <a:rPr lang="fr-CH" sz="2800" dirty="0" err="1" smtClean="0">
                <a:solidFill>
                  <a:srgbClr val="00B0F0"/>
                </a:solidFill>
                <a:latin typeface="Century Gothic" panose="020B0502020202020204" pitchFamily="34" charset="0"/>
              </a:rPr>
              <a:t>activities</a:t>
            </a:r>
            <a:endParaRPr lang="en-GB" sz="2800" dirty="0">
              <a:solidFill>
                <a:srgbClr val="00B0F0"/>
              </a:solidFill>
              <a:latin typeface="Century Gothic" panose="020B0502020202020204" pitchFamily="34" charset="0"/>
            </a:endParaRPr>
          </a:p>
        </p:txBody>
      </p:sp>
      <p:sp>
        <p:nvSpPr>
          <p:cNvPr id="4" name="Rounded Rectangle 3"/>
          <p:cNvSpPr/>
          <p:nvPr/>
        </p:nvSpPr>
        <p:spPr>
          <a:xfrm>
            <a:off x="439271" y="1698249"/>
            <a:ext cx="1728192" cy="1946775"/>
          </a:xfrm>
          <a:prstGeom prst="roundRect">
            <a:avLst/>
          </a:prstGeom>
          <a:solidFill>
            <a:srgbClr val="FFC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
        <p:nvSpPr>
          <p:cNvPr id="5" name="Rounded Rectangle 4"/>
          <p:cNvSpPr/>
          <p:nvPr/>
        </p:nvSpPr>
        <p:spPr>
          <a:xfrm>
            <a:off x="2372125" y="1717258"/>
            <a:ext cx="1789384" cy="1935898"/>
          </a:xfrm>
          <a:prstGeom prst="roundRect">
            <a:avLst/>
          </a:prstGeom>
          <a:solidFill>
            <a:srgbClr val="BFE2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
        <p:nvSpPr>
          <p:cNvPr id="6" name="Rounded Rectangle 5"/>
          <p:cNvSpPr/>
          <p:nvPr/>
        </p:nvSpPr>
        <p:spPr>
          <a:xfrm>
            <a:off x="4572000" y="1725391"/>
            <a:ext cx="2016224" cy="1919633"/>
          </a:xfrm>
          <a:prstGeom prst="roundRect">
            <a:avLst/>
          </a:prstGeom>
          <a:solidFill>
            <a:srgbClr val="D9EFF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
        <p:nvSpPr>
          <p:cNvPr id="7" name="Rounded Rectangle 6"/>
          <p:cNvSpPr/>
          <p:nvPr/>
        </p:nvSpPr>
        <p:spPr>
          <a:xfrm>
            <a:off x="6957809" y="1678857"/>
            <a:ext cx="1872208" cy="1966167"/>
          </a:xfrm>
          <a:prstGeom prst="roundRect">
            <a:avLst/>
          </a:prstGeom>
          <a:solidFill>
            <a:srgbClr val="F7A99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
        <p:nvSpPr>
          <p:cNvPr id="10" name="Content Placeholder 9"/>
          <p:cNvSpPr txBox="1">
            <a:spLocks noGrp="1"/>
          </p:cNvSpPr>
          <p:nvPr>
            <p:ph idx="1"/>
          </p:nvPr>
        </p:nvSpPr>
        <p:spPr>
          <a:xfrm>
            <a:off x="548698" y="3192192"/>
            <a:ext cx="8229600" cy="261391"/>
          </a:xfrm>
          <a:prstGeom prst="rect">
            <a:avLst/>
          </a:prstGeom>
          <a:solidFill>
            <a:srgbClr val="C00000"/>
          </a:solidFill>
          <a:ln>
            <a:solidFill>
              <a:srgbClr val="C00000"/>
            </a:solidFill>
          </a:ln>
        </p:spPr>
        <p:txBody>
          <a:bodyPr wrap="square" lIns="0" tIns="0" rIns="0" bIns="0" rtlCol="0">
            <a:noAutofit/>
          </a:bodyPr>
          <a:lstStyle/>
          <a:p>
            <a:pPr marL="0" indent="0" algn="ctr">
              <a:lnSpc>
                <a:spcPct val="90000"/>
              </a:lnSpc>
              <a:buNone/>
            </a:pPr>
            <a:r>
              <a:rPr lang="fr-CH" sz="1400" b="1" dirty="0" err="1" smtClean="0">
                <a:solidFill>
                  <a:schemeClr val="bg1"/>
                </a:solidFill>
                <a:latin typeface="Century Gothic" panose="020B0502020202020204" pitchFamily="34" charset="0"/>
              </a:rPr>
              <a:t>Capacity</a:t>
            </a:r>
            <a:r>
              <a:rPr lang="fr-CH" sz="1400" b="1" dirty="0" smtClean="0">
                <a:solidFill>
                  <a:schemeClr val="bg1"/>
                </a:solidFill>
                <a:latin typeface="Century Gothic" panose="020B0502020202020204" pitchFamily="34" charset="0"/>
              </a:rPr>
              <a:t> building</a:t>
            </a:r>
            <a:endParaRPr lang="en-GB" sz="1400" b="1" dirty="0" err="1" smtClean="0">
              <a:solidFill>
                <a:schemeClr val="bg1"/>
              </a:solidFill>
              <a:latin typeface="Century Gothic" panose="020B0502020202020204" pitchFamily="34" charset="0"/>
            </a:endParaRPr>
          </a:p>
        </p:txBody>
      </p:sp>
      <p:grpSp>
        <p:nvGrpSpPr>
          <p:cNvPr id="11" name="Group 10"/>
          <p:cNvGrpSpPr/>
          <p:nvPr/>
        </p:nvGrpSpPr>
        <p:grpSpPr>
          <a:xfrm>
            <a:off x="539551" y="1628799"/>
            <a:ext cx="1112400" cy="482400"/>
            <a:chOff x="185714" y="262379"/>
            <a:chExt cx="983693" cy="305360"/>
          </a:xfrm>
          <a:solidFill>
            <a:srgbClr val="FFC000"/>
          </a:solidFill>
        </p:grpSpPr>
        <p:sp>
          <p:nvSpPr>
            <p:cNvPr id="12" name="Rounded Rectangle 11"/>
            <p:cNvSpPr/>
            <p:nvPr/>
          </p:nvSpPr>
          <p:spPr>
            <a:xfrm>
              <a:off x="185714" y="262379"/>
              <a:ext cx="983693" cy="30536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194658" y="271323"/>
              <a:ext cx="965805" cy="2874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fr-CH" sz="1600" b="1" kern="1200" dirty="0" smtClean="0">
                  <a:latin typeface="Century Gothic" panose="020B0502020202020204" pitchFamily="34" charset="0"/>
                </a:rPr>
                <a:t>Activity 1</a:t>
              </a:r>
              <a:endParaRPr lang="en-GB" sz="1600" b="1" kern="1200" dirty="0">
                <a:latin typeface="Century Gothic" panose="020B0502020202020204" pitchFamily="34" charset="0"/>
              </a:endParaRPr>
            </a:p>
          </p:txBody>
        </p:sp>
      </p:grpSp>
      <p:grpSp>
        <p:nvGrpSpPr>
          <p:cNvPr id="14" name="Group 13"/>
          <p:cNvGrpSpPr/>
          <p:nvPr/>
        </p:nvGrpSpPr>
        <p:grpSpPr>
          <a:xfrm>
            <a:off x="2404065" y="1678374"/>
            <a:ext cx="1112400" cy="483486"/>
            <a:chOff x="2172410" y="262375"/>
            <a:chExt cx="1024566" cy="252618"/>
          </a:xfrm>
          <a:solidFill>
            <a:srgbClr val="BFE2CA"/>
          </a:solidFill>
        </p:grpSpPr>
        <p:sp>
          <p:nvSpPr>
            <p:cNvPr id="15" name="Rounded Rectangle 14"/>
            <p:cNvSpPr/>
            <p:nvPr/>
          </p:nvSpPr>
          <p:spPr>
            <a:xfrm>
              <a:off x="2172410" y="262375"/>
              <a:ext cx="1024566" cy="25261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2179809" y="269774"/>
              <a:ext cx="1009768" cy="2378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fr-CH" sz="1600" b="1" kern="1200" dirty="0" smtClean="0">
                  <a:latin typeface="Century Gothic" panose="020B0502020202020204" pitchFamily="34" charset="0"/>
                </a:rPr>
                <a:t>Activity 2</a:t>
              </a:r>
              <a:endParaRPr lang="en-GB" sz="1600" b="1" kern="1200" dirty="0">
                <a:latin typeface="Century Gothic" panose="020B0502020202020204" pitchFamily="34" charset="0"/>
              </a:endParaRPr>
            </a:p>
          </p:txBody>
        </p:sp>
      </p:grpSp>
      <p:grpSp>
        <p:nvGrpSpPr>
          <p:cNvPr id="17" name="Group 16"/>
          <p:cNvGrpSpPr/>
          <p:nvPr/>
        </p:nvGrpSpPr>
        <p:grpSpPr>
          <a:xfrm>
            <a:off x="4798189" y="1628801"/>
            <a:ext cx="1112064" cy="480614"/>
            <a:chOff x="4371526" y="262379"/>
            <a:chExt cx="925939" cy="305360"/>
          </a:xfrm>
        </p:grpSpPr>
        <p:sp>
          <p:nvSpPr>
            <p:cNvPr id="18" name="Rounded Rectangle 17"/>
            <p:cNvSpPr/>
            <p:nvPr/>
          </p:nvSpPr>
          <p:spPr>
            <a:xfrm>
              <a:off x="4371526" y="262379"/>
              <a:ext cx="925939" cy="3053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p:nvPr/>
          </p:nvSpPr>
          <p:spPr>
            <a:xfrm>
              <a:off x="4380470" y="271323"/>
              <a:ext cx="908051" cy="287472"/>
            </a:xfrm>
            <a:prstGeom prst="rect">
              <a:avLst/>
            </a:prstGeom>
            <a:solidFill>
              <a:srgbClr val="D9EFF9"/>
            </a:solidFill>
          </p:spPr>
          <p:style>
            <a:lnRef idx="0">
              <a:scrgbClr r="0" g="0" b="0"/>
            </a:lnRef>
            <a:fillRef idx="0">
              <a:scrgbClr r="0" g="0" b="0"/>
            </a:fillRef>
            <a:effectRef idx="0">
              <a:scrgbClr r="0" g="0" b="0"/>
            </a:effectRef>
            <a:fontRef idx="minor">
              <a:schemeClr val="lt1"/>
            </a:fontRef>
          </p:style>
          <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fr-CH" sz="1600" b="1" kern="1200" dirty="0" smtClean="0">
                  <a:latin typeface="Century Gothic" panose="020B0502020202020204" pitchFamily="34" charset="0"/>
                </a:rPr>
                <a:t>Activity 3</a:t>
              </a:r>
              <a:endParaRPr lang="en-GB" sz="1600" b="1" kern="1200" dirty="0">
                <a:latin typeface="Century Gothic" panose="020B0502020202020204" pitchFamily="34" charset="0"/>
              </a:endParaRPr>
            </a:p>
          </p:txBody>
        </p:sp>
      </p:grpSp>
      <p:grpSp>
        <p:nvGrpSpPr>
          <p:cNvPr id="20" name="Group 19"/>
          <p:cNvGrpSpPr/>
          <p:nvPr/>
        </p:nvGrpSpPr>
        <p:grpSpPr>
          <a:xfrm>
            <a:off x="7050130" y="1628800"/>
            <a:ext cx="1112400" cy="482400"/>
            <a:chOff x="6615160" y="157086"/>
            <a:chExt cx="966826" cy="357904"/>
          </a:xfrm>
        </p:grpSpPr>
        <p:sp>
          <p:nvSpPr>
            <p:cNvPr id="21" name="Rounded Rectangle 20"/>
            <p:cNvSpPr/>
            <p:nvPr/>
          </p:nvSpPr>
          <p:spPr>
            <a:xfrm>
              <a:off x="6615160" y="262377"/>
              <a:ext cx="966826" cy="25261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6622559" y="157086"/>
              <a:ext cx="952028" cy="342527"/>
            </a:xfrm>
            <a:prstGeom prst="rect">
              <a:avLst/>
            </a:prstGeom>
            <a:solidFill>
              <a:srgbClr val="F7A998"/>
            </a:solidFill>
          </p:spPr>
          <p:style>
            <a:lnRef idx="0">
              <a:scrgbClr r="0" g="0" b="0"/>
            </a:lnRef>
            <a:fillRef idx="0">
              <a:scrgbClr r="0" g="0" b="0"/>
            </a:fillRef>
            <a:effectRef idx="0">
              <a:scrgbClr r="0" g="0" b="0"/>
            </a:effectRef>
            <a:fontRef idx="minor">
              <a:schemeClr val="lt1"/>
            </a:fontRef>
          </p:style>
          <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fr-CH" sz="1600" b="1" kern="1200" dirty="0" smtClean="0">
                  <a:latin typeface="Century Gothic" panose="020B0502020202020204" pitchFamily="34" charset="0"/>
                </a:rPr>
                <a:t>Activity 4</a:t>
              </a:r>
              <a:endParaRPr lang="en-GB" sz="1600" b="1" kern="1200" dirty="0">
                <a:latin typeface="Century Gothic" panose="020B0502020202020204" pitchFamily="34" charset="0"/>
              </a:endParaRPr>
            </a:p>
          </p:txBody>
        </p:sp>
      </p:grpSp>
      <p:sp>
        <p:nvSpPr>
          <p:cNvPr id="23" name="TextBox 22"/>
          <p:cNvSpPr txBox="1"/>
          <p:nvPr/>
        </p:nvSpPr>
        <p:spPr>
          <a:xfrm>
            <a:off x="439271" y="2321194"/>
            <a:ext cx="1584176" cy="1080120"/>
          </a:xfrm>
          <a:prstGeom prst="rect">
            <a:avLst/>
          </a:prstGeom>
          <a:noFill/>
        </p:spPr>
        <p:txBody>
          <a:bodyPr wrap="square" lIns="0" tIns="0" rIns="0" bIns="0" rtlCol="0">
            <a:noAutofit/>
          </a:bodyPr>
          <a:lstStyle/>
          <a:p>
            <a:pPr marL="285750" lvl="0" indent="-285750">
              <a:buFont typeface="Arial" panose="020B0604020202020204" pitchFamily="34" charset="0"/>
              <a:buChar char="•"/>
            </a:pPr>
            <a:r>
              <a:rPr lang="fr-CH" sz="1400" b="1" dirty="0" err="1">
                <a:latin typeface="Century Gothic" panose="020B0502020202020204" pitchFamily="34" charset="0"/>
              </a:rPr>
              <a:t>Methodology</a:t>
            </a:r>
            <a:r>
              <a:rPr lang="fr-CH" sz="1400" b="1" dirty="0">
                <a:latin typeface="Century Gothic" panose="020B0502020202020204" pitchFamily="34" charset="0"/>
              </a:rPr>
              <a:t> </a:t>
            </a:r>
            <a:endParaRPr lang="en-GB" sz="1400" b="1" dirty="0">
              <a:latin typeface="Century Gothic" panose="020B0502020202020204" pitchFamily="34" charset="0"/>
            </a:endParaRPr>
          </a:p>
          <a:p>
            <a:pPr marL="285750" lvl="0" indent="-285750">
              <a:buFont typeface="Arial" panose="020B0604020202020204" pitchFamily="34" charset="0"/>
              <a:buChar char="•"/>
            </a:pPr>
            <a:r>
              <a:rPr lang="fr-CH" sz="1400" b="1" dirty="0">
                <a:latin typeface="Century Gothic" panose="020B0502020202020204" pitchFamily="34" charset="0"/>
              </a:rPr>
              <a:t>Pilot </a:t>
            </a:r>
            <a:r>
              <a:rPr lang="fr-CH" sz="1400" b="1" dirty="0" err="1">
                <a:latin typeface="Century Gothic" panose="020B0502020202020204" pitchFamily="34" charset="0"/>
              </a:rPr>
              <a:t>cities</a:t>
            </a:r>
            <a:endParaRPr lang="en-GB" sz="1400" b="1" dirty="0">
              <a:latin typeface="Century Gothic" panose="020B0502020202020204" pitchFamily="34" charset="0"/>
            </a:endParaRPr>
          </a:p>
        </p:txBody>
      </p:sp>
      <p:sp>
        <p:nvSpPr>
          <p:cNvPr id="24" name="TextBox 23"/>
          <p:cNvSpPr txBox="1"/>
          <p:nvPr/>
        </p:nvSpPr>
        <p:spPr>
          <a:xfrm>
            <a:off x="2411464" y="2280919"/>
            <a:ext cx="1584175" cy="864096"/>
          </a:xfrm>
          <a:prstGeom prst="rect">
            <a:avLst/>
          </a:prstGeom>
          <a:noFill/>
        </p:spPr>
        <p:txBody>
          <a:bodyPr wrap="square" lIns="0" tIns="0" rIns="0" bIns="0" rtlCol="0">
            <a:noAutofit/>
          </a:bodyPr>
          <a:lstStyle/>
          <a:p>
            <a:pPr marL="285750" lvl="0" indent="-285750">
              <a:buFont typeface="Arial" panose="020B0604020202020204" pitchFamily="34" charset="0"/>
              <a:buChar char="•"/>
            </a:pPr>
            <a:r>
              <a:rPr lang="fr-CH" sz="1400" b="1" dirty="0">
                <a:latin typeface="Century Gothic" panose="020B0502020202020204" pitchFamily="34" charset="0"/>
              </a:rPr>
              <a:t>City </a:t>
            </a:r>
            <a:r>
              <a:rPr lang="fr-CH" sz="1400" b="1" dirty="0" err="1">
                <a:latin typeface="Century Gothic" panose="020B0502020202020204" pitchFamily="34" charset="0"/>
              </a:rPr>
              <a:t>assessment</a:t>
            </a:r>
            <a:endParaRPr lang="en-GB" sz="1400" b="1" dirty="0">
              <a:latin typeface="Century Gothic" panose="020B0502020202020204" pitchFamily="34" charset="0"/>
            </a:endParaRPr>
          </a:p>
        </p:txBody>
      </p:sp>
      <p:sp>
        <p:nvSpPr>
          <p:cNvPr id="25" name="TextBox 24"/>
          <p:cNvSpPr txBox="1"/>
          <p:nvPr/>
        </p:nvSpPr>
        <p:spPr>
          <a:xfrm>
            <a:off x="4575451" y="2348777"/>
            <a:ext cx="2016225" cy="792088"/>
          </a:xfrm>
          <a:prstGeom prst="rect">
            <a:avLst/>
          </a:prstGeom>
          <a:noFill/>
        </p:spPr>
        <p:txBody>
          <a:bodyPr wrap="square" lIns="0" tIns="0" rIns="0" bIns="0" rtlCol="0">
            <a:noAutofit/>
          </a:bodyPr>
          <a:lstStyle/>
          <a:p>
            <a:pPr marL="285750" lvl="0" indent="-285750">
              <a:buFont typeface="Arial" panose="020B0604020202020204" pitchFamily="34" charset="0"/>
              <a:buChar char="•"/>
            </a:pPr>
            <a:r>
              <a:rPr lang="fr-CH" sz="1400" b="1" dirty="0" err="1">
                <a:latin typeface="Century Gothic" panose="020B0502020202020204" pitchFamily="34" charset="0"/>
              </a:rPr>
              <a:t>Implementation</a:t>
            </a:r>
            <a:r>
              <a:rPr lang="fr-CH" sz="1400" b="1" dirty="0">
                <a:latin typeface="Century Gothic" panose="020B0502020202020204" pitchFamily="34" charset="0"/>
              </a:rPr>
              <a:t> </a:t>
            </a:r>
            <a:r>
              <a:rPr lang="fr-CH" sz="1400" b="1" dirty="0" smtClean="0">
                <a:latin typeface="Century Gothic" panose="020B0502020202020204" pitchFamily="34" charset="0"/>
              </a:rPr>
              <a:t>of </a:t>
            </a:r>
            <a:r>
              <a:rPr lang="fr-CH" sz="1400" b="1" dirty="0">
                <a:latin typeface="Century Gothic" panose="020B0502020202020204" pitchFamily="34" charset="0"/>
              </a:rPr>
              <a:t>the </a:t>
            </a:r>
            <a:r>
              <a:rPr lang="fr-CH" sz="1400" b="1" dirty="0" err="1">
                <a:latin typeface="Century Gothic" panose="020B0502020202020204" pitchFamily="34" charset="0"/>
              </a:rPr>
              <a:t>reccommendations</a:t>
            </a:r>
            <a:endParaRPr lang="en-GB" sz="1400" b="1" dirty="0">
              <a:latin typeface="Century Gothic" panose="020B0502020202020204" pitchFamily="34" charset="0"/>
            </a:endParaRPr>
          </a:p>
        </p:txBody>
      </p:sp>
      <p:sp>
        <p:nvSpPr>
          <p:cNvPr id="26" name="TextBox 25"/>
          <p:cNvSpPr txBox="1"/>
          <p:nvPr/>
        </p:nvSpPr>
        <p:spPr>
          <a:xfrm>
            <a:off x="7118847" y="2301455"/>
            <a:ext cx="1584176" cy="1152128"/>
          </a:xfrm>
          <a:prstGeom prst="rect">
            <a:avLst/>
          </a:prstGeom>
          <a:noFill/>
        </p:spPr>
        <p:txBody>
          <a:bodyPr wrap="square" lIns="0" tIns="0" rIns="0" bIns="0" rtlCol="0">
            <a:noAutofit/>
          </a:bodyPr>
          <a:lstStyle/>
          <a:p>
            <a:pPr marL="285750" lvl="0" indent="-285750">
              <a:buFont typeface="Arial" panose="020B0604020202020204" pitchFamily="34" charset="0"/>
              <a:buChar char="•"/>
            </a:pPr>
            <a:r>
              <a:rPr lang="fr-CH" sz="1400" b="1" dirty="0">
                <a:latin typeface="Century Gothic" panose="020B0502020202020204" pitchFamily="34" charset="0"/>
              </a:rPr>
              <a:t>Monitoring</a:t>
            </a:r>
            <a:endParaRPr lang="en-GB" sz="1400" b="1" dirty="0">
              <a:latin typeface="Century Gothic" panose="020B0502020202020204" pitchFamily="34" charset="0"/>
            </a:endParaRPr>
          </a:p>
          <a:p>
            <a:pPr marL="285750" lvl="0" indent="-285750">
              <a:buFont typeface="Arial" panose="020B0604020202020204" pitchFamily="34" charset="0"/>
              <a:buChar char="•"/>
            </a:pPr>
            <a:r>
              <a:rPr lang="fr-CH" sz="1400" b="1" dirty="0" err="1">
                <a:latin typeface="Century Gothic" panose="020B0502020202020204" pitchFamily="34" charset="0"/>
              </a:rPr>
              <a:t>Benchmarking</a:t>
            </a:r>
            <a:endParaRPr lang="en-GB" sz="1400" b="1" dirty="0">
              <a:latin typeface="Century Gothic" panose="020B0502020202020204" pitchFamily="34" charset="0"/>
            </a:endParaRPr>
          </a:p>
        </p:txBody>
      </p:sp>
      <p:sp>
        <p:nvSpPr>
          <p:cNvPr id="27" name="TextBox 26"/>
          <p:cNvSpPr txBox="1"/>
          <p:nvPr/>
        </p:nvSpPr>
        <p:spPr>
          <a:xfrm>
            <a:off x="2217603" y="3789040"/>
            <a:ext cx="4708793" cy="360040"/>
          </a:xfrm>
          <a:prstGeom prst="rect">
            <a:avLst/>
          </a:prstGeom>
          <a:noFill/>
        </p:spPr>
        <p:txBody>
          <a:bodyPr wrap="square" lIns="0" tIns="0" rIns="0" bIns="0" rtlCol="0">
            <a:noAutofit/>
          </a:bodyPr>
          <a:lstStyle/>
          <a:p>
            <a:pPr algn="ctr">
              <a:lnSpc>
                <a:spcPct val="90000"/>
              </a:lnSpc>
            </a:pPr>
            <a:r>
              <a:rPr lang="fr-CH" dirty="0" smtClean="0">
                <a:latin typeface="Century Gothic" panose="020B0502020202020204" pitchFamily="34" charset="0"/>
              </a:rPr>
              <a:t>Outputs</a:t>
            </a:r>
            <a:endParaRPr lang="en-GB" dirty="0" err="1" smtClean="0">
              <a:latin typeface="Century Gothic" panose="020B0502020202020204" pitchFamily="34" charset="0"/>
            </a:endParaRPr>
          </a:p>
        </p:txBody>
      </p:sp>
      <p:sp>
        <p:nvSpPr>
          <p:cNvPr id="28" name="Down Arrow 27"/>
          <p:cNvSpPr/>
          <p:nvPr/>
        </p:nvSpPr>
        <p:spPr>
          <a:xfrm>
            <a:off x="901218" y="3894838"/>
            <a:ext cx="660282" cy="612068"/>
          </a:xfrm>
          <a:prstGeom prst="downArrow">
            <a:avLst/>
          </a:prstGeom>
          <a:solidFill>
            <a:srgbClr val="FFC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
        <p:nvSpPr>
          <p:cNvPr id="29" name="Down Arrow 28"/>
          <p:cNvSpPr/>
          <p:nvPr/>
        </p:nvSpPr>
        <p:spPr>
          <a:xfrm>
            <a:off x="2954484" y="3904111"/>
            <a:ext cx="660282" cy="612068"/>
          </a:xfrm>
          <a:prstGeom prst="downArrow">
            <a:avLst/>
          </a:prstGeom>
          <a:solidFill>
            <a:srgbClr val="BFE2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
        <p:nvSpPr>
          <p:cNvPr id="30" name="Down Arrow 29"/>
          <p:cNvSpPr/>
          <p:nvPr/>
        </p:nvSpPr>
        <p:spPr>
          <a:xfrm>
            <a:off x="5249971" y="3917665"/>
            <a:ext cx="660282" cy="612068"/>
          </a:xfrm>
          <a:prstGeom prst="downArrow">
            <a:avLst/>
          </a:prstGeom>
          <a:solidFill>
            <a:srgbClr val="D9EFF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
        <p:nvSpPr>
          <p:cNvPr id="31" name="Down Arrow 30"/>
          <p:cNvSpPr/>
          <p:nvPr/>
        </p:nvSpPr>
        <p:spPr>
          <a:xfrm>
            <a:off x="7686815" y="3935396"/>
            <a:ext cx="660282" cy="612068"/>
          </a:xfrm>
          <a:prstGeom prst="downArrow">
            <a:avLst/>
          </a:prstGeom>
          <a:solidFill>
            <a:srgbClr val="F7A99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
        <p:nvSpPr>
          <p:cNvPr id="32" name="TextBox 31"/>
          <p:cNvSpPr txBox="1"/>
          <p:nvPr/>
        </p:nvSpPr>
        <p:spPr>
          <a:xfrm>
            <a:off x="499115" y="4661011"/>
            <a:ext cx="1296144" cy="360040"/>
          </a:xfrm>
          <a:prstGeom prst="rect">
            <a:avLst/>
          </a:prstGeom>
          <a:noFill/>
        </p:spPr>
        <p:txBody>
          <a:bodyPr wrap="square" lIns="0" tIns="0" rIns="0" bIns="0" rtlCol="0">
            <a:noAutofit/>
          </a:bodyPr>
          <a:lstStyle/>
          <a:p>
            <a:pPr>
              <a:lnSpc>
                <a:spcPct val="90000"/>
              </a:lnSpc>
            </a:pPr>
            <a:r>
              <a:rPr lang="fr-CH" sz="1600" dirty="0" err="1" smtClean="0">
                <a:latin typeface="Century Gothic" panose="020B0502020202020204" pitchFamily="34" charset="0"/>
              </a:rPr>
              <a:t>Indicators</a:t>
            </a:r>
            <a:endParaRPr lang="en-GB" sz="1600" dirty="0" err="1" smtClean="0">
              <a:latin typeface="Century Gothic" panose="020B0502020202020204" pitchFamily="34" charset="0"/>
            </a:endParaRPr>
          </a:p>
        </p:txBody>
      </p:sp>
      <p:sp>
        <p:nvSpPr>
          <p:cNvPr id="33" name="TextBox 32"/>
          <p:cNvSpPr txBox="1"/>
          <p:nvPr/>
        </p:nvSpPr>
        <p:spPr>
          <a:xfrm>
            <a:off x="2372125" y="4547464"/>
            <a:ext cx="1911843" cy="513983"/>
          </a:xfrm>
          <a:prstGeom prst="rect">
            <a:avLst/>
          </a:prstGeom>
          <a:noFill/>
        </p:spPr>
        <p:txBody>
          <a:bodyPr wrap="square" lIns="0" tIns="0" rIns="0" bIns="0" rtlCol="0">
            <a:noAutofit/>
          </a:bodyPr>
          <a:lstStyle/>
          <a:p>
            <a:pPr>
              <a:lnSpc>
                <a:spcPct val="90000"/>
              </a:lnSpc>
            </a:pPr>
            <a:r>
              <a:rPr lang="fr-CH" sz="1600" dirty="0" smtClean="0">
                <a:latin typeface="Century Gothic" panose="020B0502020202020204" pitchFamily="34" charset="0"/>
              </a:rPr>
              <a:t>Smart </a:t>
            </a:r>
            <a:r>
              <a:rPr lang="fr-CH" sz="1600" dirty="0" err="1" smtClean="0">
                <a:latin typeface="Century Gothic" panose="020B0502020202020204" pitchFamily="34" charset="0"/>
              </a:rPr>
              <a:t>sustainable</a:t>
            </a:r>
            <a:r>
              <a:rPr lang="fr-CH" sz="1600" dirty="0" smtClean="0">
                <a:latin typeface="Century Gothic" panose="020B0502020202020204" pitchFamily="34" charset="0"/>
              </a:rPr>
              <a:t> city profiles</a:t>
            </a:r>
            <a:endParaRPr lang="en-GB" sz="1600" dirty="0" err="1" smtClean="0">
              <a:latin typeface="Century Gothic" panose="020B0502020202020204" pitchFamily="34" charset="0"/>
            </a:endParaRPr>
          </a:p>
        </p:txBody>
      </p:sp>
      <p:sp>
        <p:nvSpPr>
          <p:cNvPr id="34" name="TextBox 33"/>
          <p:cNvSpPr txBox="1"/>
          <p:nvPr/>
        </p:nvSpPr>
        <p:spPr>
          <a:xfrm>
            <a:off x="4575451" y="4616915"/>
            <a:ext cx="2228797" cy="359077"/>
          </a:xfrm>
          <a:prstGeom prst="rect">
            <a:avLst/>
          </a:prstGeom>
          <a:noFill/>
        </p:spPr>
        <p:txBody>
          <a:bodyPr wrap="square" lIns="0" tIns="0" rIns="0" bIns="0" rtlCol="0">
            <a:noAutofit/>
          </a:bodyPr>
          <a:lstStyle/>
          <a:p>
            <a:pPr>
              <a:lnSpc>
                <a:spcPct val="90000"/>
              </a:lnSpc>
            </a:pPr>
            <a:r>
              <a:rPr lang="fr-CH" sz="1600" dirty="0" smtClean="0">
                <a:latin typeface="Century Gothic" panose="020B0502020202020204" pitchFamily="34" charset="0"/>
              </a:rPr>
              <a:t>City action plan</a:t>
            </a:r>
            <a:endParaRPr lang="en-GB" sz="1600" dirty="0" err="1" smtClean="0">
              <a:latin typeface="Century Gothic" panose="020B0502020202020204" pitchFamily="34" charset="0"/>
            </a:endParaRPr>
          </a:p>
        </p:txBody>
      </p:sp>
      <p:sp>
        <p:nvSpPr>
          <p:cNvPr id="35" name="TextBox 34"/>
          <p:cNvSpPr txBox="1"/>
          <p:nvPr/>
        </p:nvSpPr>
        <p:spPr>
          <a:xfrm>
            <a:off x="7092822" y="4616915"/>
            <a:ext cx="1735597" cy="270030"/>
          </a:xfrm>
          <a:prstGeom prst="rect">
            <a:avLst/>
          </a:prstGeom>
          <a:noFill/>
        </p:spPr>
        <p:txBody>
          <a:bodyPr wrap="square" lIns="0" tIns="0" rIns="0" bIns="0" rtlCol="0">
            <a:noAutofit/>
          </a:bodyPr>
          <a:lstStyle/>
          <a:p>
            <a:pPr>
              <a:lnSpc>
                <a:spcPct val="90000"/>
              </a:lnSpc>
            </a:pPr>
            <a:r>
              <a:rPr lang="fr-CH" sz="1600" dirty="0" smtClean="0">
                <a:latin typeface="Century Gothic" panose="020B0502020202020204" pitchFamily="34" charset="0"/>
              </a:rPr>
              <a:t>Online </a:t>
            </a:r>
            <a:r>
              <a:rPr lang="fr-CH" sz="1600" dirty="0" err="1" smtClean="0">
                <a:latin typeface="Century Gothic" panose="020B0502020202020204" pitchFamily="34" charset="0"/>
              </a:rPr>
              <a:t>platform</a:t>
            </a:r>
            <a:endParaRPr lang="en-GB" sz="1600" dirty="0" err="1" smtClean="0">
              <a:latin typeface="Century Gothic" panose="020B050202020202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2396" y="5030850"/>
            <a:ext cx="1393243" cy="18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9352" y="4975992"/>
            <a:ext cx="196316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ontent Placeholder 9"/>
          <p:cNvSpPr txBox="1">
            <a:spLocks/>
          </p:cNvSpPr>
          <p:nvPr/>
        </p:nvSpPr>
        <p:spPr>
          <a:xfrm>
            <a:off x="473423" y="6540933"/>
            <a:ext cx="8229600" cy="261391"/>
          </a:xfrm>
          <a:prstGeom prst="rect">
            <a:avLst/>
          </a:prstGeom>
          <a:solidFill>
            <a:srgbClr val="C00000"/>
          </a:solidFill>
          <a:ln>
            <a:solidFill>
              <a:srgbClr val="C00000"/>
            </a:solidFill>
          </a:ln>
        </p:spPr>
        <p:txBody>
          <a:bodyPr vert="horz" wrap="square" lIns="0" tIns="0" rIns="0" bIns="0" rtlCol="0">
            <a:noAutofit/>
          </a:bodyPr>
          <a:lst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2000" kern="1200">
                <a:solidFill>
                  <a:schemeClr val="tx1"/>
                </a:solidFill>
                <a:latin typeface="Arial"/>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2000" kern="1200">
                <a:solidFill>
                  <a:schemeClr val="tx1"/>
                </a:solidFill>
                <a:latin typeface="Arial"/>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Arial"/>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a:lstStyle>
          <a:p>
            <a:pPr marL="0" indent="0" algn="ctr">
              <a:buFont typeface="HP Simplified" panose="020B0604020204020204" pitchFamily="34" charset="0"/>
              <a:buNone/>
            </a:pPr>
            <a:r>
              <a:rPr lang="fr-CH" sz="1400" b="1" dirty="0" err="1" smtClean="0">
                <a:solidFill>
                  <a:schemeClr val="bg1"/>
                </a:solidFill>
                <a:latin typeface="Century Gothic" panose="020B0502020202020204" pitchFamily="34" charset="0"/>
              </a:rPr>
              <a:t>Stakeholders</a:t>
            </a:r>
            <a:r>
              <a:rPr lang="fr-CH" sz="1400" b="1" dirty="0" smtClean="0">
                <a:solidFill>
                  <a:schemeClr val="bg1"/>
                </a:solidFill>
                <a:latin typeface="Century Gothic" panose="020B0502020202020204" pitchFamily="34" charset="0"/>
              </a:rPr>
              <a:t>’ training, workshops, meetings and </a:t>
            </a:r>
            <a:r>
              <a:rPr lang="fr-CH" sz="1400" b="1" dirty="0" err="1" smtClean="0">
                <a:solidFill>
                  <a:schemeClr val="bg1"/>
                </a:solidFill>
                <a:latin typeface="Century Gothic" panose="020B0502020202020204" pitchFamily="34" charset="0"/>
              </a:rPr>
              <a:t>events</a:t>
            </a:r>
            <a:r>
              <a:rPr lang="fr-CH" sz="1400" b="1" dirty="0" smtClean="0">
                <a:solidFill>
                  <a:schemeClr val="bg1"/>
                </a:solidFill>
                <a:latin typeface="Century Gothic" panose="020B0502020202020204" pitchFamily="34" charset="0"/>
              </a:rPr>
              <a:t> </a:t>
            </a:r>
            <a:endParaRPr lang="en-GB" sz="1400" b="1" dirty="0" err="1" smtClean="0">
              <a:solidFill>
                <a:schemeClr val="bg1"/>
              </a:solidFill>
              <a:latin typeface="Century Gothic" panose="020B0502020202020204" pitchFamily="34" charset="0"/>
            </a:endParaRPr>
          </a:p>
        </p:txBody>
      </p:sp>
      <p:pic>
        <p:nvPicPr>
          <p:cNvPr id="41" name="Picture 40"/>
          <p:cNvPicPr>
            <a:picLocks noChangeAspect="1"/>
          </p:cNvPicPr>
          <p:nvPr/>
        </p:nvPicPr>
        <p:blipFill rotWithShape="1">
          <a:blip r:embed="rId5">
            <a:extLst>
              <a:ext uri="{28A0092B-C50C-407E-A947-70E740481C1C}">
                <a14:useLocalDpi xmlns:a14="http://schemas.microsoft.com/office/drawing/2010/main" val="0"/>
              </a:ext>
            </a:extLst>
          </a:blip>
          <a:srcRect r="76797"/>
          <a:stretch/>
        </p:blipFill>
        <p:spPr>
          <a:xfrm>
            <a:off x="7164289" y="116631"/>
            <a:ext cx="864096" cy="811549"/>
          </a:xfrm>
          <a:prstGeom prst="rect">
            <a:avLst/>
          </a:prstGeom>
        </p:spPr>
      </p:pic>
      <p:grpSp>
        <p:nvGrpSpPr>
          <p:cNvPr id="39" name="Group 38"/>
          <p:cNvGrpSpPr/>
          <p:nvPr/>
        </p:nvGrpSpPr>
        <p:grpSpPr>
          <a:xfrm>
            <a:off x="2755518" y="2996952"/>
            <a:ext cx="1022598" cy="347787"/>
            <a:chOff x="2172410" y="262375"/>
            <a:chExt cx="1024566" cy="252618"/>
          </a:xfrm>
          <a:solidFill>
            <a:srgbClr val="BFE2CA"/>
          </a:solidFill>
        </p:grpSpPr>
        <p:sp>
          <p:nvSpPr>
            <p:cNvPr id="42" name="Rounded Rectangle 41"/>
            <p:cNvSpPr/>
            <p:nvPr/>
          </p:nvSpPr>
          <p:spPr>
            <a:xfrm>
              <a:off x="2172410" y="262375"/>
              <a:ext cx="1024566" cy="25261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ounded Rectangle 4"/>
            <p:cNvSpPr/>
            <p:nvPr/>
          </p:nvSpPr>
          <p:spPr>
            <a:xfrm>
              <a:off x="2179809" y="269774"/>
              <a:ext cx="1009768" cy="237820"/>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fr-CH" sz="1600" b="1" kern="1200" dirty="0" smtClean="0">
                  <a:latin typeface="Century Gothic" panose="020B0502020202020204" pitchFamily="34" charset="0"/>
                </a:rPr>
                <a:t>Activity 5</a:t>
              </a:r>
              <a:endParaRPr lang="en-GB" sz="1600" b="1" kern="1200" dirty="0">
                <a:latin typeface="Century Gothic" panose="020B0502020202020204" pitchFamily="34" charset="0"/>
              </a:endParaRPr>
            </a:p>
          </p:txBody>
        </p:sp>
      </p:grpSp>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4395" y="4975992"/>
            <a:ext cx="2371433" cy="149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73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8368"/>
            <a:ext cx="6768752" cy="854368"/>
          </a:xfrm>
        </p:spPr>
        <p:txBody>
          <a:bodyPr/>
          <a:lstStyle/>
          <a:p>
            <a:r>
              <a:rPr lang="fr-CH" sz="2600" dirty="0">
                <a:solidFill>
                  <a:srgbClr val="00B0F0"/>
                </a:solidFill>
                <a:latin typeface="Century Gothic" panose="020B0502020202020204" pitchFamily="34" charset="0"/>
              </a:rPr>
              <a:t>2. </a:t>
            </a:r>
            <a:r>
              <a:rPr lang="fr-CH" sz="2600" dirty="0" err="1">
                <a:solidFill>
                  <a:srgbClr val="00B0F0"/>
                </a:solidFill>
                <a:latin typeface="Century Gothic" panose="020B0502020202020204" pitchFamily="34" charset="0"/>
              </a:rPr>
              <a:t>Sustainable</a:t>
            </a:r>
            <a:r>
              <a:rPr lang="fr-CH" sz="2600" dirty="0">
                <a:solidFill>
                  <a:srgbClr val="00B0F0"/>
                </a:solidFill>
                <a:latin typeface="Century Gothic" panose="020B0502020202020204" pitchFamily="34" charset="0"/>
              </a:rPr>
              <a:t> </a:t>
            </a:r>
            <a:r>
              <a:rPr lang="fr-CH" sz="2600" dirty="0" err="1">
                <a:solidFill>
                  <a:srgbClr val="00B0F0"/>
                </a:solidFill>
                <a:latin typeface="Century Gothic" panose="020B0502020202020204" pitchFamily="34" charset="0"/>
              </a:rPr>
              <a:t>urban</a:t>
            </a:r>
            <a:r>
              <a:rPr lang="fr-CH" sz="2600" dirty="0">
                <a:solidFill>
                  <a:srgbClr val="00B0F0"/>
                </a:solidFill>
                <a:latin typeface="Century Gothic" panose="020B0502020202020204" pitchFamily="34" charset="0"/>
              </a:rPr>
              <a:t> </a:t>
            </a:r>
            <a:r>
              <a:rPr lang="fr-CH" sz="2600" dirty="0" err="1">
                <a:solidFill>
                  <a:srgbClr val="00B0F0"/>
                </a:solidFill>
                <a:latin typeface="Century Gothic" panose="020B0502020202020204" pitchFamily="34" charset="0"/>
              </a:rPr>
              <a:t>development</a:t>
            </a:r>
            <a:r>
              <a:rPr lang="fr-CH" sz="2600" dirty="0">
                <a:solidFill>
                  <a:srgbClr val="00B0F0"/>
                </a:solidFill>
                <a:latin typeface="Century Gothic" panose="020B0502020202020204" pitchFamily="34" charset="0"/>
              </a:rPr>
              <a:t>: </a:t>
            </a:r>
            <a:r>
              <a:rPr lang="fr-CH" sz="2600" dirty="0" smtClean="0">
                <a:solidFill>
                  <a:srgbClr val="00B0F0"/>
                </a:solidFill>
                <a:latin typeface="Century Gothic" panose="020B0502020202020204" pitchFamily="34" charset="0"/>
              </a:rPr>
              <a:t>the UNECE/ITU Smart </a:t>
            </a:r>
            <a:r>
              <a:rPr lang="fr-CH" sz="2600" dirty="0" err="1" smtClean="0">
                <a:solidFill>
                  <a:srgbClr val="00B0F0"/>
                </a:solidFill>
                <a:latin typeface="Century Gothic" panose="020B0502020202020204" pitchFamily="34" charset="0"/>
              </a:rPr>
              <a:t>Sustainable</a:t>
            </a:r>
            <a:r>
              <a:rPr lang="fr-CH" sz="2600" dirty="0" smtClean="0">
                <a:solidFill>
                  <a:srgbClr val="00B0F0"/>
                </a:solidFill>
                <a:latin typeface="Century Gothic" panose="020B0502020202020204" pitchFamily="34" charset="0"/>
              </a:rPr>
              <a:t> </a:t>
            </a:r>
            <a:r>
              <a:rPr lang="fr-CH" sz="2600" dirty="0" err="1" smtClean="0">
                <a:solidFill>
                  <a:srgbClr val="00B0F0"/>
                </a:solidFill>
                <a:latin typeface="Century Gothic" panose="020B0502020202020204" pitchFamily="34" charset="0"/>
              </a:rPr>
              <a:t>Cities</a:t>
            </a:r>
            <a:r>
              <a:rPr lang="fr-CH" sz="2600" dirty="0" smtClean="0">
                <a:solidFill>
                  <a:srgbClr val="00B0F0"/>
                </a:solidFill>
                <a:latin typeface="Century Gothic" panose="020B0502020202020204" pitchFamily="34" charset="0"/>
              </a:rPr>
              <a:t> </a:t>
            </a:r>
            <a:r>
              <a:rPr lang="fr-CH" sz="2600" dirty="0" err="1">
                <a:solidFill>
                  <a:srgbClr val="00B0F0"/>
                </a:solidFill>
                <a:latin typeface="Century Gothic" panose="020B0502020202020204" pitchFamily="34" charset="0"/>
              </a:rPr>
              <a:t>I</a:t>
            </a:r>
            <a:r>
              <a:rPr lang="fr-CH" sz="2600" dirty="0" err="1" smtClean="0">
                <a:solidFill>
                  <a:srgbClr val="00B0F0"/>
                </a:solidFill>
                <a:latin typeface="Century Gothic" panose="020B0502020202020204" pitchFamily="34" charset="0"/>
              </a:rPr>
              <a:t>ndicators</a:t>
            </a:r>
            <a:endParaRPr lang="en-GB" sz="2600" dirty="0">
              <a:solidFill>
                <a:srgbClr val="00B0F0"/>
              </a:solidFill>
              <a:latin typeface="Century Gothic" panose="020B0502020202020204" pitchFamily="34" charset="0"/>
            </a:endParaRPr>
          </a:p>
        </p:txBody>
      </p:sp>
      <p:sp>
        <p:nvSpPr>
          <p:cNvPr id="5" name="TextBox 4"/>
          <p:cNvSpPr txBox="1"/>
          <p:nvPr/>
        </p:nvSpPr>
        <p:spPr>
          <a:xfrm>
            <a:off x="306136" y="3524633"/>
            <a:ext cx="2627217" cy="1446550"/>
          </a:xfrm>
          <a:prstGeom prst="rect">
            <a:avLst/>
          </a:prstGeom>
          <a:noFill/>
        </p:spPr>
        <p:txBody>
          <a:bodyPr wrap="square" rtlCol="0">
            <a:spAutoFit/>
          </a:bodyPr>
          <a:lstStyle/>
          <a:p>
            <a:pPr lvl="0"/>
            <a:r>
              <a:rPr lang="fr-CH" sz="2400" b="1" dirty="0" err="1" smtClean="0">
                <a:solidFill>
                  <a:srgbClr val="0070C0"/>
                </a:solidFill>
                <a:latin typeface="Century Gothic" panose="020B0502020202020204" pitchFamily="34" charset="0"/>
                <a:cs typeface="Arial" panose="020B0604020202020204" pitchFamily="34" charset="0"/>
              </a:rPr>
              <a:t>Approach</a:t>
            </a:r>
            <a:endParaRPr lang="en-GB" sz="2400" b="1" dirty="0" smtClean="0">
              <a:solidFill>
                <a:srgbClr val="0070C0"/>
              </a:solidFill>
              <a:latin typeface="Century Gothic" panose="020B0502020202020204" pitchFamily="34" charset="0"/>
              <a:cs typeface="Arial" panose="020B0604020202020204" pitchFamily="34" charset="0"/>
            </a:endParaRPr>
          </a:p>
          <a:p>
            <a:r>
              <a:rPr lang="fr-CH" sz="1600" dirty="0" smtClean="0">
                <a:latin typeface="Century Gothic" panose="020B0502020202020204" pitchFamily="34" charset="0"/>
                <a:cs typeface="Arial" panose="020B0604020202020204" pitchFamily="34" charset="0"/>
              </a:rPr>
              <a:t>3 main areas</a:t>
            </a:r>
          </a:p>
          <a:p>
            <a:r>
              <a:rPr lang="fr-CH" sz="1600" dirty="0" smtClean="0">
                <a:latin typeface="Century Gothic" panose="020B0502020202020204" pitchFamily="34" charset="0"/>
                <a:cs typeface="Arial" panose="020B0604020202020204" pitchFamily="34" charset="0"/>
              </a:rPr>
              <a:t>18 topics</a:t>
            </a:r>
          </a:p>
          <a:p>
            <a:r>
              <a:rPr lang="fr-CH" sz="1600" dirty="0" smtClean="0">
                <a:latin typeface="Century Gothic" panose="020B0502020202020204" pitchFamily="34" charset="0"/>
                <a:cs typeface="Arial" panose="020B0604020202020204" pitchFamily="34" charset="0"/>
              </a:rPr>
              <a:t>72 </a:t>
            </a:r>
            <a:r>
              <a:rPr lang="fr-CH" sz="1600" dirty="0" err="1" smtClean="0">
                <a:latin typeface="Century Gothic" panose="020B0502020202020204" pitchFamily="34" charset="0"/>
                <a:cs typeface="Arial" panose="020B0604020202020204" pitchFamily="34" charset="0"/>
              </a:rPr>
              <a:t>indicators</a:t>
            </a:r>
            <a:r>
              <a:rPr lang="fr-CH" sz="1600" dirty="0" smtClean="0">
                <a:latin typeface="Century Gothic" panose="020B0502020202020204" pitchFamily="34" charset="0"/>
                <a:cs typeface="Arial" panose="020B0604020202020204" pitchFamily="34" charset="0"/>
              </a:rPr>
              <a:t> (</a:t>
            </a:r>
            <a:r>
              <a:rPr lang="fr-CH" sz="1600" dirty="0" err="1" smtClean="0">
                <a:latin typeface="Century Gothic" panose="020B0502020202020204" pitchFamily="34" charset="0"/>
                <a:cs typeface="Arial" panose="020B0604020202020204" pitchFamily="34" charset="0"/>
              </a:rPr>
              <a:t>core</a:t>
            </a:r>
            <a:r>
              <a:rPr lang="fr-CH" sz="1600" dirty="0" smtClean="0">
                <a:latin typeface="Century Gothic" panose="020B0502020202020204" pitchFamily="34" charset="0"/>
                <a:cs typeface="Arial" panose="020B0604020202020204" pitchFamily="34" charset="0"/>
              </a:rPr>
              <a:t> &amp; </a:t>
            </a:r>
            <a:r>
              <a:rPr lang="fr-CH" sz="1600" dirty="0" err="1" smtClean="0">
                <a:latin typeface="Century Gothic" panose="020B0502020202020204" pitchFamily="34" charset="0"/>
                <a:cs typeface="Arial" panose="020B0604020202020204" pitchFamily="34" charset="0"/>
              </a:rPr>
              <a:t>additional</a:t>
            </a:r>
            <a:r>
              <a:rPr lang="fr-CH" sz="1600" dirty="0" smtClean="0">
                <a:latin typeface="Century Gothic" panose="020B0502020202020204" pitchFamily="34" charset="0"/>
                <a:cs typeface="Arial" panose="020B0604020202020204" pitchFamily="34" charset="0"/>
              </a:rPr>
              <a:t>)</a:t>
            </a:r>
            <a:endParaRPr lang="en-GB" sz="1600" dirty="0">
              <a:latin typeface="Century Gothic" panose="020B0502020202020204" pitchFamily="34" charset="0"/>
              <a:cs typeface="Arial" panose="020B0604020202020204" pitchFamily="34" charset="0"/>
            </a:endParaRPr>
          </a:p>
        </p:txBody>
      </p:sp>
      <p:sp>
        <p:nvSpPr>
          <p:cNvPr id="7" name="TextBox 6"/>
          <p:cNvSpPr txBox="1"/>
          <p:nvPr/>
        </p:nvSpPr>
        <p:spPr>
          <a:xfrm>
            <a:off x="306136" y="1340768"/>
            <a:ext cx="7383412" cy="707886"/>
          </a:xfrm>
          <a:prstGeom prst="rect">
            <a:avLst/>
          </a:prstGeom>
          <a:noFill/>
        </p:spPr>
        <p:txBody>
          <a:bodyPr wrap="square" rtlCol="0">
            <a:spAutoFit/>
          </a:bodyPr>
          <a:lstStyle/>
          <a:p>
            <a:r>
              <a:rPr lang="fr-CH" sz="2000" dirty="0" err="1" smtClean="0">
                <a:latin typeface="Century Gothic" panose="020B0502020202020204" pitchFamily="34" charset="0"/>
                <a:cs typeface="Arial" panose="020B0604020202020204" pitchFamily="34" charset="0"/>
              </a:rPr>
              <a:t>Developed</a:t>
            </a:r>
            <a:r>
              <a:rPr lang="fr-CH" sz="2000" dirty="0" smtClean="0">
                <a:latin typeface="Century Gothic" panose="020B0502020202020204" pitchFamily="34" charset="0"/>
                <a:cs typeface="Arial" panose="020B0604020202020204" pitchFamily="34" charset="0"/>
              </a:rPr>
              <a:t> by a consortium of </a:t>
            </a:r>
            <a:r>
              <a:rPr lang="fr-CH" sz="2000" dirty="0" err="1" smtClean="0">
                <a:latin typeface="Century Gothic" panose="020B0502020202020204" pitchFamily="34" charset="0"/>
                <a:cs typeface="Arial" panose="020B0604020202020204" pitchFamily="34" charset="0"/>
              </a:rPr>
              <a:t>partners</a:t>
            </a:r>
            <a:r>
              <a:rPr lang="fr-CH" sz="2000" dirty="0" smtClean="0">
                <a:latin typeface="Century Gothic" panose="020B0502020202020204" pitchFamily="34" charset="0"/>
                <a:cs typeface="Arial" panose="020B0604020202020204" pitchFamily="34" charset="0"/>
              </a:rPr>
              <a:t> – </a:t>
            </a:r>
            <a:r>
              <a:rPr lang="fr-CH" sz="2000" dirty="0" err="1" smtClean="0">
                <a:latin typeface="Century Gothic" panose="020B0502020202020204" pitchFamily="34" charset="0"/>
                <a:cs typeface="Arial" panose="020B0604020202020204" pitchFamily="34" charset="0"/>
              </a:rPr>
              <a:t>framework</a:t>
            </a:r>
            <a:r>
              <a:rPr lang="fr-CH" sz="2000" dirty="0" smtClean="0">
                <a:latin typeface="Century Gothic" panose="020B0502020202020204" pitchFamily="34" charset="0"/>
                <a:cs typeface="Arial" panose="020B0604020202020204" pitchFamily="34" charset="0"/>
              </a:rPr>
              <a:t> of the </a:t>
            </a:r>
            <a:r>
              <a:rPr lang="fr-CH" sz="2000" b="1" dirty="0" smtClean="0">
                <a:solidFill>
                  <a:srgbClr val="00B0F0"/>
                </a:solidFill>
                <a:latin typeface="Century Gothic" panose="020B0502020202020204" pitchFamily="34" charset="0"/>
                <a:cs typeface="Arial" panose="020B0604020202020204" pitchFamily="34" charset="0"/>
              </a:rPr>
              <a:t>ITU-T SG5</a:t>
            </a:r>
            <a:endParaRPr lang="en-GB" sz="2000" b="1" dirty="0">
              <a:solidFill>
                <a:srgbClr val="00B0F0"/>
              </a:solidFill>
              <a:latin typeface="Century Gothic" panose="020B0502020202020204" pitchFamily="34" charset="0"/>
              <a:cs typeface="Arial" panose="020B0604020202020204"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76797"/>
          <a:stretch/>
        </p:blipFill>
        <p:spPr>
          <a:xfrm>
            <a:off x="7164289" y="116631"/>
            <a:ext cx="864096" cy="811549"/>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77" t="3557" r="6020" b="6615"/>
          <a:stretch/>
        </p:blipFill>
        <p:spPr bwMode="auto">
          <a:xfrm>
            <a:off x="3239344" y="3209455"/>
            <a:ext cx="5904656" cy="36458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6937" y="2252682"/>
            <a:ext cx="7383413" cy="504056"/>
          </a:xfrm>
          <a:prstGeom prst="rect">
            <a:avLst/>
          </a:prstGeom>
          <a:noFill/>
        </p:spPr>
        <p:txBody>
          <a:bodyPr wrap="square" lIns="0" tIns="0" rIns="0" bIns="0" rtlCol="0">
            <a:noAutofit/>
          </a:bodyPr>
          <a:lstStyle/>
          <a:p>
            <a:pPr>
              <a:lnSpc>
                <a:spcPct val="90000"/>
              </a:lnSpc>
            </a:pPr>
            <a:r>
              <a:rPr lang="fr-CH" sz="2000" dirty="0" err="1" smtClean="0">
                <a:latin typeface="Century Gothic" panose="020B0502020202020204" pitchFamily="34" charset="0"/>
              </a:rPr>
              <a:t>Endorsed</a:t>
            </a:r>
            <a:r>
              <a:rPr lang="fr-CH" sz="2000" dirty="0" smtClean="0">
                <a:latin typeface="Century Gothic" panose="020B0502020202020204" pitchFamily="34" charset="0"/>
              </a:rPr>
              <a:t> by the </a:t>
            </a:r>
            <a:r>
              <a:rPr lang="fr-CH" sz="2000" dirty="0" err="1" smtClean="0">
                <a:latin typeface="Century Gothic" panose="020B0502020202020204" pitchFamily="34" charset="0"/>
              </a:rPr>
              <a:t>Committee</a:t>
            </a:r>
            <a:r>
              <a:rPr lang="fr-CH" sz="2000" dirty="0" smtClean="0">
                <a:latin typeface="Century Gothic" panose="020B0502020202020204" pitchFamily="34" charset="0"/>
              </a:rPr>
              <a:t> on </a:t>
            </a:r>
            <a:r>
              <a:rPr lang="fr-CH" sz="2000" dirty="0" err="1" smtClean="0">
                <a:latin typeface="Century Gothic" panose="020B0502020202020204" pitchFamily="34" charset="0"/>
              </a:rPr>
              <a:t>Housing</a:t>
            </a:r>
            <a:r>
              <a:rPr lang="fr-CH" sz="2000" dirty="0" smtClean="0">
                <a:latin typeface="Century Gothic" panose="020B0502020202020204" pitchFamily="34" charset="0"/>
              </a:rPr>
              <a:t> and Land Management on 15 </a:t>
            </a:r>
            <a:r>
              <a:rPr lang="fr-CH" sz="2000" dirty="0" err="1" smtClean="0">
                <a:latin typeface="Century Gothic" panose="020B0502020202020204" pitchFamily="34" charset="0"/>
              </a:rPr>
              <a:t>December</a:t>
            </a:r>
            <a:r>
              <a:rPr lang="fr-CH" sz="2000" dirty="0" smtClean="0">
                <a:latin typeface="Century Gothic" panose="020B0502020202020204" pitchFamily="34" charset="0"/>
              </a:rPr>
              <a:t> 2015  (</a:t>
            </a:r>
            <a:r>
              <a:rPr lang="en-GB" sz="2000" dirty="0" smtClean="0">
                <a:latin typeface="Century Gothic" panose="020B0502020202020204" pitchFamily="34" charset="0"/>
              </a:rPr>
              <a:t>ECE/HBP/2015/4)</a:t>
            </a:r>
          </a:p>
        </p:txBody>
      </p:sp>
    </p:spTree>
    <p:extLst>
      <p:ext uri="{BB962C8B-B14F-4D97-AF65-F5344CB8AC3E}">
        <p14:creationId xmlns:p14="http://schemas.microsoft.com/office/powerpoint/2010/main" val="6428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77" y="1260063"/>
            <a:ext cx="8229600" cy="762000"/>
          </a:xfrm>
        </p:spPr>
        <p:txBody>
          <a:bodyPr/>
          <a:lstStyle/>
          <a:p>
            <a:pPr defTabSz="1072610"/>
            <a:r>
              <a:rPr lang="fr-CH" sz="4400" dirty="0" err="1">
                <a:latin typeface="Century Gothic" panose="020B0502020202020204" pitchFamily="34" charset="0"/>
                <a:cs typeface="Arial" panose="020B0604020202020204" pitchFamily="34" charset="0"/>
              </a:rPr>
              <a:t>Thank</a:t>
            </a:r>
            <a:r>
              <a:rPr lang="fr-CH" sz="4400" dirty="0">
                <a:latin typeface="Century Gothic" panose="020B0502020202020204" pitchFamily="34" charset="0"/>
                <a:cs typeface="Arial" panose="020B0604020202020204" pitchFamily="34" charset="0"/>
              </a:rPr>
              <a:t> </a:t>
            </a:r>
            <a:r>
              <a:rPr lang="fr-CH" sz="4400" dirty="0" err="1">
                <a:latin typeface="Century Gothic" panose="020B0502020202020204" pitchFamily="34" charset="0"/>
                <a:cs typeface="Arial" panose="020B0604020202020204" pitchFamily="34" charset="0"/>
              </a:rPr>
              <a:t>you</a:t>
            </a:r>
            <a:r>
              <a:rPr lang="fr-CH" sz="4400" dirty="0">
                <a:latin typeface="Century Gothic" panose="020B0502020202020204" pitchFamily="34" charset="0"/>
                <a:cs typeface="Arial" panose="020B0604020202020204" pitchFamily="34" charset="0"/>
              </a:rPr>
              <a:t> for </a:t>
            </a:r>
            <a:r>
              <a:rPr lang="fr-CH" sz="4400" dirty="0" err="1">
                <a:latin typeface="Century Gothic" panose="020B0502020202020204" pitchFamily="34" charset="0"/>
                <a:cs typeface="Arial" panose="020B0604020202020204" pitchFamily="34" charset="0"/>
              </a:rPr>
              <a:t>your</a:t>
            </a:r>
            <a:r>
              <a:rPr lang="fr-CH" sz="4400" dirty="0">
                <a:latin typeface="Century Gothic" panose="020B0502020202020204" pitchFamily="34" charset="0"/>
                <a:cs typeface="Arial" panose="020B0604020202020204" pitchFamily="34" charset="0"/>
              </a:rPr>
              <a:t> attention!</a:t>
            </a:r>
          </a:p>
        </p:txBody>
      </p:sp>
      <p:sp>
        <p:nvSpPr>
          <p:cNvPr id="5" name="Title 1"/>
          <p:cNvSpPr txBox="1">
            <a:spLocks/>
          </p:cNvSpPr>
          <p:nvPr/>
        </p:nvSpPr>
        <p:spPr>
          <a:xfrm>
            <a:off x="467544" y="260648"/>
            <a:ext cx="6858000" cy="18288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1" kern="1200">
                <a:solidFill>
                  <a:schemeClr val="tx1"/>
                </a:solidFill>
                <a:latin typeface="Arial"/>
                <a:ea typeface="+mj-ea"/>
                <a:cs typeface="+mj-cs"/>
              </a:defRPr>
            </a:lvl1pPr>
          </a:lstStyle>
          <a:p>
            <a:endParaRPr lang="en-US" dirty="0">
              <a:solidFill>
                <a:prstClr val="black"/>
              </a:solidFill>
            </a:endParaRPr>
          </a:p>
        </p:txBody>
      </p:sp>
      <p:sp>
        <p:nvSpPr>
          <p:cNvPr id="6" name="Rectangle 5"/>
          <p:cNvSpPr/>
          <p:nvPr/>
        </p:nvSpPr>
        <p:spPr>
          <a:xfrm>
            <a:off x="0" y="2253552"/>
            <a:ext cx="9144000" cy="2399584"/>
          </a:xfrm>
          <a:prstGeom prst="rect">
            <a:avLst/>
          </a:prstGeom>
          <a:solidFill>
            <a:srgbClr val="59BBE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solidFill>
                <a:prstClr val="white"/>
              </a:solidFill>
            </a:endParaRPr>
          </a:p>
        </p:txBody>
      </p:sp>
      <p:sp>
        <p:nvSpPr>
          <p:cNvPr id="4" name="TextBox 3"/>
          <p:cNvSpPr txBox="1"/>
          <p:nvPr/>
        </p:nvSpPr>
        <p:spPr>
          <a:xfrm>
            <a:off x="251520" y="4797152"/>
            <a:ext cx="5122912" cy="1512168"/>
          </a:xfrm>
          <a:prstGeom prst="rect">
            <a:avLst/>
          </a:prstGeom>
          <a:noFill/>
        </p:spPr>
        <p:txBody>
          <a:bodyPr wrap="none" lIns="0" tIns="0" rIns="0" bIns="0" rtlCol="0">
            <a:noAutofit/>
          </a:bodyPr>
          <a:lstStyle/>
          <a:p>
            <a:pPr>
              <a:lnSpc>
                <a:spcPct val="90000"/>
              </a:lnSpc>
            </a:pPr>
            <a:r>
              <a:rPr lang="en-GB" sz="2000" b="1" dirty="0" err="1" smtClean="0">
                <a:solidFill>
                  <a:prstClr val="black"/>
                </a:solidFill>
                <a:latin typeface="Candara" panose="020E0502030303020204" pitchFamily="34" charset="0"/>
                <a:cs typeface="Arial" panose="020B0604020202020204" pitchFamily="34" charset="0"/>
              </a:rPr>
              <a:t>Domenica</a:t>
            </a:r>
            <a:r>
              <a:rPr lang="en-GB" sz="2000" b="1" dirty="0" smtClean="0">
                <a:solidFill>
                  <a:prstClr val="black"/>
                </a:solidFill>
                <a:latin typeface="Candara" panose="020E0502030303020204" pitchFamily="34" charset="0"/>
                <a:cs typeface="Arial" panose="020B0604020202020204" pitchFamily="34" charset="0"/>
              </a:rPr>
              <a:t> </a:t>
            </a:r>
            <a:r>
              <a:rPr lang="en-GB" sz="2000" b="1" dirty="0" err="1" smtClean="0">
                <a:solidFill>
                  <a:prstClr val="black"/>
                </a:solidFill>
                <a:latin typeface="Candara" panose="020E0502030303020204" pitchFamily="34" charset="0"/>
                <a:cs typeface="Arial" panose="020B0604020202020204" pitchFamily="34" charset="0"/>
              </a:rPr>
              <a:t>Carriero</a:t>
            </a:r>
            <a:endParaRPr lang="en-GB" sz="2000" b="1" dirty="0">
              <a:solidFill>
                <a:prstClr val="black"/>
              </a:solidFill>
              <a:latin typeface="Candara" panose="020E0502030303020204" pitchFamily="34" charset="0"/>
              <a:cs typeface="Arial" panose="020B0604020202020204" pitchFamily="34" charset="0"/>
            </a:endParaRPr>
          </a:p>
          <a:p>
            <a:pPr>
              <a:lnSpc>
                <a:spcPct val="90000"/>
              </a:lnSpc>
            </a:pPr>
            <a:r>
              <a:rPr lang="en-GB" dirty="0" smtClean="0">
                <a:solidFill>
                  <a:prstClr val="black"/>
                </a:solidFill>
                <a:latin typeface="Candara" panose="020E0502030303020204" pitchFamily="34" charset="0"/>
                <a:cs typeface="Arial" panose="020B0604020202020204" pitchFamily="34" charset="0"/>
              </a:rPr>
              <a:t>Housing and Land Management Unit, UNECE</a:t>
            </a:r>
            <a:endParaRPr lang="en-GB" dirty="0">
              <a:solidFill>
                <a:prstClr val="black"/>
              </a:solidFill>
              <a:latin typeface="Candara" panose="020E0502030303020204" pitchFamily="34" charset="0"/>
              <a:cs typeface="Arial" panose="020B0604020202020204" pitchFamily="34" charset="0"/>
            </a:endParaRPr>
          </a:p>
          <a:p>
            <a:pPr>
              <a:lnSpc>
                <a:spcPct val="90000"/>
              </a:lnSpc>
            </a:pPr>
            <a:r>
              <a:rPr lang="en-GB" dirty="0" smtClean="0">
                <a:solidFill>
                  <a:prstClr val="black"/>
                </a:solidFill>
                <a:latin typeface="Candara" panose="020E0502030303020204" pitchFamily="34" charset="0"/>
                <a:cs typeface="Arial" panose="020B0604020202020204" pitchFamily="34" charset="0"/>
              </a:rPr>
              <a:t>Email: domenica.carriero@unece.org</a:t>
            </a:r>
            <a:endParaRPr lang="en-GB" dirty="0">
              <a:solidFill>
                <a:prstClr val="black"/>
              </a:solidFill>
              <a:latin typeface="Candara" panose="020E0502030303020204" pitchFamily="34" charset="0"/>
              <a:cs typeface="Arial" panose="020B0604020202020204" pitchFamily="34" charset="0"/>
            </a:endParaRPr>
          </a:p>
          <a:p>
            <a:pPr>
              <a:lnSpc>
                <a:spcPct val="90000"/>
              </a:lnSpc>
            </a:pPr>
            <a:r>
              <a:rPr lang="en-GB" dirty="0" smtClean="0">
                <a:solidFill>
                  <a:prstClr val="black"/>
                </a:solidFill>
                <a:latin typeface="Candara" panose="020E0502030303020204" pitchFamily="34" charset="0"/>
                <a:cs typeface="Arial" panose="020B0604020202020204" pitchFamily="34" charset="0"/>
              </a:rPr>
              <a:t>Tel</a:t>
            </a:r>
            <a:r>
              <a:rPr lang="en-GB" dirty="0">
                <a:solidFill>
                  <a:prstClr val="black"/>
                </a:solidFill>
                <a:latin typeface="Candara" panose="020E0502030303020204" pitchFamily="34" charset="0"/>
                <a:cs typeface="Arial" panose="020B0604020202020204" pitchFamily="34" charset="0"/>
              </a:rPr>
              <a:t>.: +41 (0) 22 917 </a:t>
            </a:r>
            <a:r>
              <a:rPr lang="en-GB" dirty="0" smtClean="0">
                <a:solidFill>
                  <a:prstClr val="black"/>
                </a:solidFill>
                <a:latin typeface="Candara" panose="020E0502030303020204" pitchFamily="34" charset="0"/>
                <a:cs typeface="Arial" panose="020B0604020202020204" pitchFamily="34" charset="0"/>
              </a:rPr>
              <a:t>16 72</a:t>
            </a:r>
            <a:endParaRPr lang="en-GB" dirty="0">
              <a:solidFill>
                <a:prstClr val="black"/>
              </a:solidFill>
              <a:latin typeface="Candara" panose="020E0502030303020204" pitchFamily="34" charset="0"/>
              <a:cs typeface="Arial" panose="020B0604020202020204" pitchFamily="34" charset="0"/>
            </a:endParaRPr>
          </a:p>
          <a:p>
            <a:pPr>
              <a:lnSpc>
                <a:spcPct val="90000"/>
              </a:lnSpc>
            </a:pPr>
            <a:r>
              <a:rPr lang="en-GB" dirty="0" smtClean="0">
                <a:solidFill>
                  <a:prstClr val="black"/>
                </a:solidFill>
                <a:latin typeface="Candara" panose="020E0502030303020204" pitchFamily="34" charset="0"/>
                <a:cs typeface="Arial" panose="020B0604020202020204" pitchFamily="34" charset="0"/>
              </a:rPr>
              <a:t>Website</a:t>
            </a:r>
            <a:r>
              <a:rPr lang="en-GB" dirty="0">
                <a:solidFill>
                  <a:prstClr val="black"/>
                </a:solidFill>
                <a:latin typeface="Candara" panose="020E0502030303020204" pitchFamily="34" charset="0"/>
                <a:cs typeface="Arial" panose="020B0604020202020204" pitchFamily="34" charset="0"/>
              </a:rPr>
              <a:t>: www.unece.org/housing </a:t>
            </a:r>
            <a:endParaRPr lang="en-GB" dirty="0" smtClean="0">
              <a:solidFill>
                <a:prstClr val="black"/>
              </a:solidFill>
              <a:latin typeface="Candara" panose="020E0502030303020204" pitchFamily="34" charset="0"/>
              <a:cs typeface="Arial" panose="020B0604020202020204" pitchFamily="34" charset="0"/>
            </a:endParaRPr>
          </a:p>
          <a:p>
            <a:pPr>
              <a:lnSpc>
                <a:spcPct val="90000"/>
              </a:lnSpc>
            </a:pPr>
            <a:endParaRPr lang="it-IT" dirty="0">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7880" y="5187280"/>
            <a:ext cx="545976" cy="54597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1264" y="5186056"/>
            <a:ext cx="547200" cy="5472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5952" y="5186056"/>
            <a:ext cx="547200" cy="547200"/>
          </a:xfrm>
          <a:prstGeom prst="rect">
            <a:avLst/>
          </a:prstGeom>
        </p:spPr>
      </p:pic>
      <p:sp>
        <p:nvSpPr>
          <p:cNvPr id="10" name="TextBox 9"/>
          <p:cNvSpPr txBox="1"/>
          <p:nvPr/>
        </p:nvSpPr>
        <p:spPr>
          <a:xfrm>
            <a:off x="5673860" y="4826487"/>
            <a:ext cx="3146612" cy="359569"/>
          </a:xfrm>
          <a:prstGeom prst="rect">
            <a:avLst/>
          </a:prstGeom>
          <a:noFill/>
        </p:spPr>
        <p:txBody>
          <a:bodyPr wrap="none" lIns="0" tIns="0" rIns="0" bIns="0" rtlCol="0">
            <a:noAutofit/>
          </a:bodyPr>
          <a:lstStyle/>
          <a:p>
            <a:pPr>
              <a:lnSpc>
                <a:spcPct val="90000"/>
              </a:lnSpc>
            </a:pPr>
            <a:r>
              <a:rPr lang="en-GB" sz="1200" b="1" dirty="0" smtClean="0">
                <a:solidFill>
                  <a:prstClr val="black"/>
                </a:solidFill>
                <a:latin typeface="Arial" panose="020B0604020202020204" pitchFamily="34" charset="0"/>
                <a:cs typeface="Arial" panose="020B0604020202020204" pitchFamily="34" charset="0"/>
              </a:rPr>
              <a:t>Follow us: </a:t>
            </a:r>
            <a:endParaRPr lang="en-GB" sz="1200" b="1" dirty="0">
              <a:solidFill>
                <a:prstClr val="black"/>
              </a:solidFill>
              <a:latin typeface="Arial" panose="020B0604020202020204" pitchFamily="34" charset="0"/>
              <a:cs typeface="Arial" panose="020B0604020202020204" pitchFamily="34" charset="0"/>
            </a:endParaRPr>
          </a:p>
          <a:p>
            <a:pPr>
              <a:lnSpc>
                <a:spcPct val="90000"/>
              </a:lnSpc>
            </a:pPr>
            <a:r>
              <a:rPr lang="fr-CH" sz="1200" b="1" dirty="0" smtClean="0">
                <a:solidFill>
                  <a:prstClr val="black"/>
                </a:solidFill>
                <a:latin typeface="Arial" panose="020B0604020202020204" pitchFamily="34" charset="0"/>
                <a:cs typeface="Arial" panose="020B0604020202020204" pitchFamily="34" charset="0"/>
              </a:rPr>
              <a:t>@</a:t>
            </a:r>
            <a:r>
              <a:rPr lang="en-GB" sz="1200" b="1" dirty="0" smtClean="0">
                <a:solidFill>
                  <a:prstClr val="black"/>
                </a:solidFill>
                <a:latin typeface="Arial" panose="020B0604020202020204" pitchFamily="34" charset="0"/>
                <a:cs typeface="Arial" panose="020B0604020202020204" pitchFamily="34" charset="0"/>
              </a:rPr>
              <a:t>UNECE Housing and Land Management</a:t>
            </a:r>
            <a:endParaRPr lang="en-GB" sz="1200"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906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UNECE_POTX_4x3">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noFill/>
          <a:miter lim="800000"/>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2.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3.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BF0CE8846D5049B4DCF6DCC8BF9B58" ma:contentTypeVersion="1" ma:contentTypeDescription="Create a new document." ma:contentTypeScope="" ma:versionID="fe6619fd489860f3e3fd7370e83b01e9">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CB220E-E65E-4C31-86FE-CD19F4FDEC42}"/>
</file>

<file path=customXml/itemProps2.xml><?xml version="1.0" encoding="utf-8"?>
<ds:datastoreItem xmlns:ds="http://schemas.openxmlformats.org/officeDocument/2006/customXml" ds:itemID="{383AE384-BA08-49E5-A777-B8EF6CDC06E2}"/>
</file>

<file path=customXml/itemProps3.xml><?xml version="1.0" encoding="utf-8"?>
<ds:datastoreItem xmlns:ds="http://schemas.openxmlformats.org/officeDocument/2006/customXml" ds:itemID="{523A5995-996B-4C7A-8A2A-371DD9B82688}"/>
</file>

<file path=docProps/app.xml><?xml version="1.0" encoding="utf-8"?>
<Properties xmlns="http://schemas.openxmlformats.org/officeDocument/2006/extended-properties" xmlns:vt="http://schemas.openxmlformats.org/officeDocument/2006/docPropsVTypes">
  <Template/>
  <TotalTime>394</TotalTime>
  <Words>847</Words>
  <Application>Microsoft Office PowerPoint</Application>
  <PresentationFormat>On-screen Show (4:3)</PresentationFormat>
  <Paragraphs>132</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UNECE_POTX_4x3</vt:lpstr>
      <vt:lpstr>PowerPoint Presentation</vt:lpstr>
      <vt:lpstr>UNECE Committee on Housing and Land Management</vt:lpstr>
      <vt:lpstr>Geneva UN Charter on Sustainable Housing </vt:lpstr>
      <vt:lpstr>PowerPoint Presentation</vt:lpstr>
      <vt:lpstr>1. Sustainable housing: Standards on Energy Efficiency in Buildings</vt:lpstr>
      <vt:lpstr>2. Sustainable urban development: United Smart Cities</vt:lpstr>
      <vt:lpstr>2. Sustainable urban development: United Smart Cities - activities</vt:lpstr>
      <vt:lpstr>2. Sustainable urban development: the UNECE/ITU Smart Sustainable Cities Indicators</vt:lpstr>
      <vt:lpstr>Thank you for your attention!</vt:lpstr>
    </vt:vector>
  </TitlesOfParts>
  <Company>ECE-ISU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Jean Rodriguez</dc:creator>
  <cp:lastModifiedBy>carriero</cp:lastModifiedBy>
  <cp:revision>1223</cp:revision>
  <dcterms:created xsi:type="dcterms:W3CDTF">2015-05-13T14:05:37Z</dcterms:created>
  <dcterms:modified xsi:type="dcterms:W3CDTF">2016-04-11T15:05:37Z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0x01010024BF0CE8846D5049B4DCF6DCC8BF9B58</vt:lpwstr>
  </property>
</Properties>
</file>