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9" r:id="rId2"/>
    <p:sldId id="716" r:id="rId3"/>
    <p:sldId id="717" r:id="rId4"/>
    <p:sldId id="718" r:id="rId5"/>
    <p:sldId id="723" r:id="rId6"/>
    <p:sldId id="725" r:id="rId7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FF99"/>
    <a:srgbClr val="CCFF66"/>
    <a:srgbClr val="FFFF99"/>
    <a:srgbClr val="FFCCCC"/>
    <a:srgbClr val="FFFFFF"/>
    <a:srgbClr val="2932E9"/>
    <a:srgbClr val="151EC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60" autoAdjust="0"/>
    <p:restoredTop sz="94394" autoAdjust="0"/>
  </p:normalViewPr>
  <p:slideViewPr>
    <p:cSldViewPr>
      <p:cViewPr varScale="1">
        <p:scale>
          <a:sx n="102" d="100"/>
          <a:sy n="102" d="100"/>
        </p:scale>
        <p:origin x="20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594" y="114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EFA207-B5B2-4D50-BC33-738EA2B08FF4}" type="datetimeFigureOut">
              <a:rPr lang="en-US" altLang="en-US"/>
              <a:pPr>
                <a:defRPr/>
              </a:pPr>
              <a:t>3/14/2023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4958" cy="4941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378485"/>
            <a:ext cx="2944958" cy="4941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344CEF-51E4-4569-BE72-1C42B23D0E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46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4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1259C7D-F813-44F7-8D9A-7F277505F9C3}" type="datetimeFigureOut">
              <a:rPr lang="zh-CN" altLang="en-US"/>
              <a:pPr>
                <a:defRPr/>
              </a:pPr>
              <a:t>2023/3/14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690822"/>
            <a:ext cx="5438464" cy="4442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4958" cy="4941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8" y="9378485"/>
            <a:ext cx="2944958" cy="4941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995FCDA-198A-4C33-9C09-1E71E40ACD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7172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5FCDA-198A-4C33-9C09-1E71E40ACD47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3539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3027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C0DC6B-F25F-4C87-A62D-47B2368B5B01}" type="slidenum">
              <a:rPr lang="zh-CN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zh-CN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34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211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51EC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buSzPct val="70000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81943-BDF4-4034-AF79-092B02D96B1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BFF38A1-CC6A-D0EA-AA2D-9A00C50CF00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445213" y="6300161"/>
            <a:ext cx="1656000" cy="391299"/>
            <a:chOff x="3067050" y="244450"/>
            <a:chExt cx="2982913" cy="704850"/>
          </a:xfrm>
        </p:grpSpPr>
        <p:pic>
          <p:nvPicPr>
            <p:cNvPr id="7" name="Picture 6" descr="http://www.itu.ch/ITU-T/images/iec_logo.gif">
              <a:extLst>
                <a:ext uri="{FF2B5EF4-FFF2-40B4-BE49-F238E27FC236}">
                  <a16:creationId xmlns:a16="http://schemas.microsoft.com/office/drawing/2014/main" id="{A47CF888-1551-92A9-A22C-472A5BBF703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7050" y="292075"/>
              <a:ext cx="711200" cy="657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 descr="http://www.itu.ch/ITU-T/images/iso_logo.gif">
              <a:extLst>
                <a:ext uri="{FF2B5EF4-FFF2-40B4-BE49-F238E27FC236}">
                  <a16:creationId xmlns:a16="http://schemas.microsoft.com/office/drawing/2014/main" id="{207B6EAF-B4DC-FECD-D2DA-DDED77BFD99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9050" y="292075"/>
              <a:ext cx="742950" cy="657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2" descr="http://www.itu.ch/ITU-T/images/un_logo3.gif">
              <a:extLst>
                <a:ext uri="{FF2B5EF4-FFF2-40B4-BE49-F238E27FC236}">
                  <a16:creationId xmlns:a16="http://schemas.microsoft.com/office/drawing/2014/main" id="{734F5159-E17C-E22D-B31E-D5800E56E6D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1288" y="244450"/>
              <a:ext cx="828675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72B225F-1470-0FBE-FB4E-8F815D39BB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2800" y="292075"/>
              <a:ext cx="622634" cy="65722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35994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51EC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546101" y="630932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BEE34-A8C8-4503-8CF2-CE42CD153CE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268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165852"/>
            <a:ext cx="52228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92288-74A7-496D-888F-9FBAF378C5C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20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165852"/>
            <a:ext cx="52228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151EC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>
                <a:solidFill>
                  <a:srgbClr val="151ECD"/>
                </a:solidFill>
              </a:defRPr>
            </a:lvl2pPr>
            <a:lvl3pPr>
              <a:defRPr sz="2400">
                <a:solidFill>
                  <a:srgbClr val="151ECD"/>
                </a:solidFill>
              </a:defRPr>
            </a:lvl3pPr>
            <a:lvl4pPr>
              <a:defRPr sz="2000">
                <a:solidFill>
                  <a:srgbClr val="151ECD"/>
                </a:solidFill>
              </a:defRPr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151EC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9A779-7BA5-4D6F-B335-73EECD74B8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333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165852"/>
            <a:ext cx="52228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51EC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151ECD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C5F1-F9A4-4421-BC42-A5C21FCE49F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2922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540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level 1</a:t>
            </a:r>
          </a:p>
          <a:p>
            <a:pPr lvl="1"/>
            <a:r>
              <a:rPr lang="en-US" altLang="zh-CN"/>
              <a:t>level 2</a:t>
            </a:r>
          </a:p>
          <a:p>
            <a:pPr lvl="2"/>
            <a:r>
              <a:rPr lang="en-US" altLang="zh-CN"/>
              <a:t>level 3</a:t>
            </a:r>
          </a:p>
          <a:p>
            <a:pPr lvl="3"/>
            <a:r>
              <a:rPr lang="en-US" altLang="zh-CN"/>
              <a:t> level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708750F-499B-41D7-AD85-369257052CF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2D9109F-216C-E5AC-D7FF-989D37D500E2}"/>
              </a:ext>
            </a:extLst>
          </p:cNvPr>
          <p:cNvGrpSpPr/>
          <p:nvPr userDrawn="1"/>
        </p:nvGrpSpPr>
        <p:grpSpPr>
          <a:xfrm>
            <a:off x="323528" y="6193911"/>
            <a:ext cx="2543440" cy="664089"/>
            <a:chOff x="2555776" y="332656"/>
            <a:chExt cx="2543440" cy="66408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E39CCB5-968D-DDBB-221B-0A83DBA7A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5776" y="332656"/>
              <a:ext cx="1970407" cy="651600"/>
            </a:xfrm>
            <a:prstGeom prst="rect">
              <a:avLst/>
            </a:prstGeom>
          </p:spPr>
        </p:pic>
        <p:pic>
          <p:nvPicPr>
            <p:cNvPr id="10" name="Picture 9" descr="Logo&#10;&#10;Description automatically generated">
              <a:extLst>
                <a:ext uri="{FF2B5EF4-FFF2-40B4-BE49-F238E27FC236}">
                  <a16:creationId xmlns:a16="http://schemas.microsoft.com/office/drawing/2014/main" id="{1310EBE2-3A08-5E21-404E-4C7CC479FF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404664"/>
              <a:ext cx="527216" cy="592081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91" r:id="rId1"/>
    <p:sldLayoutId id="2147485692" r:id="rId2"/>
    <p:sldLayoutId id="2147485693" r:id="rId3"/>
    <p:sldLayoutId id="2147485694" r:id="rId4"/>
    <p:sldLayoutId id="2147485695" r:id="rId5"/>
    <p:sldLayoutId id="2147485696" r:id="rId6"/>
    <p:sldLayoutId id="2147485697" r:id="rId7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1EC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51ECD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51ECD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51ECD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151ECD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151ECD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151ECD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151ECD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151ECD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trade/events/webinar-traceability-within-context-ebusiness-standards" TargetMode="External"/><Relationship Id="rId7" Type="http://schemas.openxmlformats.org/officeDocument/2006/relationships/hyperlink" Target="http://isotc.iso.org/livelink/livelink?func=ll&amp;objId=15630294&amp;objAction=browse&amp;sort=name" TargetMode="External"/><Relationship Id="rId2" Type="http://schemas.openxmlformats.org/officeDocument/2006/relationships/hyperlink" Target="https://www.iso.org/blockchain-ebusiness-webinar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tu.int/en/ITU-T/ebusiness/Pages/mou" TargetMode="External"/><Relationship Id="rId5" Type="http://schemas.openxmlformats.org/officeDocument/2006/relationships/hyperlink" Target="http://www.unece.org/index.php?id=49617" TargetMode="External"/><Relationship Id="rId4" Type="http://schemas.openxmlformats.org/officeDocument/2006/relationships/hyperlink" Target="https://www.itu.int/en/ITU-T/ebusiness/Pages/mou/webinar-on-e-accessibility-for-e-business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/>
          </p:cNvSpPr>
          <p:nvPr>
            <p:ph type="ctrTitle" idx="4294967295"/>
          </p:nvPr>
        </p:nvSpPr>
        <p:spPr>
          <a:xfrm>
            <a:off x="827584" y="1203381"/>
            <a:ext cx="7772400" cy="2376959"/>
          </a:xfrm>
        </p:spPr>
        <p:txBody>
          <a:bodyPr/>
          <a:lstStyle/>
          <a:p>
            <a:r>
              <a:rPr lang="en-US" altLang="ko-KR" b="1" dirty="0">
                <a:ea typeface="Gulim" panose="020B0600000101010101" pitchFamily="34" charset="-127"/>
              </a:rPr>
              <a:t>Memorandum of Understanding on electronic business between</a:t>
            </a:r>
            <a:br>
              <a:rPr lang="en-US" altLang="ko-KR" b="1" dirty="0">
                <a:ea typeface="Gulim" panose="020B0600000101010101" pitchFamily="34" charset="-127"/>
              </a:rPr>
            </a:br>
            <a:r>
              <a:rPr lang="en-US" altLang="ko-KR" b="1" dirty="0">
                <a:ea typeface="Gulim" panose="020B0600000101010101" pitchFamily="34" charset="-127"/>
              </a:rPr>
              <a:t>IEC, ISO, ITU, and UN/ECE</a:t>
            </a:r>
          </a:p>
        </p:txBody>
      </p:sp>
      <p:sp>
        <p:nvSpPr>
          <p:cNvPr id="14339" name="Rectangle 5"/>
          <p:cNvSpPr>
            <a:spLocks noGrp="1"/>
          </p:cNvSpPr>
          <p:nvPr>
            <p:ph type="subTitle" idx="4294967295"/>
          </p:nvPr>
        </p:nvSpPr>
        <p:spPr>
          <a:xfrm>
            <a:off x="685802" y="4365104"/>
            <a:ext cx="7777163" cy="1584176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altLang="ko-KR" sz="2000" b="1" dirty="0">
                <a:solidFill>
                  <a:srgbClr val="151ECD"/>
                </a:solidFill>
                <a:latin typeface="+mj-lt"/>
                <a:ea typeface="Gulim" panose="020B0600000101010101" pitchFamily="34" charset="-127"/>
                <a:cs typeface="+mj-cs"/>
              </a:rPr>
              <a:t>Brief overview of its function and purpose </a:t>
            </a:r>
          </a:p>
        </p:txBody>
      </p:sp>
      <p:sp>
        <p:nvSpPr>
          <p:cNvPr id="14340" name="TextBox 1"/>
          <p:cNvSpPr txBox="1">
            <a:spLocks noChangeArrowheads="1"/>
          </p:cNvSpPr>
          <p:nvPr/>
        </p:nvSpPr>
        <p:spPr bwMode="auto">
          <a:xfrm>
            <a:off x="2916239" y="6093296"/>
            <a:ext cx="33115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2932E9"/>
                </a:solidFill>
                <a:latin typeface="Arial" panose="020B0604020202020204" pitchFamily="34" charset="0"/>
              </a:rPr>
              <a:t>Q3, 2022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08D71A9-0F97-D473-63A7-5862A5492E39}"/>
              </a:ext>
            </a:extLst>
          </p:cNvPr>
          <p:cNvGrpSpPr/>
          <p:nvPr/>
        </p:nvGrpSpPr>
        <p:grpSpPr>
          <a:xfrm>
            <a:off x="2555776" y="332656"/>
            <a:ext cx="2543440" cy="664089"/>
            <a:chOff x="2555776" y="332656"/>
            <a:chExt cx="2543440" cy="664089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AE33455B-51BF-5958-8760-2556B70863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5776" y="332656"/>
              <a:ext cx="1970407" cy="651600"/>
            </a:xfrm>
            <a:prstGeom prst="rect">
              <a:avLst/>
            </a:prstGeom>
          </p:spPr>
        </p:pic>
        <p:pic>
          <p:nvPicPr>
            <p:cNvPr id="4" name="Picture 3" descr="Logo&#10;&#10;Description automatically generated">
              <a:extLst>
                <a:ext uri="{FF2B5EF4-FFF2-40B4-BE49-F238E27FC236}">
                  <a16:creationId xmlns:a16="http://schemas.microsoft.com/office/drawing/2014/main" id="{18656F8B-622C-2450-4A99-6006AAA603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404664"/>
              <a:ext cx="527216" cy="59208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34A00-CC6A-0119-8FBD-45F6CB1A6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0475"/>
            <a:ext cx="9144000" cy="1143000"/>
          </a:xfrm>
        </p:spPr>
        <p:txBody>
          <a:bodyPr/>
          <a:lstStyle/>
          <a:p>
            <a:r>
              <a:rPr lang="en-GB" sz="3200" b="1" dirty="0"/>
              <a:t>MoU on E Business </a:t>
            </a:r>
            <a:br>
              <a:rPr lang="en-GB" sz="3200" b="1" dirty="0"/>
            </a:br>
            <a:r>
              <a:rPr lang="en-GB" sz="3200" b="1" dirty="0"/>
              <a:t>between IEC, ISO, ITU-T &amp; UN/ECE Origins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512E4-10A6-FA8D-95D5-EC0B0E66F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392488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altLang="en-US" sz="2200" dirty="0"/>
              <a:t>The MoU was created to establish a coordination mechanism to produce mutually supportive standards required in business transactions (data interchange and interoperability): </a:t>
            </a:r>
          </a:p>
          <a:p>
            <a:pPr lvl="1">
              <a:spcBef>
                <a:spcPts val="400"/>
              </a:spcBef>
              <a:spcAft>
                <a:spcPts val="600"/>
              </a:spcAft>
            </a:pPr>
            <a:r>
              <a:rPr lang="en-US" altLang="en-US" sz="2400" dirty="0"/>
              <a:t>In effect facilitating Electronic Business across multiple domains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altLang="en-US" sz="2200" b="1" dirty="0"/>
              <a:t>Electronic business covers the information, definition and exchange within and between enterprises, including customers.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GB" sz="2200" dirty="0"/>
              <a:t>MoU first signed between IEC, ISO and UN ECE in 1998 (and in 2000 for the ITU-T) to enable better coherency and consistency issues in Electronic Data Interchange (EDI) standardization.  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GB" sz="2200" dirty="0"/>
              <a:t>Today the MoU has expanded to include “participating members” including: OASIS, CEN ISSS</a:t>
            </a:r>
            <a:r>
              <a:rPr lang="en-GB" sz="2200"/>
              <a:t>, GS1, </a:t>
            </a:r>
            <a:r>
              <a:rPr lang="en-GB" sz="2200" dirty="0" err="1"/>
              <a:t>OAGi</a:t>
            </a:r>
            <a:r>
              <a:rPr lang="en-GB" sz="2200" dirty="0"/>
              <a:t> , SWIFT, UPU, WCO </a:t>
            </a:r>
          </a:p>
        </p:txBody>
      </p:sp>
    </p:spTree>
    <p:extLst>
      <p:ext uri="{BB962C8B-B14F-4D97-AF65-F5344CB8AC3E}">
        <p14:creationId xmlns:p14="http://schemas.microsoft.com/office/powerpoint/2010/main" val="329949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309814" y="158752"/>
            <a:ext cx="6529385" cy="720725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2932E9"/>
                </a:solidFill>
              </a:rPr>
              <a:t>MoU e-Business Objective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534400" cy="5184872"/>
          </a:xfrm>
          <a:noFill/>
        </p:spPr>
        <p:txBody>
          <a:bodyPr/>
          <a:lstStyle/>
          <a:p>
            <a:pPr marL="365125" lvl="1" indent="-273050"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The objective of the MoU is to encourage interoperability in the area of e- business </a:t>
            </a:r>
          </a:p>
          <a:p>
            <a:pPr marL="365125" lvl="1" indent="-273050"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400" dirty="0"/>
              <a:t>The Formal Memorandum of Understanding (MoU) commits participants to:</a:t>
            </a:r>
          </a:p>
          <a:p>
            <a:pPr marL="765175" lvl="2" indent="-273050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Avoid divergent and conflicting approaches to standardization</a:t>
            </a:r>
          </a:p>
          <a:p>
            <a:pPr marL="765175" lvl="2" indent="-273050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Eliminate duplication of efforts</a:t>
            </a:r>
          </a:p>
          <a:p>
            <a:pPr marL="765175" lvl="2" indent="-273050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Provide a clear roadmap for users</a:t>
            </a:r>
          </a:p>
          <a:p>
            <a:pPr marL="765175" lvl="2" indent="-273050"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/>
              <a:t>Ensure intersectoral coherence in the field of electronic business</a:t>
            </a:r>
            <a:r>
              <a:rPr lang="en-US" altLang="en-US" sz="2000" b="1" dirty="0"/>
              <a:t>.</a:t>
            </a:r>
          </a:p>
          <a:p>
            <a:pPr marL="365125" lvl="1" indent="-273050"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400" dirty="0"/>
              <a:t>The MoU Management Group (MoU/MG) promotes synergy by encouraging cooperation and by timely identification of issues requiring examination. </a:t>
            </a:r>
          </a:p>
          <a:p>
            <a:pPr marL="765175" lvl="2" indent="-273050"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000" dirty="0"/>
              <a:t>While respecting the decision-making processes of IEC, ISO, ITU and UNECE, the MoU/MG shall review and prepare recommendations to the respective entities in response to e-business-related requests.</a:t>
            </a:r>
          </a:p>
          <a:p>
            <a:pPr marL="765175" lvl="2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altLang="en-US" sz="2000" dirty="0"/>
          </a:p>
        </p:txBody>
      </p:sp>
      <p:pic>
        <p:nvPicPr>
          <p:cNvPr id="12293" name="Picture 6" descr="http://www.itu.ch/ITU-T/images/iec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58752"/>
            <a:ext cx="7112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8" descr="http://www.itu.ch/ITU-T/images/iso_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158752"/>
            <a:ext cx="7429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2" descr="http://www.itu.ch/ITU-T/images/un_logo3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5" y="111125"/>
            <a:ext cx="8286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8BE743-D85E-4235-9260-512BE50386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325" y="158752"/>
            <a:ext cx="622634" cy="657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215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728788" y="260352"/>
            <a:ext cx="6958012" cy="720725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2932E9"/>
                </a:solidFill>
              </a:rPr>
              <a:t>MoU e-Business Mode of operation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59688" cy="5400600"/>
          </a:xfrm>
        </p:spPr>
        <p:txBody>
          <a:bodyPr/>
          <a:lstStyle/>
          <a:p>
            <a:pPr marL="365125" lvl="1" indent="-2730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400" dirty="0"/>
              <a:t>The MoU holds an annual meeting (December) to review current and future topics, resolutions and actions associated with e-business. The annual meeting provides a platform for the members of the MoU (signatories and participating members):  </a:t>
            </a:r>
          </a:p>
          <a:p>
            <a:pPr marL="765175" lvl="2" indent="-2730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000" dirty="0"/>
              <a:t>To provide information and status on related work</a:t>
            </a:r>
          </a:p>
          <a:p>
            <a:pPr marL="765175" lvl="2" indent="-2730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000" dirty="0"/>
              <a:t>To review current resolutions and actions </a:t>
            </a:r>
          </a:p>
          <a:p>
            <a:pPr marL="765175" lvl="2" indent="-2730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000" dirty="0"/>
              <a:t>To review new areas of developments or considerations </a:t>
            </a:r>
          </a:p>
          <a:p>
            <a:pPr marL="765175" lvl="2" indent="-2730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000" dirty="0"/>
              <a:t>Explore opportunities for possible cooperation, issue resolution between members within the scope of the MoU.</a:t>
            </a:r>
          </a:p>
          <a:p>
            <a:pPr marL="365125" lvl="1" indent="-2730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400" dirty="0"/>
              <a:t>Through the year the MoU also arranges information webinars on related e business topics of interest</a:t>
            </a:r>
          </a:p>
          <a:p>
            <a:pPr marL="765175" lvl="2" indent="-2730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000" dirty="0"/>
              <a:t>Previous examples have included IoT, Traceability and </a:t>
            </a:r>
            <a:r>
              <a:rPr lang="en-GB" altLang="en-US" sz="2000" dirty="0" err="1"/>
              <a:t>BlockChain</a:t>
            </a:r>
            <a:r>
              <a:rPr lang="en-GB" altLang="en-US" sz="2000" dirty="0"/>
              <a:t>/DLT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0218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9552" y="260352"/>
            <a:ext cx="8147248" cy="720725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2932E9"/>
                </a:solidFill>
              </a:rPr>
              <a:t>Key successes to date /Technical coordination</a:t>
            </a:r>
            <a:endParaRPr lang="en-GB" altLang="en-US" sz="2800" b="1" dirty="0">
              <a:solidFill>
                <a:srgbClr val="2932E9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81000" y="1052515"/>
            <a:ext cx="8534400" cy="5653087"/>
          </a:xfrm>
        </p:spPr>
        <p:txBody>
          <a:bodyPr/>
          <a:lstStyle/>
          <a:p>
            <a:pPr marL="92075" lvl="1" indent="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None/>
              <a:defRPr/>
            </a:pPr>
            <a:r>
              <a:rPr lang="en-US" sz="2000" dirty="0"/>
              <a:t>Examples of success to date: 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Summit on business information objects, leading to increased cooperation between developers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Joint ISO/CEFACT working group on EDIFACT syntax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Framework for OASIS/CEFACT cooperation on </a:t>
            </a:r>
            <a:r>
              <a:rPr lang="en-US" sz="1600" dirty="0" err="1"/>
              <a:t>ebXML</a:t>
            </a:r>
            <a:r>
              <a:rPr lang="en-US" sz="1600" dirty="0"/>
              <a:t>, including Joint Coordinating Committee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Harmonization strategy for Core Components  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Joint approach to UNTDED maintenance and update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Recommendation on e-Business character sets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Information exchange on XML usage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Recommendation on XML schema languages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Integration of permanent part marking for aerospace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Coordination between ITU-T, ISO, IEC on Quantities and Units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sz="1600" dirty="0"/>
              <a:t>CAT A liaison for ITU-T with ISO/TC 307 on blockchain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GB" sz="1600" dirty="0"/>
              <a:t>Facilitation of consortium involvement with standards bodies - OASIS, OAGIS, GS1, SWIFT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GB" sz="1600" dirty="0"/>
              <a:t>Greater visibility of potential conflicts in standards work, leading to scope adjustments – e.g. ISO/TC 171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GB" sz="1600" dirty="0"/>
              <a:t>Recognition of value of coordination function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GB" sz="1600" dirty="0"/>
              <a:t>Extension to collaboration between CEFACT and OASIS on </a:t>
            </a:r>
            <a:r>
              <a:rPr lang="en-GB" sz="1600" dirty="0" err="1"/>
              <a:t>ebXML</a:t>
            </a:r>
            <a:endParaRPr lang="en-GB" sz="1600" dirty="0"/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GB" sz="1600" dirty="0" err="1"/>
              <a:t>MoUs</a:t>
            </a:r>
            <a:r>
              <a:rPr lang="en-GB" sz="1600" dirty="0"/>
              <a:t> between standardization groups to recognize shared activities – e.g. Freight Forwarding, eHealth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GB" sz="1600" dirty="0"/>
              <a:t>Support for open information sources – e.g. DIFFUSE project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GB" sz="1600" dirty="0"/>
              <a:t>Cross-organizational assessment of change management.</a:t>
            </a:r>
          </a:p>
          <a:p>
            <a:pPr marL="365125" lvl="1" indent="-27305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3520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771800" y="260352"/>
            <a:ext cx="5915000" cy="576263"/>
          </a:xfrm>
        </p:spPr>
        <p:txBody>
          <a:bodyPr/>
          <a:lstStyle/>
          <a:p>
            <a:r>
              <a:rPr lang="en-GB" altLang="en-US" sz="2800" b="1" dirty="0"/>
              <a:t>Further Information MoU/MG</a:t>
            </a:r>
            <a:endParaRPr lang="en-US" altLang="en-US" sz="2800" b="1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79512" y="861792"/>
            <a:ext cx="8856984" cy="4932784"/>
          </a:xfrm>
        </p:spPr>
        <p:txBody>
          <a:bodyPr/>
          <a:lstStyle/>
          <a:p>
            <a:pPr marL="92075" lvl="1" indent="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None/>
            </a:pPr>
            <a:r>
              <a:rPr lang="en-GB" altLang="en-US" sz="2000" b="1" dirty="0"/>
              <a:t>Workshops/Webinars</a:t>
            </a:r>
            <a:endParaRPr lang="en-GB" sz="2000" dirty="0"/>
          </a:p>
          <a:p>
            <a:pPr marL="365125" lvl="1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sz="1800" dirty="0"/>
              <a:t>The MoU/MG holds virtual workshops (webinars) for sharing information on specific technical topics as deemed appropriate by the signatories</a:t>
            </a:r>
            <a:r>
              <a:rPr lang="en-GB" altLang="en-US" sz="1800" dirty="0"/>
              <a:t>.</a:t>
            </a:r>
          </a:p>
          <a:p>
            <a:pPr marL="365125" lvl="1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1800" dirty="0"/>
              <a:t>Recent organized webinars have been:</a:t>
            </a:r>
          </a:p>
          <a:p>
            <a:pPr marL="765175" lvl="2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3789BD"/>
                </a:solidFill>
                <a:latin typeface="arial" panose="020B0604020202020204" pitchFamily="34" charset="0"/>
                <a:hlinkClick r:id="rId2"/>
              </a:rPr>
              <a:t>MoU/MG webinar on Blockchain in the context of e-business</a:t>
            </a:r>
            <a:r>
              <a:rPr lang="en-GB" sz="1800" dirty="0">
                <a:solidFill>
                  <a:srgbClr val="444444"/>
                </a:solidFill>
                <a:latin typeface="arial" panose="020B0604020202020204" pitchFamily="34" charset="0"/>
              </a:rPr>
              <a:t>,</a:t>
            </a:r>
            <a:br>
              <a:rPr lang="en-GB" sz="1800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en-GB" sz="1800" dirty="0">
                <a:solidFill>
                  <a:srgbClr val="444444"/>
                </a:solidFill>
                <a:latin typeface="arial" panose="020B0604020202020204" pitchFamily="34" charset="0"/>
              </a:rPr>
              <a:t>2</a:t>
            </a:r>
            <a:r>
              <a:rPr lang="en-GB" sz="1800" dirty="0">
                <a:latin typeface="arial" panose="020B0604020202020204" pitchFamily="34" charset="0"/>
              </a:rPr>
              <a:t>2 October 2021, hosted by ISO.</a:t>
            </a:r>
            <a:r>
              <a:rPr lang="en-GB" sz="1800" dirty="0">
                <a:latin typeface="Arial" panose="020B0604020202020204" pitchFamily="34" charset="0"/>
              </a:rPr>
              <a:t>​</a:t>
            </a:r>
          </a:p>
          <a:p>
            <a:pPr marL="765175" lvl="2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3789BD"/>
                </a:solidFill>
                <a:latin typeface="Arial" panose="020B0604020202020204" pitchFamily="34" charset="0"/>
                <a:hlinkClick r:id="rId3"/>
              </a:rPr>
              <a:t>MoU/MG webinar on traceability within the context of eBusiness </a:t>
            </a:r>
            <a:r>
              <a:rPr lang="en-GB" sz="1800" dirty="0" err="1">
                <a:solidFill>
                  <a:srgbClr val="3789BD"/>
                </a:solidFill>
                <a:latin typeface="Arial" panose="020B0604020202020204" pitchFamily="34" charset="0"/>
                <a:hlinkClick r:id="rId3"/>
              </a:rPr>
              <a:t>Standa</a:t>
            </a:r>
            <a:r>
              <a:rPr lang="en-GB" sz="1800" dirty="0">
                <a:solidFill>
                  <a:srgbClr val="3789BD"/>
                </a:solidFill>
                <a:latin typeface="Arial" panose="020B0604020202020204" pitchFamily="34" charset="0"/>
                <a:hlinkClick r:id="rId3"/>
              </a:rPr>
              <a:t>​</a:t>
            </a:r>
            <a:r>
              <a:rPr lang="en-GB" sz="1800" dirty="0" err="1">
                <a:solidFill>
                  <a:srgbClr val="3789BD"/>
                </a:solidFill>
                <a:latin typeface="Arial" panose="020B0604020202020204" pitchFamily="34" charset="0"/>
                <a:hlinkClick r:id="rId3"/>
              </a:rPr>
              <a:t>rds</a:t>
            </a:r>
            <a:r>
              <a:rPr lang="en-GB" sz="1800" dirty="0">
                <a:solidFill>
                  <a:srgbClr val="3789BD"/>
                </a:solidFill>
                <a:latin typeface="Arial" panose="020B0604020202020204" pitchFamily="34" charset="0"/>
                <a:hlinkClick r:id="rId3"/>
              </a:rPr>
              <a:t>​​</a:t>
            </a:r>
            <a:r>
              <a:rPr lang="en-GB" sz="1800" dirty="0">
                <a:latin typeface="Arial" panose="020B0604020202020204" pitchFamily="34" charset="0"/>
              </a:rPr>
              <a:t>; </a:t>
            </a:r>
            <a:r>
              <a:rPr lang="en-GB" sz="1800" dirty="0">
                <a:latin typeface="arial" panose="020B0604020202020204" pitchFamily="34" charset="0"/>
              </a:rPr>
              <a:t>22 October 2020</a:t>
            </a:r>
            <a:r>
              <a:rPr lang="en-GB" sz="1800" dirty="0">
                <a:latin typeface="Arial" panose="020B0604020202020204" pitchFamily="34" charset="0"/>
              </a:rPr>
              <a:t>​, hosted by UNECE.</a:t>
            </a:r>
          </a:p>
          <a:p>
            <a:pPr marL="765175" lvl="2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3789BD"/>
                </a:solidFill>
                <a:latin typeface="Arial" panose="020B0604020202020204" pitchFamily="34" charset="0"/>
                <a:hlinkClick r:id="rId4"/>
              </a:rPr>
              <a:t>MoU/MG webinar on e-accessibility for e-business​</a:t>
            </a:r>
            <a:r>
              <a:rPr lang="en-GB" sz="1800" dirty="0">
                <a:latin typeface="Arial" panose="020B0604020202020204" pitchFamily="34" charset="0"/>
              </a:rPr>
              <a:t>;</a:t>
            </a:r>
            <a:br>
              <a:rPr lang="en-GB" sz="1800" dirty="0">
                <a:latin typeface="Arial" panose="020B0604020202020204" pitchFamily="34" charset="0"/>
              </a:rPr>
            </a:br>
            <a:r>
              <a:rPr lang="en-GB" sz="1800" dirty="0">
                <a:latin typeface="Arial" panose="020B0604020202020204" pitchFamily="34" charset="0"/>
              </a:rPr>
              <a:t>21 October 2019, hosted by ITU-T.</a:t>
            </a:r>
          </a:p>
          <a:p>
            <a:pPr marL="765175" lvl="2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3789BD"/>
                </a:solidFill>
                <a:latin typeface="Arial" panose="020B0604020202020204" pitchFamily="34" charset="0"/>
                <a:hlinkClick r:id="rId5"/>
              </a:rPr>
              <a:t>MoU webinar on Internet of Things</a:t>
            </a:r>
            <a:r>
              <a:rPr lang="en-GB" sz="1800" dirty="0">
                <a:latin typeface="Arial" panose="020B0604020202020204" pitchFamily="34" charset="0"/>
              </a:rPr>
              <a:t>;</a:t>
            </a:r>
            <a:br>
              <a:rPr lang="en-GB" sz="1800" dirty="0">
                <a:latin typeface="Arial" panose="020B0604020202020204" pitchFamily="34" charset="0"/>
              </a:rPr>
            </a:br>
            <a:r>
              <a:rPr lang="en-GB" sz="1800" dirty="0">
                <a:latin typeface="Arial" panose="020B0604020202020204" pitchFamily="34" charset="0"/>
              </a:rPr>
              <a:t>12 September 2018, hosted by UNECE.</a:t>
            </a:r>
          </a:p>
          <a:p>
            <a:pPr marL="365125" lvl="1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000" b="1" dirty="0"/>
              <a:t>MoU e-Business web page:</a:t>
            </a:r>
            <a:br>
              <a:rPr lang="en-GB" altLang="en-US" sz="2000" b="1" dirty="0"/>
            </a:br>
            <a:r>
              <a:rPr lang="en-GB" altLang="en-US" sz="1800" b="1" dirty="0">
                <a:hlinkClick r:id="rId6"/>
              </a:rPr>
              <a:t>http://www.itu.int/en/ITU-T/ebusiness/Pages/mou</a:t>
            </a:r>
            <a:endParaRPr lang="en-GB" altLang="en-US" sz="1800" b="1" dirty="0"/>
          </a:p>
          <a:p>
            <a:pPr marL="365125" lvl="1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altLang="en-US" sz="2000" b="1" dirty="0"/>
              <a:t>MoU/MG documents:</a:t>
            </a:r>
            <a:br>
              <a:rPr lang="en-GB" altLang="en-US" sz="2000" b="1" dirty="0"/>
            </a:br>
            <a:r>
              <a:rPr lang="en-GB" altLang="en-US" sz="1800" b="1" dirty="0">
                <a:hlinkClick r:id="rId7"/>
              </a:rPr>
              <a:t>http://isotc.iso.org/livelink/livelink?func=ll&amp;objId=15630294&amp;objAction=browse&amp;sort=name</a:t>
            </a:r>
            <a:endParaRPr lang="en-GB" altLang="en-US" sz="2000" dirty="0"/>
          </a:p>
          <a:p>
            <a:pPr marL="492125" lvl="2" indent="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None/>
            </a:pPr>
            <a:endParaRPr lang="en-GB" sz="2000" dirty="0">
              <a:latin typeface="Arial" panose="020B0604020202020204" pitchFamily="34" charset="0"/>
            </a:endParaRPr>
          </a:p>
          <a:p>
            <a:pPr marL="765175" lvl="2" indent="-27305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GB" altLang="en-US" sz="2000" dirty="0"/>
          </a:p>
          <a:p>
            <a:pPr marL="92075" lvl="1" indent="0">
              <a:lnSpc>
                <a:spcPct val="90000"/>
              </a:lnSpc>
              <a:spcBef>
                <a:spcPts val="800"/>
              </a:spcBef>
              <a:buClr>
                <a:srgbClr val="FF0000"/>
              </a:buClr>
              <a:buNone/>
            </a:pPr>
            <a:endParaRPr lang="en-GB" altLang="en-US" sz="2200" dirty="0"/>
          </a:p>
        </p:txBody>
      </p:sp>
    </p:spTree>
    <p:extLst>
      <p:ext uri="{BB962C8B-B14F-4D97-AF65-F5344CB8AC3E}">
        <p14:creationId xmlns:p14="http://schemas.microsoft.com/office/powerpoint/2010/main" val="639361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0123C7C877E84DA11F3765DCB92F45" ma:contentTypeVersion="2" ma:contentTypeDescription="Create a new document." ma:contentTypeScope="" ma:versionID="b1d2d711a2795ea5f9643abd3cc6a68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2ed1aefac7e885f4ca034ae4f6afb486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9C4CF19-9352-47B8-8BD3-BB4C20948E75}"/>
</file>

<file path=customXml/itemProps2.xml><?xml version="1.0" encoding="utf-8"?>
<ds:datastoreItem xmlns:ds="http://schemas.openxmlformats.org/officeDocument/2006/customXml" ds:itemID="{0D250220-CB0A-46F6-88C4-CE2212B05DBA}"/>
</file>

<file path=customXml/itemProps3.xml><?xml version="1.0" encoding="utf-8"?>
<ds:datastoreItem xmlns:ds="http://schemas.openxmlformats.org/officeDocument/2006/customXml" ds:itemID="{39E620DE-0B9D-4362-BDE7-1F685E56B37E}"/>
</file>

<file path=docProps/app.xml><?xml version="1.0" encoding="utf-8"?>
<Properties xmlns="http://schemas.openxmlformats.org/officeDocument/2006/extended-properties" xmlns:vt="http://schemas.openxmlformats.org/officeDocument/2006/docPropsVTypes">
  <TotalTime>17576</TotalTime>
  <Words>750</Words>
  <Application>Microsoft Office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</vt:lpstr>
      <vt:lpstr>Calibri</vt:lpstr>
      <vt:lpstr>Wingdings</vt:lpstr>
      <vt:lpstr>Office Theme</vt:lpstr>
      <vt:lpstr>Memorandum of Understanding on electronic business between IEC, ISO, ITU, and UN/ECE</vt:lpstr>
      <vt:lpstr>MoU on E Business  between IEC, ISO, ITU-T &amp; UN/ECE Origins  </vt:lpstr>
      <vt:lpstr>MoU e-Business Objective</vt:lpstr>
      <vt:lpstr>MoU e-Business Mode of operation</vt:lpstr>
      <vt:lpstr>Key successes to date /Technical coordination</vt:lpstr>
      <vt:lpstr>Further Information MoU/MG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sebek</dc:creator>
  <cp:lastModifiedBy>Martin Euchner</cp:lastModifiedBy>
  <cp:revision>2284</cp:revision>
  <cp:lastPrinted>2016-05-16T08:07:59Z</cp:lastPrinted>
  <dcterms:created xsi:type="dcterms:W3CDTF">2010-06-23T15:01:57Z</dcterms:created>
  <dcterms:modified xsi:type="dcterms:W3CDTF">2023-03-14T13:58:32Z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0x010100F70123C7C877E84DA11F3765DCB92F45</vt:lpwstr>
  </property>
</Properties>
</file>