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9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537" r:id="rId3"/>
    <p:sldId id="545" r:id="rId4"/>
    <p:sldId id="538" r:id="rId5"/>
    <p:sldId id="547" r:id="rId6"/>
    <p:sldId id="548" r:id="rId7"/>
    <p:sldId id="549" r:id="rId8"/>
    <p:sldId id="543" r:id="rId9"/>
    <p:sldId id="54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182" autoAdjust="0"/>
  </p:normalViewPr>
  <p:slideViewPr>
    <p:cSldViewPr snapToGrid="0">
      <p:cViewPr varScale="1">
        <p:scale>
          <a:sx n="56" d="100"/>
          <a:sy n="56" d="100"/>
        </p:scale>
        <p:origin x="240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8A75F-2924-419E-A2B9-0B6F81294D43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3574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3099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10960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2973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4943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057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21269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CN" sz="12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57732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91035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2019/4/3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7003453" y="952852"/>
            <a:ext cx="15375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/>
              <a:t>FGAI4H-D-002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6270880" y="1405727"/>
            <a:ext cx="24689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Shanghai, 3-5 April 2019</a:t>
            </a:r>
            <a:endParaRPr lang="en-GB" dirty="0"/>
          </a:p>
        </p:txBody>
      </p:sp>
      <p:graphicFrame>
        <p:nvGraphicFramePr>
          <p:cNvPr id="11" name="Table 5">
            <a:extLst>
              <a:ext uri="{FF2B5EF4-FFF2-40B4-BE49-F238E27FC236}">
                <a16:creationId xmlns:a16="http://schemas.microsoft.com/office/drawing/2014/main" id="{39C5B0B4-8EEA-4AC2-B2EC-152FAC9FF9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895996"/>
              </p:ext>
            </p:extLst>
          </p:nvPr>
        </p:nvGraphicFramePr>
        <p:xfrm>
          <a:off x="907452" y="2573866"/>
          <a:ext cx="7540741" cy="138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:a16="http://schemas.microsoft.com/office/drawing/2014/main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Summary slides – 4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ITU-WHO Workshop on Artificial Intelligence for Health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 | Information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12" name="Table 7">
            <a:extLst>
              <a:ext uri="{FF2B5EF4-FFF2-40B4-BE49-F238E27FC236}">
                <a16:creationId xmlns:a16="http://schemas.microsoft.com/office/drawing/2014/main" id="{8DE32652-D7F2-421B-9A7B-236BD22F61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169038"/>
              </p:ext>
            </p:extLst>
          </p:nvPr>
        </p:nvGraphicFramePr>
        <p:xfrm>
          <a:off x="907451" y="4020021"/>
          <a:ext cx="754074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3875">
                  <a:extLst>
                    <a:ext uri="{9D8B030D-6E8A-4147-A177-3AD203B41FA5}">
                      <a16:colId xmlns:a16="http://schemas.microsoft.com/office/drawing/2014/main" val="796392913"/>
                    </a:ext>
                  </a:extLst>
                </a:gridCol>
                <a:gridCol w="2716907">
                  <a:extLst>
                    <a:ext uri="{9D8B030D-6E8A-4147-A177-3AD203B41FA5}">
                      <a16:colId xmlns:a16="http://schemas.microsoft.com/office/drawing/2014/main" val="1325938463"/>
                    </a:ext>
                  </a:extLst>
                </a:gridCol>
                <a:gridCol w="3539959">
                  <a:extLst>
                    <a:ext uri="{9D8B030D-6E8A-4147-A177-3AD203B41FA5}">
                      <a16:colId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E-mail: tsbfgai4h@itu.int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13" name="Straight Connector 2">
            <a:extLst>
              <a:ext uri="{FF2B5EF4-FFF2-40B4-BE49-F238E27FC236}">
                <a16:creationId xmlns:a16="http://schemas.microsoft.com/office/drawing/2014/main" id="{8FEBC1C6-D3B8-45C8-B93E-9D86C9D4B348}"/>
              </a:ext>
            </a:extLst>
          </p:cNvPr>
          <p:cNvCxnSpPr/>
          <p:nvPr/>
        </p:nvCxnSpPr>
        <p:spPr>
          <a:xfrm>
            <a:off x="997527" y="3985581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5671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7F92F4-3D7C-429A-8E3D-ED46CB38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227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1: Focus Group on AI for Health </a:t>
            </a:r>
            <a:endParaRPr lang="zh-CN" altLang="en-US" sz="36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C768ADD-F666-4172-B86A-A886579D8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1E81572-9B21-4352-AD60-6CF0994234DC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 flipH="1">
            <a:off x="528350" y="1977042"/>
            <a:ext cx="7886700" cy="5075748"/>
          </a:xfrm>
        </p:spPr>
        <p:txBody>
          <a:bodyPr wrap="square">
            <a:spAutoFit/>
          </a:bodyPr>
          <a:lstStyle/>
          <a:p>
            <a:r>
              <a:rPr lang="en-US" sz="2400" dirty="0"/>
              <a:t>AI4H </a:t>
            </a:r>
            <a:r>
              <a:rPr lang="en-US" altLang="zh-CN" sz="2400" dirty="0"/>
              <a:t>offers substantial improvements for public and clinical health, but p</a:t>
            </a:r>
            <a:r>
              <a:rPr lang="en-US" sz="2400" dirty="0"/>
              <a:t>itfalls are</a:t>
            </a:r>
            <a:r>
              <a:rPr lang="en-US" altLang="zh-CN" sz="2400" dirty="0"/>
              <a:t>:</a:t>
            </a:r>
            <a:endParaRPr lang="en-US" sz="2400" dirty="0"/>
          </a:p>
          <a:p>
            <a:pPr lvl="1"/>
            <a:r>
              <a:rPr lang="en-GB" altLang="zh-CN" sz="1800" dirty="0"/>
              <a:t> A lot of health AI research isn’t externally validated</a:t>
            </a:r>
          </a:p>
          <a:p>
            <a:pPr marL="742950" lvl="1" indent="-285750"/>
            <a:r>
              <a:rPr lang="en-GB" altLang="zh-CN" sz="1800" dirty="0"/>
              <a:t>It doesn’t demonstrate clinical efficacy or cost effectiveness</a:t>
            </a:r>
          </a:p>
          <a:p>
            <a:endParaRPr lang="en-US" sz="1800" dirty="0"/>
          </a:p>
          <a:p>
            <a:r>
              <a:rPr lang="en-US" altLang="zh-CN" sz="2400" dirty="0"/>
              <a:t>FG goals: standardized framework for benchmarking</a:t>
            </a:r>
          </a:p>
          <a:p>
            <a:pPr lvl="1">
              <a:lnSpc>
                <a:spcPct val="100000"/>
              </a:lnSpc>
            </a:pPr>
            <a:r>
              <a:rPr lang="en-US" altLang="zh-CN" sz="1800" dirty="0"/>
              <a:t>A) Community: Creating and extending a community around a health topic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altLang="zh-CN" sz="1800" dirty="0"/>
              <a:t>B) Proposals: Solicitation of AI for health proposals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altLang="zh-CN" sz="1800" dirty="0"/>
              <a:t>C) Evaluation: Setting up evaluation criteria including data sets and metrics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altLang="zh-CN" sz="1800" dirty="0"/>
              <a:t>D) Report: Publishing reports about the evaluation and the results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altLang="zh-CN" sz="1800" dirty="0"/>
              <a:t>E) Dissemination: After successful use of an AI for health solution in practice, repeat FG-Ai4H process steps (A-E)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1276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A7F92F4-3D7C-429A-8E3D-ED46CB383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62270"/>
            <a:ext cx="7886700" cy="1325563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1: Focus Group on AI for Health </a:t>
            </a:r>
            <a:endParaRPr lang="zh-CN" altLang="en-US" sz="3600" b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1C768ADD-F666-4172-B86A-A886579D8D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81E81572-9B21-4352-AD60-6CF0994234DC}"/>
              </a:ext>
            </a:extLst>
          </p:cNvPr>
          <p:cNvSpPr>
            <a:spLocks noGrp="1" noChangeAspect="1"/>
          </p:cNvSpPr>
          <p:nvPr>
            <p:ph idx="1"/>
          </p:nvPr>
        </p:nvSpPr>
        <p:spPr>
          <a:xfrm>
            <a:off x="528349" y="1977042"/>
            <a:ext cx="8488167" cy="4140108"/>
          </a:xfrm>
        </p:spPr>
        <p:txBody>
          <a:bodyPr wrap="square">
            <a:spAutoFit/>
          </a:bodyPr>
          <a:lstStyle/>
          <a:p>
            <a:r>
              <a:rPr lang="en-US" altLang="zh-CN" sz="2400" dirty="0"/>
              <a:t>Standardized assessment framework based on certain scenarios.</a:t>
            </a:r>
          </a:p>
          <a:p>
            <a:pPr lvl="1"/>
            <a:r>
              <a:rPr lang="en-US" altLang="zh-CN" sz="2000" dirty="0"/>
              <a:t>Distinguish between health and clinical field</a:t>
            </a:r>
          </a:p>
          <a:p>
            <a:pPr lvl="1"/>
            <a:r>
              <a:rPr lang="en-US" altLang="zh-CN" sz="2000" dirty="0"/>
              <a:t>Differences in evaluation determine products development.</a:t>
            </a:r>
          </a:p>
          <a:p>
            <a:pPr lvl="1"/>
            <a:r>
              <a:rPr lang="en-US" altLang="zh-CN" sz="2000" dirty="0"/>
              <a:t>Cross-domain and multi-party collaboration</a:t>
            </a:r>
          </a:p>
          <a:p>
            <a:pPr lvl="1"/>
            <a:endParaRPr lang="en-US" altLang="zh-CN" sz="2000" dirty="0"/>
          </a:p>
          <a:p>
            <a:r>
              <a:rPr lang="en-US" altLang="zh-CN" sz="2400" dirty="0"/>
              <a:t>AI4H is most effective when it helps achieve national health-related SDG with appropriate policy &amp; governance mechanisms </a:t>
            </a:r>
          </a:p>
          <a:p>
            <a:pPr lvl="1">
              <a:lnSpc>
                <a:spcPct val="80000"/>
              </a:lnSpc>
            </a:pPr>
            <a:r>
              <a:rPr lang="en-US" altLang="zh-CN" sz="2000" dirty="0"/>
              <a:t>AI Policy Framework and Regulatory Mechanisms</a:t>
            </a:r>
          </a:p>
          <a:p>
            <a:pPr lvl="1">
              <a:lnSpc>
                <a:spcPct val="80000"/>
              </a:lnSpc>
            </a:pPr>
            <a:r>
              <a:rPr lang="en-US" altLang="zh-CN" sz="2000" dirty="0"/>
              <a:t>AI-Specialized Human Resource Capacity</a:t>
            </a:r>
          </a:p>
          <a:p>
            <a:pPr lvl="1">
              <a:lnSpc>
                <a:spcPct val="80000"/>
              </a:lnSpc>
            </a:pPr>
            <a:r>
              <a:rPr lang="en-US" altLang="zh-CN" sz="2000" dirty="0"/>
              <a:t>AI Architecture and Computing Infrastructure </a:t>
            </a:r>
          </a:p>
          <a:p>
            <a:pPr lvl="1">
              <a:lnSpc>
                <a:spcPct val="80000"/>
              </a:lnSpc>
            </a:pPr>
            <a:r>
              <a:rPr lang="en-US" altLang="zh-CN" sz="2000" dirty="0"/>
              <a:t>AI-Specific applications and algorithms</a:t>
            </a:r>
          </a:p>
          <a:p>
            <a:pPr lvl="1">
              <a:lnSpc>
                <a:spcPct val="80000"/>
              </a:lnSpc>
            </a:pPr>
            <a:r>
              <a:rPr lang="en-US" altLang="zh-CN" sz="2000" dirty="0"/>
              <a:t>Financing “AI for Health” Research &amp; Development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569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93D66-B25D-46EE-A00B-BD16D51C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1480"/>
            <a:ext cx="7886700" cy="1325563"/>
          </a:xfrm>
        </p:spPr>
        <p:txBody>
          <a:bodyPr/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2: Applications and Use Cases</a:t>
            </a:r>
            <a:endParaRPr lang="zh-CN" altLang="en-US" sz="3600" b="1" dirty="0">
              <a:solidFill>
                <a:prstClr val="black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F678A7-222D-4CF3-BC1E-A9044849E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55" y="2224178"/>
            <a:ext cx="8688345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Applications of AI4H</a:t>
            </a:r>
          </a:p>
          <a:p>
            <a:pPr lvl="1"/>
            <a:r>
              <a:rPr lang="en-US" altLang="zh-CN" dirty="0"/>
              <a:t>Diagnosis, population health management, Therapeutics, Administration and regulation.</a:t>
            </a:r>
          </a:p>
          <a:p>
            <a:pPr lvl="1"/>
            <a:r>
              <a:rPr lang="en-US" altLang="zh-CN" dirty="0"/>
              <a:t>Trained AI has an accuracy comparable to human experts </a:t>
            </a:r>
          </a:p>
          <a:p>
            <a:pPr lvl="1"/>
            <a:r>
              <a:rPr lang="en-US" altLang="zh-CN" dirty="0"/>
              <a:t>HER-based AI to mimic human physicians(cost &amp; burden)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Challenges &amp; Solutions:</a:t>
            </a:r>
          </a:p>
          <a:p>
            <a:pPr lvl="1"/>
            <a:r>
              <a:rPr lang="en-US" altLang="zh-CN" dirty="0"/>
              <a:t>Data storage, ownership, privacy/security,</a:t>
            </a:r>
            <a:r>
              <a:rPr lang="zh-CN" altLang="en-US" dirty="0"/>
              <a:t> </a:t>
            </a:r>
            <a:r>
              <a:rPr lang="en-US" altLang="zh-CN" dirty="0"/>
              <a:t>ethics,</a:t>
            </a:r>
            <a:r>
              <a:rPr lang="zh-CN" altLang="en-US" dirty="0"/>
              <a:t> </a:t>
            </a:r>
            <a:r>
              <a:rPr lang="en-US" altLang="zh-CN" dirty="0"/>
              <a:t>adoption</a:t>
            </a:r>
          </a:p>
          <a:p>
            <a:pPr lvl="1"/>
            <a:r>
              <a:rPr lang="en-US" altLang="zh-CN" dirty="0"/>
              <a:t>Global collaboration &amp;</a:t>
            </a:r>
            <a:r>
              <a:rPr lang="zh-CN" altLang="en-US" dirty="0"/>
              <a:t> </a:t>
            </a:r>
            <a:r>
              <a:rPr lang="en-US" altLang="zh-CN" dirty="0"/>
              <a:t>improved governance, ethics direction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91C2AA8-648D-410A-BA16-AF232E3EC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94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93D66-B25D-46EE-A00B-BD16D51C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1480"/>
            <a:ext cx="7886700" cy="1325563"/>
          </a:xfrm>
        </p:spPr>
        <p:txBody>
          <a:bodyPr/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2: Applications and Use Cases</a:t>
            </a:r>
            <a:endParaRPr lang="zh-CN" altLang="en-US" sz="3600" b="1" dirty="0">
              <a:solidFill>
                <a:prstClr val="black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F678A7-222D-4CF3-BC1E-A9044849E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7043"/>
            <a:ext cx="8651274" cy="4351338"/>
          </a:xfrm>
        </p:spPr>
        <p:txBody>
          <a:bodyPr>
            <a:normAutofit lnSpcReduction="10000"/>
          </a:bodyPr>
          <a:lstStyle/>
          <a:p>
            <a:r>
              <a:rPr lang="en-US" altLang="zh-CN" dirty="0"/>
              <a:t>What makes Good AI4H: caters to clinical needs</a:t>
            </a:r>
          </a:p>
          <a:p>
            <a:pPr lvl="1"/>
            <a:r>
              <a:rPr lang="en-US" altLang="zh-CN" dirty="0"/>
              <a:t>Clinical demand-ideas-algorithms-clinical products</a:t>
            </a:r>
          </a:p>
          <a:p>
            <a:pPr lvl="1"/>
            <a:r>
              <a:rPr lang="en-US" altLang="zh-CN" dirty="0"/>
              <a:t>Lung, bone, chest, stroke, mammary gland, etc.</a:t>
            </a:r>
          </a:p>
          <a:p>
            <a:r>
              <a:rPr lang="en-US" altLang="zh-CN" dirty="0"/>
              <a:t>Multi-disease, full-cycle</a:t>
            </a:r>
            <a:endParaRPr lang="zh-CN" altLang="en-US" dirty="0"/>
          </a:p>
          <a:p>
            <a:endParaRPr lang="en-US" altLang="zh-CN" dirty="0"/>
          </a:p>
          <a:p>
            <a:r>
              <a:rPr lang="en-US" altLang="zh-CN" dirty="0"/>
              <a:t>Key features of AI4H</a:t>
            </a:r>
          </a:p>
          <a:p>
            <a:pPr lvl="1"/>
            <a:r>
              <a:rPr lang="en-US" altLang="zh-CN" dirty="0"/>
              <a:t>support doctors in decision-making instead of replacing</a:t>
            </a:r>
          </a:p>
          <a:p>
            <a:pPr lvl="1"/>
            <a:r>
              <a:rPr lang="en-US" altLang="zh-CN" dirty="0"/>
              <a:t>Strong clinical network with top medical institutions</a:t>
            </a:r>
          </a:p>
          <a:p>
            <a:pPr lvl="1"/>
            <a:r>
              <a:rPr lang="en-US" altLang="zh-CN" dirty="0"/>
              <a:t>High quality data is the most important </a:t>
            </a:r>
          </a:p>
          <a:p>
            <a:pPr lvl="1"/>
            <a:r>
              <a:rPr lang="en-US" altLang="zh-CN" dirty="0"/>
              <a:t>“Patients first” to improve the clinical care</a:t>
            </a:r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91C2AA8-648D-410A-BA16-AF232E3EC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44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93D66-B25D-46EE-A00B-BD16D51C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1480"/>
            <a:ext cx="7886700" cy="1325563"/>
          </a:xfrm>
        </p:spPr>
        <p:txBody>
          <a:bodyPr/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3: Benchmarking and Security</a:t>
            </a:r>
            <a:endParaRPr lang="zh-CN" altLang="en-US" sz="3600" b="1" dirty="0">
              <a:solidFill>
                <a:prstClr val="black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F678A7-222D-4CF3-BC1E-A9044849E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7043"/>
            <a:ext cx="8651274" cy="4351338"/>
          </a:xfrm>
        </p:spPr>
        <p:txBody>
          <a:bodyPr>
            <a:normAutofit/>
          </a:bodyPr>
          <a:lstStyle/>
          <a:p>
            <a:r>
              <a:rPr lang="en-US" altLang="zh-CN" dirty="0"/>
              <a:t>Metrology: standardized and effective measurement </a:t>
            </a:r>
          </a:p>
          <a:p>
            <a:pPr lvl="1"/>
            <a:r>
              <a:rPr lang="en-US" altLang="zh-CN" dirty="0"/>
              <a:t>Problems throughout the value chain lifecycle in eco-system.</a:t>
            </a:r>
          </a:p>
          <a:p>
            <a:pPr lvl="1"/>
            <a:r>
              <a:rPr lang="en-US" altLang="zh-CN" dirty="0"/>
              <a:t>Supporting standardized procedure &amp; benchmarking</a:t>
            </a:r>
          </a:p>
          <a:p>
            <a:pPr lvl="1"/>
            <a:r>
              <a:rPr lang="en-US" altLang="zh-CN" dirty="0"/>
              <a:t>Without quality control of raw data, the big data would be dirty, unbiases or even useless.</a:t>
            </a:r>
          </a:p>
          <a:p>
            <a:endParaRPr lang="en-US" altLang="zh-CN" dirty="0"/>
          </a:p>
          <a:p>
            <a:r>
              <a:rPr lang="en-US" altLang="zh-CN" dirty="0"/>
              <a:t>AI Black box needs to become open and descriptive.</a:t>
            </a:r>
          </a:p>
          <a:p>
            <a:pPr lvl="1"/>
            <a:r>
              <a:rPr lang="en-US" altLang="zh-CN" dirty="0"/>
              <a:t>Features should be fed back to doctor as a reference.</a:t>
            </a:r>
          </a:p>
          <a:p>
            <a:pPr lvl="1"/>
            <a:r>
              <a:rPr lang="en-US" altLang="zh-CN" dirty="0"/>
              <a:t>Model results will ultimately become explainable and traceable to doctor in some way to establish mutual trust.</a:t>
            </a:r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91C2AA8-648D-410A-BA16-AF232E3EC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634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F293D66-B25D-46EE-A00B-BD16D51C8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51480"/>
            <a:ext cx="7886700" cy="1325563"/>
          </a:xfrm>
        </p:spPr>
        <p:txBody>
          <a:bodyPr/>
          <a:lstStyle/>
          <a:p>
            <a:r>
              <a:rPr lang="en-US" altLang="zh-CN" sz="3600" b="1" dirty="0">
                <a:solidFill>
                  <a:prstClr val="black"/>
                </a:solidFill>
              </a:rPr>
              <a:t>Session 3: Benchmarking and Security</a:t>
            </a:r>
            <a:endParaRPr lang="zh-CN" altLang="en-US" sz="3600" b="1" dirty="0">
              <a:solidFill>
                <a:prstClr val="black"/>
              </a:solidFill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F678A7-222D-4CF3-BC1E-A9044849E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7043"/>
            <a:ext cx="8651274" cy="435133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/>
              <a:t>Benchmark dataset:</a:t>
            </a:r>
          </a:p>
          <a:p>
            <a:pPr lvl="1"/>
            <a:r>
              <a:rPr lang="en-US" altLang="zh-CN" dirty="0"/>
              <a:t>Features: Comprehensive &amp; independent &amp; coverage</a:t>
            </a:r>
          </a:p>
          <a:p>
            <a:pPr lvl="1"/>
            <a:r>
              <a:rPr lang="en-US" altLang="zh-CN" dirty="0"/>
              <a:t>Data sources</a:t>
            </a:r>
            <a:r>
              <a:rPr lang="zh-CN" altLang="en-US" dirty="0"/>
              <a:t>：</a:t>
            </a:r>
            <a:r>
              <a:rPr lang="en-US" altLang="zh-CN" dirty="0"/>
              <a:t>Real-world clinic, prospective/retrospective,</a:t>
            </a:r>
            <a:r>
              <a:rPr lang="zh-CN" altLang="en-US" dirty="0"/>
              <a:t> </a:t>
            </a:r>
            <a:r>
              <a:rPr lang="en-US" altLang="zh-CN" dirty="0"/>
              <a:t>traceability,</a:t>
            </a:r>
            <a:r>
              <a:rPr lang="zh-CN" altLang="en-US" dirty="0"/>
              <a:t> </a:t>
            </a:r>
            <a:r>
              <a:rPr lang="en-US" altLang="zh-CN" dirty="0"/>
              <a:t>ethics, privacy protection.</a:t>
            </a:r>
          </a:p>
          <a:p>
            <a:pPr lvl="1"/>
            <a:r>
              <a:rPr lang="en-US" altLang="zh-CN" dirty="0"/>
              <a:t>Label quality: standardized, accurate, scientific.</a:t>
            </a:r>
          </a:p>
          <a:p>
            <a:pPr lvl="1"/>
            <a:r>
              <a:rPr lang="en-US" altLang="zh-CN" dirty="0"/>
              <a:t>Dynamic update: reasonable percentage &amp; frequency</a:t>
            </a:r>
          </a:p>
          <a:p>
            <a:pPr lvl="1"/>
            <a:r>
              <a:rPr lang="en-US" altLang="zh-CN" dirty="0"/>
              <a:t>Management&amp; evaluation: clinical-oriented and guided</a:t>
            </a:r>
          </a:p>
          <a:p>
            <a:pPr lvl="1"/>
            <a:endParaRPr lang="en-US" altLang="zh-CN" dirty="0"/>
          </a:p>
          <a:p>
            <a:r>
              <a:rPr lang="en-US" altLang="zh-CN" dirty="0"/>
              <a:t>Data Security:</a:t>
            </a:r>
          </a:p>
          <a:p>
            <a:pPr lvl="1"/>
            <a:r>
              <a:rPr lang="en-US" altLang="zh-CN" dirty="0"/>
              <a:t>Data source: adhere to privacy requirement.</a:t>
            </a:r>
          </a:p>
          <a:p>
            <a:pPr lvl="1"/>
            <a:r>
              <a:rPr lang="en-US" altLang="zh-CN" dirty="0"/>
              <a:t>Standard&amp; effective post-market monitoring mechanisms</a:t>
            </a:r>
          </a:p>
          <a:p>
            <a:pPr lvl="1"/>
            <a:r>
              <a:rPr lang="en-US" altLang="zh-CN" dirty="0"/>
              <a:t>Ethics: inform of the use, equitable access, prediction error.</a:t>
            </a:r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91C2AA8-648D-410A-BA16-AF232E3EC0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944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18221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prstClr val="black"/>
                </a:solidFill>
              </a:rPr>
              <a:t>Session 4: Regulations and Country Priorities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5909"/>
            <a:ext cx="7886700" cy="4351338"/>
          </a:xfrm>
        </p:spPr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GB" sz="2400" dirty="0"/>
              <a:t>AI medical devices</a:t>
            </a:r>
            <a:r>
              <a:rPr lang="en-US" sz="2400" dirty="0"/>
              <a:t>: Assisted decision-making/Non assisted decision-making</a:t>
            </a:r>
          </a:p>
          <a:p>
            <a:pPr lvl="0">
              <a:lnSpc>
                <a:spcPct val="100000"/>
              </a:lnSpc>
            </a:pPr>
            <a:endParaRPr lang="en-US" sz="24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Basic principles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Focus on the assisted decision-making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Risk-based method (different level of risks, general risk of clinical use, consideration of other different factors)</a:t>
            </a:r>
          </a:p>
          <a:p>
            <a:pPr lvl="1">
              <a:lnSpc>
                <a:spcPct val="100000"/>
              </a:lnSpc>
            </a:pPr>
            <a:r>
              <a:rPr lang="en-US" sz="2200" dirty="0"/>
              <a:t>Total lifecycle management (requirements analysis, data collection, algorithm design, software verification, software validation, change control)</a:t>
            </a:r>
          </a:p>
          <a:p>
            <a:pPr lvl="1">
              <a:lnSpc>
                <a:spcPct val="100000"/>
              </a:lnSpc>
            </a:pPr>
            <a:endParaRPr lang="en-US" sz="20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0" y="867487"/>
            <a:ext cx="9417677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700" dirty="0">
              <a:solidFill>
                <a:prstClr val="black"/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A29E9FF-F7D9-4DAD-A4DB-FC61DE94C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661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87276"/>
            <a:ext cx="788670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prstClr val="black"/>
                </a:solidFill>
              </a:rPr>
              <a:t>Session 4: Regulations and Country Priorities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64020"/>
            <a:ext cx="78867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/>
              <a:t>‘Aging society’ is the trend of mankind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AI applications for old people are getting more important. 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‘Healthcare Innovation Hub’ is a good way to connect resources.</a:t>
            </a:r>
          </a:p>
          <a:p>
            <a:pPr>
              <a:lnSpc>
                <a:spcPct val="100000"/>
              </a:lnSpc>
            </a:pPr>
            <a:endParaRPr lang="en-US" sz="2400" dirty="0"/>
          </a:p>
          <a:p>
            <a:pPr>
              <a:lnSpc>
                <a:spcPct val="100000"/>
              </a:lnSpc>
            </a:pPr>
            <a:r>
              <a:rPr lang="en-US" altLang="zh-CN" sz="2400" dirty="0"/>
              <a:t>Joint industry institutes and alliance is useful.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Establishing a joint benchmark database will make the process easier and faster.</a:t>
            </a:r>
          </a:p>
          <a:p>
            <a:pPr>
              <a:lnSpc>
                <a:spcPct val="100000"/>
              </a:lnSpc>
            </a:pPr>
            <a:r>
              <a:rPr lang="en-US" altLang="zh-CN" sz="2400" dirty="0"/>
              <a:t>Developing standards as a form of communication &amp; output.</a:t>
            </a:r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0" y="867487"/>
            <a:ext cx="9417677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700" dirty="0">
              <a:solidFill>
                <a:prstClr val="black"/>
              </a:solidFill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2F8F1FDD-9AFA-4AF5-B797-5EA864DA8A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3981" y="78771"/>
            <a:ext cx="1422535" cy="572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8272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CCE8C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7997C33-7492-49DA-852F-A0CCA44A4351}"/>
</file>

<file path=customXml/itemProps2.xml><?xml version="1.0" encoding="utf-8"?>
<ds:datastoreItem xmlns:ds="http://schemas.openxmlformats.org/officeDocument/2006/customXml" ds:itemID="{263EDF69-883F-4630-8D5D-47FF3AA110B2}"/>
</file>

<file path=customXml/itemProps3.xml><?xml version="1.0" encoding="utf-8"?>
<ds:datastoreItem xmlns:ds="http://schemas.openxmlformats.org/officeDocument/2006/customXml" ds:itemID="{8D757891-533E-4B08-9CC2-432445C0232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1743</TotalTime>
  <Words>608</Words>
  <Application>Microsoft Office PowerPoint</Application>
  <PresentationFormat>全屏显示(4:3)</PresentationFormat>
  <Paragraphs>100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4" baseType="lpstr">
      <vt:lpstr>等线</vt:lpstr>
      <vt:lpstr>Arial</vt:lpstr>
      <vt:lpstr>Calibri</vt:lpstr>
      <vt:lpstr>Calibri Light</vt:lpstr>
      <vt:lpstr>Office 主题​​</vt:lpstr>
      <vt:lpstr>PowerPoint 演示文稿</vt:lpstr>
      <vt:lpstr>Session 1: Focus Group on AI for Health </vt:lpstr>
      <vt:lpstr>Session 1: Focus Group on AI for Health </vt:lpstr>
      <vt:lpstr>Session 2: Applications and Use Cases</vt:lpstr>
      <vt:lpstr>Session 2: Applications and Use Cases</vt:lpstr>
      <vt:lpstr>Session 3: Benchmarking and Security</vt:lpstr>
      <vt:lpstr>Session 3: Benchmarking and Security</vt:lpstr>
      <vt:lpstr>Session 4: Regulations and Country Priorities</vt:lpstr>
      <vt:lpstr>Session 4: Regulations and Country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slides – 4th ITU-WHO Workshop on Artificial Intelligence for Health</dc:title>
  <dc:creator>Shan Xu</dc:creator>
  <cp:lastModifiedBy>Shan Xu</cp:lastModifiedBy>
  <cp:revision>53</cp:revision>
  <dcterms:created xsi:type="dcterms:W3CDTF">2019-03-31T15:53:06Z</dcterms:created>
  <dcterms:modified xsi:type="dcterms:W3CDTF">2019-04-03T00:54:34Z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