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comments/comment2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6" r:id="rId3"/>
    <p:sldId id="258" r:id="rId4"/>
    <p:sldId id="297" r:id="rId5"/>
    <p:sldId id="283" r:id="rId6"/>
    <p:sldId id="284" r:id="rId7"/>
    <p:sldId id="262" r:id="rId8"/>
    <p:sldId id="261" r:id="rId9"/>
    <p:sldId id="260" r:id="rId10"/>
    <p:sldId id="25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6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3T14:47:32.772" idx="6">
    <p:pos x="5530" y="1613"/>
    <p:text>Is it possible to edit this logo to make "in" lowercase?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3T14:22:17.381" idx="3">
    <p:pos x="6461" y="2254"/>
    <p:text>Do you mean "a medical professional"?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6F5C6-87CE-AE46-B7A7-25950D742290}" type="datetimeFigureOut">
              <a:rPr lang="de-DE" smtClean="0"/>
              <a:t>01.04.19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05733-EE82-9848-B6A7-F36D95231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7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image illustrates an AI-based </a:t>
            </a:r>
            <a:r>
              <a:rPr lang="en-US" b="0" dirty="0"/>
              <a:t>diagnosis of eye disease using from photos. How to screen good implementations from bad ones? Using a standard assessment / benchmarking framework.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61DA-F0B1-49FB-BF58-D14F51FD00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6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image illustrates an AI-based </a:t>
            </a:r>
            <a:r>
              <a:rPr lang="en-US" b="0" dirty="0"/>
              <a:t>diagnosis of eye disease using from photos. How to screen good implementations from bad ones? Using a standard assessment / benchmarking framework.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61DA-F0B1-49FB-BF58-D14F51FD00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f003b1d8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4f003b1d8b_0_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types of analyses: Counting lymphocytes and</a:t>
            </a:r>
            <a:r>
              <a:rPr lang="en-US" baseline="0" dirty="0"/>
              <a:t> cancer cells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g4f003b1d8b_0_6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31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003b1d8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4f003b1d8b_0_4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4f003b1d8b_0_4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476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ef462206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4ef4622067_0_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4ef4622067_0_3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13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ef462206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4ef4622067_0_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4ef4622067_0_1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9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003b1d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4f003b1d8b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Meeting A: 22 contributions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Meeting</a:t>
            </a:r>
            <a:r>
              <a:rPr lang="en-US" sz="1400" baseline="0" dirty="0">
                <a:latin typeface="Arial"/>
                <a:ea typeface="Arial"/>
                <a:cs typeface="Arial"/>
                <a:sym typeface="Arial"/>
              </a:rPr>
              <a:t> B: 21 contributions; 8 topic areas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400" baseline="0" dirty="0">
                <a:latin typeface="Arial"/>
                <a:ea typeface="Arial"/>
                <a:cs typeface="Arial"/>
                <a:sym typeface="Arial"/>
              </a:rPr>
              <a:t>Meeting C: 21 contributions; 3 additional topic areas</a:t>
            </a: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Columbia University (Department of Biomedical Informatics)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EPFL (of VC Marcel Salathe), back-to-back with Applied Machine Learning Days (ITU is organizational sponsor)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Shanghai World Expo, CAICT (of VC Shan Xu) organizing high-level National Summit on AI for Health around FG meeting</a:t>
            </a:r>
            <a:br>
              <a:rPr lang="en-US" sz="1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(ITU co-organizer)</a:t>
            </a:r>
          </a:p>
        </p:txBody>
      </p:sp>
      <p:sp>
        <p:nvSpPr>
          <p:cNvPr id="92" name="Google Shape;92;g4f003b1d8b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58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1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6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1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2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5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116E-BC43-40BE-9A17-D121E42A01BA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u.int/go/fgai4h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84400"/>
          </a:xfrm>
        </p:spPr>
        <p:txBody>
          <a:bodyPr>
            <a:normAutofit/>
          </a:bodyPr>
          <a:lstStyle/>
          <a:p>
            <a:r>
              <a:rPr lang="en-GB" dirty="0"/>
              <a:t>ITU / WHO Focus Group on</a:t>
            </a:r>
            <a:br>
              <a:rPr lang="en-GB" dirty="0"/>
            </a:br>
            <a:r>
              <a:rPr lang="en-GB" dirty="0"/>
              <a:t>Artificial Intelligence for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9280"/>
            <a:ext cx="12192000" cy="2448560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3000" dirty="0"/>
              <a:t>Thomas Wiegand</a:t>
            </a:r>
          </a:p>
          <a:p>
            <a:r>
              <a:rPr lang="en-GB" sz="3000" dirty="0"/>
              <a:t>TU Berlin / Fraunhofer HHI</a:t>
            </a:r>
          </a:p>
          <a:p>
            <a:r>
              <a:rPr lang="en-GB" sz="3000" dirty="0" err="1"/>
              <a:t>thomas.wiegand@hhi.fraunhofer.de</a:t>
            </a:r>
            <a:endParaRPr lang="en-GB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7E6507-F038-F64B-B30E-A08E7E722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2560320"/>
            <a:ext cx="5364480" cy="23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561BE8-C1F6-2F4D-8DE3-F5B4FAB968BC}"/>
              </a:ext>
            </a:extLst>
          </p:cNvPr>
          <p:cNvSpPr/>
          <p:nvPr/>
        </p:nvSpPr>
        <p:spPr>
          <a:xfrm>
            <a:off x="4487917" y="1729111"/>
            <a:ext cx="2343807" cy="1636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Google Shape;95;p14"/>
          <p:cNvSpPr txBox="1"/>
          <p:nvPr/>
        </p:nvSpPr>
        <p:spPr>
          <a:xfrm>
            <a:off x="1078886" y="115300"/>
            <a:ext cx="4286000" cy="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  <a:sym typeface="Times"/>
              </a:rPr>
              <a:t>Timeline</a:t>
            </a:r>
            <a:endParaRPr sz="4400" dirty="0">
              <a:latin typeface="+mj-lt"/>
              <a:ea typeface="+mj-ea"/>
              <a:cs typeface="+mj-cs"/>
              <a:sym typeface="Times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481000" y="3260000"/>
            <a:ext cx="9020000" cy="43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cxnSp>
        <p:nvCxnSpPr>
          <p:cNvPr id="97" name="Google Shape;97;p14"/>
          <p:cNvCxnSpPr/>
          <p:nvPr/>
        </p:nvCxnSpPr>
        <p:spPr>
          <a:xfrm>
            <a:off x="2127115" y="2723746"/>
            <a:ext cx="3619" cy="6413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4"/>
          <p:cNvSpPr txBox="1"/>
          <p:nvPr/>
        </p:nvSpPr>
        <p:spPr>
          <a:xfrm>
            <a:off x="614067" y="4420900"/>
            <a:ext cx="2216800" cy="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/>
              <a:t>May 2018: idea</a:t>
            </a:r>
            <a:br>
              <a:rPr lang="en-US" dirty="0"/>
            </a:br>
            <a:r>
              <a:rPr lang="en-US" dirty="0"/>
              <a:t>at AI for Good</a:t>
            </a:r>
            <a:endParaRPr dirty="0"/>
          </a:p>
        </p:txBody>
      </p:sp>
      <p:cxnSp>
        <p:nvCxnSpPr>
          <p:cNvPr id="99" name="Google Shape;99;p14"/>
          <p:cNvCxnSpPr/>
          <p:nvPr/>
        </p:nvCxnSpPr>
        <p:spPr>
          <a:xfrm>
            <a:off x="1722467" y="3589700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/>
          <p:nvPr/>
        </p:nvSpPr>
        <p:spPr>
          <a:xfrm>
            <a:off x="532516" y="1987666"/>
            <a:ext cx="2964400" cy="87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/>
              <a:t>July 2018: formal creation</a:t>
            </a:r>
            <a:br>
              <a:rPr lang="en-US" dirty="0"/>
            </a:br>
            <a:r>
              <a:rPr lang="en-US" dirty="0"/>
              <a:t> </a:t>
            </a:r>
          </a:p>
          <a:p>
            <a:pPr algn="ctr"/>
            <a:r>
              <a:rPr lang="en-US" dirty="0"/>
              <a:t> </a:t>
            </a:r>
            <a:endParaRPr dirty="0"/>
          </a:p>
        </p:txBody>
      </p:sp>
      <p:cxnSp>
        <p:nvCxnSpPr>
          <p:cNvPr id="101" name="Google Shape;101;p14"/>
          <p:cNvCxnSpPr/>
          <p:nvPr/>
        </p:nvCxnSpPr>
        <p:spPr>
          <a:xfrm>
            <a:off x="2890700" y="3589700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4"/>
          <p:cNvCxnSpPr/>
          <p:nvPr/>
        </p:nvCxnSpPr>
        <p:spPr>
          <a:xfrm>
            <a:off x="2890700" y="4420900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4"/>
          <p:cNvSpPr txBox="1"/>
          <p:nvPr/>
        </p:nvSpPr>
        <p:spPr>
          <a:xfrm>
            <a:off x="1691499" y="5156533"/>
            <a:ext cx="2478567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/>
              <a:t>September 2018:</a:t>
            </a:r>
            <a:br>
              <a:rPr lang="en-US" dirty="0"/>
            </a:br>
            <a:r>
              <a:rPr lang="en-US" dirty="0"/>
              <a:t>Meeting A, WHO HQ</a:t>
            </a:r>
            <a:endParaRPr dirty="0"/>
          </a:p>
        </p:txBody>
      </p:sp>
      <p:cxnSp>
        <p:nvCxnSpPr>
          <p:cNvPr id="104" name="Google Shape;104;p14"/>
          <p:cNvCxnSpPr/>
          <p:nvPr/>
        </p:nvCxnSpPr>
        <p:spPr>
          <a:xfrm>
            <a:off x="3619433" y="1707500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4"/>
          <p:cNvCxnSpPr/>
          <p:nvPr/>
        </p:nvCxnSpPr>
        <p:spPr>
          <a:xfrm>
            <a:off x="3619433" y="2538700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4"/>
          <p:cNvSpPr txBox="1"/>
          <p:nvPr/>
        </p:nvSpPr>
        <p:spPr>
          <a:xfrm>
            <a:off x="2127114" y="1002733"/>
            <a:ext cx="355962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/>
              <a:t>November 2018:</a:t>
            </a:r>
            <a:br>
              <a:rPr lang="en-US" dirty="0"/>
            </a:br>
            <a:r>
              <a:rPr lang="en-US" dirty="0"/>
              <a:t>Meeting B, Columbia University</a:t>
            </a:r>
            <a:endParaRPr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3468400" y="4420900"/>
            <a:ext cx="2308800" cy="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/>
              <a:t>January 2019:</a:t>
            </a:r>
            <a:br>
              <a:rPr lang="en-US" dirty="0"/>
            </a:br>
            <a:r>
              <a:rPr lang="en-US" dirty="0"/>
              <a:t>Meeting C, EPFL</a:t>
            </a:r>
            <a:endParaRPr dirty="0"/>
          </a:p>
        </p:txBody>
      </p:sp>
      <p:cxnSp>
        <p:nvCxnSpPr>
          <p:cNvPr id="108" name="Google Shape;108;p14"/>
          <p:cNvCxnSpPr/>
          <p:nvPr/>
        </p:nvCxnSpPr>
        <p:spPr>
          <a:xfrm>
            <a:off x="4668867" y="3589700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4"/>
          <p:cNvCxnSpPr/>
          <p:nvPr/>
        </p:nvCxnSpPr>
        <p:spPr>
          <a:xfrm>
            <a:off x="5686733" y="2533933"/>
            <a:ext cx="0" cy="831200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4"/>
          <p:cNvSpPr txBox="1"/>
          <p:nvPr/>
        </p:nvSpPr>
        <p:spPr>
          <a:xfrm>
            <a:off x="4170067" y="1707500"/>
            <a:ext cx="2964400" cy="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/>
              <a:t>April 2019: Meeting D, Shanghai World Expo</a:t>
            </a:r>
            <a:endParaRPr dirty="0"/>
          </a:p>
        </p:txBody>
      </p:sp>
      <p:cxnSp>
        <p:nvCxnSpPr>
          <p:cNvPr id="111" name="Google Shape;111;p14"/>
          <p:cNvCxnSpPr/>
          <p:nvPr/>
        </p:nvCxnSpPr>
        <p:spPr>
          <a:xfrm>
            <a:off x="6649900" y="3589700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6649900" y="4420900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14"/>
          <p:cNvSpPr txBox="1"/>
          <p:nvPr/>
        </p:nvSpPr>
        <p:spPr>
          <a:xfrm>
            <a:off x="5167334" y="5156533"/>
            <a:ext cx="2681767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/>
              <a:t>May 2019:</a:t>
            </a:r>
            <a:br>
              <a:rPr lang="en-US" dirty="0"/>
            </a:br>
            <a:r>
              <a:rPr lang="en-US" dirty="0"/>
              <a:t>Meeting E, AI for Good</a:t>
            </a:r>
            <a:endParaRPr dirty="0"/>
          </a:p>
        </p:txBody>
      </p:sp>
      <p:cxnSp>
        <p:nvCxnSpPr>
          <p:cNvPr id="114" name="Google Shape;114;p14"/>
          <p:cNvCxnSpPr/>
          <p:nvPr/>
        </p:nvCxnSpPr>
        <p:spPr>
          <a:xfrm>
            <a:off x="7683433" y="1707500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4"/>
          <p:cNvCxnSpPr/>
          <p:nvPr/>
        </p:nvCxnSpPr>
        <p:spPr>
          <a:xfrm>
            <a:off x="7683433" y="2538700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4"/>
          <p:cNvSpPr txBox="1"/>
          <p:nvPr/>
        </p:nvSpPr>
        <p:spPr>
          <a:xfrm>
            <a:off x="6366733" y="1002733"/>
            <a:ext cx="27616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/>
              <a:t>September 2019:</a:t>
            </a:r>
            <a:br>
              <a:rPr lang="en-US" dirty="0"/>
            </a:br>
            <a:r>
              <a:rPr lang="en-US" dirty="0"/>
              <a:t>Meeting F, Zanzibar</a:t>
            </a:r>
            <a:endParaRPr dirty="0"/>
          </a:p>
        </p:txBody>
      </p:sp>
      <p:sp>
        <p:nvSpPr>
          <p:cNvPr id="117" name="Google Shape;117;p14"/>
          <p:cNvSpPr txBox="1"/>
          <p:nvPr/>
        </p:nvSpPr>
        <p:spPr>
          <a:xfrm>
            <a:off x="7683433" y="4420900"/>
            <a:ext cx="2817600" cy="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/>
              <a:t>November 2019:</a:t>
            </a:r>
            <a:br>
              <a:rPr lang="en-US" dirty="0"/>
            </a:br>
            <a:r>
              <a:rPr lang="en-US" dirty="0"/>
              <a:t>Meeting G hosted by NICF, DoT &amp; ICMR, New Delhi</a:t>
            </a:r>
            <a:endParaRPr dirty="0"/>
          </a:p>
        </p:txBody>
      </p:sp>
      <p:cxnSp>
        <p:nvCxnSpPr>
          <p:cNvPr id="118" name="Google Shape;118;p14"/>
          <p:cNvCxnSpPr/>
          <p:nvPr/>
        </p:nvCxnSpPr>
        <p:spPr>
          <a:xfrm>
            <a:off x="9037667" y="3589700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109;p14"/>
          <p:cNvCxnSpPr/>
          <p:nvPr/>
        </p:nvCxnSpPr>
        <p:spPr>
          <a:xfrm>
            <a:off x="10066368" y="2555544"/>
            <a:ext cx="0" cy="8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10;p14"/>
          <p:cNvSpPr txBox="1"/>
          <p:nvPr/>
        </p:nvSpPr>
        <p:spPr>
          <a:xfrm>
            <a:off x="8549701" y="1729111"/>
            <a:ext cx="2964400" cy="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/>
              <a:t>January 2020: Meeting H, Brasilia, Brazil</a:t>
            </a:r>
            <a:endParaRPr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08C0CC-AA9E-6242-B3B9-E303ACEDF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2039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5B3AC-2961-9B4E-A6E3-1A66BA8A2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444" y="5059324"/>
            <a:ext cx="4170556" cy="17986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4372C6BE-2CC8-6A48-9297-C45F92B70F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More Information: </a:t>
            </a:r>
          </a:p>
          <a:p>
            <a:pPr algn="ctr"/>
            <a:r>
              <a:rPr lang="en-US" dirty="0"/>
              <a:t>ITU/WHO Focus Group AI for Health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CE12F27-0FB4-B74B-AE1C-69AFF693859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885186" y="1769823"/>
            <a:ext cx="11697105" cy="5139356"/>
          </a:xfrm>
        </p:spPr>
        <p:txBody>
          <a:bodyPr wrap="square">
            <a:spAutoFit/>
          </a:bodyPr>
          <a:lstStyle/>
          <a:p>
            <a:r>
              <a:rPr lang="en-US" sz="3600" dirty="0"/>
              <a:t>Search: use „AI4H“ as string </a:t>
            </a:r>
          </a:p>
          <a:p>
            <a:r>
              <a:rPr lang="en-US" sz="3600" dirty="0"/>
              <a:t>Website: </a:t>
            </a:r>
            <a:r>
              <a:rPr lang="en-US" sz="3600" dirty="0">
                <a:hlinkClick r:id="rId3"/>
              </a:rPr>
              <a:t>https://itu.int/go/fgai4h</a:t>
            </a:r>
            <a:endParaRPr lang="en-US" sz="3600" dirty="0"/>
          </a:p>
          <a:p>
            <a:r>
              <a:rPr lang="en-US" sz="3600" dirty="0"/>
              <a:t>Next meetings: </a:t>
            </a:r>
          </a:p>
          <a:p>
            <a:pPr lvl="1"/>
            <a:r>
              <a:rPr lang="en-US" sz="3200" dirty="0"/>
              <a:t>2 - 5 April 2019 </a:t>
            </a:r>
            <a:br>
              <a:rPr lang="en-US" sz="3200" dirty="0"/>
            </a:br>
            <a:r>
              <a:rPr lang="en-US" sz="3200" dirty="0"/>
              <a:t>Shanghai, China</a:t>
            </a:r>
          </a:p>
          <a:p>
            <a:pPr lvl="1"/>
            <a:r>
              <a:rPr lang="en-US" sz="3200" dirty="0"/>
              <a:t>29 May - 1 June 2019</a:t>
            </a:r>
            <a:br>
              <a:rPr lang="en-US" sz="3200" dirty="0"/>
            </a:br>
            <a:r>
              <a:rPr lang="en-US" sz="3200" dirty="0"/>
              <a:t>Geneva, Switzerland</a:t>
            </a:r>
          </a:p>
          <a:p>
            <a:pPr lvl="1"/>
            <a:r>
              <a:rPr lang="en-US" sz="3200" dirty="0"/>
              <a:t>2-5 September 2019</a:t>
            </a:r>
            <a:br>
              <a:rPr lang="en-US" sz="3200" dirty="0"/>
            </a:br>
            <a:r>
              <a:rPr lang="en-US" sz="3200" dirty="0" err="1"/>
              <a:t>Sanzibar</a:t>
            </a:r>
            <a:r>
              <a:rPr lang="en-US" sz="3200" dirty="0"/>
              <a:t>, </a:t>
            </a:r>
            <a:r>
              <a:rPr lang="en-US" sz="3200" dirty="0" err="1"/>
              <a:t>Tansania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37D1E7-7C17-CD4E-A6E6-050342A27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70" y="1769823"/>
            <a:ext cx="4498930" cy="299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894" y="0"/>
            <a:ext cx="11697105" cy="1325563"/>
          </a:xfrm>
        </p:spPr>
        <p:txBody>
          <a:bodyPr/>
          <a:lstStyle/>
          <a:p>
            <a:r>
              <a:rPr lang="en-US" dirty="0"/>
              <a:t>ITU/WHO Focus Group AI for Health</a:t>
            </a:r>
          </a:p>
        </p:txBody>
      </p:sp>
      <p:sp>
        <p:nvSpPr>
          <p:cNvPr id="5" name="Content Placeholder 4"/>
          <p:cNvSpPr>
            <a:spLocks noGrp="1" noChangeAspect="1"/>
          </p:cNvSpPr>
          <p:nvPr>
            <p:ph idx="1"/>
          </p:nvPr>
        </p:nvSpPr>
        <p:spPr>
          <a:xfrm>
            <a:off x="494895" y="1231075"/>
            <a:ext cx="11697105" cy="3967240"/>
          </a:xfrm>
        </p:spPr>
        <p:txBody>
          <a:bodyPr wrap="square">
            <a:spAutoFit/>
          </a:bodyPr>
          <a:lstStyle/>
          <a:p>
            <a:r>
              <a:rPr lang="en-US" dirty="0"/>
              <a:t>Artificial Intelligence for Health (A4IH) offers substantial improvements for public and clinical health, e.g. early detection, diagnosis and risk identification, treatment decision support, self-management, improved outcomes, …</a:t>
            </a:r>
          </a:p>
          <a:p>
            <a:r>
              <a:rPr lang="en-US" dirty="0"/>
              <a:t>For world-wide adoption, need evaluation standards on effective AI for Health</a:t>
            </a:r>
          </a:p>
          <a:p>
            <a:r>
              <a:rPr lang="en-US" dirty="0"/>
              <a:t>Focus Group AI for Health (FG-AI4H) created July 2018; open platform</a:t>
            </a:r>
          </a:p>
          <a:p>
            <a:r>
              <a:rPr lang="en-US" dirty="0"/>
              <a:t>FG-AI4H goals: standardized framework </a:t>
            </a:r>
            <a:br>
              <a:rPr lang="en-US" dirty="0"/>
            </a:br>
            <a:r>
              <a:rPr lang="en-US" dirty="0"/>
              <a:t>for benchmarking and evaluation </a:t>
            </a:r>
            <a:br>
              <a:rPr lang="en-US" dirty="0"/>
            </a:br>
            <a:r>
              <a:rPr lang="en-US" dirty="0"/>
              <a:t>of AI 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62A0B-C639-4542-B70D-E8DFC5D4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426" y="4438364"/>
            <a:ext cx="5359400" cy="2311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94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591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AI for Health Use Case in Histopathology:</a:t>
            </a:r>
            <a:br>
              <a:rPr lang="en-US" dirty="0"/>
            </a:br>
            <a:r>
              <a:rPr lang="en-US" dirty="0"/>
              <a:t>Diagnostic Support for Breast Cancer Treatment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48E11-85C9-4E48-9AF5-3F4E7ACF9246}"/>
              </a:ext>
            </a:extLst>
          </p:cNvPr>
          <p:cNvSpPr txBox="1">
            <a:spLocks/>
          </p:cNvSpPr>
          <p:nvPr/>
        </p:nvSpPr>
        <p:spPr>
          <a:xfrm>
            <a:off x="696532" y="1700796"/>
            <a:ext cx="11495468" cy="463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Tumor infiltrating lymphocytes (</a:t>
            </a:r>
            <a:r>
              <a:rPr lang="de-DE" sz="2400" dirty="0"/>
              <a:t>TILs)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implicated</a:t>
            </a:r>
            <a:r>
              <a:rPr lang="de-DE" sz="2400" dirty="0"/>
              <a:t> in </a:t>
            </a:r>
            <a:r>
              <a:rPr lang="de-DE" sz="2400" dirty="0" err="1"/>
              <a:t>eliminating</a:t>
            </a:r>
            <a:r>
              <a:rPr lang="de-DE" sz="2400" dirty="0"/>
              <a:t> </a:t>
            </a:r>
            <a:r>
              <a:rPr lang="de-DE" sz="2400" dirty="0" err="1"/>
              <a:t>tumor</a:t>
            </a:r>
            <a:r>
              <a:rPr lang="de-DE" sz="2400" dirty="0"/>
              <a:t> </a:t>
            </a:r>
            <a:r>
              <a:rPr lang="de-DE" sz="2400" dirty="0" err="1"/>
              <a:t>cells</a:t>
            </a:r>
            <a:endParaRPr lang="en-US" sz="2400" dirty="0"/>
          </a:p>
          <a:p>
            <a:r>
              <a:rPr lang="en-US" sz="2400" dirty="0"/>
              <a:t>Quantification of TILs relevant for patient prognosis estimation and therapy selection</a:t>
            </a:r>
          </a:p>
          <a:p>
            <a:r>
              <a:rPr lang="en-US" sz="2400" dirty="0"/>
              <a:t>Replace “eye-balling” by pathologist with Machine Learning method for TIL quantification</a:t>
            </a:r>
          </a:p>
          <a:p>
            <a:r>
              <a:rPr lang="en-US" sz="2400" dirty="0"/>
              <a:t>Focus Group: specify process on data generation and evaluate accuracy of Machine Learning method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EEA6C-A1FC-D947-97E9-5F31C050D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32" y="3813717"/>
            <a:ext cx="7739617" cy="27596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53F450-2184-7A4E-8FE1-D1A38BD7AF63}"/>
              </a:ext>
            </a:extLst>
          </p:cNvPr>
          <p:cNvSpPr/>
          <p:nvPr/>
        </p:nvSpPr>
        <p:spPr>
          <a:xfrm>
            <a:off x="8885492" y="5113455"/>
            <a:ext cx="2847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lvl="0"/>
            <a:r>
              <a:rPr lang="en-US" sz="900" b="1" dirty="0">
                <a:solidFill>
                  <a:prstClr val="black"/>
                </a:solidFill>
              </a:rPr>
              <a:t>Source</a:t>
            </a:r>
            <a:r>
              <a:rPr lang="en-US" sz="900" dirty="0">
                <a:solidFill>
                  <a:prstClr val="black"/>
                </a:solidFill>
              </a:rPr>
              <a:t>: Hendry, S., Salgado, R., </a:t>
            </a:r>
            <a:r>
              <a:rPr lang="en-US" sz="900" dirty="0" err="1">
                <a:solidFill>
                  <a:prstClr val="black"/>
                </a:solidFill>
              </a:rPr>
              <a:t>Gevaert</a:t>
            </a:r>
            <a:r>
              <a:rPr lang="en-US" sz="900" dirty="0">
                <a:solidFill>
                  <a:prstClr val="black"/>
                </a:solidFill>
              </a:rPr>
              <a:t>, T., Russell, P. A., John, T., Thapa, B., ... &amp; Sanders, M. (2017). Assessing Tumor-Infiltrating Lymphocytes in Solid Tumors: A Practical Review for Pathologists and Proposal for a Standardized Method from the International Immuno-Oncology Biomarkers Working Group Part 2 (…). Advances in anatomic pathology, 24(6), 311-335. </a:t>
            </a:r>
            <a:br>
              <a:rPr lang="en-US" sz="900" dirty="0">
                <a:solidFill>
                  <a:prstClr val="black"/>
                </a:solidFill>
              </a:rPr>
            </a:br>
            <a:r>
              <a:rPr lang="en-US" sz="900" dirty="0">
                <a:solidFill>
                  <a:prstClr val="black"/>
                </a:solidFill>
              </a:rPr>
              <a:t>Copyright 2017 Wolters Kluwer Health,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617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/>
          <p:nvPr/>
        </p:nvSpPr>
        <p:spPr>
          <a:xfrm>
            <a:off x="1227167" y="353535"/>
            <a:ext cx="4286000" cy="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  <a:sym typeface="Times"/>
              </a:rPr>
              <a:t>Approach</a:t>
            </a:r>
            <a:endParaRPr sz="4400" dirty="0">
              <a:latin typeface="+mj-lt"/>
              <a:ea typeface="+mj-ea"/>
              <a:cs typeface="+mj-cs"/>
              <a:sym typeface="Times"/>
            </a:endParaRPr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t="2030" b="6976"/>
          <a:stretch/>
        </p:blipFill>
        <p:spPr>
          <a:xfrm>
            <a:off x="1227167" y="1137936"/>
            <a:ext cx="9028941" cy="504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A08065-4A00-624C-8AD4-F164ECB0C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8234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Collection of Data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Gather data sets to test AI4H algorithms including clear source identification: ethical, privacy, ownership issues</a:t>
            </a:r>
          </a:p>
          <a:p>
            <a:r>
              <a:rPr lang="en-US" sz="3200" dirty="0"/>
              <a:t>Reproduceable reference data sets, i.e. specify human-level annotation and determine performance</a:t>
            </a:r>
          </a:p>
          <a:p>
            <a:r>
              <a:rPr lang="en-US" sz="3200" dirty="0"/>
              <a:t>Keeping the test data set private </a:t>
            </a:r>
          </a:p>
          <a:p>
            <a:r>
              <a:rPr lang="en-US" sz="3200" dirty="0"/>
              <a:t>Splitting a private data set into a public and private data set, </a:t>
            </a:r>
            <a:r>
              <a:rPr lang="en-US" sz="3200" dirty="0" err="1"/>
              <a:t>s.t.</a:t>
            </a:r>
            <a:r>
              <a:rPr lang="en-US" sz="3200" dirty="0"/>
              <a:t> the public data set is a validated representative of the whole data 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5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of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200"/>
            <a:ext cx="10805160" cy="5115319"/>
          </a:xfrm>
        </p:spPr>
        <p:txBody>
          <a:bodyPr>
            <a:normAutofit/>
          </a:bodyPr>
          <a:lstStyle/>
          <a:p>
            <a:r>
              <a:rPr lang="en-US" dirty="0"/>
              <a:t>Comparison of AI solutions to human-level performance</a:t>
            </a:r>
          </a:p>
          <a:p>
            <a:r>
              <a:rPr lang="en-US" dirty="0"/>
              <a:t>Generate metric, e.g.</a:t>
            </a:r>
          </a:p>
          <a:p>
            <a:pPr lvl="1"/>
            <a:r>
              <a:rPr lang="en-US" dirty="0"/>
              <a:t>Discrete metric  (yes or no)</a:t>
            </a:r>
          </a:p>
          <a:p>
            <a:pPr lvl="1"/>
            <a:r>
              <a:rPr lang="en-US" dirty="0"/>
              <a:t>Euclidian metric</a:t>
            </a:r>
          </a:p>
          <a:p>
            <a:pPr lvl="1"/>
            <a:r>
              <a:rPr lang="en-US" dirty="0"/>
              <a:t>Hamming distance</a:t>
            </a:r>
          </a:p>
          <a:p>
            <a:pPr lvl="1"/>
            <a:r>
              <a:rPr lang="en-US" dirty="0"/>
              <a:t>Distance for segmentation tasks</a:t>
            </a:r>
          </a:p>
          <a:p>
            <a:pPr lvl="1"/>
            <a:r>
              <a:rPr lang="en-US" dirty="0"/>
              <a:t>Pearson correlation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Metric needs to be specific for the problem</a:t>
            </a:r>
          </a:p>
          <a:p>
            <a:r>
              <a:rPr lang="en-US" dirty="0"/>
              <a:t>Multiple and combined metrics are conceivable</a:t>
            </a:r>
          </a:p>
          <a:p>
            <a:r>
              <a:rPr lang="en-US" dirty="0"/>
              <a:t>Needs further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B7F33-DF32-1A41-8830-63755F181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/>
        </p:nvSpPr>
        <p:spPr>
          <a:xfrm>
            <a:off x="1227166" y="353535"/>
            <a:ext cx="7065591" cy="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  <a:sym typeface="Times"/>
              </a:rPr>
              <a:t>Topic Groups as of Meeting C</a:t>
            </a:r>
            <a:endParaRPr sz="4400" dirty="0">
              <a:latin typeface="+mj-lt"/>
              <a:ea typeface="+mj-ea"/>
              <a:cs typeface="+mj-cs"/>
              <a:sym typeface="Times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1227166" y="1261503"/>
            <a:ext cx="10309600" cy="4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/>
              <a:t>Topic groups:</a:t>
            </a:r>
            <a:endParaRPr sz="2400" dirty="0"/>
          </a:p>
          <a:p>
            <a:pPr marL="506413" indent="-457200">
              <a:buSzPts val="1400"/>
              <a:buFont typeface="+mj-lt"/>
              <a:buAutoNum type="arabicPeriod"/>
            </a:pPr>
            <a:r>
              <a:rPr lang="en-US" sz="2400" dirty="0"/>
              <a:t>Cardiovascular disease risk prediction (TG-Cardio)</a:t>
            </a:r>
            <a:endParaRPr sz="2400" dirty="0"/>
          </a:p>
          <a:p>
            <a:pPr marL="506413" indent="-457200">
              <a:buSzPts val="1400"/>
              <a:buFont typeface="+mj-lt"/>
              <a:buAutoNum type="arabicPeriod"/>
            </a:pPr>
            <a:r>
              <a:rPr lang="en-US" sz="2400" dirty="0"/>
              <a:t>Classifying autism through analysis of brain imagery (TG-Autism)</a:t>
            </a:r>
            <a:endParaRPr sz="2400" dirty="0"/>
          </a:p>
          <a:p>
            <a:pPr marL="506413" indent="-457200">
              <a:buSzPts val="1400"/>
              <a:buFont typeface="+mj-lt"/>
              <a:buAutoNum type="arabicPeriod"/>
            </a:pPr>
            <a:r>
              <a:rPr lang="en-US" sz="2400" dirty="0"/>
              <a:t>Dermatology (TG-</a:t>
            </a:r>
            <a:r>
              <a:rPr lang="en-US" sz="2400" dirty="0" err="1"/>
              <a:t>Derm</a:t>
            </a:r>
            <a:r>
              <a:rPr lang="en-US" sz="2400" dirty="0"/>
              <a:t>)</a:t>
            </a:r>
            <a:endParaRPr sz="2400" dirty="0"/>
          </a:p>
          <a:p>
            <a:pPr marL="506413" indent="-457200">
              <a:buSzPts val="1400"/>
              <a:buFont typeface="+mj-lt"/>
              <a:buAutoNum type="arabicPeriod"/>
            </a:pPr>
            <a:r>
              <a:rPr lang="en-US" sz="2400" dirty="0"/>
              <a:t>Falls among the elderly (TG-Falls)</a:t>
            </a:r>
            <a:endParaRPr sz="2400" dirty="0"/>
          </a:p>
          <a:p>
            <a:pPr marL="506413" indent="-457200">
              <a:buSzPts val="1400"/>
              <a:buFont typeface="+mj-lt"/>
              <a:buAutoNum type="arabicPeriod"/>
            </a:pPr>
            <a:r>
              <a:rPr lang="en-US" sz="2400" dirty="0"/>
              <a:t>Histopathology  (TG-</a:t>
            </a:r>
            <a:r>
              <a:rPr lang="en-US" sz="2400" dirty="0" err="1"/>
              <a:t>Histo</a:t>
            </a:r>
            <a:r>
              <a:rPr lang="en-US" sz="2400" dirty="0"/>
              <a:t>)</a:t>
            </a:r>
            <a:endParaRPr sz="2400" dirty="0"/>
          </a:p>
          <a:p>
            <a:pPr marL="506413" indent="-457200">
              <a:buSzPts val="1400"/>
              <a:buFont typeface="+mj-lt"/>
              <a:buAutoNum type="arabicPeriod"/>
            </a:pPr>
            <a:r>
              <a:rPr lang="en-US" sz="2400" dirty="0"/>
              <a:t>Neuro-cognitive diseases (TG-</a:t>
            </a:r>
            <a:r>
              <a:rPr lang="en-US" sz="2400" dirty="0" err="1"/>
              <a:t>Cogni</a:t>
            </a:r>
            <a:r>
              <a:rPr lang="en-US" sz="2400" dirty="0"/>
              <a:t>)</a:t>
            </a:r>
            <a:endParaRPr sz="2400" dirty="0"/>
          </a:p>
          <a:p>
            <a:pPr marL="506413" indent="-457200">
              <a:buSzPts val="1400"/>
              <a:buFont typeface="+mj-lt"/>
              <a:buAutoNum type="arabicPeriod"/>
            </a:pPr>
            <a:r>
              <a:rPr lang="en-US" sz="2400" dirty="0"/>
              <a:t>Ophthalmology (TG-</a:t>
            </a:r>
            <a:r>
              <a:rPr lang="en-US" sz="2400" dirty="0" err="1"/>
              <a:t>Ophthalmo</a:t>
            </a:r>
            <a:r>
              <a:rPr lang="en-US" sz="2400" dirty="0"/>
              <a:t>)</a:t>
            </a:r>
            <a:endParaRPr sz="2400" dirty="0"/>
          </a:p>
          <a:p>
            <a:pPr marL="506413" indent="-457200">
              <a:buSzPts val="1400"/>
              <a:buFont typeface="+mj-lt"/>
              <a:buAutoNum type="arabicPeriod"/>
            </a:pPr>
            <a:r>
              <a:rPr lang="en-US" sz="2400" dirty="0"/>
              <a:t>Psychiatry (TG-</a:t>
            </a:r>
            <a:r>
              <a:rPr lang="en-US" sz="2400" dirty="0" err="1"/>
              <a:t>Psy</a:t>
            </a:r>
            <a:r>
              <a:rPr lang="en-US" sz="2400" dirty="0"/>
              <a:t>)</a:t>
            </a:r>
            <a:endParaRPr sz="2400" dirty="0"/>
          </a:p>
          <a:p>
            <a:pPr marL="506413" indent="-457200">
              <a:buSzPts val="1400"/>
              <a:buFont typeface="+mj-lt"/>
              <a:buAutoNum type="arabicPeriod"/>
            </a:pPr>
            <a:r>
              <a:rPr lang="en-US" sz="2400" dirty="0"/>
              <a:t>Snakebite and snake identification (TG-Snake)</a:t>
            </a:r>
            <a:endParaRPr sz="2400" dirty="0"/>
          </a:p>
          <a:p>
            <a:pPr marL="506413" indent="-457200">
              <a:buSzPts val="1400"/>
              <a:buFont typeface="+mj-lt"/>
              <a:buAutoNum type="arabicPeriod"/>
            </a:pPr>
            <a:r>
              <a:rPr lang="en-US" sz="2400" dirty="0"/>
              <a:t>Symptom assessment (TG-Symptom)</a:t>
            </a:r>
            <a:endParaRPr sz="2400" dirty="0"/>
          </a:p>
          <a:p>
            <a:pPr marL="506413" indent="-457200">
              <a:buSzPts val="1400"/>
              <a:buFont typeface="+mj-lt"/>
              <a:buAutoNum type="arabicPeriod"/>
            </a:pPr>
            <a:r>
              <a:rPr lang="en-US" sz="2400" dirty="0"/>
              <a:t>Tuberculosis (TG-TB)</a:t>
            </a: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C9800-8811-FD4B-8B4D-34E972B82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561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/>
        </p:nvSpPr>
        <p:spPr>
          <a:xfrm>
            <a:off x="1227165" y="353535"/>
            <a:ext cx="8262824" cy="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  <a:sym typeface="Times"/>
              </a:rPr>
              <a:t>Focus Group Operation</a:t>
            </a:r>
            <a:endParaRPr sz="4400" dirty="0">
              <a:latin typeface="+mj-lt"/>
              <a:ea typeface="+mj-ea"/>
              <a:cs typeface="+mj-cs"/>
              <a:sym typeface="Times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1227167" y="1189657"/>
            <a:ext cx="10309600" cy="447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14856" indent="-414856">
              <a:spcAft>
                <a:spcPts val="800"/>
              </a:spcAft>
            </a:pPr>
            <a:r>
              <a:rPr lang="en-US" sz="2000" b="1" dirty="0"/>
              <a:t>Process steps:</a:t>
            </a:r>
          </a:p>
          <a:p>
            <a:pPr marL="414856" indent="-414856">
              <a:spcAft>
                <a:spcPts val="800"/>
              </a:spcAft>
            </a:pPr>
            <a:r>
              <a:rPr lang="en-US" sz="2000" b="1" dirty="0"/>
              <a:t>A) 	Community: </a:t>
            </a:r>
            <a:r>
              <a:rPr lang="en-US" sz="2000" dirty="0"/>
              <a:t>Creating and extending a community around a health topic</a:t>
            </a:r>
          </a:p>
          <a:p>
            <a:pPr marL="414856" indent="-414856">
              <a:spcAft>
                <a:spcPts val="800"/>
              </a:spcAft>
            </a:pPr>
            <a:r>
              <a:rPr lang="en-US" sz="2000" b="1" dirty="0"/>
              <a:t>B) 	Proposals</a:t>
            </a:r>
            <a:r>
              <a:rPr lang="en-US" sz="2000" dirty="0"/>
              <a:t>: Solicitation of AI for health proposals</a:t>
            </a:r>
          </a:p>
          <a:p>
            <a:pPr marL="414856" indent="-414856">
              <a:spcAft>
                <a:spcPts val="800"/>
              </a:spcAft>
            </a:pPr>
            <a:r>
              <a:rPr lang="en-US" sz="2000" b="1" dirty="0"/>
              <a:t>C) 	Evaluation:</a:t>
            </a:r>
            <a:r>
              <a:rPr lang="en-US" sz="2000" dirty="0"/>
              <a:t> Setting up evaluation criteria including data sets and metrics</a:t>
            </a:r>
          </a:p>
          <a:p>
            <a:pPr marL="414856" indent="-414856">
              <a:spcAft>
                <a:spcPts val="800"/>
              </a:spcAft>
            </a:pPr>
            <a:r>
              <a:rPr lang="en-US" sz="2000" b="1" dirty="0"/>
              <a:t>D) 	Report:</a:t>
            </a:r>
            <a:r>
              <a:rPr lang="en-US" sz="2000" dirty="0"/>
              <a:t> Publishing reports about the evaluation and the results</a:t>
            </a:r>
          </a:p>
          <a:p>
            <a:pPr marL="414856" indent="-414856">
              <a:spcAft>
                <a:spcPts val="800"/>
              </a:spcAft>
            </a:pPr>
            <a:r>
              <a:rPr lang="en-US" sz="2000" b="1" dirty="0"/>
              <a:t>E) 	Dissemination:</a:t>
            </a:r>
            <a:r>
              <a:rPr lang="en-US" sz="2000" dirty="0"/>
              <a:t> After successful use of an AI for health solution in practice, repeat FG-Ai4H process steps (A-E)</a:t>
            </a:r>
          </a:p>
          <a:p>
            <a:pPr marL="414856" indent="-414856">
              <a:spcAft>
                <a:spcPts val="800"/>
              </a:spcAft>
            </a:pPr>
            <a:endParaRPr lang="en-US" sz="2000" dirty="0"/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 steps (A-E) require strong voluntary participation, while being monitored and documented by ITU or WHO officials. 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Most of the work will be conducted using on-line tools and virtual meetings.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 is envisioned, that the number of health topic communities will be large 100+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71C0B-309B-7646-A8D1-B4F47B841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9878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/>
        </p:nvSpPr>
        <p:spPr>
          <a:xfrm>
            <a:off x="1227167" y="353535"/>
            <a:ext cx="4286000" cy="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>
              <a:defRPr lang="en-US"/>
            </a:defPPr>
            <a:lvl1pPr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ym typeface="Times"/>
              </a:rPr>
              <a:t>Leadership</a:t>
            </a:r>
            <a:endParaRPr dirty="0">
              <a:sym typeface="Times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1227167" y="1326194"/>
            <a:ext cx="10309600" cy="444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/>
              <a:t>Chair</a:t>
            </a:r>
            <a:endParaRPr sz="2400" dirty="0"/>
          </a:p>
          <a:p>
            <a:pPr marL="609585" indent="-423323">
              <a:buSzPts val="1400"/>
              <a:buChar char="●"/>
            </a:pPr>
            <a:r>
              <a:rPr lang="en-US" sz="2400" dirty="0"/>
              <a:t>Thomas </a:t>
            </a:r>
            <a:r>
              <a:rPr lang="en-US" sz="2400" dirty="0" err="1"/>
              <a:t>Wiegand</a:t>
            </a:r>
            <a:r>
              <a:rPr lang="en-US" sz="2400" dirty="0"/>
              <a:t>, </a:t>
            </a:r>
            <a:r>
              <a:rPr lang="en-US" sz="2400" dirty="0" err="1"/>
              <a:t>Fraunhofer</a:t>
            </a:r>
            <a:r>
              <a:rPr lang="en-US" sz="2400" dirty="0"/>
              <a:t> HHI, Germany</a:t>
            </a:r>
            <a:endParaRPr sz="2400" dirty="0"/>
          </a:p>
          <a:p>
            <a:endParaRPr sz="2400" dirty="0"/>
          </a:p>
          <a:p>
            <a:r>
              <a:rPr lang="en-US" sz="2400" dirty="0"/>
              <a:t>Vice-Chairs:</a:t>
            </a:r>
            <a:endParaRPr sz="2400" dirty="0"/>
          </a:p>
          <a:p>
            <a:pPr marL="609585" indent="-423323">
              <a:buSzPts val="1400"/>
              <a:buFont typeface="Arial"/>
              <a:buChar char="●"/>
            </a:pPr>
            <a:r>
              <a:rPr lang="en-US" sz="2400" dirty="0"/>
              <a:t>Stephen Ibaraki, ACM, Canada</a:t>
            </a:r>
          </a:p>
          <a:p>
            <a:pPr marL="609585" indent="-423323">
              <a:buSzPts val="1400"/>
              <a:buChar char="●"/>
            </a:pPr>
            <a:r>
              <a:rPr lang="en-US" sz="2400" dirty="0"/>
              <a:t>Ramesh Krishnamurthy, World Health Organization</a:t>
            </a:r>
            <a:endParaRPr sz="2400" dirty="0"/>
          </a:p>
          <a:p>
            <a:pPr marL="609585" indent="-423323">
              <a:buSzPts val="1400"/>
              <a:buFont typeface="Arial"/>
              <a:buChar char="●"/>
            </a:pPr>
            <a:r>
              <a:rPr lang="en-US" sz="2400" dirty="0"/>
              <a:t>Naomi Lee, The Lancet, United Kingdom</a:t>
            </a:r>
          </a:p>
          <a:p>
            <a:pPr marL="609585" indent="-423323">
              <a:buSzPts val="1400"/>
              <a:buChar char="●"/>
            </a:pPr>
            <a:r>
              <a:rPr lang="en-US" sz="2400" dirty="0"/>
              <a:t>Sameer Pujari World Health Organization</a:t>
            </a:r>
            <a:endParaRPr sz="2400" dirty="0"/>
          </a:p>
          <a:p>
            <a:pPr marL="609585" indent="-423323">
              <a:buSzPts val="1400"/>
              <a:buFont typeface="Arial"/>
              <a:buChar char="●"/>
            </a:pPr>
            <a:r>
              <a:rPr lang="en-US" sz="2400" dirty="0"/>
              <a:t>Marcel </a:t>
            </a:r>
            <a:r>
              <a:rPr lang="en-US" sz="2400" dirty="0" err="1"/>
              <a:t>Salathe</a:t>
            </a:r>
            <a:r>
              <a:rPr lang="en-US" sz="2400" dirty="0"/>
              <a:t>, EPFL, Switzerland</a:t>
            </a:r>
          </a:p>
          <a:p>
            <a:pPr marL="609585" indent="-423323">
              <a:buSzPts val="1400"/>
              <a:buChar char="●"/>
            </a:pPr>
            <a:r>
              <a:rPr lang="en-US" sz="2400" dirty="0"/>
              <a:t>Shan Xu, CAICT, China</a:t>
            </a:r>
            <a:endParaRPr sz="2400" dirty="0"/>
          </a:p>
          <a:p>
            <a:endParaRPr sz="2400" dirty="0"/>
          </a:p>
          <a:p>
            <a:r>
              <a:rPr lang="en-US" sz="2400" dirty="0"/>
              <a:t>Secretariat</a:t>
            </a:r>
            <a:endParaRPr sz="2400" dirty="0"/>
          </a:p>
          <a:p>
            <a:pPr marL="609585" indent="-423323">
              <a:buSzPts val="1400"/>
              <a:buChar char="●"/>
            </a:pPr>
            <a:r>
              <a:rPr lang="en-US" sz="2400" dirty="0"/>
              <a:t>Simao, </a:t>
            </a:r>
            <a:r>
              <a:rPr lang="en-US" sz="2400" dirty="0" err="1"/>
              <a:t>Ayda</a:t>
            </a:r>
            <a:r>
              <a:rPr lang="en-US" sz="2400" dirty="0"/>
              <a:t>, and Bastiaan</a:t>
            </a: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B23D3-6051-7644-9F54-B7A900418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5720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18E91F-5EF3-432C-AE9D-839D958C8039}"/>
</file>

<file path=customXml/itemProps2.xml><?xml version="1.0" encoding="utf-8"?>
<ds:datastoreItem xmlns:ds="http://schemas.openxmlformats.org/officeDocument/2006/customXml" ds:itemID="{67598135-5AEB-4AB5-A807-C618B0BBEE1A}"/>
</file>

<file path=customXml/itemProps3.xml><?xml version="1.0" encoding="utf-8"?>
<ds:datastoreItem xmlns:ds="http://schemas.openxmlformats.org/officeDocument/2006/customXml" ds:itemID="{651978F0-90D5-4335-9A3D-014A0AF7B4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725</Words>
  <Application>Microsoft Macintosh PowerPoint</Application>
  <PresentationFormat>Widescreen</PresentationFormat>
  <Paragraphs>109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Office Theme</vt:lpstr>
      <vt:lpstr>ITU / WHO Focus Group on Artificial Intelligence for Health</vt:lpstr>
      <vt:lpstr>ITU/WHO Focus Group AI for Health</vt:lpstr>
      <vt:lpstr>AI for Health Use Case in Histopathology: Diagnostic Support for Breast Cancer Treatment</vt:lpstr>
      <vt:lpstr>PowerPoint Presentation</vt:lpstr>
      <vt:lpstr>Collection of Data Sets</vt:lpstr>
      <vt:lpstr>Creation of Metrics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Fraunhofer-Institut für Nachrichtentechnik, HHI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Focus Group  Artificial Intelligence  for Health</dc:title>
  <dc:creator>Wenzel, Markus</dc:creator>
  <cp:lastModifiedBy>Microsoft Office User</cp:lastModifiedBy>
  <cp:revision>435</cp:revision>
  <dcterms:created xsi:type="dcterms:W3CDTF">2018-07-16T11:30:26Z</dcterms:created>
  <dcterms:modified xsi:type="dcterms:W3CDTF">2019-04-01T12:05:34Z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