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71" r:id="rId3"/>
    <p:sldId id="294" r:id="rId4"/>
    <p:sldId id="613" r:id="rId5"/>
    <p:sldId id="614" r:id="rId6"/>
    <p:sldId id="905" r:id="rId7"/>
    <p:sldId id="612" r:id="rId8"/>
    <p:sldId id="616" r:id="rId9"/>
    <p:sldId id="61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p:scale>
          <a:sx n="64" d="100"/>
          <a:sy n="64"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2188-B265-457F-85DE-DD59FD0611CE}" type="datetimeFigureOut">
              <a:rPr lang="en-IN" smtClean="0"/>
              <a:t>03-04-2019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0629C-F337-482C-8810-D865B5279E37}" type="slidenum">
              <a:rPr lang="en-IN" smtClean="0"/>
              <a:t>‹#›</a:t>
            </a:fld>
            <a:endParaRPr lang="en-IN"/>
          </a:p>
        </p:txBody>
      </p:sp>
    </p:spTree>
    <p:extLst>
      <p:ext uri="{BB962C8B-B14F-4D97-AF65-F5344CB8AC3E}">
        <p14:creationId xmlns:p14="http://schemas.microsoft.com/office/powerpoint/2010/main" val="253462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212E-2F4D-4EAC-815B-5FE74AA750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C3C4DD9-0100-4B0C-8F19-0EC018CD3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3EEC79B-2F84-4FFC-8263-60F457A2DE10}"/>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9F463B5B-B94D-4134-ACEA-1F20E925E1B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6AB8BD5-9561-4830-8181-D1A5B6F460ED}"/>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410432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1480-B221-4CD4-A93A-A6F7BE0E9E0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6D8F2A6-308A-4F00-82B0-398AEC30C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4730F7-1B19-4025-997D-4090CD67A2AC}"/>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135D7A79-90A9-4072-942D-C94679A994D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9F4B66E-BC66-444D-A766-7FA32EEBD6CF}"/>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131989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5D1F33-A9DE-4750-98BD-A7E02A191E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786F2C0-E47A-48A5-AE38-9B4A95C294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73E233-7576-448E-A595-591DB6DEDCDE}"/>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6247042F-6C9B-4DEB-B945-A3CAF7453C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FB59D7-2478-4DCC-8B54-8FF734A4A97B}"/>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92203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F60C-88B9-4E6D-B384-9944E9D802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1CC5571-744D-4E34-A103-1E9648DC2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FCCB8C7-A028-4FCF-86F2-29127CD7130B}"/>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D6AC81D3-6FB1-4E30-B771-52E1BA2AFDC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F233D4-6D99-45D4-AE93-615F4189DF08}"/>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40651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0E45-2F26-4167-9E45-C9F539F3EF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88DA7BD-622B-4BDF-AB49-4321A5B95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354B2-0CFC-442E-96FD-2E0885DED523}"/>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40F3989F-131A-456B-B7A2-EAF2DF9E62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784ECB-737A-435E-A528-1AB7822C4A34}"/>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132203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DDDB-65F9-4F70-8F36-83A838AA6FE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F1A43F7-EBB9-438A-BE21-76D23BDAEC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FC79B9B-DEED-4E69-87EA-352385A8E0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08867B-9A67-45A4-B12D-93178B15B61D}"/>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6" name="Footer Placeholder 5">
            <a:extLst>
              <a:ext uri="{FF2B5EF4-FFF2-40B4-BE49-F238E27FC236}">
                <a16:creationId xmlns:a16="http://schemas.microsoft.com/office/drawing/2014/main" id="{17DB4C79-25D0-460F-A1D8-63F2ACF899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3BB7B4A-5450-401B-A0E4-978398465868}"/>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399614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C9D9-50FE-4AE8-BD8C-7D58F9A0669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503B0C8-98AA-4FBD-88EB-C734BF4758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631BB9-4D86-4B91-9991-BFC6B6088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D7AFB58-BB34-4A20-B30F-76A51394C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4D9874-3D6B-453E-B2CA-9724679F8E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60985DE-8206-4418-9CA4-EBF9A8149B16}"/>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8" name="Footer Placeholder 7">
            <a:extLst>
              <a:ext uri="{FF2B5EF4-FFF2-40B4-BE49-F238E27FC236}">
                <a16:creationId xmlns:a16="http://schemas.microsoft.com/office/drawing/2014/main" id="{0392F25D-F6D9-40EB-920D-5A76DE817E9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1F97381-28F5-452A-82B5-687B402463DF}"/>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180794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1D14-44EC-43AB-BABD-D5FC4770CCB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86EAF14-ACB2-48F2-BCE6-11B17B674759}"/>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4" name="Footer Placeholder 3">
            <a:extLst>
              <a:ext uri="{FF2B5EF4-FFF2-40B4-BE49-F238E27FC236}">
                <a16:creationId xmlns:a16="http://schemas.microsoft.com/office/drawing/2014/main" id="{7FC16B7A-0B69-4666-822E-74E7DD1272D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E4F6CAF-399E-4B29-9E8F-23E935F3D08B}"/>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159971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507D56-E09F-4A16-9AFC-C8514E5C7543}"/>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3" name="Footer Placeholder 2">
            <a:extLst>
              <a:ext uri="{FF2B5EF4-FFF2-40B4-BE49-F238E27FC236}">
                <a16:creationId xmlns:a16="http://schemas.microsoft.com/office/drawing/2014/main" id="{A1E794C4-D698-4533-A4F8-BE1A348DA44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74DE34B-479D-4A69-AB1B-B0EC0A97BA42}"/>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384535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D35F-8721-464D-A88F-F6EB744A5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1CEBB76-5A00-4037-9DE3-5C62EDAA41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2FF3AE6-6BCE-428C-83B6-E423BF3DC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90A07-E686-4DF9-97C3-1DF59A27B456}"/>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6" name="Footer Placeholder 5">
            <a:extLst>
              <a:ext uri="{FF2B5EF4-FFF2-40B4-BE49-F238E27FC236}">
                <a16:creationId xmlns:a16="http://schemas.microsoft.com/office/drawing/2014/main" id="{133FEA27-4421-4F22-AE73-994C4CF106E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0BBE9F2-2227-49DB-BAB8-7557DF980FD1}"/>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72688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4F91-CB05-45FC-952B-141C1FD4A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6084A84-ED0B-4D5C-83BD-DAE8711C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5A1AE13-25E6-46F9-A93E-795B38F34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7BC1F-84CC-4B4E-9AA8-F5D803604447}"/>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6" name="Footer Placeholder 5">
            <a:extLst>
              <a:ext uri="{FF2B5EF4-FFF2-40B4-BE49-F238E27FC236}">
                <a16:creationId xmlns:a16="http://schemas.microsoft.com/office/drawing/2014/main" id="{5EFE073F-02E6-49DD-B64D-4939C3D8BF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3C2E65A-678A-4969-B19C-965CF6C84B30}"/>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44725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1EC9E7-1446-4F11-8FD2-2DFF0BAFF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95E18BD-D548-4AF8-BA7C-E84D71C95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C8B722-048A-43BA-917A-39571E0AD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CD92F7A7-368F-4832-9BDC-14084D3E4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4B4C935-A9F2-4CF1-8441-AB71CFC85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06D24-B4BD-4DE1-82CF-512A28B679FB}" type="slidenum">
              <a:rPr lang="en-IN" smtClean="0"/>
              <a:t>‹#›</a:t>
            </a:fld>
            <a:endParaRPr lang="en-IN"/>
          </a:p>
        </p:txBody>
      </p:sp>
    </p:spTree>
    <p:extLst>
      <p:ext uri="{BB962C8B-B14F-4D97-AF65-F5344CB8AC3E}">
        <p14:creationId xmlns:p14="http://schemas.microsoft.com/office/powerpoint/2010/main" val="2993322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2">
            <a:extLst>
              <a:ext uri="{FF2B5EF4-FFF2-40B4-BE49-F238E27FC236}">
                <a16:creationId xmlns:a16="http://schemas.microsoft.com/office/drawing/2014/main" id="{57AE6307-6E5D-47BC-8C51-5B11278B4806}"/>
              </a:ext>
            </a:extLst>
          </p:cNvPr>
          <p:cNvSpPr>
            <a:spLocks noGrp="1"/>
          </p:cNvSpPr>
          <p:nvPr>
            <p:ph type="subTitle" idx="1"/>
          </p:nvPr>
        </p:nvSpPr>
        <p:spPr>
          <a:xfrm>
            <a:off x="1788827" y="4354913"/>
            <a:ext cx="8614346" cy="1701114"/>
          </a:xfrm>
          <a:ln w="28575">
            <a:solidFill>
              <a:schemeClr val="tx1"/>
            </a:solidFill>
          </a:ln>
        </p:spPr>
        <p:txBody>
          <a:bodyPr>
            <a:normAutofit fontScale="85000" lnSpcReduction="20000"/>
          </a:bodyPr>
          <a:lstStyle/>
          <a:p>
            <a:pPr>
              <a:lnSpc>
                <a:spcPct val="110000"/>
              </a:lnSpc>
              <a:spcBef>
                <a:spcPts val="450"/>
              </a:spcBef>
            </a:pPr>
            <a:r>
              <a:rPr lang="en-IN" altLang="en-US" sz="2900" b="1" dirty="0" err="1">
                <a:cs typeface="Times New Roman" panose="02020603050405020304" pitchFamily="18" charset="0"/>
              </a:rPr>
              <a:t>Dr.</a:t>
            </a:r>
            <a:r>
              <a:rPr lang="en-IN" altLang="en-US" sz="2900" b="1" dirty="0">
                <a:cs typeface="Times New Roman" panose="02020603050405020304" pitchFamily="18" charset="0"/>
              </a:rPr>
              <a:t> Manjula Singh</a:t>
            </a:r>
          </a:p>
          <a:p>
            <a:pPr>
              <a:lnSpc>
                <a:spcPct val="110000"/>
              </a:lnSpc>
              <a:spcBef>
                <a:spcPts val="450"/>
              </a:spcBef>
            </a:pPr>
            <a:r>
              <a:rPr lang="en-IN" altLang="en-US" sz="2900" b="1" dirty="0">
                <a:cs typeface="Times New Roman" panose="02020603050405020304" pitchFamily="18" charset="0"/>
              </a:rPr>
              <a:t>Deputy Director General,</a:t>
            </a:r>
          </a:p>
          <a:p>
            <a:pPr>
              <a:lnSpc>
                <a:spcPct val="110000"/>
              </a:lnSpc>
              <a:spcBef>
                <a:spcPts val="450"/>
              </a:spcBef>
            </a:pPr>
            <a:r>
              <a:rPr lang="en-IN" altLang="en-US" sz="2900" b="1" dirty="0">
                <a:cs typeface="Times New Roman" panose="02020603050405020304" pitchFamily="18" charset="0"/>
              </a:rPr>
              <a:t>Indian Council of Medical Research</a:t>
            </a:r>
          </a:p>
          <a:p>
            <a:pPr>
              <a:lnSpc>
                <a:spcPct val="110000"/>
              </a:lnSpc>
              <a:spcBef>
                <a:spcPts val="450"/>
              </a:spcBef>
            </a:pPr>
            <a:r>
              <a:rPr lang="en-IN" altLang="en-US" sz="2900" b="1" dirty="0">
                <a:cs typeface="Times New Roman" panose="02020603050405020304" pitchFamily="18" charset="0"/>
              </a:rPr>
              <a:t>New Delhi, India</a:t>
            </a:r>
          </a:p>
          <a:p>
            <a:endParaRPr lang="en-IN" altLang="en-US" b="1" dirty="0">
              <a:latin typeface="Times New Roman" panose="02020603050405020304" pitchFamily="18" charset="0"/>
              <a:cs typeface="Times New Roman" panose="02020603050405020304" pitchFamily="18" charset="0"/>
            </a:endParaRPr>
          </a:p>
          <a:p>
            <a:endParaRPr lang="en-US" altLang="en-US" sz="3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E58F64F-704A-44CE-8544-9099232787F1}"/>
              </a:ext>
            </a:extLst>
          </p:cNvPr>
          <p:cNvSpPr/>
          <p:nvPr/>
        </p:nvSpPr>
        <p:spPr>
          <a:xfrm>
            <a:off x="1588770" y="532150"/>
            <a:ext cx="9014460" cy="1261884"/>
          </a:xfrm>
          <a:prstGeom prst="rect">
            <a:avLst/>
          </a:prstGeom>
          <a:ln w="19050">
            <a:solidFill>
              <a:schemeClr val="tx1"/>
            </a:solidFill>
          </a:ln>
        </p:spPr>
        <p:txBody>
          <a:bodyPr wrap="square">
            <a:spAutoFit/>
          </a:bodyPr>
          <a:lstStyle/>
          <a:p>
            <a:pPr algn="ctr"/>
            <a:endParaRPr lang="en-IN" sz="2800" b="1" dirty="0">
              <a:ea typeface="Times New Roman" panose="02020603050405020304" pitchFamily="18" charset="0"/>
              <a:cs typeface="Calibri" panose="020F0502020204030204" pitchFamily="34" charset="0"/>
            </a:endParaRPr>
          </a:p>
          <a:p>
            <a:pPr algn="ctr"/>
            <a:r>
              <a:rPr lang="en-IN" sz="2800" b="1" dirty="0">
                <a:ea typeface="Times New Roman" panose="02020603050405020304" pitchFamily="18" charset="0"/>
                <a:cs typeface="Calibri" panose="020F0502020204030204" pitchFamily="34" charset="0"/>
              </a:rPr>
              <a:t>Fourth meeting of WHO-ITU - FGAI4H</a:t>
            </a:r>
            <a:endParaRPr lang="en-IN" sz="2800" dirty="0">
              <a:ea typeface="SimSun" panose="02010600030101010101" pitchFamily="2" charset="-122"/>
            </a:endParaRPr>
          </a:p>
          <a:p>
            <a:pPr algn="ctr"/>
            <a:r>
              <a:rPr lang="en-IN" sz="2000" dirty="0">
                <a:latin typeface="Times New Roman" panose="02020603050405020304" pitchFamily="18" charset="0"/>
                <a:ea typeface="SimSun" panose="02010600030101010101" pitchFamily="2" charset="-122"/>
              </a:rPr>
              <a:t> </a:t>
            </a:r>
          </a:p>
        </p:txBody>
      </p:sp>
      <p:sp>
        <p:nvSpPr>
          <p:cNvPr id="4" name="Rectangle 3">
            <a:extLst>
              <a:ext uri="{FF2B5EF4-FFF2-40B4-BE49-F238E27FC236}">
                <a16:creationId xmlns:a16="http://schemas.microsoft.com/office/drawing/2014/main" id="{E2B9C233-23E8-4B5B-98E2-9211D20A618B}"/>
              </a:ext>
            </a:extLst>
          </p:cNvPr>
          <p:cNvSpPr/>
          <p:nvPr/>
        </p:nvSpPr>
        <p:spPr>
          <a:xfrm>
            <a:off x="2932887" y="2474893"/>
            <a:ext cx="6096000" cy="954107"/>
          </a:xfrm>
          <a:prstGeom prst="rect">
            <a:avLst/>
          </a:prstGeom>
          <a:ln w="28575">
            <a:solidFill>
              <a:schemeClr val="tx1"/>
            </a:solidFill>
          </a:ln>
        </p:spPr>
        <p:txBody>
          <a:bodyPr>
            <a:spAutoFit/>
          </a:bodyPr>
          <a:lstStyle/>
          <a:p>
            <a:pPr algn="ctr"/>
            <a:r>
              <a:rPr lang="en-IN" sz="2800" b="1" i="1" dirty="0">
                <a:solidFill>
                  <a:srgbClr val="FF0000"/>
                </a:solidFill>
              </a:rPr>
              <a:t>TOPIC GROUP: ‘TUBERCULOSIS’</a:t>
            </a:r>
            <a:endParaRPr lang="en-IN" sz="2800" b="1" dirty="0">
              <a:solidFill>
                <a:srgbClr val="FF0000"/>
              </a:solidFill>
            </a:endParaRPr>
          </a:p>
          <a:p>
            <a:pPr algn="ctr"/>
            <a:r>
              <a:rPr lang="en-IN" sz="2800" b="1" dirty="0">
                <a:solidFill>
                  <a:srgbClr val="FF0000"/>
                </a:solidFill>
              </a:rPr>
              <a:t>4</a:t>
            </a:r>
            <a:r>
              <a:rPr lang="en-IN" sz="2800" b="1" baseline="30000" dirty="0">
                <a:solidFill>
                  <a:srgbClr val="FF0000"/>
                </a:solidFill>
              </a:rPr>
              <a:t>th</a:t>
            </a:r>
            <a:r>
              <a:rPr lang="en-IN" sz="2800" b="1" dirty="0">
                <a:solidFill>
                  <a:srgbClr val="FF0000"/>
                </a:solidFill>
              </a:rPr>
              <a:t> April, 2019</a:t>
            </a:r>
          </a:p>
        </p:txBody>
      </p:sp>
    </p:spTree>
    <p:extLst>
      <p:ext uri="{BB962C8B-B14F-4D97-AF65-F5344CB8AC3E}">
        <p14:creationId xmlns:p14="http://schemas.microsoft.com/office/powerpoint/2010/main" val="283234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377845" y="460375"/>
            <a:ext cx="9819807" cy="715962"/>
          </a:xfrm>
          <a:ln w="28575">
            <a:solidFill>
              <a:schemeClr val="tx1"/>
            </a:solidFill>
          </a:ln>
        </p:spPr>
        <p:txBody>
          <a:bodyPr>
            <a:normAutofit fontScale="90000"/>
          </a:bodyPr>
          <a:lstStyle/>
          <a:p>
            <a:r>
              <a:rPr lang="en-US" sz="3200" b="1" dirty="0">
                <a:latin typeface="Trebuchet MS" pitchFamily="34" charset="0"/>
              </a:rPr>
              <a:t>Countries in the three TB high-burden country lists</a:t>
            </a:r>
            <a:endParaRPr lang="en-US" sz="3200" dirty="0">
              <a:latin typeface="Trebuchet MS" pitchFamily="34" charset="0"/>
            </a:endParaRP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7" y="1335062"/>
            <a:ext cx="7777162"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8077200" y="6519864"/>
            <a:ext cx="2406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i="1" dirty="0">
                <a:latin typeface="Trebuchet MS" pitchFamily="34" charset="0"/>
              </a:rPr>
              <a:t>WHO/HTM/TB/2016.13</a:t>
            </a:r>
          </a:p>
        </p:txBody>
      </p:sp>
      <p:sp>
        <p:nvSpPr>
          <p:cNvPr id="2" name="TextBox 1">
            <a:extLst>
              <a:ext uri="{FF2B5EF4-FFF2-40B4-BE49-F238E27FC236}">
                <a16:creationId xmlns:a16="http://schemas.microsoft.com/office/drawing/2014/main" id="{912F26D0-1098-4785-86E6-1184CF92B711}"/>
              </a:ext>
            </a:extLst>
          </p:cNvPr>
          <p:cNvSpPr txBox="1"/>
          <p:nvPr/>
        </p:nvSpPr>
        <p:spPr>
          <a:xfrm>
            <a:off x="208088" y="1499016"/>
            <a:ext cx="5063437" cy="707886"/>
          </a:xfrm>
          <a:prstGeom prst="rect">
            <a:avLst/>
          </a:prstGeom>
          <a:noFill/>
          <a:ln w="28575">
            <a:solidFill>
              <a:schemeClr val="tx1"/>
            </a:solidFill>
          </a:ln>
        </p:spPr>
        <p:txBody>
          <a:bodyPr wrap="none" rtlCol="0">
            <a:spAutoFit/>
          </a:bodyPr>
          <a:lstStyle/>
          <a:p>
            <a:r>
              <a:rPr lang="en-IN" sz="2000" dirty="0"/>
              <a:t>  TB is biggest infectious killer in the world</a:t>
            </a:r>
          </a:p>
          <a:p>
            <a:r>
              <a:rPr lang="en-IN" sz="2000" dirty="0"/>
              <a:t>India has the highest burden of TB in the world</a:t>
            </a:r>
          </a:p>
        </p:txBody>
      </p:sp>
      <p:sp>
        <p:nvSpPr>
          <p:cNvPr id="3" name="TextBox 2">
            <a:extLst>
              <a:ext uri="{FF2B5EF4-FFF2-40B4-BE49-F238E27FC236}">
                <a16:creationId xmlns:a16="http://schemas.microsoft.com/office/drawing/2014/main" id="{C372E030-781B-42AD-9AF5-69F7CC13A528}"/>
              </a:ext>
            </a:extLst>
          </p:cNvPr>
          <p:cNvSpPr txBox="1"/>
          <p:nvPr/>
        </p:nvSpPr>
        <p:spPr>
          <a:xfrm>
            <a:off x="7985247" y="1499016"/>
            <a:ext cx="3993901" cy="707886"/>
          </a:xfrm>
          <a:prstGeom prst="rect">
            <a:avLst/>
          </a:prstGeom>
          <a:noFill/>
          <a:ln w="19050">
            <a:solidFill>
              <a:schemeClr val="tx1"/>
            </a:solidFill>
          </a:ln>
        </p:spPr>
        <p:txBody>
          <a:bodyPr wrap="square" rtlCol="0">
            <a:spAutoFit/>
          </a:bodyPr>
          <a:lstStyle/>
          <a:p>
            <a:r>
              <a:rPr lang="en-IN" sz="2000" dirty="0"/>
              <a:t>BRICS countries have about 50% of the TB cases in the world</a:t>
            </a:r>
          </a:p>
        </p:txBody>
      </p:sp>
    </p:spTree>
    <p:extLst>
      <p:ext uri="{BB962C8B-B14F-4D97-AF65-F5344CB8AC3E}">
        <p14:creationId xmlns:p14="http://schemas.microsoft.com/office/powerpoint/2010/main" val="31772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882" y="370486"/>
            <a:ext cx="3057993" cy="932336"/>
          </a:xfrm>
        </p:spPr>
        <p:txBody>
          <a:bodyPr>
            <a:normAutofit/>
          </a:bodyPr>
          <a:lstStyle/>
          <a:p>
            <a:r>
              <a:rPr lang="en-US" sz="3200" b="1" dirty="0">
                <a:solidFill>
                  <a:srgbClr val="FF0000"/>
                </a:solidFill>
              </a:rPr>
              <a:t>Current Burden</a:t>
            </a:r>
            <a:endParaRPr lang="en-IN" sz="3200" b="1" dirty="0">
              <a:solidFill>
                <a:srgbClr val="FF0000"/>
              </a:solidFill>
            </a:endParaRPr>
          </a:p>
        </p:txBody>
      </p:sp>
      <p:sp>
        <p:nvSpPr>
          <p:cNvPr id="4" name="Rectangle 3"/>
          <p:cNvSpPr/>
          <p:nvPr/>
        </p:nvSpPr>
        <p:spPr>
          <a:xfrm>
            <a:off x="1006158" y="365126"/>
            <a:ext cx="9962015" cy="6304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7" name="Content Placeholder 3"/>
          <p:cNvGraphicFramePr>
            <a:graphicFrameLocks/>
          </p:cNvGraphicFramePr>
          <p:nvPr>
            <p:extLst>
              <p:ext uri="{D42A27DB-BD31-4B8C-83A1-F6EECF244321}">
                <p14:modId xmlns:p14="http://schemas.microsoft.com/office/powerpoint/2010/main" val="315387205"/>
              </p:ext>
            </p:extLst>
          </p:nvPr>
        </p:nvGraphicFramePr>
        <p:xfrm>
          <a:off x="1543882" y="1708879"/>
          <a:ext cx="8886566" cy="3637465"/>
        </p:xfrm>
        <a:graphic>
          <a:graphicData uri="http://schemas.openxmlformats.org/drawingml/2006/table">
            <a:tbl>
              <a:tblPr firstRow="1">
                <a:tableStyleId>{2D5ABB26-0587-4C30-8999-92F81FD0307C}</a:tableStyleId>
              </a:tblPr>
              <a:tblGrid>
                <a:gridCol w="3134204">
                  <a:extLst>
                    <a:ext uri="{9D8B030D-6E8A-4147-A177-3AD203B41FA5}">
                      <a16:colId xmlns:a16="http://schemas.microsoft.com/office/drawing/2014/main" val="20000"/>
                    </a:ext>
                  </a:extLst>
                </a:gridCol>
                <a:gridCol w="3134204">
                  <a:extLst>
                    <a:ext uri="{9D8B030D-6E8A-4147-A177-3AD203B41FA5}">
                      <a16:colId xmlns:a16="http://schemas.microsoft.com/office/drawing/2014/main" val="579964251"/>
                    </a:ext>
                  </a:extLst>
                </a:gridCol>
                <a:gridCol w="2618158">
                  <a:extLst>
                    <a:ext uri="{9D8B030D-6E8A-4147-A177-3AD203B41FA5}">
                      <a16:colId xmlns:a16="http://schemas.microsoft.com/office/drawing/2014/main" val="20002"/>
                    </a:ext>
                  </a:extLst>
                </a:gridCol>
              </a:tblGrid>
              <a:tr h="811252">
                <a:tc>
                  <a:txBody>
                    <a:bodyPr/>
                    <a:lstStyle/>
                    <a:p>
                      <a:r>
                        <a:rPr lang="en-IN" sz="2000" b="1" dirty="0">
                          <a:latin typeface="Bookman Old Style" pitchFamily="18" charset="0"/>
                        </a:rPr>
                        <a:t>Estimates of</a:t>
                      </a:r>
                      <a:r>
                        <a:rPr lang="en-IN" sz="2000" b="1" baseline="0" dirty="0">
                          <a:latin typeface="Bookman Old Style" pitchFamily="18" charset="0"/>
                        </a:rPr>
                        <a:t> TB Burden (2015)</a:t>
                      </a:r>
                      <a:endParaRPr lang="en-IN" sz="2000" b="1" dirty="0">
                        <a:solidFill>
                          <a:schemeClr val="tx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IN" sz="2000" b="1" dirty="0">
                          <a:solidFill>
                            <a:schemeClr val="tx1"/>
                          </a:solidFill>
                          <a:latin typeface="Bookman Old Style" pitchFamily="18" charset="0"/>
                        </a:rPr>
                        <a:t>Global</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000" b="1" dirty="0">
                          <a:latin typeface="Bookman Old Style" pitchFamily="18" charset="0"/>
                        </a:rPr>
                        <a:t>India</a:t>
                      </a:r>
                      <a:endParaRPr lang="en-IN" sz="2000" b="1" dirty="0">
                        <a:solidFill>
                          <a:schemeClr val="tx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746208">
                <a:tc>
                  <a:txBody>
                    <a:bodyPr/>
                    <a:lstStyle/>
                    <a:p>
                      <a:r>
                        <a:rPr lang="en-US" sz="2000" b="0" dirty="0">
                          <a:solidFill>
                            <a:schemeClr val="accent1"/>
                          </a:solidFill>
                          <a:latin typeface="Bookman Old Style" pitchFamily="18" charset="0"/>
                        </a:rPr>
                        <a:t>Incidence  TB cases</a:t>
                      </a:r>
                      <a:endParaRPr lang="en-IN" sz="2000" b="0" dirty="0">
                        <a:solidFill>
                          <a:schemeClr val="accent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2000" b="0" dirty="0">
                          <a:solidFill>
                            <a:schemeClr val="accent1"/>
                          </a:solidFill>
                          <a:latin typeface="Bookman Old Style" pitchFamily="18" charset="0"/>
                        </a:rPr>
                        <a:t>10.4 million</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accent1"/>
                          </a:solidFill>
                          <a:latin typeface="Bookman Old Style" pitchFamily="18" charset="0"/>
                          <a:ea typeface="+mn-ea"/>
                          <a:cs typeface="+mn-cs"/>
                        </a:rPr>
                        <a:t>2.8  million  </a:t>
                      </a:r>
                      <a:endParaRPr lang="en-GB" altLang="en-US" sz="2000" b="0" kern="1200" dirty="0">
                        <a:solidFill>
                          <a:schemeClr val="accent1"/>
                        </a:solidFill>
                        <a:latin typeface="Bookman Old Style" pitchFamily="18" charset="0"/>
                        <a:ea typeface="+mn-ea"/>
                        <a:cs typeface="+mn-cs"/>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2364">
                <a:tc>
                  <a:txBody>
                    <a:bodyPr/>
                    <a:lstStyle/>
                    <a:p>
                      <a:r>
                        <a:rPr lang="en-US" sz="2000" b="0" dirty="0">
                          <a:solidFill>
                            <a:schemeClr val="accent1"/>
                          </a:solidFill>
                          <a:latin typeface="Bookman Old Style" pitchFamily="18" charset="0"/>
                        </a:rPr>
                        <a:t>Mortality of TB </a:t>
                      </a:r>
                      <a:endParaRPr lang="en-IN" sz="2000" b="0" dirty="0">
                        <a:solidFill>
                          <a:schemeClr val="accent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2000" b="0" dirty="0">
                          <a:solidFill>
                            <a:schemeClr val="accent1"/>
                          </a:solidFill>
                          <a:latin typeface="Bookman Old Style" pitchFamily="18" charset="0"/>
                        </a:rPr>
                        <a:t>1.8 million</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accent1"/>
                          </a:solidFill>
                          <a:latin typeface="Bookman Old Style" pitchFamily="18" charset="0"/>
                          <a:ea typeface="+mn-ea"/>
                          <a:cs typeface="+mn-cs"/>
                        </a:rPr>
                        <a:t> 480,000</a:t>
                      </a:r>
                      <a:endParaRPr lang="en-GB" altLang="en-US" sz="2000" b="0" kern="1200" dirty="0">
                        <a:solidFill>
                          <a:schemeClr val="accent1"/>
                        </a:solidFill>
                        <a:latin typeface="Bookman Old Style" pitchFamily="18" charset="0"/>
                        <a:ea typeface="+mn-ea"/>
                        <a:cs typeface="+mn-cs"/>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46208">
                <a:tc>
                  <a:txBody>
                    <a:bodyPr/>
                    <a:lstStyle/>
                    <a:p>
                      <a:r>
                        <a:rPr lang="en-US" sz="2000" b="0" dirty="0">
                          <a:solidFill>
                            <a:schemeClr val="accent1"/>
                          </a:solidFill>
                          <a:latin typeface="Bookman Old Style" pitchFamily="18" charset="0"/>
                        </a:rPr>
                        <a:t>Incidence HIV TB</a:t>
                      </a:r>
                      <a:endParaRPr lang="en-IN" sz="2000" b="0" dirty="0">
                        <a:solidFill>
                          <a:schemeClr val="accent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2000" b="0" dirty="0">
                          <a:solidFill>
                            <a:schemeClr val="accent1"/>
                          </a:solidFill>
                          <a:latin typeface="Bookman Old Style" pitchFamily="18" charset="0"/>
                        </a:rPr>
                        <a:t>0.4 million</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accent1"/>
                          </a:solidFill>
                          <a:latin typeface="Bookman Old Style" pitchFamily="18" charset="0"/>
                          <a:ea typeface="+mn-ea"/>
                          <a:cs typeface="+mn-cs"/>
                        </a:rPr>
                        <a:t>0.11 </a:t>
                      </a:r>
                      <a:r>
                        <a:rPr lang="en-GB" altLang="en-US" sz="2000" b="0" kern="1200" dirty="0">
                          <a:solidFill>
                            <a:schemeClr val="accent1"/>
                          </a:solidFill>
                          <a:latin typeface="Bookman Old Style" pitchFamily="18" charset="0"/>
                          <a:ea typeface="+mn-ea"/>
                          <a:cs typeface="+mn-cs"/>
                        </a:rPr>
                        <a:t>million</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61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1"/>
                          </a:solidFill>
                          <a:latin typeface="Bookman Old Style" pitchFamily="18" charset="0"/>
                        </a:rPr>
                        <a:t>MDR-TB</a:t>
                      </a:r>
                      <a:endParaRPr lang="en-IN" sz="2000" b="0" dirty="0">
                        <a:solidFill>
                          <a:schemeClr val="accent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dirty="0">
                          <a:solidFill>
                            <a:schemeClr val="accent1"/>
                          </a:solidFill>
                          <a:latin typeface="Bookman Old Style" pitchFamily="18" charset="0"/>
                        </a:rPr>
                        <a:t>480,000</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accent1"/>
                          </a:solidFill>
                          <a:latin typeface="Bookman Old Style" pitchFamily="18" charset="0"/>
                          <a:ea typeface="+mn-ea"/>
                          <a:cs typeface="+mn-cs"/>
                        </a:rPr>
                        <a:t>130,000</a:t>
                      </a:r>
                      <a:endParaRPr lang="en-GB" altLang="en-US" sz="2000" b="0" kern="1200" dirty="0">
                        <a:solidFill>
                          <a:schemeClr val="accent1"/>
                        </a:solidFill>
                        <a:latin typeface="Bookman Old Style" pitchFamily="18" charset="0"/>
                        <a:ea typeface="+mn-ea"/>
                        <a:cs typeface="+mn-cs"/>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6993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89D49-DC9C-40B4-AAF8-6B33DADE235E}"/>
              </a:ext>
            </a:extLst>
          </p:cNvPr>
          <p:cNvSpPr txBox="1"/>
          <p:nvPr/>
        </p:nvSpPr>
        <p:spPr>
          <a:xfrm>
            <a:off x="833124" y="1136862"/>
            <a:ext cx="10343213" cy="3046988"/>
          </a:xfrm>
          <a:prstGeom prst="rect">
            <a:avLst/>
          </a:prstGeom>
          <a:noFill/>
          <a:ln w="19050">
            <a:solidFill>
              <a:schemeClr val="tx1"/>
            </a:solidFill>
          </a:ln>
        </p:spPr>
        <p:txBody>
          <a:bodyPr wrap="square" rtlCol="0">
            <a:spAutoFit/>
          </a:bodyPr>
          <a:lstStyle/>
          <a:p>
            <a:pPr marL="179388" indent="-179388" algn="just">
              <a:buFont typeface="Arial" panose="020B0604020202020204" pitchFamily="34" charset="0"/>
              <a:buChar char="•"/>
            </a:pPr>
            <a:r>
              <a:rPr lang="en-IN" sz="2400" dirty="0"/>
              <a:t>One of the most important strategies is reducing the TB burden is </a:t>
            </a:r>
            <a:r>
              <a:rPr lang="en-IN" sz="2400" b="1" dirty="0">
                <a:solidFill>
                  <a:srgbClr val="FF0000"/>
                </a:solidFill>
              </a:rPr>
              <a:t>early detection </a:t>
            </a:r>
            <a:r>
              <a:rPr lang="en-IN" sz="2400" dirty="0"/>
              <a:t>and management for which screening methodologies play a vital role. </a:t>
            </a:r>
          </a:p>
          <a:p>
            <a:pPr marL="179388" indent="-179388" algn="just">
              <a:buFont typeface="Arial" panose="020B0604020202020204" pitchFamily="34" charset="0"/>
              <a:buChar char="•"/>
            </a:pPr>
            <a:r>
              <a:rPr lang="en-IN" sz="2400" dirty="0"/>
              <a:t>Use  of  Sputum microscopy, &amp; molecular diagnostic tests but in most places still sputum microscopy is used</a:t>
            </a:r>
          </a:p>
          <a:p>
            <a:pPr marL="179388" indent="-179388" algn="just">
              <a:buFont typeface="Arial" panose="020B0604020202020204" pitchFamily="34" charset="0"/>
              <a:buChar char="•"/>
            </a:pPr>
            <a:r>
              <a:rPr lang="en-IN" sz="2400" dirty="0"/>
              <a:t>We still miss millions of TB cases that go undetected or misdiagnosed specially in rural areas</a:t>
            </a:r>
          </a:p>
          <a:p>
            <a:pPr marL="179388" indent="-179388" algn="just">
              <a:buFont typeface="Arial" panose="020B0604020202020204" pitchFamily="34" charset="0"/>
              <a:buChar char="•"/>
            </a:pPr>
            <a:r>
              <a:rPr lang="en-IN" sz="2400" dirty="0"/>
              <a:t>There is a need to have  a tool that can reach remote areas and help in detection of TB cases.</a:t>
            </a:r>
          </a:p>
        </p:txBody>
      </p:sp>
      <p:sp>
        <p:nvSpPr>
          <p:cNvPr id="3" name="TextBox 2">
            <a:extLst>
              <a:ext uri="{FF2B5EF4-FFF2-40B4-BE49-F238E27FC236}">
                <a16:creationId xmlns:a16="http://schemas.microsoft.com/office/drawing/2014/main" id="{3D7C688E-42C1-4B22-9520-D9348CF89380}"/>
              </a:ext>
            </a:extLst>
          </p:cNvPr>
          <p:cNvSpPr txBox="1"/>
          <p:nvPr/>
        </p:nvSpPr>
        <p:spPr>
          <a:xfrm>
            <a:off x="4135237" y="448752"/>
            <a:ext cx="3921523" cy="523220"/>
          </a:xfrm>
          <a:prstGeom prst="rect">
            <a:avLst/>
          </a:prstGeom>
          <a:noFill/>
          <a:ln w="19050">
            <a:solidFill>
              <a:schemeClr val="tx1"/>
            </a:solidFill>
          </a:ln>
        </p:spPr>
        <p:txBody>
          <a:bodyPr wrap="none" rtlCol="0">
            <a:spAutoFit/>
          </a:bodyPr>
          <a:lstStyle/>
          <a:p>
            <a:r>
              <a:rPr lang="en-IN" sz="2800" dirty="0"/>
              <a:t>TB Diagnosis: a challenge </a:t>
            </a:r>
          </a:p>
        </p:txBody>
      </p:sp>
      <p:sp>
        <p:nvSpPr>
          <p:cNvPr id="5" name="Rectangle 4">
            <a:extLst>
              <a:ext uri="{FF2B5EF4-FFF2-40B4-BE49-F238E27FC236}">
                <a16:creationId xmlns:a16="http://schemas.microsoft.com/office/drawing/2014/main" id="{FD9612A5-0698-49A9-88BB-89642BCE5DFB}"/>
              </a:ext>
            </a:extLst>
          </p:cNvPr>
          <p:cNvSpPr/>
          <p:nvPr/>
        </p:nvSpPr>
        <p:spPr>
          <a:xfrm>
            <a:off x="3155543" y="4498245"/>
            <a:ext cx="4849921" cy="1569660"/>
          </a:xfrm>
          <a:prstGeom prst="rect">
            <a:avLst/>
          </a:prstGeom>
          <a:ln w="19050">
            <a:solidFill>
              <a:schemeClr val="tx1"/>
            </a:solidFill>
          </a:ln>
        </p:spPr>
        <p:txBody>
          <a:bodyPr wrap="square">
            <a:spAutoFit/>
          </a:bodyPr>
          <a:lstStyle/>
          <a:p>
            <a:pPr algn="just"/>
            <a:r>
              <a:rPr lang="en-CA" sz="2400" dirty="0"/>
              <a:t>An average TB patient is diagnosed with TB after a delay of </a:t>
            </a:r>
            <a:r>
              <a:rPr lang="en-CA" sz="2400" dirty="0">
                <a:solidFill>
                  <a:srgbClr val="FF0000"/>
                </a:solidFill>
              </a:rPr>
              <a:t>2 months</a:t>
            </a:r>
            <a:r>
              <a:rPr lang="en-CA" sz="2400" dirty="0"/>
              <a:t>, and is seen by </a:t>
            </a:r>
            <a:r>
              <a:rPr lang="en-CA" sz="2400" dirty="0">
                <a:solidFill>
                  <a:srgbClr val="FF0000"/>
                </a:solidFill>
              </a:rPr>
              <a:t>3 healthcare providers </a:t>
            </a:r>
            <a:r>
              <a:rPr lang="en-CA" sz="2400" dirty="0"/>
              <a:t>before diagnosis</a:t>
            </a:r>
          </a:p>
        </p:txBody>
      </p:sp>
    </p:spTree>
    <p:extLst>
      <p:ext uri="{BB962C8B-B14F-4D97-AF65-F5344CB8AC3E}">
        <p14:creationId xmlns:p14="http://schemas.microsoft.com/office/powerpoint/2010/main" val="380617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5B2BA4-7A38-40DC-B9CD-63081EB18F6B}"/>
              </a:ext>
            </a:extLst>
          </p:cNvPr>
          <p:cNvSpPr txBox="1"/>
          <p:nvPr/>
        </p:nvSpPr>
        <p:spPr>
          <a:xfrm>
            <a:off x="737016" y="1202244"/>
            <a:ext cx="10717967" cy="3785652"/>
          </a:xfrm>
          <a:prstGeom prst="rect">
            <a:avLst/>
          </a:prstGeom>
          <a:noFill/>
          <a:ln w="19050">
            <a:solidFill>
              <a:schemeClr val="tx1"/>
            </a:solidFill>
          </a:ln>
        </p:spPr>
        <p:txBody>
          <a:bodyPr wrap="square" rtlCol="0">
            <a:spAutoFit/>
          </a:bodyPr>
          <a:lstStyle/>
          <a:p>
            <a:pPr marL="179388" indent="-179388" algn="just">
              <a:buFont typeface="Arial" panose="020B0604020202020204" pitchFamily="34" charset="0"/>
              <a:buChar char="•"/>
            </a:pPr>
            <a:r>
              <a:rPr lang="en-IN" sz="2400" dirty="0"/>
              <a:t>WHO recommended on programmatic use of chest radiography for TB detection</a:t>
            </a:r>
          </a:p>
          <a:p>
            <a:pPr marL="179388" indent="-179388" algn="just">
              <a:buFont typeface="Arial" panose="020B0604020202020204" pitchFamily="34" charset="0"/>
              <a:buChar char="•"/>
            </a:pPr>
            <a:r>
              <a:rPr lang="en-IN" sz="2400" dirty="0"/>
              <a:t>Essential role of a chest X-ray (CXR) as a sensitive tool for screening active TB disease, diagnosing childhood TB (pulmonary &amp; extrapulmonary) and excluding active TB before initiating treatment of latent TB.</a:t>
            </a:r>
          </a:p>
          <a:p>
            <a:pPr marL="179388" indent="-179388" algn="just">
              <a:buFont typeface="Arial" panose="020B0604020202020204" pitchFamily="34" charset="0"/>
              <a:buChar char="•"/>
            </a:pPr>
            <a:r>
              <a:rPr lang="en-IN" sz="2400" dirty="0"/>
              <a:t>Data worldwide shows that chest radiology is available at over 90% of district hospitals or community health centres, microscopy centres or primary health centres and in 100% of reference or tertiary hospitals.</a:t>
            </a:r>
          </a:p>
          <a:p>
            <a:pPr marL="179388" indent="-179388" algn="just">
              <a:buFont typeface="Arial" panose="020B0604020202020204" pitchFamily="34" charset="0"/>
              <a:buChar char="•"/>
            </a:pPr>
            <a:r>
              <a:rPr lang="en-IN" sz="2400" dirty="0"/>
              <a:t>As digital technology becomes more affordable and accessible, the use of AI for Radiographic detection of TB can help clinicians and TB programmes specially in resource constrained settings and have global impact in improving the healthcare</a:t>
            </a:r>
          </a:p>
        </p:txBody>
      </p:sp>
      <p:sp>
        <p:nvSpPr>
          <p:cNvPr id="3" name="TextBox 2">
            <a:extLst>
              <a:ext uri="{FF2B5EF4-FFF2-40B4-BE49-F238E27FC236}">
                <a16:creationId xmlns:a16="http://schemas.microsoft.com/office/drawing/2014/main" id="{5708C1DA-ECF3-44C6-ACE6-C2B22DD291E8}"/>
              </a:ext>
            </a:extLst>
          </p:cNvPr>
          <p:cNvSpPr txBox="1"/>
          <p:nvPr/>
        </p:nvSpPr>
        <p:spPr>
          <a:xfrm>
            <a:off x="737016" y="464696"/>
            <a:ext cx="2141095" cy="523220"/>
          </a:xfrm>
          <a:prstGeom prst="rect">
            <a:avLst/>
          </a:prstGeom>
          <a:noFill/>
          <a:ln w="19050">
            <a:solidFill>
              <a:schemeClr val="tx1"/>
            </a:solidFill>
          </a:ln>
        </p:spPr>
        <p:txBody>
          <a:bodyPr wrap="square" rtlCol="0">
            <a:spAutoFit/>
          </a:bodyPr>
          <a:lstStyle/>
          <a:p>
            <a:r>
              <a:rPr lang="en-IN" sz="2800" dirty="0"/>
              <a:t>TB Diagnosis</a:t>
            </a:r>
          </a:p>
        </p:txBody>
      </p:sp>
    </p:spTree>
    <p:extLst>
      <p:ext uri="{BB962C8B-B14F-4D97-AF65-F5344CB8AC3E}">
        <p14:creationId xmlns:p14="http://schemas.microsoft.com/office/powerpoint/2010/main" val="188394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050AE5-4870-4CEC-B2DA-099B2AF11C30}"/>
              </a:ext>
            </a:extLst>
          </p:cNvPr>
          <p:cNvSpPr/>
          <p:nvPr/>
        </p:nvSpPr>
        <p:spPr>
          <a:xfrm>
            <a:off x="434713" y="712912"/>
            <a:ext cx="11322572" cy="1446550"/>
          </a:xfrm>
          <a:prstGeom prst="rect">
            <a:avLst/>
          </a:prstGeom>
          <a:ln w="19050">
            <a:solidFill>
              <a:schemeClr val="tx1"/>
            </a:solidFill>
          </a:ln>
        </p:spPr>
        <p:txBody>
          <a:bodyPr wrap="square">
            <a:spAutoFit/>
          </a:bodyPr>
          <a:lstStyle/>
          <a:p>
            <a:pPr>
              <a:tabLst>
                <a:tab pos="10402888" algn="l"/>
              </a:tabLst>
            </a:pPr>
            <a:r>
              <a:rPr lang="en-US" sz="2200" b="1" dirty="0">
                <a:latin typeface="Arial" panose="020B0604020202020204" pitchFamily="34" charset="0"/>
                <a:cs typeface="Arial" panose="020B0604020202020204" pitchFamily="34" charset="0"/>
              </a:rPr>
              <a:t>Proposal on ‘</a:t>
            </a:r>
            <a:r>
              <a:rPr lang="en-US" sz="2200" b="1" dirty="0">
                <a:cs typeface="Arial" panose="020B0604020202020204" pitchFamily="34" charset="0"/>
              </a:rPr>
              <a:t>Development of AI tool for radiographic detection of TB’  (</a:t>
            </a:r>
            <a:r>
              <a:rPr lang="en-US" sz="2200" dirty="0">
                <a:cs typeface="Arial" panose="020B0604020202020204" pitchFamily="34" charset="0"/>
              </a:rPr>
              <a:t>under development) </a:t>
            </a:r>
          </a:p>
          <a:p>
            <a:pPr marL="342900" indent="-342900">
              <a:buFont typeface="Arial" panose="020B0604020202020204" pitchFamily="34" charset="0"/>
              <a:buChar char="•"/>
            </a:pPr>
            <a:r>
              <a:rPr lang="en-US" sz="2200" dirty="0">
                <a:cs typeface="Arial" panose="020B0604020202020204" pitchFamily="34" charset="0"/>
              </a:rPr>
              <a:t>Submitted By ICMR during Lausanne meeting </a:t>
            </a:r>
          </a:p>
          <a:p>
            <a:pPr marL="342900" indent="-342900">
              <a:buFont typeface="Arial" panose="020B0604020202020204" pitchFamily="34" charset="0"/>
              <a:buChar char="•"/>
            </a:pPr>
            <a:r>
              <a:rPr lang="en-US" sz="2200" dirty="0">
                <a:cs typeface="Arial" panose="020B0604020202020204" pitchFamily="34" charset="0"/>
              </a:rPr>
              <a:t>Topic Group ‘Tuberculosis’ was formed and a call was published</a:t>
            </a:r>
          </a:p>
          <a:p>
            <a:pPr marL="342900" indent="-342900">
              <a:buFont typeface="Arial" panose="020B0604020202020204" pitchFamily="34" charset="0"/>
              <a:buChar char="•"/>
            </a:pPr>
            <a:r>
              <a:rPr lang="en-US" sz="2200" dirty="0">
                <a:cs typeface="Arial" panose="020B0604020202020204" pitchFamily="34" charset="0"/>
              </a:rPr>
              <a:t>No response in this area, (8 weeks too less a time/ or was not widely publicized)</a:t>
            </a:r>
            <a:endParaRPr lang="en-IN" sz="2200" dirty="0">
              <a:cs typeface="Arial" panose="020B0604020202020204" pitchFamily="34" charset="0"/>
            </a:endParaRPr>
          </a:p>
        </p:txBody>
      </p:sp>
      <p:sp>
        <p:nvSpPr>
          <p:cNvPr id="3" name="Rectangle 2">
            <a:extLst>
              <a:ext uri="{FF2B5EF4-FFF2-40B4-BE49-F238E27FC236}">
                <a16:creationId xmlns:a16="http://schemas.microsoft.com/office/drawing/2014/main" id="{2EC4934A-F10D-4830-AFB5-32133E4E9533}"/>
              </a:ext>
            </a:extLst>
          </p:cNvPr>
          <p:cNvSpPr/>
          <p:nvPr/>
        </p:nvSpPr>
        <p:spPr>
          <a:xfrm>
            <a:off x="5015711" y="86339"/>
            <a:ext cx="1821332" cy="523220"/>
          </a:xfrm>
          <a:prstGeom prst="rect">
            <a:avLst/>
          </a:prstGeom>
          <a:ln w="19050">
            <a:solidFill>
              <a:schemeClr val="tx1"/>
            </a:solidFill>
          </a:ln>
        </p:spPr>
        <p:txBody>
          <a:bodyPr wrap="none">
            <a:spAutoFit/>
          </a:bodyPr>
          <a:lstStyle/>
          <a:p>
            <a:r>
              <a:rPr lang="en-US" sz="2800" b="1" dirty="0">
                <a:latin typeface="Arial" panose="020B0604020202020204" pitchFamily="34" charset="0"/>
                <a:cs typeface="Arial" panose="020B0604020202020204" pitchFamily="34" charset="0"/>
              </a:rPr>
              <a:t>Proposal </a:t>
            </a:r>
            <a:endParaRPr lang="en-IN" sz="2800" dirty="0"/>
          </a:p>
        </p:txBody>
      </p:sp>
      <p:pic>
        <p:nvPicPr>
          <p:cNvPr id="6" name="Picture 5" descr="TB Diagnostics- Despite Progress, Severe Limitations 6-12-14-01.png">
            <a:extLst>
              <a:ext uri="{FF2B5EF4-FFF2-40B4-BE49-F238E27FC236}">
                <a16:creationId xmlns:a16="http://schemas.microsoft.com/office/drawing/2014/main" id="{A7FC128D-FBDE-40D9-962A-DCA805E7F849}"/>
              </a:ext>
            </a:extLst>
          </p:cNvPr>
          <p:cNvPicPr>
            <a:picLocks noChangeAspect="1"/>
          </p:cNvPicPr>
          <p:nvPr/>
        </p:nvPicPr>
        <p:blipFill rotWithShape="1">
          <a:blip r:embed="rId2">
            <a:extLst>
              <a:ext uri="{28A0092B-C50C-407E-A947-70E740481C1C}">
                <a14:useLocalDpi xmlns:a14="http://schemas.microsoft.com/office/drawing/2010/main" val="0"/>
              </a:ext>
            </a:extLst>
          </a:blip>
          <a:srcRect l="68677" t="55738" r="3163" b="3825"/>
          <a:stretch/>
        </p:blipFill>
        <p:spPr>
          <a:xfrm>
            <a:off x="8176768" y="3429000"/>
            <a:ext cx="3580517" cy="3100137"/>
          </a:xfrm>
          <a:prstGeom prst="rect">
            <a:avLst/>
          </a:prstGeom>
        </p:spPr>
      </p:pic>
      <p:sp>
        <p:nvSpPr>
          <p:cNvPr id="7" name="TextBox 6">
            <a:extLst>
              <a:ext uri="{FF2B5EF4-FFF2-40B4-BE49-F238E27FC236}">
                <a16:creationId xmlns:a16="http://schemas.microsoft.com/office/drawing/2014/main" id="{10CE402A-73ED-476F-939F-433E38670C5B}"/>
              </a:ext>
            </a:extLst>
          </p:cNvPr>
          <p:cNvSpPr txBox="1"/>
          <p:nvPr/>
        </p:nvSpPr>
        <p:spPr>
          <a:xfrm>
            <a:off x="434712" y="3006243"/>
            <a:ext cx="7409876" cy="2800767"/>
          </a:xfrm>
          <a:prstGeom prst="rect">
            <a:avLst/>
          </a:prstGeom>
          <a:noFill/>
          <a:ln w="19050">
            <a:solidFill>
              <a:schemeClr val="tx1"/>
            </a:solidFill>
          </a:ln>
        </p:spPr>
        <p:txBody>
          <a:bodyPr wrap="square" rtlCol="0">
            <a:spAutoFit/>
          </a:bodyPr>
          <a:lstStyle/>
          <a:p>
            <a:r>
              <a:rPr lang="en-IN" sz="2200" b="1" dirty="0"/>
              <a:t>Data Requirement</a:t>
            </a:r>
            <a:r>
              <a:rPr lang="en-IN" sz="2200" dirty="0"/>
              <a:t>: Is it representative of Entire country/region Can National Programmes use it?</a:t>
            </a:r>
          </a:p>
          <a:p>
            <a:r>
              <a:rPr lang="en-IN" sz="2200" b="1" dirty="0"/>
              <a:t>Hospital based: </a:t>
            </a:r>
          </a:p>
          <a:p>
            <a:pPr marL="342900" indent="-342900">
              <a:buFont typeface="Arial" panose="020B0604020202020204" pitchFamily="34" charset="0"/>
              <a:buChar char="•"/>
            </a:pPr>
            <a:r>
              <a:rPr lang="en-IN" sz="2200" dirty="0"/>
              <a:t>Confirmed Pulmonary TB cases (Bacteriologically &amp;</a:t>
            </a:r>
            <a:r>
              <a:rPr lang="en-IN" sz="2200" b="1" dirty="0"/>
              <a:t> </a:t>
            </a:r>
            <a:r>
              <a:rPr lang="en-IN" sz="2200" dirty="0"/>
              <a:t>clinical)</a:t>
            </a:r>
          </a:p>
          <a:p>
            <a:pPr marL="342900" indent="-342900">
              <a:buFont typeface="Arial" panose="020B0604020202020204" pitchFamily="34" charset="0"/>
              <a:buChar char="•"/>
            </a:pPr>
            <a:r>
              <a:rPr lang="en-IN" sz="2200" dirty="0"/>
              <a:t>Confirmed Non-TB cases: Pneumonia, Asthma, Bronchitis, Bronchiectasis, Lung Abscess, Lung cancer, Pleural effusion, calcification, atelectasis, interstitial scar, post operative</a:t>
            </a:r>
          </a:p>
          <a:p>
            <a:r>
              <a:rPr lang="en-IN" sz="2200" b="1" dirty="0"/>
              <a:t>Healthy: </a:t>
            </a:r>
            <a:r>
              <a:rPr lang="en-IN" sz="2200" dirty="0"/>
              <a:t>Smokers, Non-Smokers</a:t>
            </a:r>
          </a:p>
        </p:txBody>
      </p:sp>
      <p:sp>
        <p:nvSpPr>
          <p:cNvPr id="8" name="TextBox 7">
            <a:extLst>
              <a:ext uri="{FF2B5EF4-FFF2-40B4-BE49-F238E27FC236}">
                <a16:creationId xmlns:a16="http://schemas.microsoft.com/office/drawing/2014/main" id="{E68825A0-520C-42EB-905A-AC05766C00A5}"/>
              </a:ext>
            </a:extLst>
          </p:cNvPr>
          <p:cNvSpPr txBox="1"/>
          <p:nvPr/>
        </p:nvSpPr>
        <p:spPr>
          <a:xfrm>
            <a:off x="434712" y="5884350"/>
            <a:ext cx="5601325" cy="769441"/>
          </a:xfrm>
          <a:prstGeom prst="rect">
            <a:avLst/>
          </a:prstGeom>
          <a:noFill/>
          <a:ln w="19050">
            <a:solidFill>
              <a:schemeClr val="tx1"/>
            </a:solidFill>
          </a:ln>
        </p:spPr>
        <p:txBody>
          <a:bodyPr wrap="square" rtlCol="0">
            <a:spAutoFit/>
          </a:bodyPr>
          <a:lstStyle/>
          <a:p>
            <a:r>
              <a:rPr lang="en-IN" sz="2200" b="1" dirty="0"/>
              <a:t>Community based:  </a:t>
            </a:r>
            <a:r>
              <a:rPr lang="en-IN" sz="2200" dirty="0"/>
              <a:t>Suspected TB cases, Other cases of chest Infections, fever</a:t>
            </a:r>
          </a:p>
        </p:txBody>
      </p:sp>
      <p:sp>
        <p:nvSpPr>
          <p:cNvPr id="9" name="TextBox 8">
            <a:extLst>
              <a:ext uri="{FF2B5EF4-FFF2-40B4-BE49-F238E27FC236}">
                <a16:creationId xmlns:a16="http://schemas.microsoft.com/office/drawing/2014/main" id="{D5360989-C133-4347-B1E0-4AB39306C6F7}"/>
              </a:ext>
            </a:extLst>
          </p:cNvPr>
          <p:cNvSpPr txBox="1"/>
          <p:nvPr/>
        </p:nvSpPr>
        <p:spPr>
          <a:xfrm>
            <a:off x="434714" y="2367409"/>
            <a:ext cx="11322571" cy="430887"/>
          </a:xfrm>
          <a:prstGeom prst="rect">
            <a:avLst/>
          </a:prstGeom>
          <a:noFill/>
          <a:ln w="19050">
            <a:solidFill>
              <a:schemeClr val="tx1"/>
            </a:solidFill>
          </a:ln>
        </p:spPr>
        <p:txBody>
          <a:bodyPr wrap="square" rtlCol="0">
            <a:spAutoFit/>
          </a:bodyPr>
          <a:lstStyle/>
          <a:p>
            <a:r>
              <a:rPr lang="en-IN" sz="2200" dirty="0"/>
              <a:t>                Need to add more information pertaining to data quality for this group</a:t>
            </a:r>
          </a:p>
        </p:txBody>
      </p:sp>
    </p:spTree>
    <p:extLst>
      <p:ext uri="{BB962C8B-B14F-4D97-AF65-F5344CB8AC3E}">
        <p14:creationId xmlns:p14="http://schemas.microsoft.com/office/powerpoint/2010/main" val="292380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F4B29A-7590-426B-9EAB-C246CC58A9C4}"/>
              </a:ext>
            </a:extLst>
          </p:cNvPr>
          <p:cNvSpPr txBox="1"/>
          <p:nvPr/>
        </p:nvSpPr>
        <p:spPr>
          <a:xfrm>
            <a:off x="3124201" y="685800"/>
            <a:ext cx="184731" cy="369332"/>
          </a:xfrm>
          <a:prstGeom prst="rect">
            <a:avLst/>
          </a:prstGeom>
          <a:noFill/>
        </p:spPr>
        <p:txBody>
          <a:bodyPr wrap="none" rtlCol="0">
            <a:spAutoFit/>
          </a:bodyPr>
          <a:lstStyle/>
          <a:p>
            <a:endParaRPr lang="en-IN" dirty="0"/>
          </a:p>
        </p:txBody>
      </p:sp>
      <p:pic>
        <p:nvPicPr>
          <p:cNvPr id="2050" name="Picture 2" descr="Image result for india map political">
            <a:extLst>
              <a:ext uri="{FF2B5EF4-FFF2-40B4-BE49-F238E27FC236}">
                <a16:creationId xmlns:a16="http://schemas.microsoft.com/office/drawing/2014/main" id="{4A01E4DF-B4AB-46A0-B306-4617B7EE4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435" y="41350"/>
            <a:ext cx="5714999" cy="67436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F78852F7-8298-459C-9D4D-5C954E6CD163}"/>
              </a:ext>
            </a:extLst>
          </p:cNvPr>
          <p:cNvSpPr/>
          <p:nvPr/>
        </p:nvSpPr>
        <p:spPr>
          <a:xfrm>
            <a:off x="4606751" y="1458576"/>
            <a:ext cx="264160" cy="2115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a:extLst>
              <a:ext uri="{FF2B5EF4-FFF2-40B4-BE49-F238E27FC236}">
                <a16:creationId xmlns:a16="http://schemas.microsoft.com/office/drawing/2014/main" id="{6A148614-9ED8-458F-B2EC-709BA7C8608D}"/>
              </a:ext>
            </a:extLst>
          </p:cNvPr>
          <p:cNvSpPr txBox="1"/>
          <p:nvPr/>
        </p:nvSpPr>
        <p:spPr>
          <a:xfrm>
            <a:off x="4539339" y="1153249"/>
            <a:ext cx="2255520" cy="369332"/>
          </a:xfrm>
          <a:prstGeom prst="rect">
            <a:avLst/>
          </a:prstGeom>
          <a:noFill/>
        </p:spPr>
        <p:txBody>
          <a:bodyPr wrap="square" rtlCol="0">
            <a:spAutoFit/>
          </a:bodyPr>
          <a:lstStyle/>
          <a:p>
            <a:r>
              <a:rPr lang="en-IN" dirty="0"/>
              <a:t>PGI,CHANDIGARH</a:t>
            </a:r>
          </a:p>
        </p:txBody>
      </p:sp>
      <p:sp>
        <p:nvSpPr>
          <p:cNvPr id="16" name="Isosceles Triangle 15">
            <a:extLst>
              <a:ext uri="{FF2B5EF4-FFF2-40B4-BE49-F238E27FC236}">
                <a16:creationId xmlns:a16="http://schemas.microsoft.com/office/drawing/2014/main" id="{FCBB6AD6-1DF4-4299-ADC6-53CED57864EA}"/>
              </a:ext>
            </a:extLst>
          </p:cNvPr>
          <p:cNvSpPr/>
          <p:nvPr/>
        </p:nvSpPr>
        <p:spPr>
          <a:xfrm>
            <a:off x="4714240" y="1866177"/>
            <a:ext cx="171994" cy="1643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FF4B7E9A-BE4B-4325-8825-9CABCE6E5D3B}"/>
              </a:ext>
            </a:extLst>
          </p:cNvPr>
          <p:cNvSpPr/>
          <p:nvPr/>
        </p:nvSpPr>
        <p:spPr>
          <a:xfrm>
            <a:off x="4647837" y="1966019"/>
            <a:ext cx="101600" cy="108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0BA9DAF4-5E45-42C3-93D5-A3F7C1CF36F1}"/>
              </a:ext>
            </a:extLst>
          </p:cNvPr>
          <p:cNvSpPr/>
          <p:nvPr/>
        </p:nvSpPr>
        <p:spPr>
          <a:xfrm flipH="1" flipV="1">
            <a:off x="4749800" y="2067559"/>
            <a:ext cx="101601" cy="108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7AE910EB-A332-4533-97B2-B8C0E0F2FD28}"/>
              </a:ext>
            </a:extLst>
          </p:cNvPr>
          <p:cNvSpPr/>
          <p:nvPr/>
        </p:nvSpPr>
        <p:spPr>
          <a:xfrm>
            <a:off x="4886234" y="1964509"/>
            <a:ext cx="101600" cy="108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5F00B39D-5E25-4CFC-B08F-3C091EDE4EF9}"/>
              </a:ext>
            </a:extLst>
          </p:cNvPr>
          <p:cNvSpPr/>
          <p:nvPr/>
        </p:nvSpPr>
        <p:spPr>
          <a:xfrm flipH="1" flipV="1">
            <a:off x="4774750" y="1829162"/>
            <a:ext cx="107490" cy="110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E1A00CBE-E8B1-4DB7-BDD0-59D7B1D20777}"/>
              </a:ext>
            </a:extLst>
          </p:cNvPr>
          <p:cNvSpPr/>
          <p:nvPr/>
        </p:nvSpPr>
        <p:spPr>
          <a:xfrm flipH="1" flipV="1">
            <a:off x="4606752" y="1898469"/>
            <a:ext cx="107489" cy="770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a16="http://schemas.microsoft.com/office/drawing/2014/main" id="{099AD1B6-F774-403F-84D2-83E254949E5A}"/>
              </a:ext>
            </a:extLst>
          </p:cNvPr>
          <p:cNvSpPr txBox="1"/>
          <p:nvPr/>
        </p:nvSpPr>
        <p:spPr>
          <a:xfrm>
            <a:off x="4830894" y="1670502"/>
            <a:ext cx="1605280" cy="369332"/>
          </a:xfrm>
          <a:prstGeom prst="rect">
            <a:avLst/>
          </a:prstGeom>
          <a:noFill/>
        </p:spPr>
        <p:txBody>
          <a:bodyPr wrap="square" rtlCol="0">
            <a:spAutoFit/>
          </a:bodyPr>
          <a:lstStyle/>
          <a:p>
            <a:r>
              <a:rPr lang="en-IN" dirty="0"/>
              <a:t>AIIMS ,DELHI</a:t>
            </a:r>
          </a:p>
        </p:txBody>
      </p:sp>
      <p:sp>
        <p:nvSpPr>
          <p:cNvPr id="27" name="Star: 5 Points 26">
            <a:extLst>
              <a:ext uri="{FF2B5EF4-FFF2-40B4-BE49-F238E27FC236}">
                <a16:creationId xmlns:a16="http://schemas.microsoft.com/office/drawing/2014/main" id="{50F59791-DAA2-482D-9A93-6925626D500E}"/>
              </a:ext>
            </a:extLst>
          </p:cNvPr>
          <p:cNvSpPr/>
          <p:nvPr/>
        </p:nvSpPr>
        <p:spPr>
          <a:xfrm>
            <a:off x="3733800" y="2895600"/>
            <a:ext cx="274320" cy="2336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6100C3E8-6A32-4125-91F3-813259F792DD}"/>
              </a:ext>
            </a:extLst>
          </p:cNvPr>
          <p:cNvSpPr txBox="1"/>
          <p:nvPr/>
        </p:nvSpPr>
        <p:spPr>
          <a:xfrm>
            <a:off x="2959099" y="3177849"/>
            <a:ext cx="1823721" cy="369332"/>
          </a:xfrm>
          <a:prstGeom prst="rect">
            <a:avLst/>
          </a:prstGeom>
          <a:noFill/>
        </p:spPr>
        <p:txBody>
          <a:bodyPr wrap="square" rtlCol="0">
            <a:spAutoFit/>
          </a:bodyPr>
          <a:lstStyle/>
          <a:p>
            <a:r>
              <a:rPr lang="en-IN" dirty="0"/>
              <a:t>BMC,VADODRA</a:t>
            </a:r>
          </a:p>
        </p:txBody>
      </p:sp>
      <p:sp>
        <p:nvSpPr>
          <p:cNvPr id="29" name="Star: 5 Points 28">
            <a:extLst>
              <a:ext uri="{FF2B5EF4-FFF2-40B4-BE49-F238E27FC236}">
                <a16:creationId xmlns:a16="http://schemas.microsoft.com/office/drawing/2014/main" id="{C73E9FCD-DE99-47DC-A588-8C45CF470707}"/>
              </a:ext>
            </a:extLst>
          </p:cNvPr>
          <p:cNvSpPr/>
          <p:nvPr/>
        </p:nvSpPr>
        <p:spPr>
          <a:xfrm>
            <a:off x="5222966" y="3440291"/>
            <a:ext cx="264160" cy="1828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DA7B7244-0FFB-40F0-8171-FC21C4B72E7E}"/>
              </a:ext>
            </a:extLst>
          </p:cNvPr>
          <p:cNvSpPr txBox="1"/>
          <p:nvPr/>
        </p:nvSpPr>
        <p:spPr>
          <a:xfrm>
            <a:off x="5181601" y="3164823"/>
            <a:ext cx="1823721" cy="369332"/>
          </a:xfrm>
          <a:prstGeom prst="rect">
            <a:avLst/>
          </a:prstGeom>
          <a:noFill/>
        </p:spPr>
        <p:txBody>
          <a:bodyPr wrap="square" rtlCol="0">
            <a:spAutoFit/>
          </a:bodyPr>
          <a:lstStyle/>
          <a:p>
            <a:r>
              <a:rPr lang="en-IN" dirty="0"/>
              <a:t>IGMER,NAGPUR</a:t>
            </a:r>
          </a:p>
        </p:txBody>
      </p:sp>
      <p:sp>
        <p:nvSpPr>
          <p:cNvPr id="36" name="Isosceles Triangle 35">
            <a:extLst>
              <a:ext uri="{FF2B5EF4-FFF2-40B4-BE49-F238E27FC236}">
                <a16:creationId xmlns:a16="http://schemas.microsoft.com/office/drawing/2014/main" id="{AACD76CE-9D60-46CB-9E46-323905721CA3}"/>
              </a:ext>
            </a:extLst>
          </p:cNvPr>
          <p:cNvSpPr/>
          <p:nvPr/>
        </p:nvSpPr>
        <p:spPr>
          <a:xfrm flipH="1">
            <a:off x="6530701" y="3478709"/>
            <a:ext cx="264159"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Oval 36">
            <a:extLst>
              <a:ext uri="{FF2B5EF4-FFF2-40B4-BE49-F238E27FC236}">
                <a16:creationId xmlns:a16="http://schemas.microsoft.com/office/drawing/2014/main" id="{65904340-8EA1-4746-90F8-41E1FCBDF446}"/>
              </a:ext>
            </a:extLst>
          </p:cNvPr>
          <p:cNvSpPr/>
          <p:nvPr/>
        </p:nvSpPr>
        <p:spPr>
          <a:xfrm flipH="1">
            <a:off x="6418213" y="3584178"/>
            <a:ext cx="112487" cy="122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CE7BFEF4-C67B-4699-B1A4-0D94CE815C4C}"/>
              </a:ext>
            </a:extLst>
          </p:cNvPr>
          <p:cNvSpPr txBox="1"/>
          <p:nvPr/>
        </p:nvSpPr>
        <p:spPr>
          <a:xfrm>
            <a:off x="6719392" y="3324276"/>
            <a:ext cx="1815009" cy="584775"/>
          </a:xfrm>
          <a:prstGeom prst="rect">
            <a:avLst/>
          </a:prstGeom>
          <a:noFill/>
        </p:spPr>
        <p:txBody>
          <a:bodyPr wrap="square" rtlCol="0">
            <a:spAutoFit/>
          </a:bodyPr>
          <a:lstStyle/>
          <a:p>
            <a:r>
              <a:rPr lang="en-IN" sz="1600" dirty="0"/>
              <a:t>RMRC,</a:t>
            </a:r>
          </a:p>
          <a:p>
            <a:r>
              <a:rPr lang="en-IN" sz="1600" dirty="0"/>
              <a:t>BHUBANESHWAR</a:t>
            </a:r>
          </a:p>
        </p:txBody>
      </p:sp>
      <p:sp>
        <p:nvSpPr>
          <p:cNvPr id="41" name="Isosceles Triangle 40">
            <a:extLst>
              <a:ext uri="{FF2B5EF4-FFF2-40B4-BE49-F238E27FC236}">
                <a16:creationId xmlns:a16="http://schemas.microsoft.com/office/drawing/2014/main" id="{945BC3F8-3D15-4439-BEC2-88F34A11A5E3}"/>
              </a:ext>
            </a:extLst>
          </p:cNvPr>
          <p:cNvSpPr/>
          <p:nvPr/>
        </p:nvSpPr>
        <p:spPr>
          <a:xfrm flipH="1">
            <a:off x="4190999" y="4114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8F93DCC1-59D9-47D7-9193-2AB5962F9049}"/>
              </a:ext>
            </a:extLst>
          </p:cNvPr>
          <p:cNvSpPr/>
          <p:nvPr/>
        </p:nvSpPr>
        <p:spPr>
          <a:xfrm flipH="1">
            <a:off x="4008120" y="4334414"/>
            <a:ext cx="15239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TextBox 42">
            <a:extLst>
              <a:ext uri="{FF2B5EF4-FFF2-40B4-BE49-F238E27FC236}">
                <a16:creationId xmlns:a16="http://schemas.microsoft.com/office/drawing/2014/main" id="{E285E76D-5473-433C-82CD-19001BF0D605}"/>
              </a:ext>
            </a:extLst>
          </p:cNvPr>
          <p:cNvSpPr txBox="1"/>
          <p:nvPr/>
        </p:nvSpPr>
        <p:spPr>
          <a:xfrm>
            <a:off x="3550920" y="4526281"/>
            <a:ext cx="1234441" cy="369332"/>
          </a:xfrm>
          <a:prstGeom prst="rect">
            <a:avLst/>
          </a:prstGeom>
          <a:noFill/>
        </p:spPr>
        <p:txBody>
          <a:bodyPr wrap="square" rtlCol="0">
            <a:spAutoFit/>
          </a:bodyPr>
          <a:lstStyle/>
          <a:p>
            <a:r>
              <a:rPr lang="en-IN" dirty="0"/>
              <a:t>NARI,PUNE</a:t>
            </a:r>
          </a:p>
        </p:txBody>
      </p:sp>
      <p:sp>
        <p:nvSpPr>
          <p:cNvPr id="44" name="Isosceles Triangle 43">
            <a:extLst>
              <a:ext uri="{FF2B5EF4-FFF2-40B4-BE49-F238E27FC236}">
                <a16:creationId xmlns:a16="http://schemas.microsoft.com/office/drawing/2014/main" id="{D5C8D3F6-689E-4665-84E4-7DFF79D01C39}"/>
              </a:ext>
            </a:extLst>
          </p:cNvPr>
          <p:cNvSpPr/>
          <p:nvPr/>
        </p:nvSpPr>
        <p:spPr>
          <a:xfrm flipH="1">
            <a:off x="5319630" y="5257800"/>
            <a:ext cx="152401" cy="1592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FACF9D11-718A-46E2-A9E2-C0670855B360}"/>
              </a:ext>
            </a:extLst>
          </p:cNvPr>
          <p:cNvSpPr/>
          <p:nvPr/>
        </p:nvSpPr>
        <p:spPr>
          <a:xfrm flipH="1">
            <a:off x="4418143" y="5153004"/>
            <a:ext cx="101602" cy="99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Isosceles Triangle 45">
            <a:extLst>
              <a:ext uri="{FF2B5EF4-FFF2-40B4-BE49-F238E27FC236}">
                <a16:creationId xmlns:a16="http://schemas.microsoft.com/office/drawing/2014/main" id="{CAAE997A-25FC-46A3-9B9C-22735D68F901}"/>
              </a:ext>
            </a:extLst>
          </p:cNvPr>
          <p:cNvSpPr/>
          <p:nvPr/>
        </p:nvSpPr>
        <p:spPr>
          <a:xfrm>
            <a:off x="5172166" y="4698983"/>
            <a:ext cx="202474" cy="1771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BA52A3F9-4392-4392-AA87-0D354E89F277}"/>
              </a:ext>
            </a:extLst>
          </p:cNvPr>
          <p:cNvSpPr/>
          <p:nvPr/>
        </p:nvSpPr>
        <p:spPr>
          <a:xfrm>
            <a:off x="5364480" y="4524496"/>
            <a:ext cx="122647" cy="159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Box 47">
            <a:extLst>
              <a:ext uri="{FF2B5EF4-FFF2-40B4-BE49-F238E27FC236}">
                <a16:creationId xmlns:a16="http://schemas.microsoft.com/office/drawing/2014/main" id="{33BF1A29-ED25-42B6-B7EF-7DC36DEA3624}"/>
              </a:ext>
            </a:extLst>
          </p:cNvPr>
          <p:cNvSpPr txBox="1"/>
          <p:nvPr/>
        </p:nvSpPr>
        <p:spPr>
          <a:xfrm>
            <a:off x="5501640" y="4488010"/>
            <a:ext cx="2183306" cy="369332"/>
          </a:xfrm>
          <a:prstGeom prst="rect">
            <a:avLst/>
          </a:prstGeom>
          <a:noFill/>
        </p:spPr>
        <p:txBody>
          <a:bodyPr wrap="square" rtlCol="0">
            <a:spAutoFit/>
          </a:bodyPr>
          <a:lstStyle/>
          <a:p>
            <a:r>
              <a:rPr lang="en-IN" dirty="0"/>
              <a:t>BMMRC,TELANGANA</a:t>
            </a:r>
          </a:p>
        </p:txBody>
      </p:sp>
      <p:sp>
        <p:nvSpPr>
          <p:cNvPr id="49" name="TextBox 48">
            <a:extLst>
              <a:ext uri="{FF2B5EF4-FFF2-40B4-BE49-F238E27FC236}">
                <a16:creationId xmlns:a16="http://schemas.microsoft.com/office/drawing/2014/main" id="{431EA0E0-F00B-47BD-AB2B-D29A8B9C483A}"/>
              </a:ext>
            </a:extLst>
          </p:cNvPr>
          <p:cNvSpPr txBox="1"/>
          <p:nvPr/>
        </p:nvSpPr>
        <p:spPr>
          <a:xfrm>
            <a:off x="5181601" y="5552439"/>
            <a:ext cx="1613259" cy="369332"/>
          </a:xfrm>
          <a:prstGeom prst="rect">
            <a:avLst/>
          </a:prstGeom>
          <a:noFill/>
        </p:spPr>
        <p:txBody>
          <a:bodyPr wrap="square" rtlCol="0">
            <a:spAutoFit/>
          </a:bodyPr>
          <a:lstStyle/>
          <a:p>
            <a:r>
              <a:rPr lang="en-IN" dirty="0"/>
              <a:t>NIRT, CHENNAI</a:t>
            </a:r>
          </a:p>
        </p:txBody>
      </p:sp>
      <p:sp>
        <p:nvSpPr>
          <p:cNvPr id="55" name="Isosceles Triangle 54">
            <a:extLst>
              <a:ext uri="{FF2B5EF4-FFF2-40B4-BE49-F238E27FC236}">
                <a16:creationId xmlns:a16="http://schemas.microsoft.com/office/drawing/2014/main" id="{7200E896-E2A6-4B14-8ED7-864952A3BF23}"/>
              </a:ext>
            </a:extLst>
          </p:cNvPr>
          <p:cNvSpPr/>
          <p:nvPr/>
        </p:nvSpPr>
        <p:spPr>
          <a:xfrm>
            <a:off x="4485640" y="5104130"/>
            <a:ext cx="264160"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 </a:t>
            </a:r>
          </a:p>
        </p:txBody>
      </p:sp>
      <p:sp>
        <p:nvSpPr>
          <p:cNvPr id="56" name="Oval 55">
            <a:extLst>
              <a:ext uri="{FF2B5EF4-FFF2-40B4-BE49-F238E27FC236}">
                <a16:creationId xmlns:a16="http://schemas.microsoft.com/office/drawing/2014/main" id="{35E232B5-FB8B-4451-83BA-0E5F6157EE82}"/>
              </a:ext>
            </a:extLst>
          </p:cNvPr>
          <p:cNvSpPr/>
          <p:nvPr/>
        </p:nvSpPr>
        <p:spPr>
          <a:xfrm flipH="1" flipV="1">
            <a:off x="4749800" y="5299948"/>
            <a:ext cx="136434" cy="132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Oval 56">
            <a:extLst>
              <a:ext uri="{FF2B5EF4-FFF2-40B4-BE49-F238E27FC236}">
                <a16:creationId xmlns:a16="http://schemas.microsoft.com/office/drawing/2014/main" id="{7CD2DE54-A3AC-44DB-8203-0ADCBFC84D3C}"/>
              </a:ext>
            </a:extLst>
          </p:cNvPr>
          <p:cNvSpPr/>
          <p:nvPr/>
        </p:nvSpPr>
        <p:spPr>
          <a:xfrm>
            <a:off x="5222240" y="5393174"/>
            <a:ext cx="152400" cy="132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Oval 57">
            <a:extLst>
              <a:ext uri="{FF2B5EF4-FFF2-40B4-BE49-F238E27FC236}">
                <a16:creationId xmlns:a16="http://schemas.microsoft.com/office/drawing/2014/main" id="{A5823CD1-2F79-40B2-83D0-60FD35D15306}"/>
              </a:ext>
            </a:extLst>
          </p:cNvPr>
          <p:cNvSpPr/>
          <p:nvPr/>
        </p:nvSpPr>
        <p:spPr>
          <a:xfrm>
            <a:off x="4612640" y="5252720"/>
            <a:ext cx="101600" cy="140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TextBox 58">
            <a:extLst>
              <a:ext uri="{FF2B5EF4-FFF2-40B4-BE49-F238E27FC236}">
                <a16:creationId xmlns:a16="http://schemas.microsoft.com/office/drawing/2014/main" id="{26FD9559-2C36-45D1-AD73-2B3228C8D848}"/>
              </a:ext>
            </a:extLst>
          </p:cNvPr>
          <p:cNvSpPr txBox="1"/>
          <p:nvPr/>
        </p:nvSpPr>
        <p:spPr>
          <a:xfrm>
            <a:off x="2959100" y="5299948"/>
            <a:ext cx="1823721" cy="369332"/>
          </a:xfrm>
          <a:prstGeom prst="rect">
            <a:avLst/>
          </a:prstGeom>
          <a:noFill/>
        </p:spPr>
        <p:txBody>
          <a:bodyPr wrap="square" rtlCol="0">
            <a:spAutoFit/>
          </a:bodyPr>
          <a:lstStyle/>
          <a:p>
            <a:r>
              <a:rPr lang="en-IN" dirty="0"/>
              <a:t>NTI,BENGALURU</a:t>
            </a:r>
          </a:p>
        </p:txBody>
      </p:sp>
      <p:sp>
        <p:nvSpPr>
          <p:cNvPr id="2051" name="TextBox 2050">
            <a:extLst>
              <a:ext uri="{FF2B5EF4-FFF2-40B4-BE49-F238E27FC236}">
                <a16:creationId xmlns:a16="http://schemas.microsoft.com/office/drawing/2014/main" id="{55EB3D4B-054F-41B1-B8AC-701BCED68EE8}"/>
              </a:ext>
            </a:extLst>
          </p:cNvPr>
          <p:cNvSpPr txBox="1"/>
          <p:nvPr/>
        </p:nvSpPr>
        <p:spPr>
          <a:xfrm>
            <a:off x="6530700" y="457200"/>
            <a:ext cx="2003701" cy="369332"/>
          </a:xfrm>
          <a:prstGeom prst="rect">
            <a:avLst/>
          </a:prstGeom>
          <a:solidFill>
            <a:schemeClr val="bg1"/>
          </a:solidFill>
        </p:spPr>
        <p:txBody>
          <a:bodyPr wrap="square" rtlCol="0">
            <a:spAutoFit/>
          </a:bodyPr>
          <a:lstStyle/>
          <a:p>
            <a:endParaRPr lang="en-IN" dirty="0"/>
          </a:p>
        </p:txBody>
      </p:sp>
      <p:sp>
        <p:nvSpPr>
          <p:cNvPr id="2052" name="TextBox 2051">
            <a:extLst>
              <a:ext uri="{FF2B5EF4-FFF2-40B4-BE49-F238E27FC236}">
                <a16:creationId xmlns:a16="http://schemas.microsoft.com/office/drawing/2014/main" id="{AE6011E1-7AB9-4DE4-8DCD-523D0F92B344}"/>
              </a:ext>
            </a:extLst>
          </p:cNvPr>
          <p:cNvSpPr txBox="1"/>
          <p:nvPr/>
        </p:nvSpPr>
        <p:spPr>
          <a:xfrm>
            <a:off x="2959098" y="102108"/>
            <a:ext cx="349833" cy="381525"/>
          </a:xfrm>
          <a:prstGeom prst="rect">
            <a:avLst/>
          </a:prstGeom>
          <a:solidFill>
            <a:schemeClr val="bg1"/>
          </a:solidFill>
        </p:spPr>
        <p:txBody>
          <a:bodyPr wrap="square" rtlCol="0">
            <a:spAutoFit/>
          </a:bodyPr>
          <a:lstStyle/>
          <a:p>
            <a:endParaRPr lang="en-IN" dirty="0"/>
          </a:p>
        </p:txBody>
      </p:sp>
      <p:sp>
        <p:nvSpPr>
          <p:cNvPr id="2053" name="TextBox 2052">
            <a:extLst>
              <a:ext uri="{FF2B5EF4-FFF2-40B4-BE49-F238E27FC236}">
                <a16:creationId xmlns:a16="http://schemas.microsoft.com/office/drawing/2014/main" id="{10BA4419-ECA6-42FB-9745-72800821FCD6}"/>
              </a:ext>
            </a:extLst>
          </p:cNvPr>
          <p:cNvSpPr txBox="1"/>
          <p:nvPr/>
        </p:nvSpPr>
        <p:spPr>
          <a:xfrm>
            <a:off x="5943600" y="6324600"/>
            <a:ext cx="2438400" cy="369332"/>
          </a:xfrm>
          <a:prstGeom prst="rect">
            <a:avLst/>
          </a:prstGeom>
          <a:solidFill>
            <a:schemeClr val="accent5">
              <a:lumMod val="40000"/>
              <a:lumOff val="60000"/>
            </a:schemeClr>
          </a:solidFill>
        </p:spPr>
        <p:txBody>
          <a:bodyPr wrap="square" rtlCol="0">
            <a:spAutoFit/>
          </a:bodyPr>
          <a:lstStyle/>
          <a:p>
            <a:endParaRPr lang="en-IN" dirty="0"/>
          </a:p>
        </p:txBody>
      </p:sp>
      <p:sp>
        <p:nvSpPr>
          <p:cNvPr id="50" name="Isosceles Triangle 49">
            <a:extLst>
              <a:ext uri="{FF2B5EF4-FFF2-40B4-BE49-F238E27FC236}">
                <a16:creationId xmlns:a16="http://schemas.microsoft.com/office/drawing/2014/main" id="{F5ACD50D-5265-4A89-AD35-FF87547BED5A}"/>
              </a:ext>
            </a:extLst>
          </p:cNvPr>
          <p:cNvSpPr/>
          <p:nvPr/>
        </p:nvSpPr>
        <p:spPr>
          <a:xfrm flipH="1">
            <a:off x="5147636" y="5149610"/>
            <a:ext cx="264159" cy="18288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sp>
        <p:nvSpPr>
          <p:cNvPr id="51" name="Star: 5 Points 50">
            <a:extLst>
              <a:ext uri="{FF2B5EF4-FFF2-40B4-BE49-F238E27FC236}">
                <a16:creationId xmlns:a16="http://schemas.microsoft.com/office/drawing/2014/main" id="{B94ACBB8-75BF-47B6-B5E6-3869552E94CE}"/>
              </a:ext>
            </a:extLst>
          </p:cNvPr>
          <p:cNvSpPr/>
          <p:nvPr/>
        </p:nvSpPr>
        <p:spPr>
          <a:xfrm>
            <a:off x="3876040" y="2303247"/>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Star: 5 Points 51">
            <a:extLst>
              <a:ext uri="{FF2B5EF4-FFF2-40B4-BE49-F238E27FC236}">
                <a16:creationId xmlns:a16="http://schemas.microsoft.com/office/drawing/2014/main" id="{5775962D-0F61-46BC-BE76-2BE0C376906C}"/>
              </a:ext>
            </a:extLst>
          </p:cNvPr>
          <p:cNvSpPr/>
          <p:nvPr/>
        </p:nvSpPr>
        <p:spPr>
          <a:xfrm>
            <a:off x="3577215" y="3057067"/>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Star: 5 Points 52">
            <a:extLst>
              <a:ext uri="{FF2B5EF4-FFF2-40B4-BE49-F238E27FC236}">
                <a16:creationId xmlns:a16="http://schemas.microsoft.com/office/drawing/2014/main" id="{9672267C-6E30-4D3B-A909-63E5CFFC41E5}"/>
              </a:ext>
            </a:extLst>
          </p:cNvPr>
          <p:cNvSpPr/>
          <p:nvPr/>
        </p:nvSpPr>
        <p:spPr>
          <a:xfrm>
            <a:off x="4738831" y="2983361"/>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Star: 5 Points 53">
            <a:extLst>
              <a:ext uri="{FF2B5EF4-FFF2-40B4-BE49-F238E27FC236}">
                <a16:creationId xmlns:a16="http://schemas.microsoft.com/office/drawing/2014/main" id="{60C01991-41D6-4F73-9635-965C37899EFD}"/>
              </a:ext>
            </a:extLst>
          </p:cNvPr>
          <p:cNvSpPr/>
          <p:nvPr/>
        </p:nvSpPr>
        <p:spPr>
          <a:xfrm>
            <a:off x="5695450" y="3097613"/>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Star: 5 Points 59">
            <a:extLst>
              <a:ext uri="{FF2B5EF4-FFF2-40B4-BE49-F238E27FC236}">
                <a16:creationId xmlns:a16="http://schemas.microsoft.com/office/drawing/2014/main" id="{EF7887FF-94C4-469F-AD9C-2D6CB4280D39}"/>
              </a:ext>
            </a:extLst>
          </p:cNvPr>
          <p:cNvSpPr/>
          <p:nvPr/>
        </p:nvSpPr>
        <p:spPr>
          <a:xfrm>
            <a:off x="6093461" y="2882427"/>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Oval 61">
            <a:extLst>
              <a:ext uri="{FF2B5EF4-FFF2-40B4-BE49-F238E27FC236}">
                <a16:creationId xmlns:a16="http://schemas.microsoft.com/office/drawing/2014/main" id="{4D495A6E-88E1-4DC3-9A3E-8CFA04F7E408}"/>
              </a:ext>
            </a:extLst>
          </p:cNvPr>
          <p:cNvSpPr/>
          <p:nvPr/>
        </p:nvSpPr>
        <p:spPr>
          <a:xfrm flipH="1">
            <a:off x="4612639" y="1799460"/>
            <a:ext cx="159927" cy="1732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Oval 64">
            <a:extLst>
              <a:ext uri="{FF2B5EF4-FFF2-40B4-BE49-F238E27FC236}">
                <a16:creationId xmlns:a16="http://schemas.microsoft.com/office/drawing/2014/main" id="{07898494-119D-4BE2-9A48-0C89C86EC0EB}"/>
              </a:ext>
            </a:extLst>
          </p:cNvPr>
          <p:cNvSpPr/>
          <p:nvPr/>
        </p:nvSpPr>
        <p:spPr>
          <a:xfrm>
            <a:off x="5118826" y="5477748"/>
            <a:ext cx="179613"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Oval 69">
            <a:extLst>
              <a:ext uri="{FF2B5EF4-FFF2-40B4-BE49-F238E27FC236}">
                <a16:creationId xmlns:a16="http://schemas.microsoft.com/office/drawing/2014/main" id="{7F85E978-2276-4E73-B0FB-2AB546B0BD86}"/>
              </a:ext>
            </a:extLst>
          </p:cNvPr>
          <p:cNvSpPr/>
          <p:nvPr/>
        </p:nvSpPr>
        <p:spPr>
          <a:xfrm flipH="1">
            <a:off x="5087257" y="4524496"/>
            <a:ext cx="228264" cy="2245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Oval 70">
            <a:extLst>
              <a:ext uri="{FF2B5EF4-FFF2-40B4-BE49-F238E27FC236}">
                <a16:creationId xmlns:a16="http://schemas.microsoft.com/office/drawing/2014/main" id="{CD2F7968-D0CA-4D8F-BAB7-A32EE832ABFD}"/>
              </a:ext>
            </a:extLst>
          </p:cNvPr>
          <p:cNvSpPr/>
          <p:nvPr/>
        </p:nvSpPr>
        <p:spPr>
          <a:xfrm flipH="1">
            <a:off x="5194856" y="2217678"/>
            <a:ext cx="241330" cy="230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Oval 71">
            <a:extLst>
              <a:ext uri="{FF2B5EF4-FFF2-40B4-BE49-F238E27FC236}">
                <a16:creationId xmlns:a16="http://schemas.microsoft.com/office/drawing/2014/main" id="{2B4553EA-8D7A-4C53-9589-F33AC7960D26}"/>
              </a:ext>
            </a:extLst>
          </p:cNvPr>
          <p:cNvSpPr/>
          <p:nvPr/>
        </p:nvSpPr>
        <p:spPr>
          <a:xfrm flipH="1">
            <a:off x="4539338" y="1357038"/>
            <a:ext cx="230170" cy="1915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Star: 5 Points 72">
            <a:extLst>
              <a:ext uri="{FF2B5EF4-FFF2-40B4-BE49-F238E27FC236}">
                <a16:creationId xmlns:a16="http://schemas.microsoft.com/office/drawing/2014/main" id="{D39F0FDD-CDE5-47ED-A986-A044EE62B1B2}"/>
              </a:ext>
            </a:extLst>
          </p:cNvPr>
          <p:cNvSpPr/>
          <p:nvPr/>
        </p:nvSpPr>
        <p:spPr>
          <a:xfrm>
            <a:off x="7552866" y="2220495"/>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TextBox 73">
            <a:extLst>
              <a:ext uri="{FF2B5EF4-FFF2-40B4-BE49-F238E27FC236}">
                <a16:creationId xmlns:a16="http://schemas.microsoft.com/office/drawing/2014/main" id="{30217A7A-3211-473B-85C7-CCB39C0DE5A0}"/>
              </a:ext>
            </a:extLst>
          </p:cNvPr>
          <p:cNvSpPr txBox="1"/>
          <p:nvPr/>
        </p:nvSpPr>
        <p:spPr>
          <a:xfrm>
            <a:off x="42933" y="2403375"/>
            <a:ext cx="2823105" cy="3416320"/>
          </a:xfrm>
          <a:prstGeom prst="rect">
            <a:avLst/>
          </a:prstGeom>
          <a:noFill/>
          <a:ln w="19050">
            <a:solidFill>
              <a:schemeClr val="tx1"/>
            </a:solidFill>
          </a:ln>
        </p:spPr>
        <p:txBody>
          <a:bodyPr wrap="square" rtlCol="0">
            <a:spAutoFit/>
          </a:bodyPr>
          <a:lstStyle/>
          <a:p>
            <a:r>
              <a:rPr lang="en-IN" b="1" dirty="0"/>
              <a:t>Data source:</a:t>
            </a:r>
          </a:p>
          <a:p>
            <a:pPr marL="285750" indent="-285750">
              <a:buFont typeface="Arial" panose="020B0604020202020204" pitchFamily="34" charset="0"/>
              <a:buChar char="•"/>
            </a:pPr>
            <a:r>
              <a:rPr lang="en-IN" dirty="0"/>
              <a:t>Current data: 69000 X-rays from prevalence survey in </a:t>
            </a:r>
            <a:r>
              <a:rPr lang="en-IN" dirty="0" err="1"/>
              <a:t>Thiruvallum</a:t>
            </a:r>
            <a:r>
              <a:rPr lang="en-IN" dirty="0"/>
              <a:t>, Chennai</a:t>
            </a:r>
          </a:p>
          <a:p>
            <a:pPr marL="285750" indent="-285750">
              <a:buFont typeface="Arial" panose="020B0604020202020204" pitchFamily="34" charset="0"/>
              <a:buChar char="•"/>
            </a:pPr>
            <a:r>
              <a:rPr lang="en-IN" dirty="0"/>
              <a:t>10000 X-rays collected during Mobile TB diagnostic van intervention in Tribal population in difficult to reach areas 5 states in the country</a:t>
            </a:r>
          </a:p>
        </p:txBody>
      </p:sp>
      <p:sp>
        <p:nvSpPr>
          <p:cNvPr id="75" name="TextBox 74">
            <a:extLst>
              <a:ext uri="{FF2B5EF4-FFF2-40B4-BE49-F238E27FC236}">
                <a16:creationId xmlns:a16="http://schemas.microsoft.com/office/drawing/2014/main" id="{00EF66CC-A24E-4452-8424-574383B0283D}"/>
              </a:ext>
            </a:extLst>
          </p:cNvPr>
          <p:cNvSpPr txBox="1"/>
          <p:nvPr/>
        </p:nvSpPr>
        <p:spPr>
          <a:xfrm>
            <a:off x="8872468" y="3057418"/>
            <a:ext cx="3065766" cy="2031325"/>
          </a:xfrm>
          <a:prstGeom prst="rect">
            <a:avLst/>
          </a:prstGeom>
          <a:noFill/>
          <a:ln w="19050">
            <a:solidFill>
              <a:schemeClr val="tx1"/>
            </a:solidFill>
          </a:ln>
        </p:spPr>
        <p:txBody>
          <a:bodyPr wrap="square" rtlCol="0">
            <a:spAutoFit/>
          </a:bodyPr>
          <a:lstStyle/>
          <a:p>
            <a:r>
              <a:rPr lang="en-IN" b="1" dirty="0"/>
              <a:t>Data source:</a:t>
            </a:r>
          </a:p>
          <a:p>
            <a:r>
              <a:rPr lang="en-IN" dirty="0">
                <a:solidFill>
                  <a:srgbClr val="FF0000"/>
                </a:solidFill>
              </a:rPr>
              <a:t>National TB Prevalence survey: To begin in May 2019 to cover 500,000 population across all states of the country with 625 clusters. (to be covered in 8-9 months time.</a:t>
            </a:r>
          </a:p>
        </p:txBody>
      </p:sp>
      <p:sp>
        <p:nvSpPr>
          <p:cNvPr id="76" name="Star: 5 Points 75">
            <a:extLst>
              <a:ext uri="{FF2B5EF4-FFF2-40B4-BE49-F238E27FC236}">
                <a16:creationId xmlns:a16="http://schemas.microsoft.com/office/drawing/2014/main" id="{DC3B7999-5EE3-44F5-BCE4-F768B0AE2EE7}"/>
              </a:ext>
            </a:extLst>
          </p:cNvPr>
          <p:cNvSpPr/>
          <p:nvPr/>
        </p:nvSpPr>
        <p:spPr>
          <a:xfrm>
            <a:off x="21320" y="3817611"/>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Isosceles Triangle 76">
            <a:extLst>
              <a:ext uri="{FF2B5EF4-FFF2-40B4-BE49-F238E27FC236}">
                <a16:creationId xmlns:a16="http://schemas.microsoft.com/office/drawing/2014/main" id="{DDF41A36-007D-4076-A27C-F07AB2A2BA93}"/>
              </a:ext>
            </a:extLst>
          </p:cNvPr>
          <p:cNvSpPr/>
          <p:nvPr/>
        </p:nvSpPr>
        <p:spPr>
          <a:xfrm flipH="1">
            <a:off x="88570" y="2722819"/>
            <a:ext cx="264159" cy="18288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sp>
        <p:nvSpPr>
          <p:cNvPr id="78" name="Content Placeholder 2">
            <a:extLst>
              <a:ext uri="{FF2B5EF4-FFF2-40B4-BE49-F238E27FC236}">
                <a16:creationId xmlns:a16="http://schemas.microsoft.com/office/drawing/2014/main" id="{EA8E1D12-608E-4F19-8E32-ADE6532EAA9B}"/>
              </a:ext>
            </a:extLst>
          </p:cNvPr>
          <p:cNvSpPr txBox="1">
            <a:spLocks/>
          </p:cNvSpPr>
          <p:nvPr/>
        </p:nvSpPr>
        <p:spPr>
          <a:xfrm>
            <a:off x="142495" y="380918"/>
            <a:ext cx="2594233" cy="708399"/>
          </a:xfrm>
          <a:prstGeom prst="rect">
            <a:avLst/>
          </a:prstGeom>
          <a:ln w="19050">
            <a:solidFill>
              <a:schemeClr val="tx1"/>
            </a:solidFill>
          </a:ln>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700" dirty="0"/>
              <a:t>ICMR’s Data Source</a:t>
            </a:r>
          </a:p>
          <a:p>
            <a:pPr marL="0" indent="0">
              <a:buFont typeface="Arial" panose="020B0604020202020204" pitchFamily="34" charset="0"/>
              <a:buNone/>
            </a:pPr>
            <a:endParaRPr lang="en-US" sz="2000" dirty="0"/>
          </a:p>
          <a:p>
            <a:endParaRPr lang="en-US" sz="2000" dirty="0"/>
          </a:p>
          <a:p>
            <a:endParaRPr lang="en-US" sz="2000" dirty="0"/>
          </a:p>
          <a:p>
            <a:endParaRPr lang="en-US" sz="2000" dirty="0"/>
          </a:p>
          <a:p>
            <a:endParaRPr lang="en-US" dirty="0"/>
          </a:p>
        </p:txBody>
      </p:sp>
      <p:sp>
        <p:nvSpPr>
          <p:cNvPr id="79" name="TextBox 78">
            <a:extLst>
              <a:ext uri="{FF2B5EF4-FFF2-40B4-BE49-F238E27FC236}">
                <a16:creationId xmlns:a16="http://schemas.microsoft.com/office/drawing/2014/main" id="{341B89CD-69EF-4D5E-9B11-2CBB0DB6069C}"/>
              </a:ext>
            </a:extLst>
          </p:cNvPr>
          <p:cNvSpPr txBox="1"/>
          <p:nvPr/>
        </p:nvSpPr>
        <p:spPr>
          <a:xfrm>
            <a:off x="8977962" y="541426"/>
            <a:ext cx="2824665" cy="1754326"/>
          </a:xfrm>
          <a:prstGeom prst="rect">
            <a:avLst/>
          </a:prstGeom>
          <a:noFill/>
          <a:ln w="19050">
            <a:solidFill>
              <a:schemeClr val="tx1"/>
            </a:solidFill>
          </a:ln>
        </p:spPr>
        <p:txBody>
          <a:bodyPr wrap="square" rtlCol="0">
            <a:spAutoFit/>
          </a:bodyPr>
          <a:lstStyle/>
          <a:p>
            <a:pPr algn="just"/>
            <a:r>
              <a:rPr lang="en-US" dirty="0"/>
              <a:t>Has a network of 33 institutes across India, of which the NIRT), Chennai, and </a:t>
            </a:r>
            <a:r>
              <a:rPr lang="en-US" i="1" dirty="0">
                <a:solidFill>
                  <a:srgbClr val="0070C0"/>
                </a:solidFill>
              </a:rPr>
              <a:t>NJIL&amp;OMD,</a:t>
            </a:r>
            <a:r>
              <a:rPr lang="en-US" dirty="0"/>
              <a:t> Agra, and RMRC’s work on TB and mycobacterial diseases</a:t>
            </a:r>
            <a:endParaRPr lang="en-IN" dirty="0"/>
          </a:p>
        </p:txBody>
      </p:sp>
    </p:spTree>
    <p:extLst>
      <p:ext uri="{BB962C8B-B14F-4D97-AF65-F5344CB8AC3E}">
        <p14:creationId xmlns:p14="http://schemas.microsoft.com/office/powerpoint/2010/main" val="158111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F1DCA-554B-497A-BA03-B089FBAC343C}"/>
              </a:ext>
            </a:extLst>
          </p:cNvPr>
          <p:cNvSpPr txBox="1"/>
          <p:nvPr/>
        </p:nvSpPr>
        <p:spPr>
          <a:xfrm>
            <a:off x="539646" y="1274645"/>
            <a:ext cx="11223744" cy="2585323"/>
          </a:xfrm>
          <a:prstGeom prst="rect">
            <a:avLst/>
          </a:prstGeom>
          <a:noFill/>
          <a:ln w="19050">
            <a:solidFill>
              <a:schemeClr val="tx1"/>
            </a:solidFill>
          </a:ln>
        </p:spPr>
        <p:txBody>
          <a:bodyPr wrap="square" rtlCol="0">
            <a:spAutoFit/>
          </a:bodyPr>
          <a:lstStyle/>
          <a:p>
            <a:pPr marL="179388" indent="-179388">
              <a:buFont typeface="Arial" panose="020B0604020202020204" pitchFamily="34" charset="0"/>
              <a:buChar char="•"/>
            </a:pPr>
            <a:r>
              <a:rPr lang="en-IN" sz="2400" dirty="0"/>
              <a:t>Bench mark data set would include a subset of data from the entire dataset which can then be used to test any algorithm</a:t>
            </a:r>
          </a:p>
          <a:p>
            <a:pPr marL="179388" indent="-179388">
              <a:buFont typeface="Arial" panose="020B0604020202020204" pitchFamily="34" charset="0"/>
              <a:buChar char="•"/>
            </a:pPr>
            <a:r>
              <a:rPr lang="en-IN" sz="2400" dirty="0"/>
              <a:t>Would it work for other countries also? May/</a:t>
            </a:r>
            <a:r>
              <a:rPr lang="en-IN" sz="2400" dirty="0" err="1"/>
              <a:t>Maynot</a:t>
            </a:r>
            <a:endParaRPr lang="en-IN" sz="2400" dirty="0"/>
          </a:p>
          <a:p>
            <a:pPr marL="179388" indent="-179388">
              <a:buFont typeface="Arial" panose="020B0604020202020204" pitchFamily="34" charset="0"/>
              <a:buChar char="•"/>
            </a:pPr>
            <a:r>
              <a:rPr lang="en-IN" sz="2400" dirty="0"/>
              <a:t>If Not then, we need data from other countries also;</a:t>
            </a:r>
          </a:p>
          <a:p>
            <a:pPr marL="179388" indent="-179388">
              <a:buFont typeface="Arial" panose="020B0604020202020204" pitchFamily="34" charset="0"/>
              <a:buChar char="•"/>
            </a:pPr>
            <a:r>
              <a:rPr lang="en-IN" sz="2400" dirty="0"/>
              <a:t>We can have a common pool of data set and then mixed pool be used for learning and testing (Benchmarking)</a:t>
            </a:r>
          </a:p>
          <a:p>
            <a:endParaRPr lang="en-IN" dirty="0"/>
          </a:p>
        </p:txBody>
      </p:sp>
      <p:sp>
        <p:nvSpPr>
          <p:cNvPr id="5" name="Rectangle 4">
            <a:extLst>
              <a:ext uri="{FF2B5EF4-FFF2-40B4-BE49-F238E27FC236}">
                <a16:creationId xmlns:a16="http://schemas.microsoft.com/office/drawing/2014/main" id="{41A08E47-EC4B-43CE-BF46-364EEF1D40BF}"/>
              </a:ext>
            </a:extLst>
          </p:cNvPr>
          <p:cNvSpPr/>
          <p:nvPr/>
        </p:nvSpPr>
        <p:spPr>
          <a:xfrm>
            <a:off x="539646" y="414148"/>
            <a:ext cx="2406428" cy="523220"/>
          </a:xfrm>
          <a:prstGeom prst="rect">
            <a:avLst/>
          </a:prstGeom>
          <a:ln w="19050">
            <a:solidFill>
              <a:schemeClr val="accent1"/>
            </a:solidFill>
          </a:ln>
        </p:spPr>
        <p:txBody>
          <a:bodyPr wrap="none">
            <a:spAutoFit/>
          </a:bodyPr>
          <a:lstStyle/>
          <a:p>
            <a:r>
              <a:rPr lang="en-IN" sz="2800" b="1" dirty="0"/>
              <a:t>Benchmarking</a:t>
            </a:r>
            <a:r>
              <a:rPr lang="en-IN" sz="2800" dirty="0"/>
              <a:t> </a:t>
            </a:r>
          </a:p>
        </p:txBody>
      </p:sp>
      <p:sp>
        <p:nvSpPr>
          <p:cNvPr id="6" name="TextBox 5">
            <a:extLst>
              <a:ext uri="{FF2B5EF4-FFF2-40B4-BE49-F238E27FC236}">
                <a16:creationId xmlns:a16="http://schemas.microsoft.com/office/drawing/2014/main" id="{5B74A523-3E9F-4EEE-B134-48E8131D1AB0}"/>
              </a:ext>
            </a:extLst>
          </p:cNvPr>
          <p:cNvSpPr txBox="1"/>
          <p:nvPr/>
        </p:nvSpPr>
        <p:spPr>
          <a:xfrm>
            <a:off x="539646" y="4534522"/>
            <a:ext cx="11004600" cy="830997"/>
          </a:xfrm>
          <a:prstGeom prst="rect">
            <a:avLst/>
          </a:prstGeom>
          <a:noFill/>
          <a:ln w="19050">
            <a:solidFill>
              <a:schemeClr val="tx1"/>
            </a:solidFill>
          </a:ln>
        </p:spPr>
        <p:txBody>
          <a:bodyPr wrap="square" rtlCol="0">
            <a:spAutoFit/>
          </a:bodyPr>
          <a:lstStyle/>
          <a:p>
            <a:r>
              <a:rPr lang="en-IN" sz="2400" b="1" dirty="0"/>
              <a:t>Data Sharing: </a:t>
            </a:r>
            <a:r>
              <a:rPr lang="en-IN" sz="2400" dirty="0"/>
              <a:t>There is a need to develop a data sharing policy for this important topic which is a global problem</a:t>
            </a:r>
          </a:p>
        </p:txBody>
      </p:sp>
    </p:spTree>
    <p:extLst>
      <p:ext uri="{BB962C8B-B14F-4D97-AF65-F5344CB8AC3E}">
        <p14:creationId xmlns:p14="http://schemas.microsoft.com/office/powerpoint/2010/main" val="26706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5A3F26-8E5F-4F91-9E52-0C050300B356}"/>
              </a:ext>
            </a:extLst>
          </p:cNvPr>
          <p:cNvSpPr txBox="1"/>
          <p:nvPr/>
        </p:nvSpPr>
        <p:spPr>
          <a:xfrm>
            <a:off x="884420" y="1783830"/>
            <a:ext cx="10118361" cy="954107"/>
          </a:xfrm>
          <a:prstGeom prst="rect">
            <a:avLst/>
          </a:prstGeom>
          <a:noFill/>
          <a:ln w="19050">
            <a:solidFill>
              <a:schemeClr val="tx1"/>
            </a:solidFill>
          </a:ln>
        </p:spPr>
        <p:txBody>
          <a:bodyPr wrap="square" rtlCol="0">
            <a:spAutoFit/>
          </a:bodyPr>
          <a:lstStyle/>
          <a:p>
            <a:r>
              <a:rPr lang="en-IN" sz="2800" dirty="0"/>
              <a:t>We need to publicize the call for this Topic Group “TUBERCULOSIS” widely and actively to invite more proposals in this important area</a:t>
            </a:r>
          </a:p>
        </p:txBody>
      </p:sp>
      <p:sp>
        <p:nvSpPr>
          <p:cNvPr id="5" name="TextBox 4">
            <a:extLst>
              <a:ext uri="{FF2B5EF4-FFF2-40B4-BE49-F238E27FC236}">
                <a16:creationId xmlns:a16="http://schemas.microsoft.com/office/drawing/2014/main" id="{BE51ADCD-D056-4CAC-A5DA-EE16580F17B1}"/>
              </a:ext>
            </a:extLst>
          </p:cNvPr>
          <p:cNvSpPr txBox="1"/>
          <p:nvPr/>
        </p:nvSpPr>
        <p:spPr>
          <a:xfrm>
            <a:off x="884420" y="794479"/>
            <a:ext cx="1643399" cy="523220"/>
          </a:xfrm>
          <a:prstGeom prst="rect">
            <a:avLst/>
          </a:prstGeom>
          <a:noFill/>
        </p:spPr>
        <p:txBody>
          <a:bodyPr wrap="none" rtlCol="0">
            <a:spAutoFit/>
          </a:bodyPr>
          <a:lstStyle/>
          <a:p>
            <a:r>
              <a:rPr lang="en-IN" sz="2800" b="1" dirty="0"/>
              <a:t>THE NEED</a:t>
            </a:r>
          </a:p>
        </p:txBody>
      </p:sp>
      <p:pic>
        <p:nvPicPr>
          <p:cNvPr id="7" name="Picture 4" descr="Thanks.jpg">
            <a:extLst>
              <a:ext uri="{FF2B5EF4-FFF2-40B4-BE49-F238E27FC236}">
                <a16:creationId xmlns:a16="http://schemas.microsoft.com/office/drawing/2014/main" id="{CA7E26D0-C358-4BB3-AAAA-86E76F4B9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821" y="4120064"/>
            <a:ext cx="3459992" cy="228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801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13c52cb54d6c8b687ea58071e52f4e6">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19c8027f12dc0326c57fc181fc1116f3"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D5EC5AF-CAD5-41AD-92DB-C8C8ED5AF7E3}"/>
</file>

<file path=customXml/itemProps2.xml><?xml version="1.0" encoding="utf-8"?>
<ds:datastoreItem xmlns:ds="http://schemas.openxmlformats.org/officeDocument/2006/customXml" ds:itemID="{FB1B6FDD-DF19-4751-8D89-311A8993530B}"/>
</file>

<file path=customXml/itemProps3.xml><?xml version="1.0" encoding="utf-8"?>
<ds:datastoreItem xmlns:ds="http://schemas.openxmlformats.org/officeDocument/2006/customXml" ds:itemID="{0409E461-D0D5-4C73-9BA1-CB8B6A893412}"/>
</file>

<file path=docProps/app.xml><?xml version="1.0" encoding="utf-8"?>
<Properties xmlns="http://schemas.openxmlformats.org/officeDocument/2006/extended-properties" xmlns:vt="http://schemas.openxmlformats.org/officeDocument/2006/docPropsVTypes">
  <TotalTime>1388</TotalTime>
  <Words>748</Words>
  <Application>Microsoft Office PowerPoint</Application>
  <PresentationFormat>Widescreen</PresentationFormat>
  <Paragraphs>82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Bookman Old Style</vt:lpstr>
      <vt:lpstr>Calibri</vt:lpstr>
      <vt:lpstr>Calibri Light</vt:lpstr>
      <vt:lpstr>Times New Roman</vt:lpstr>
      <vt:lpstr>Trebuchet MS</vt:lpstr>
      <vt:lpstr>Office Theme</vt:lpstr>
      <vt:lpstr>PowerPoint Presentation</vt:lpstr>
      <vt:lpstr>Countries in the three TB high-burden country lists</vt:lpstr>
      <vt:lpstr>Current Burden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 TB Update</dc:title>
  <dc:creator>manjula singh</dc:creator>
  <cp:lastModifiedBy>manjula singh</cp:lastModifiedBy>
  <cp:revision>21</cp:revision>
  <dcterms:created xsi:type="dcterms:W3CDTF">2019-04-03T04:51:42Z</dcterms:created>
  <dcterms:modified xsi:type="dcterms:W3CDTF">2019-04-04T03:59:46Z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