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83" r:id="rId6"/>
    <p:sldId id="294" r:id="rId7"/>
    <p:sldId id="284" r:id="rId8"/>
    <p:sldId id="286" r:id="rId9"/>
    <p:sldId id="285" r:id="rId10"/>
    <p:sldId id="287" r:id="rId11"/>
    <p:sldId id="288" r:id="rId12"/>
    <p:sldId id="292" r:id="rId13"/>
    <p:sldId id="297" r:id="rId14"/>
    <p:sldId id="289" r:id="rId15"/>
    <p:sldId id="290" r:id="rId16"/>
    <p:sldId id="291" r:id="rId17"/>
    <p:sldId id="295" r:id="rId18"/>
    <p:sldId id="293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F5DD0-DF84-42F8-AE4D-A3DD008A0D46}" v="523" dt="2019-04-04T05:14:51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F5C6-87CE-AE46-B7A7-25950D742290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05733-EE82-9848-B6A7-F36D952310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116E-BC43-40BE-9A17-D121E42A01BA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A84C-0D5B-4F7F-A7D9-8E1B6EFE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4400"/>
          </a:xfrm>
        </p:spPr>
        <p:txBody>
          <a:bodyPr>
            <a:normAutofit/>
          </a:bodyPr>
          <a:lstStyle/>
          <a:p>
            <a:r>
              <a:rPr lang="en-GB" dirty="0"/>
              <a:t>Meeting D - Topic Group Update</a:t>
            </a:r>
            <a:br>
              <a:rPr lang="en-GB" dirty="0"/>
            </a:br>
            <a:r>
              <a:rPr lang="en-GB" dirty="0"/>
              <a:t>Neurocognitive disorders (TG-</a:t>
            </a:r>
            <a:r>
              <a:rPr lang="en-GB" dirty="0" err="1"/>
              <a:t>Cogni</a:t>
            </a:r>
            <a:r>
              <a:rPr lang="en-GB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9280"/>
            <a:ext cx="12192000" cy="244856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3000" dirty="0"/>
              <a:t>Marc Lecoultre</a:t>
            </a:r>
          </a:p>
          <a:p>
            <a:r>
              <a:rPr lang="en-GB" sz="3000" dirty="0"/>
              <a:t>ml@mllab.ai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E6507-F038-F64B-B30E-A08E7E72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560320"/>
            <a:ext cx="5364480" cy="23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description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B11CC-1EE6-4290-A539-C2A7906F3B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2" y="1825438"/>
            <a:ext cx="10515601" cy="235467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742C34-6CD9-480D-A888-7B0752671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37096"/>
              </p:ext>
            </p:extLst>
          </p:nvPr>
        </p:nvGraphicFramePr>
        <p:xfrm>
          <a:off x="838200" y="4903527"/>
          <a:ext cx="146701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010">
                  <a:extLst>
                    <a:ext uri="{9D8B030D-6E8A-4147-A177-3AD203B41FA5}">
                      <a16:colId xmlns:a16="http://schemas.microsoft.com/office/drawing/2014/main" val="14907336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2803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Gender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99635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educationlevel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23368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educationyears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75220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C15899-BB5F-47B1-9E1D-8E8063BE4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56754"/>
              </p:ext>
            </p:extLst>
          </p:nvPr>
        </p:nvGraphicFramePr>
        <p:xfrm>
          <a:off x="2410940" y="4903527"/>
          <a:ext cx="770250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250">
                  <a:extLst>
                    <a:ext uri="{9D8B030D-6E8A-4147-A177-3AD203B41FA5}">
                      <a16:colId xmlns:a16="http://schemas.microsoft.com/office/drawing/2014/main" val="34454172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ab1_40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4200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ab1_42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0678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tau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18820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461F3D-9F8B-4207-8DE3-C8E54940C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59755"/>
              </p:ext>
            </p:extLst>
          </p:nvPr>
        </p:nvGraphicFramePr>
        <p:xfrm>
          <a:off x="3304849" y="4898877"/>
          <a:ext cx="2176428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428">
                  <a:extLst>
                    <a:ext uri="{9D8B030D-6E8A-4147-A177-3AD203B41FA5}">
                      <a16:colId xmlns:a16="http://schemas.microsoft.com/office/drawing/2014/main" val="16932508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adas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0053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MMSE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32784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MOCA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3225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B2EFF6-7988-4991-A1EA-1A1B18D46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75664"/>
              </p:ext>
            </p:extLst>
          </p:nvPr>
        </p:nvGraphicFramePr>
        <p:xfrm>
          <a:off x="5604936" y="4898877"/>
          <a:ext cx="2468421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421">
                  <a:extLst>
                    <a:ext uri="{9D8B030D-6E8A-4147-A177-3AD203B41FA5}">
                      <a16:colId xmlns:a16="http://schemas.microsoft.com/office/drawing/2014/main" val="15647177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leftaccumbensarea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2578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leftacgganteriorcingulategyrus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11723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leftainsanteriorinsula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7255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leftamygdala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9400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leftangangulargyrus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34843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leftaorganteriororbitalgyrus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9280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3D1C89A-3997-43F1-9099-B8FC3B78FD31}"/>
              </a:ext>
            </a:extLst>
          </p:cNvPr>
          <p:cNvSpPr/>
          <p:nvPr/>
        </p:nvSpPr>
        <p:spPr>
          <a:xfrm>
            <a:off x="755416" y="4419991"/>
            <a:ext cx="188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Subset of features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056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4CC634-E1F0-4392-929E-E31B44AEF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90" y="1645924"/>
            <a:ext cx="4015047" cy="414597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description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1E163-30D9-46F3-AEC1-F3E51E15E5D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6280"/>
            <a:ext cx="6171428" cy="2351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13D598-1CA8-4F07-8D69-409375F48272}"/>
              </a:ext>
            </a:extLst>
          </p:cNvPr>
          <p:cNvSpPr/>
          <p:nvPr/>
        </p:nvSpPr>
        <p:spPr>
          <a:xfrm>
            <a:off x="765841" y="4534671"/>
            <a:ext cx="94539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Images format requirements:</a:t>
            </a:r>
            <a:endParaRPr lang="fr-CH" sz="1600" dirty="0">
              <a:latin typeface="Trebuchet MS" panose="020B06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GB" sz="1600" dirty="0"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be full brain scans</a:t>
            </a:r>
            <a:endParaRPr lang="fr-CH" sz="1600" dirty="0">
              <a:latin typeface="Trebuchet MS" panose="020B06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provided either in DICOM or NIFTI format</a:t>
            </a:r>
            <a:endParaRPr lang="fr-CH" sz="1600" dirty="0">
              <a:latin typeface="Trebuchet MS" panose="020B06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GB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images must be high-resolution (max. 1.5 mm) T1-weighted sagittal images.</a:t>
            </a:r>
            <a:endParaRPr lang="fr-CH" sz="1600" u="none" strike="noStrike" dirty="0">
              <a:effectLst/>
              <a:latin typeface="Trebuchet MS" panose="020B06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FE109-714E-46DF-8A39-EBEDA835B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7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quality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B56C6-7753-45C2-AE77-9DB60AFC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The data have been obtained under each country </a:t>
            </a:r>
            <a:r>
              <a:rPr lang="en-GB" b="1" dirty="0"/>
              <a:t>ethical and regulation policies</a:t>
            </a:r>
            <a:r>
              <a:rPr lang="en-GB" dirty="0"/>
              <a:t>, including patient informed consents. The data have been </a:t>
            </a:r>
            <a:r>
              <a:rPr lang="en-GB" b="1" dirty="0"/>
              <a:t>annotated</a:t>
            </a:r>
            <a:r>
              <a:rPr lang="en-GB" dirty="0"/>
              <a:t> using best clinical practice and described using Common data Element and </a:t>
            </a:r>
            <a:r>
              <a:rPr lang="en-GB" b="1" dirty="0"/>
              <a:t>international classifications </a:t>
            </a:r>
            <a:r>
              <a:rPr lang="en-GB" dirty="0"/>
              <a:t>(ICD10).</a:t>
            </a:r>
            <a:endParaRPr lang="fr-CH" dirty="0"/>
          </a:p>
          <a:p>
            <a:r>
              <a:rPr lang="en-GB" dirty="0"/>
              <a:t>The </a:t>
            </a:r>
            <a:r>
              <a:rPr lang="en-GB" b="1" dirty="0"/>
              <a:t>Quality Check </a:t>
            </a:r>
            <a:r>
              <a:rPr lang="en-GB" dirty="0"/>
              <a:t>evaluates essential image parameters, such as signal-to-noise ratio, inhomogeneity and image resolution. It evaluates images for problems during the processing steps. It allows for </a:t>
            </a:r>
            <a:r>
              <a:rPr lang="en-GB" b="1" dirty="0"/>
              <a:t>comparing quality measures across different scans and sequences</a:t>
            </a:r>
            <a:r>
              <a:rPr lang="en-GB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386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Benchmarking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B56C6-7753-45C2-AE77-9DB60AFC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 large representative sample will be created and will be use for the creation of the models. The models will be then validated on the real-world </a:t>
            </a:r>
            <a:r>
              <a:rPr lang="en-GB" sz="3200" b="1" dirty="0"/>
              <a:t>undisclosed</a:t>
            </a:r>
            <a:r>
              <a:rPr lang="en-GB" sz="3200" dirty="0"/>
              <a:t> patient’s data.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53660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TG Progress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B56C6-7753-45C2-AE77-9DB60AFC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Updated status report </a:t>
            </a:r>
            <a:r>
              <a:rPr lang="en-US" sz="3200" dirty="0"/>
              <a:t>for Alzheimer’s disease use case</a:t>
            </a:r>
          </a:p>
          <a:p>
            <a:r>
              <a:rPr lang="en-US" sz="3200" dirty="0"/>
              <a:t>Wrote Call for Topic Group Participation</a:t>
            </a:r>
          </a:p>
          <a:p>
            <a:r>
              <a:rPr lang="en-US" sz="3200" dirty="0"/>
              <a:t>Held 2 meetings in Lausanne</a:t>
            </a:r>
          </a:p>
          <a:p>
            <a:r>
              <a:rPr lang="en-US" sz="3200" dirty="0"/>
              <a:t>Met potential participants in UK</a:t>
            </a:r>
          </a:p>
        </p:txBody>
      </p:sp>
    </p:spTree>
    <p:extLst>
      <p:ext uri="{BB962C8B-B14F-4D97-AF65-F5344CB8AC3E}">
        <p14:creationId xmlns:p14="http://schemas.microsoft.com/office/powerpoint/2010/main" val="411501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Times"/>
              </a:rPr>
              <a:t>Community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1ECA01-0588-4900-9219-1A98CF6AF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68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contacted several organizations to build a community around our TG (proposals, data, experts, …)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A4229-B2C9-48FD-AC4B-16337312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1533"/>
            <a:ext cx="3771900" cy="2276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4293C9-A8C6-40A8-B0D9-71C8DAE07DC4}"/>
              </a:ext>
            </a:extLst>
          </p:cNvPr>
          <p:cNvSpPr/>
          <p:nvPr/>
        </p:nvSpPr>
        <p:spPr>
          <a:xfrm>
            <a:off x="838200" y="5190771"/>
            <a:ext cx="5013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utiger LT W01_45 Ligh1475730"/>
              </a:rPr>
              <a:t>Northumberland, Tyne and Wear NHS Foundation Trust – providing mental health, learning disabilities and neuro-rehabilitation services.</a:t>
            </a:r>
            <a:endParaRPr lang="en-US" sz="2000" b="0" i="0" dirty="0">
              <a:effectLst/>
              <a:latin typeface="Frutiger LT W01_45 Ligh1475730"/>
            </a:endParaRPr>
          </a:p>
        </p:txBody>
      </p:sp>
      <p:pic>
        <p:nvPicPr>
          <p:cNvPr id="2050" name="Picture 2" descr="Solutions for health services logo">
            <a:extLst>
              <a:ext uri="{FF2B5EF4-FFF2-40B4-BE49-F238E27FC236}">
                <a16:creationId xmlns:a16="http://schemas.microsoft.com/office/drawing/2014/main" id="{7398F8CD-BE6B-42CF-B644-5503F748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58" y="2897388"/>
            <a:ext cx="2541620" cy="23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utions4Health">
            <a:extLst>
              <a:ext uri="{FF2B5EF4-FFF2-40B4-BE49-F238E27FC236}">
                <a16:creationId xmlns:a16="http://schemas.microsoft.com/office/drawing/2014/main" id="{DBE3ABCC-764F-4E53-99E9-BC20C798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04" y="5576265"/>
            <a:ext cx="2190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unil.ch/webdav/site/lren/shared/lren_logo_small.jpg">
            <a:extLst>
              <a:ext uri="{FF2B5EF4-FFF2-40B4-BE49-F238E27FC236}">
                <a16:creationId xmlns:a16="http://schemas.microsoft.com/office/drawing/2014/main" id="{6AFF7C9D-74B4-4109-8BC4-FD2052BE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78" y="3458885"/>
            <a:ext cx="2481448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3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Times"/>
              </a:rPr>
              <a:t>Next steps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7B56C6-7753-45C2-AE77-9DB60AFC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Onboard new proposals in the TG</a:t>
            </a:r>
          </a:p>
          <a:p>
            <a:r>
              <a:rPr lang="en-US" sz="3200" dirty="0"/>
              <a:t>Refine TG description document according to TDD (FGAI4H-C-105)</a:t>
            </a:r>
          </a:p>
          <a:p>
            <a:r>
              <a:rPr lang="en-US" sz="3200" dirty="0"/>
              <a:t>Release public data set for AD</a:t>
            </a:r>
          </a:p>
          <a:p>
            <a:r>
              <a:rPr lang="en-US" sz="3200" dirty="0"/>
              <a:t>Prepare private (undisclosed) data set for AD</a:t>
            </a:r>
          </a:p>
        </p:txBody>
      </p:sp>
    </p:spTree>
    <p:extLst>
      <p:ext uri="{BB962C8B-B14F-4D97-AF65-F5344CB8AC3E}">
        <p14:creationId xmlns:p14="http://schemas.microsoft.com/office/powerpoint/2010/main" val="22630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This topic group is dedicated to AI against neuro-cognitive diseases.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Co-editor Kherif Ferah</a:t>
            </a:r>
          </a:p>
          <a:p>
            <a:pPr marL="0" indent="0">
              <a:buNone/>
            </a:pPr>
            <a:r>
              <a:rPr lang="en-US" sz="3200" dirty="0"/>
              <a:t>Laboratory for Research in Neuroimaging, Department of Clinical Neurosciences, Faculty of Biology and Medicine, UNIL Centre </a:t>
            </a:r>
            <a:r>
              <a:rPr lang="en-US" sz="3200" dirty="0" err="1"/>
              <a:t>Hospitalier</a:t>
            </a:r>
            <a:r>
              <a:rPr lang="en-US" sz="3200" dirty="0"/>
              <a:t> </a:t>
            </a:r>
            <a:r>
              <a:rPr lang="en-US" sz="3200" dirty="0" err="1"/>
              <a:t>Universitaire</a:t>
            </a:r>
            <a:r>
              <a:rPr lang="en-US" sz="3200" dirty="0"/>
              <a:t> Vaudois (CHUV) (Switzerland)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Received proposals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Provide an empirical basis for testing the clinical validity of machine learning-based diagnostics for Alzheimer’s disease (AD) and related dementia syndromes (defined by DSM V as ‘Neurocognitive disorders’) using real world brain imaging and genetic data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Alzheimer’s disease proposal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Current estimates count world-wide over </a:t>
            </a:r>
            <a:r>
              <a:rPr lang="en-US" sz="3200" b="1" dirty="0"/>
              <a:t>48 million people </a:t>
            </a:r>
            <a:r>
              <a:rPr lang="en-US" sz="3200" dirty="0"/>
              <a:t>suffering from dementia bringing the social cost of care to </a:t>
            </a:r>
            <a:r>
              <a:rPr lang="en-US" sz="3200" b="1" dirty="0"/>
              <a:t>1% of world’s gross domestic product </a:t>
            </a:r>
            <a:r>
              <a:rPr lang="en-US" sz="3200" dirty="0"/>
              <a:t>– GDP. These numbers led the World Health Organization to classify neurocognitive disorders as a </a:t>
            </a:r>
            <a:r>
              <a:rPr lang="en-US" sz="3200" b="1" dirty="0"/>
              <a:t>global public health priority</a:t>
            </a:r>
            <a:r>
              <a:rPr lang="en-US" sz="32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Problem we want to solve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Early-stage detection and </a:t>
            </a:r>
            <a:r>
              <a:rPr lang="en-US" sz="3200" b="1" dirty="0"/>
              <a:t>classification of dementia </a:t>
            </a:r>
            <a:r>
              <a:rPr lang="en-US" sz="3200" dirty="0"/>
              <a:t>using clinical scores, diagnostic, cognitive measures and biological measures (PET, MRI, fMRI, lab results)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include both </a:t>
            </a:r>
            <a:r>
              <a:rPr lang="en-US" sz="3200" b="1" dirty="0"/>
              <a:t>real world </a:t>
            </a:r>
            <a:r>
              <a:rPr lang="en-US" sz="3200" dirty="0"/>
              <a:t>patient’s data and data collected from </a:t>
            </a:r>
            <a:r>
              <a:rPr lang="en-US" sz="3200" b="1" dirty="0"/>
              <a:t>research cohorts</a:t>
            </a:r>
            <a:r>
              <a:rPr lang="en-US" sz="3200" dirty="0"/>
              <a:t>. </a:t>
            </a:r>
          </a:p>
          <a:p>
            <a:r>
              <a:rPr lang="en-US" sz="3200" dirty="0"/>
              <a:t>The data include clinical scores, diagnostic, cognitive measures and biological measures (PET, MRI, fMRI, lab results). </a:t>
            </a:r>
          </a:p>
          <a:p>
            <a:r>
              <a:rPr lang="en-US" sz="3200" dirty="0"/>
              <a:t>The data include patients on more than </a:t>
            </a:r>
            <a:r>
              <a:rPr lang="en-US" sz="3200" b="1" dirty="0"/>
              <a:t>6 000 patients</a:t>
            </a:r>
            <a:r>
              <a:rPr lang="en-US" sz="3200" dirty="0"/>
              <a:t> on dementia (one of the largest patients’ cohort) </a:t>
            </a:r>
            <a:r>
              <a:rPr lang="en-US" sz="3200" b="1" dirty="0"/>
              <a:t>different stages</a:t>
            </a:r>
            <a:r>
              <a:rPr lang="en-US" sz="3200" dirty="0"/>
              <a:t> of the disease (subjective complains, mild impairments or demented)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4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description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73F1DD-1793-4F84-82C5-E9A4E7E99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22574"/>
              </p:ext>
            </p:extLst>
          </p:nvPr>
        </p:nvGraphicFramePr>
        <p:xfrm>
          <a:off x="838199" y="2055813"/>
          <a:ext cx="10515601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303">
                  <a:extLst>
                    <a:ext uri="{9D8B030D-6E8A-4147-A177-3AD203B41FA5}">
                      <a16:colId xmlns:a16="http://schemas.microsoft.com/office/drawing/2014/main" val="1993204141"/>
                    </a:ext>
                  </a:extLst>
                </a:gridCol>
                <a:gridCol w="1545858">
                  <a:extLst>
                    <a:ext uri="{9D8B030D-6E8A-4147-A177-3AD203B41FA5}">
                      <a16:colId xmlns:a16="http://schemas.microsoft.com/office/drawing/2014/main" val="1998408825"/>
                    </a:ext>
                  </a:extLst>
                </a:gridCol>
                <a:gridCol w="2349523">
                  <a:extLst>
                    <a:ext uri="{9D8B030D-6E8A-4147-A177-3AD203B41FA5}">
                      <a16:colId xmlns:a16="http://schemas.microsoft.com/office/drawing/2014/main" val="3884219156"/>
                    </a:ext>
                  </a:extLst>
                </a:gridCol>
                <a:gridCol w="1846963">
                  <a:extLst>
                    <a:ext uri="{9D8B030D-6E8A-4147-A177-3AD203B41FA5}">
                      <a16:colId xmlns:a16="http://schemas.microsoft.com/office/drawing/2014/main" val="3985318578"/>
                    </a:ext>
                  </a:extLst>
                </a:gridCol>
                <a:gridCol w="3060954">
                  <a:extLst>
                    <a:ext uri="{9D8B030D-6E8A-4147-A177-3AD203B41FA5}">
                      <a16:colId xmlns:a16="http://schemas.microsoft.com/office/drawing/2014/main" val="3370659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Diagnostic- Labels :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66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 count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Alzheimer's Disease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Mild cognitive impairment (MCI)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Cognitively normal (CN)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Mixed Dementia (MD)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504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6787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2082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1165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1779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1761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730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fr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30.67%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17.16%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26.21%</a:t>
                      </a:r>
                      <a:endParaRPr lang="fr-CH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25.94%</a:t>
                      </a:r>
                      <a:endParaRPr lang="fr-CH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90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2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description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93699-F30C-43D1-9DFC-4D15EF7C05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736" y="1758156"/>
            <a:ext cx="5805778" cy="3341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AFC0F-A7EC-4E0D-A336-E32731F4B7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9159" y="1758156"/>
            <a:ext cx="6049105" cy="33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"/>
              </a:rPr>
              <a:t>Data description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8FC-BD9D-3E49-8C9E-9CD824486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0" y="0"/>
            <a:ext cx="2606650" cy="1123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3EC14-5524-4731-AF8D-84FF76CFE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3"/>
          <a:stretch/>
        </p:blipFill>
        <p:spPr bwMode="auto">
          <a:xfrm>
            <a:off x="838193" y="1767660"/>
            <a:ext cx="7295834" cy="451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0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F0DAF6-E98F-4948-9C11-8EBE9739EE88}"/>
</file>

<file path=customXml/itemProps2.xml><?xml version="1.0" encoding="utf-8"?>
<ds:datastoreItem xmlns:ds="http://schemas.openxmlformats.org/officeDocument/2006/customXml" ds:itemID="{67598135-5AEB-4AB5-A807-C618B0BBEE1A}"/>
</file>

<file path=customXml/itemProps3.xml><?xml version="1.0" encoding="utf-8"?>
<ds:datastoreItem xmlns:ds="http://schemas.openxmlformats.org/officeDocument/2006/customXml" ds:itemID="{651978F0-90D5-4335-9A3D-014A0AF7B4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565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Frutiger LT W01_45 Ligh1475730</vt:lpstr>
      <vt:lpstr>Symbol</vt:lpstr>
      <vt:lpstr>Times</vt:lpstr>
      <vt:lpstr>Times New Roman</vt:lpstr>
      <vt:lpstr>Trebuchet MS</vt:lpstr>
      <vt:lpstr>Office Theme</vt:lpstr>
      <vt:lpstr>Meeting D - Topic Group Update Neurocognitive disorders (TG-Cogni)</vt:lpstr>
      <vt:lpstr>Overview</vt:lpstr>
      <vt:lpstr>Received proposals</vt:lpstr>
      <vt:lpstr>Alzheimer’s disease proposal overview</vt:lpstr>
      <vt:lpstr>Problem we want to solve</vt:lpstr>
      <vt:lpstr>Data availability</vt:lpstr>
      <vt:lpstr>Data description</vt:lpstr>
      <vt:lpstr>Data description</vt:lpstr>
      <vt:lpstr>Data description</vt:lpstr>
      <vt:lpstr>Data description</vt:lpstr>
      <vt:lpstr>Data description</vt:lpstr>
      <vt:lpstr>Data quality</vt:lpstr>
      <vt:lpstr>Benchmarking</vt:lpstr>
      <vt:lpstr>TG Progress</vt:lpstr>
      <vt:lpstr>Community</vt:lpstr>
      <vt:lpstr>Next steps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 Cogni Update</dc:title>
  <dc:creator>Wenzel, Markus</dc:creator>
  <cp:lastModifiedBy>Marc Lecoultre</cp:lastModifiedBy>
  <cp:revision>441</cp:revision>
  <dcterms:created xsi:type="dcterms:W3CDTF">2018-07-16T11:30:26Z</dcterms:created>
  <dcterms:modified xsi:type="dcterms:W3CDTF">2019-04-04T05:14:51Z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