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4"/>
    <p:restoredTop sz="94673"/>
  </p:normalViewPr>
  <p:slideViewPr>
    <p:cSldViewPr snapToGrid="0" snapToObjects="1">
      <p:cViewPr varScale="1">
        <p:scale>
          <a:sx n="61" d="100"/>
          <a:sy n="61" d="100"/>
        </p:scale>
        <p:origin x="1150" y="3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F8225-3193-2E4C-A1B9-DD41ED6FB266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4B20E-EC1F-F146-B665-101E265E2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3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4B20E-EC1F-F146-B665-101E265E26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2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4B20E-EC1F-F146-B665-101E265E26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03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FC5BF-C08C-7142-B750-5E896A4E0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E98A2-502E-E54B-9338-2BCB9E1B3E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2C45F-963C-F14A-9BE7-8D339165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D3E88-3ACF-E147-8259-8F3499C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A3318-ECC1-BA4F-AC39-06357A0A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4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F7BB-9E9F-8A43-B72D-33B3FCEA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F1040-DD1F-514C-B760-0A9B8C1DE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10D14-1A57-134E-ACFD-F9AEB48A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921C6-AAEF-3649-830A-DDD86875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57329-AF26-F544-9AF9-E3DBEA94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8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7342A4-A491-5843-91BC-C0E31AECA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2AB50-7C11-4747-B38D-1195E2534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D8E6F-F154-3E42-9A70-65B79025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0A4E7-6CFC-6342-AFBC-03731DE0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D1075-E4CC-5748-9476-C0894330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5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F38A-C72A-1A4B-9CDE-CBD15C12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94C94-BD54-4D43-B56D-699B2F4BC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B53AD-E3FB-1042-B2DE-82C021D28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5E6F1-CDDC-2944-8A4C-C9CF5BF3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6EA12-E643-034B-B0E8-69D08B49F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5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BE256-FDE8-1A47-A44B-EF1BDF6D9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743AB-158E-AC4F-8296-19D4CE4F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753CA-C022-7B45-828E-686D8FD8F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C9216-6616-E746-9418-A61236FA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A13F6-94F6-1F41-A8F2-926FC9D7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1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71A4-4404-0844-852D-AD55C4C77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A93ED-2E33-8E42-82BD-E945FA442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03FC6-6818-874E-BDB4-A33817739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B0409-1A98-3345-97C7-388FD07B5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A3F19-A6FA-054D-B80B-58169645E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19A69-F2C3-204E-8FE2-549FBD8C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1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FAFA0-2085-454C-9C3B-AEB12A897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AC1E8-2F46-704F-85E6-2C2401468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C6552-FE8F-D943-8C5E-50A0A950E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CDA4F0-94D7-C84B-8532-7AD14A9CB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134BBC-265C-9B4E-8AA7-A472524DB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68702A-7264-434D-BE18-030DFDF5C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C0ABB-F6B1-684F-AE9C-74E98963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E72F4-8156-1549-80D0-2B1D8608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D849-3C4D-7241-BC71-A03A7499B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B72034-124F-964C-A7B0-65BF96ADC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05A89F-522D-864F-B409-A587E82E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C5E6C-362B-9B4B-9BB9-EE398F04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0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C09C5E-7634-0849-97D2-A00F7E6A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6DABAF-9506-C44F-9F55-39AA2382E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CF55C-F1EA-F748-BFE6-38CEF7230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6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66455-A526-3444-B71C-083FCDD07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DF839-272A-2949-BE8B-EE089F5B6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787EF-10AD-5A42-8F83-C928E4DF6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B41D4-57E9-4744-BA2E-870CFFFC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654B2-6318-C044-9E81-FCB7A556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9D2CF-A774-FB4C-88C3-5ED9CBD3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0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B0E8-6E90-BB4F-A341-83B5D351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6DEDD0-19AF-9C40-B2EE-5C2DD6154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FF986-B926-B142-8533-539201D17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0A4AF-5BCD-6B44-AF39-8FE9CB61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DE16B-2DBF-A542-B99B-3E85ED2A6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123FE-D374-C648-AC81-E7A55EA3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8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6FAA8-FFED-8F4C-8B9A-7700E357D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58C5B-183E-694F-8D43-5EC82893D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62BBF-9944-7D41-8FF0-90B648002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D5CE-4930-5148-B01C-C7D4EF4D0319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5C2F3-1B05-5545-910E-269FF9F81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4DFA5-26F3-7D41-BF2E-57A846AA6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6BB1F-491E-9B42-994C-646487F83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4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wiegand@hhi.fraunhof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hasvoldp@who.int" TargetMode="External"/><Relationship Id="rId4" Type="http://schemas.openxmlformats.org/officeDocument/2006/relationships/hyperlink" Target="mailto:monique.kuglitsch@hhi.fraunhofer.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4873" y="981487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FGAI4H-F-036-A03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194587" y="1405727"/>
            <a:ext cx="3258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Zanzibar, 3-5 September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602883"/>
              </p:ext>
            </p:extLst>
          </p:nvPr>
        </p:nvGraphicFramePr>
        <p:xfrm>
          <a:off x="1038086" y="2580362"/>
          <a:ext cx="9437274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264182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FG-AI4H Chairman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ToRs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WG-Experts - Att.3 - Summary slides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04030"/>
              </p:ext>
            </p:extLst>
          </p:nvPr>
        </p:nvGraphicFramePr>
        <p:xfrm>
          <a:off x="1038085" y="3721738"/>
          <a:ext cx="9437274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Thomas Wiegand</a:t>
                      </a:r>
                      <a:br>
                        <a:rPr lang="en-US" dirty="0"/>
                      </a:br>
                      <a:r>
                        <a:rPr lang="en-US" dirty="0"/>
                        <a:t>Monique Kuglitsch</a:t>
                      </a:r>
                    </a:p>
                    <a:p>
                      <a:r>
                        <a:rPr lang="en-US" dirty="0"/>
                        <a:t>Per HASVOLD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thomas.wiegand@hhi.fraunhofer.de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  <a:p>
                      <a:r>
                        <a:rPr lang="en-US" dirty="0">
                          <a:hlinkClick r:id="rId4"/>
                        </a:rPr>
                        <a:t>monique.kuglitsch@hhi.fraunhofer.de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>
                          <a:hlinkClick r:id="rId5"/>
                        </a:rPr>
                        <a:t>hasvoldp@who.int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368729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073509"/>
              </p:ext>
            </p:extLst>
          </p:nvPr>
        </p:nvGraphicFramePr>
        <p:xfrm>
          <a:off x="1038085" y="4970212"/>
          <a:ext cx="948319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F-036 and its attachments 1 and 2 (application form and conflict of interests form).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F22DE1-0DBC-6348-B4F4-F15375769E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391891"/>
            <a:ext cx="2606650" cy="112355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5B9C9C6C-B882-1044-825A-139607500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4675" y="2007219"/>
            <a:ext cx="9144000" cy="3930118"/>
          </a:xfrm>
        </p:spPr>
        <p:txBody>
          <a:bodyPr>
            <a:normAutofit/>
          </a:bodyPr>
          <a:lstStyle/>
          <a:p>
            <a:r>
              <a:rPr lang="en-US" b="1" dirty="0"/>
              <a:t>WG—Experts</a:t>
            </a:r>
            <a:br>
              <a:rPr lang="en-US" dirty="0"/>
            </a:br>
            <a:r>
              <a:rPr lang="en-US" sz="4000" dirty="0" err="1">
                <a:solidFill>
                  <a:schemeClr val="bg1">
                    <a:lumMod val="65000"/>
                  </a:schemeClr>
                </a:solidFill>
              </a:rPr>
              <a:t>ToR</a:t>
            </a: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 (F-036)</a:t>
            </a:r>
            <a:br>
              <a:rPr lang="en-US" sz="4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Application (F-036-A01)</a:t>
            </a:r>
            <a:br>
              <a:rPr lang="en-US" sz="4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Declaration of Interest (F-036-A02)</a:t>
            </a:r>
            <a:br>
              <a:rPr lang="en-US" sz="40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EA2CB4-92BF-4F43-8DD1-8041A3BA8F70}"/>
              </a:ext>
            </a:extLst>
          </p:cNvPr>
          <p:cNvSpPr txBox="1"/>
          <p:nvPr/>
        </p:nvSpPr>
        <p:spPr>
          <a:xfrm>
            <a:off x="739036" y="5937337"/>
            <a:ext cx="11098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Documents were drafted by Per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Hasvold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(WHO) and Monique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Kuglitsch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(Fraunhofer HHI)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8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15DCF9-BBF6-BD49-8FE4-ED384A71B15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668" y="3332332"/>
            <a:ext cx="6452722" cy="36339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20E8E7-B244-674D-9B59-CD5CCD49E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ToR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F-036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F1F22-1CD8-5149-9935-1B2A1DD1E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Motivation: </a:t>
            </a:r>
            <a:r>
              <a:rPr lang="en-GB" dirty="0"/>
              <a:t>“support FG-AI4H leadership (…) provide an independent overview of activities in the various TGs and WGs (and) offer guidance and support to the TGs and WGs</a:t>
            </a:r>
            <a:r>
              <a:rPr lang="de-DE" dirty="0"/>
              <a:t>.“ 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Scope: experts are assigned by FG-AI4H 			        leadership to TG(s)/WG(s), engage in 			          telecons, have regular contact with 				         FG-AI4H leadership, and participate 					 in workshops/meetings.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672795-4704-A640-8475-B43BD5DBB0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391891"/>
            <a:ext cx="2606650" cy="112355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F9AE343-164E-0C4D-91BB-2DD880592D8B}"/>
              </a:ext>
            </a:extLst>
          </p:cNvPr>
          <p:cNvSpPr/>
          <p:nvPr/>
        </p:nvSpPr>
        <p:spPr>
          <a:xfrm>
            <a:off x="6934200" y="4495800"/>
            <a:ext cx="3345180" cy="3429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87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2DBDB-76B7-D34B-9DB8-F9500392C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Issues to be addressed: for FG-AI4H leadership, experts provide an</a:t>
            </a:r>
            <a:r>
              <a:rPr lang="en-GB" dirty="0"/>
              <a:t> objective and independent review of activities in the TG(s) and/or WG(s); for TG(s) and/or WG(s), the experts offer</a:t>
            </a:r>
            <a:r>
              <a:rPr lang="en-US" dirty="0"/>
              <a:t> constructive criticism, advice, moderation, and/or other forms of support.</a:t>
            </a:r>
            <a:r>
              <a:rPr lang="de-DE" dirty="0"/>
              <a:t> </a:t>
            </a: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Deliverables: replies and feedback to FG-AI4H leadership and leadership of TG(s) and WG(s) (as needed). Preparation of status reports (as needed).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Relationships: multiple; most relevant are with FG-AI4H leadership and leadership of TG(s) and WG(s) (as needed).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3DB8E9-83E5-8D4D-A876-9B5E37CB7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391891"/>
            <a:ext cx="2606650" cy="112355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EEA1E4A-07B3-7642-A309-9112ACE7C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ToR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F-036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7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4F683D-2CEB-3A47-BCF2-97A7D9536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391891"/>
            <a:ext cx="2606650" cy="112355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8DF88FE-38BA-4247-AB3C-917AACB9A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 (F-036-A01)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5F9E794-08B7-334C-A1E2-1E815A23C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Requires the following information: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Background: name, date of birth, address, email address, nationality, and gender.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Specialization (e.g., ML/AI, health/medicine, and regulation)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Professional experience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Two professional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Personal statement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6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DC960-5A74-1A44-A7A5-DC6A3695A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opportunity to ”</a:t>
            </a:r>
            <a:r>
              <a:rPr lang="en-GB" dirty="0"/>
              <a:t>disclose any circumstances (e.g., financial, professional, or other) that could represent a conflict of interest.</a:t>
            </a:r>
            <a:r>
              <a:rPr lang="de-DE" dirty="0"/>
              <a:t>„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Document</a:t>
            </a:r>
            <a:r>
              <a:rPr lang="de-DE" dirty="0"/>
              <a:t> was </a:t>
            </a:r>
            <a:r>
              <a:rPr lang="de-DE" dirty="0" err="1"/>
              <a:t>adapted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en-US" dirty="0"/>
              <a:t>the “Declaration of Interest for WHO Experts” (Malaria).</a:t>
            </a:r>
            <a:r>
              <a:rPr lang="de-DE" dirty="0"/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4F683D-2CEB-3A47-BCF2-97A7D9536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391891"/>
            <a:ext cx="2606650" cy="112355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8DF88FE-38BA-4247-AB3C-917AACB9A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Declaration of Interest (F-036-A02)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3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A0394E-9182-431A-A996-ACA3100CD4E6}"/>
</file>

<file path=customXml/itemProps2.xml><?xml version="1.0" encoding="utf-8"?>
<ds:datastoreItem xmlns:ds="http://schemas.openxmlformats.org/officeDocument/2006/customXml" ds:itemID="{23BEC53A-7562-41CD-AC14-20FDE0370FEB}"/>
</file>

<file path=customXml/itemProps3.xml><?xml version="1.0" encoding="utf-8"?>
<ds:datastoreItem xmlns:ds="http://schemas.openxmlformats.org/officeDocument/2006/customXml" ds:itemID="{ADCC5CFB-FF25-49EA-9F78-B041096F5EE7}"/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354</Words>
  <Application>Microsoft Office PowerPoint</Application>
  <PresentationFormat>Widescreen</PresentationFormat>
  <Paragraphs>41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WG—Experts ToR (F-036) Application (F-036-A01) Declaration of Interest (F-036-A02)  </vt:lpstr>
      <vt:lpstr>ToR (F-036) </vt:lpstr>
      <vt:lpstr>ToR (F-036) </vt:lpstr>
      <vt:lpstr>Application (F-036-A01) </vt:lpstr>
      <vt:lpstr>Declaration of Interest (F-036-A02)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ToRs for WG-Experts - Att.3 - Summary slides</dc:title>
  <dc:creator>Monique</dc:creator>
  <cp:lastModifiedBy>Simão Campos-Neto</cp:lastModifiedBy>
  <cp:revision>11</cp:revision>
  <dcterms:created xsi:type="dcterms:W3CDTF">2019-08-19T07:30:36Z</dcterms:created>
  <dcterms:modified xsi:type="dcterms:W3CDTF">2019-09-03T09:57:14Z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