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80" r:id="rId5"/>
    <p:sldId id="281" r:id="rId6"/>
    <p:sldId id="282" r:id="rId7"/>
    <p:sldId id="283" r:id="rId8"/>
    <p:sldId id="284" r:id="rId9"/>
    <p:sldId id="285" r:id="rId10"/>
    <p:sldId id="286" r:id="rId11"/>
    <p:sldId id="302" r:id="rId12"/>
    <p:sldId id="288" r:id="rId13"/>
    <p:sldId id="300" r:id="rId14"/>
    <p:sldId id="299" r:id="rId15"/>
    <p:sldId id="30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66BA1-73DA-41ED-8CB0-D4C0AEB8CB1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8FB1B-AAE9-4306-911F-65B67785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89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559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06ef67cf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06ef67cf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439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0c6583b8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0c6583b8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164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1ad8ffb7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1ad8ffb7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50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60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87b0d93ce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87b0d93ce_3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Why this Topic Group? Context, WHO/ITU necessity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The Global Problem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The opportunity (and the challenge) | What is Symptom Assessment? How might it help?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The case for benchmarking? Why needed?</a:t>
            </a:r>
            <a:endParaRPr sz="140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335C"/>
              </a:buClr>
              <a:buSzPts val="1400"/>
              <a:buFont typeface="Noto Sans"/>
              <a:buChar char="●"/>
            </a:pPr>
            <a:r>
              <a:rPr lang="en" sz="1400">
                <a:solidFill>
                  <a:srgbClr val="1B335C"/>
                </a:solidFill>
                <a:latin typeface="Noto Sans"/>
                <a:ea typeface="Noto Sans"/>
                <a:cs typeface="Noto Sans"/>
                <a:sym typeface="Noto Sans"/>
              </a:rPr>
              <a:t>How the Topic Group can help, what outcomes might feed into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3812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a932a427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a932a427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918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1ad8ffb7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1ad8ffb7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499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1ad8ffb7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1ad8ffb7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76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06d98676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06d98676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48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909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8815b59a9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8815b59a9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09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9DD2-4358-4E22-8A7E-D509A7319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2C1D54-F888-4953-9FE5-F7C6A5E1F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F2233-CD4D-41F9-B1D0-BD588EDAB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CCBCC-5E71-4087-91EE-99ABDBEBF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24420-9E60-40E7-8AD4-ED14C393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7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C66E-BF3F-47F5-8EC4-2C343345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E2350-A028-407B-A044-2974DB0DD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5D05A-0DAC-488C-ABDE-2AD9E135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DA49D-AD86-40FF-B61A-1B884B49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46995-AAFB-482A-97E5-F64CAC98C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44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98B9A-2C07-4159-A8B1-DB6EA3593C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80395-7D79-4141-B981-A8C333E12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01B69-DC43-4BD9-8183-558E1D78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A851E-0769-479D-9A71-0B920E368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B052A-8673-412D-BE59-0E8170AE7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9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571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FC67-5C98-4DA1-AC8B-998984E93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04D75-FC8A-4DAD-BB70-E68620D36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CBBCA-FC4C-4340-A952-0D64E256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5D6FA-8166-4819-816F-8452677C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960A-1DB9-470D-89C6-8D42AD8F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9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5C81F-FB88-4931-A661-5DADFA79C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58C63-C4AA-4E7A-94B9-51308BAEB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2839E-2481-48C8-9F58-BFE716D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83A1-8590-4E89-9FD0-06D8B0A9D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50218-1630-4084-8D02-14234E8B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FAFF-1CB3-4AEF-9179-D3290634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69E23-3402-47C2-8D9C-51AE6FFD4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954F0-D5C3-45D7-BCB4-285274A35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E2B8F-0BBF-4C07-A066-17F2D949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95934-55CD-4C61-99AF-A76A7B66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0B7DD-7274-4C5E-9432-AB1DBF69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8CE53-E084-414A-A895-A91EE6DD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EA152-07F7-41DA-989B-3B9603FC7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A5116-6C96-46EE-8ACE-BDA23F401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AED8D1-C78C-4939-A0D5-3692027E25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D41B7B-3204-4F41-93DE-185E95766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E9FC5F-CC71-43EE-A55A-C0E5F798F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439028-7F03-40E0-B248-0767BFC8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A89B7-5EE5-4BDE-AA88-56069F32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3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0C574-03E6-4407-9F19-0D558137E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D6E56F-44DB-4A28-8EC6-60606921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C0446-6A44-4A5A-A1C0-99108956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7C08D-14DD-45C8-9D93-A1E17F21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B32AF7-9CBF-4B96-8516-45E555B5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720E4-85DE-494B-A694-35F08FBC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2441D-A3C6-4349-BCF1-22F395E3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0487D-B952-42CB-9CD3-0E62B3A63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085D7-6E68-47F4-9AE1-9DD9B295B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920DD-60A1-402F-8777-56A0C66D0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778E4-D207-4F57-9390-2799B21B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EA170-77B4-490D-A2E8-9482714F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C5534-7482-44CA-9BF9-BB00616EE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8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761F0-BA17-4FCA-ACFA-CA63D4350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2803EC-D003-4666-8893-97114ACA6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294AB-7D88-4047-A8DF-E9CDF0DB2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DF936-2DB6-4941-B28E-2D712C069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8E07B-0546-480E-A2C2-3DD875B8DA9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013CB-751B-4633-9456-B4499437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33026-CC24-485F-B413-506D81C3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C9DD94-D12D-44C1-BD8C-9443DDEF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DACCD-4107-41D7-8343-7FB3B4BA8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6F318-C37B-42F1-B087-90D55D008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8E07B-0546-480E-A2C2-3DD875B8DA98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731F5-1C9B-4C2C-A3E3-DBB568657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DD671-AD4A-481A-9871-288728C19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B052C-9494-45BC-82DD-8A608667E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2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11D40yoJqvvHZEYI8RNSnemGf0abC9hQjQ7crFzNrdk/edit#gid=98012554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emo-who2019.air.babylontech.co.uk:5005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1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044873" y="981487"/>
            <a:ext cx="2430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/>
              <a:t>FGAI4H-H-021-A03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6916849" y="1405727"/>
            <a:ext cx="3535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dirty="0"/>
              <a:t>Brasilia, 22-24 January 2020</a:t>
            </a:r>
            <a:endParaRPr lang="en-GB" dirty="0"/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39C5B0B4-8EEA-4AC2-B2EC-152FAC9FF9E5}"/>
              </a:ext>
            </a:extLst>
          </p:cNvPr>
          <p:cNvGraphicFramePr>
            <a:graphicFrameLocks noGrp="1"/>
          </p:cNvGraphicFramePr>
          <p:nvPr/>
        </p:nvGraphicFramePr>
        <p:xfrm>
          <a:off x="1038086" y="3086024"/>
          <a:ext cx="9437274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372">
                  <a:extLst>
                    <a:ext uri="{9D8B030D-6E8A-4147-A177-3AD203B41FA5}">
                      <a16:colId xmlns:a16="http://schemas.microsoft.com/office/drawing/2014/main" val="860411666"/>
                    </a:ext>
                  </a:extLst>
                </a:gridCol>
                <a:gridCol w="7819902">
                  <a:extLst>
                    <a:ext uri="{9D8B030D-6E8A-4147-A177-3AD203B41FA5}">
                      <a16:colId xmlns:a16="http://schemas.microsoft.com/office/drawing/2014/main" val="1939355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Source: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TG-Symptom</a:t>
                      </a:r>
                      <a:r>
                        <a:rPr lang="en-US" dirty="0"/>
                        <a:t> topic driver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45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Title: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TDD update: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Standardized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benchmarking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AI-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based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symptom</a:t>
                      </a:r>
                      <a:r>
                        <a:rPr lang="de-DE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153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Purpose: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Discussion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60804"/>
                  </a:ext>
                </a:extLst>
              </a:tr>
            </a:tbl>
          </a:graphicData>
        </a:graphic>
      </p:graphicFrame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DE32652-D7F2-421B-9A7B-236BD22F6105}"/>
              </a:ext>
            </a:extLst>
          </p:cNvPr>
          <p:cNvGraphicFramePr>
            <a:graphicFrameLocks noGrp="1"/>
          </p:cNvGraphicFramePr>
          <p:nvPr/>
        </p:nvGraphicFramePr>
        <p:xfrm>
          <a:off x="1038085" y="4334058"/>
          <a:ext cx="9437274" cy="370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6776">
                  <a:extLst>
                    <a:ext uri="{9D8B030D-6E8A-4147-A177-3AD203B41FA5}">
                      <a16:colId xmlns:a16="http://schemas.microsoft.com/office/drawing/2014/main" val="796392913"/>
                    </a:ext>
                  </a:extLst>
                </a:gridCol>
                <a:gridCol w="3400222">
                  <a:extLst>
                    <a:ext uri="{9D8B030D-6E8A-4147-A177-3AD203B41FA5}">
                      <a16:colId xmlns:a16="http://schemas.microsoft.com/office/drawing/2014/main" val="1325938463"/>
                    </a:ext>
                  </a:extLst>
                </a:gridCol>
                <a:gridCol w="4430276">
                  <a:extLst>
                    <a:ext uri="{9D8B030D-6E8A-4147-A177-3AD203B41FA5}">
                      <a16:colId xmlns:a16="http://schemas.microsoft.com/office/drawing/2014/main" val="590138374"/>
                    </a:ext>
                  </a:extLst>
                </a:gridCol>
              </a:tblGrid>
              <a:tr h="370289">
                <a:tc>
                  <a:txBody>
                    <a:bodyPr/>
                    <a:lstStyle/>
                    <a:p>
                      <a:r>
                        <a:rPr lang="en-US" b="1" dirty="0"/>
                        <a:t>Contact: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Henry Hoffmann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E-mail: </a:t>
                      </a:r>
                      <a:r>
                        <a:rPr lang="en-GB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henry.hoffmann@ada.com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539626"/>
                  </a:ext>
                </a:extLst>
              </a:tr>
            </a:tbl>
          </a:graphicData>
        </a:graphic>
      </p:graphicFrame>
      <p:cxnSp>
        <p:nvCxnSpPr>
          <p:cNvPr id="13" name="Straight Connector 2">
            <a:extLst>
              <a:ext uri="{FF2B5EF4-FFF2-40B4-BE49-F238E27FC236}">
                <a16:creationId xmlns:a16="http://schemas.microsoft.com/office/drawing/2014/main" id="{8FEBC1C6-D3B8-45C8-B93E-9D86C9D4B348}"/>
              </a:ext>
            </a:extLst>
          </p:cNvPr>
          <p:cNvCxnSpPr>
            <a:cxnSpLocks/>
          </p:cNvCxnSpPr>
          <p:nvPr/>
        </p:nvCxnSpPr>
        <p:spPr>
          <a:xfrm>
            <a:off x="1128160" y="4299618"/>
            <a:ext cx="932454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591169-3C63-4052-9CE9-CFEB83E5B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864985"/>
              </p:ext>
            </p:extLst>
          </p:nvPr>
        </p:nvGraphicFramePr>
        <p:xfrm>
          <a:off x="1038085" y="4970212"/>
          <a:ext cx="948319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9939">
                  <a:extLst>
                    <a:ext uri="{9D8B030D-6E8A-4147-A177-3AD203B41FA5}">
                      <a16:colId xmlns:a16="http://schemas.microsoft.com/office/drawing/2014/main" val="2979664208"/>
                    </a:ext>
                  </a:extLst>
                </a:gridCol>
                <a:gridCol w="8173255">
                  <a:extLst>
                    <a:ext uri="{9D8B030D-6E8A-4147-A177-3AD203B41FA5}">
                      <a16:colId xmlns:a16="http://schemas.microsoft.com/office/drawing/2014/main" val="5383194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Abstract: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This PPT summarizes the content of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H-021-A01</a:t>
                      </a:r>
                      <a:r>
                        <a:rPr lang="en-US" dirty="0"/>
                        <a:t> with the TDD on the standardized benchmarking of system for AI-based symptom assessment, for presentation and discussion during the meeting.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585095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400702A4-B938-9D41-B9E9-AB0C0D10F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54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719200" y="1798567"/>
            <a:ext cx="10461200" cy="4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585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Continue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MMVB 2.0</a:t>
            </a:r>
          </a:p>
          <a:p>
            <a:pPr marL="1066785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Switch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Berlin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model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1066785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Ontologies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reporting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dimensions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health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-checks</a:t>
            </a:r>
          </a:p>
          <a:p>
            <a:pPr marL="1066785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Robustness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scores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, informative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scores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error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handling</a:t>
            </a:r>
            <a:endParaRPr lang="de-DE" sz="2000" dirty="0">
              <a:solidFill>
                <a:srgbClr val="1B335C"/>
              </a:solidFill>
              <a:latin typeface="Montserrat"/>
              <a:sym typeface="Montserrat"/>
            </a:endParaRPr>
          </a:p>
          <a:p>
            <a:pPr marL="1066785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Dedicated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frontend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app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(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filtering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case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viewer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sym typeface="Montserrat"/>
              </a:rPr>
              <a:t>statistics</a:t>
            </a:r>
            <a:r>
              <a:rPr lang="de-DE" sz="2000" dirty="0">
                <a:solidFill>
                  <a:srgbClr val="1B335C"/>
                </a:solidFill>
                <a:latin typeface="Montserrat"/>
                <a:sym typeface="Montserrat"/>
              </a:rPr>
              <a:t>, …)</a:t>
            </a:r>
          </a:p>
          <a:p>
            <a:pPr marL="609585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Case Annotation Guidelines</a:t>
            </a:r>
          </a:p>
          <a:p>
            <a:pPr marL="1066785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Discuss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country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level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annotion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guidelines</a:t>
            </a:r>
            <a:endParaRPr lang="de-DE" sz="20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66785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Contribute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FG 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Annotation Plattform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Discussion</a:t>
            </a:r>
            <a:endParaRPr lang="de-DE" sz="2000" b="1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609585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TDD &amp;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Outreach</a:t>
            </a:r>
            <a:endParaRPr lang="de-DE" sz="2000" b="1" dirty="0">
              <a:solidFill>
                <a:srgbClr val="1B335C"/>
              </a:solidFill>
              <a:latin typeface="Montserrat Medium"/>
              <a:ea typeface="Montserrat"/>
              <a:cs typeface="Montserrat"/>
              <a:sym typeface="Montserrat Medium"/>
            </a:endParaRPr>
          </a:p>
          <a:p>
            <a:pPr marL="1066785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Discuss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Ethics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section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with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corresponding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 WG</a:t>
            </a:r>
            <a:endParaRPr lang="de-DE" sz="2000"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66785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Metrics</a:t>
            </a:r>
            <a:endParaRPr lang="de-DE" sz="20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66785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Regulatory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Considerations</a:t>
            </a:r>
            <a:endParaRPr lang="de-DE" sz="20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066785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More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systematic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approach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fill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„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yellow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  <a:p>
            <a:pPr marL="609585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endParaRPr lang="de-DE" sz="24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719200" y="560167"/>
            <a:ext cx="79164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Next Steps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What to focus on until meeting I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7" y="513367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01DFAF9-510F-3C43-AB72-14D58B821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272" y="2681317"/>
            <a:ext cx="2751828" cy="39024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677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/>
        </p:nvSpPr>
        <p:spPr>
          <a:xfrm>
            <a:off x="719200" y="560167"/>
            <a:ext cx="8487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Live Demo Links</a:t>
            </a:r>
            <a:endParaRPr sz="3733" i="1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719200" y="1900167"/>
            <a:ext cx="11062492" cy="4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585" indent="-423323">
              <a:lnSpc>
                <a:spcPct val="150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de-DE" sz="24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Model:</a:t>
            </a:r>
          </a:p>
          <a:p>
            <a:pPr marL="1066785" lvl="1" indent="-423323">
              <a:lnSpc>
                <a:spcPct val="150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de-DE" sz="2400" dirty="0">
                <a:hlinkClick r:id="rId3"/>
              </a:rPr>
              <a:t>https://docs.google.com/spreadsheets/d/111D40yoJqvvHZEYI8RNSnemGf0abC9hQjQ7crFzNrdk/edit#gid=980125545</a:t>
            </a:r>
            <a:r>
              <a:rPr lang="de-DE" sz="24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marL="609585" indent="-423323">
              <a:lnSpc>
                <a:spcPct val="150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de-DE" sz="24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Demo: </a:t>
            </a:r>
          </a:p>
          <a:p>
            <a:pPr marL="1066785" lvl="1" indent="-423323">
              <a:lnSpc>
                <a:spcPct val="150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de-DE" sz="2400" dirty="0">
                <a:hlinkClick r:id="rId4"/>
              </a:rPr>
              <a:t>https://demo-who2019.air.babylontech.co.uk:5005/</a:t>
            </a:r>
            <a:endParaRPr lang="de-DE" sz="2400"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4477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/>
          <p:nvPr/>
        </p:nvSpPr>
        <p:spPr>
          <a:xfrm>
            <a:off x="0" y="0"/>
            <a:ext cx="12217200" cy="6858000"/>
          </a:xfrm>
          <a:prstGeom prst="rect">
            <a:avLst/>
          </a:prstGeom>
          <a:solidFill>
            <a:srgbClr val="1C345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1C345B"/>
              </a:solidFill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266567" y="365267"/>
            <a:ext cx="5518000" cy="2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4000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Thank you!</a:t>
            </a:r>
            <a:endParaRPr sz="4000" dirty="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endParaRPr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sz="16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en" sz="24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WHO/ITU FG AI4H TG Symptom Assessment</a:t>
            </a:r>
            <a:endParaRPr sz="2400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r>
              <a:rPr lang="en" sz="24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G</a:t>
            </a:r>
            <a:endParaRPr sz="2400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r>
              <a:rPr lang="de-DE" sz="24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Brasilia, 22-24 </a:t>
            </a:r>
            <a:r>
              <a:rPr lang="de-DE" sz="2400" dirty="0" err="1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January</a:t>
            </a:r>
            <a:r>
              <a:rPr lang="de-DE" sz="2400" dirty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2020</a:t>
            </a:r>
          </a:p>
          <a:p>
            <a:endParaRPr lang="de-DE" sz="2400" dirty="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l="8340" t="8206"/>
          <a:stretch/>
        </p:blipFill>
        <p:spPr>
          <a:xfrm>
            <a:off x="385614" y="4380460"/>
            <a:ext cx="5292432" cy="217262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/>
          <p:nvPr/>
        </p:nvSpPr>
        <p:spPr>
          <a:xfrm>
            <a:off x="5859623" y="365266"/>
            <a:ext cx="6176000" cy="620397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8" name="Google Shape;18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8425" y="654198"/>
            <a:ext cx="712024" cy="108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1200" y="3332220"/>
            <a:ext cx="1785331" cy="61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71562" y="2319848"/>
            <a:ext cx="822229" cy="8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 descr="Babylon health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43393" y="2458504"/>
            <a:ext cx="2279500" cy="5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 descr="Image result for isabelhealthcar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124492" y="2443391"/>
            <a:ext cx="1423644" cy="598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95664" y="1496133"/>
            <a:ext cx="2651100" cy="60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31820" y="651387"/>
            <a:ext cx="2279484" cy="736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095664" y="3488254"/>
            <a:ext cx="2651093" cy="550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49251" y="1617152"/>
            <a:ext cx="1613217" cy="42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DF3F4352-D7A2-864F-8ADD-31A151C999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63399" y="4542241"/>
            <a:ext cx="2463132" cy="69240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256BE82-CBF2-494D-BE84-D8D0B1F0B5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70832" y="4431687"/>
            <a:ext cx="977304" cy="112471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035D1E8-FF6C-2049-8843-B8C0ADFCB89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42305" y="4501759"/>
            <a:ext cx="1008383" cy="108363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075E65F-C507-654C-9754-A7D231B603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5162" y="657176"/>
            <a:ext cx="1319711" cy="70729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ACA9E57-1226-6D41-9BC2-B680D10882C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4437" y="5391002"/>
            <a:ext cx="21971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4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951" y="2353800"/>
            <a:ext cx="53721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96167" y="371900"/>
            <a:ext cx="11367200" cy="17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Meeting H Update Topic Group 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“Symptom Assessment”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409963" y="5258333"/>
            <a:ext cx="5492400" cy="7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2400" dirty="0"/>
              <a:t>Brasilia, 22-24 January 2020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5889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516000" y="1476997"/>
            <a:ext cx="9846000" cy="47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585" indent="-423323">
              <a:lnSpc>
                <a:spcPct val="115000"/>
              </a:lnSpc>
              <a:spcBef>
                <a:spcPts val="1600"/>
              </a:spcBef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Growing shortage of health workers</a:t>
            </a:r>
            <a:endParaRPr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Growing population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Increasing life expectancy, but also burden of disease  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7.2 million shortfall in 2013 to 12.9 million by 2035</a:t>
            </a:r>
            <a:endParaRPr i="1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85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Growing shortage in developed countries</a:t>
            </a:r>
            <a:endParaRPr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Less and less time for patients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Large proportion of doctor time spent on minor problems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8 years for rare disease diagnosis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85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AI could help to close this gap</a:t>
            </a:r>
            <a:endParaRPr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Especially in the field of symptom based decisions support tools 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“Symptom-Checkers” for supporting patients and health workers</a:t>
            </a: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Large potential to reduce cost and optimize care navigation too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85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But Standardized Benchmarking is needed</a:t>
            </a:r>
            <a:endParaRPr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FG AI4H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TG-Symptom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85">
              <a:lnSpc>
                <a:spcPct val="115000"/>
              </a:lnSpc>
              <a:spcBef>
                <a:spcPts val="1600"/>
              </a:spcBef>
            </a:pPr>
            <a:endParaRPr sz="24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85">
              <a:lnSpc>
                <a:spcPct val="150000"/>
              </a:lnSpc>
              <a:spcBef>
                <a:spcPts val="1600"/>
              </a:spcBef>
            </a:pPr>
            <a:endParaRPr sz="2400" dirty="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16000" y="727333"/>
            <a:ext cx="9011600" cy="1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ts val="1100"/>
            </a:pP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ts val="1100"/>
            </a:pP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Why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AI-</a:t>
            </a:r>
            <a:r>
              <a:rPr lang="de-DE" sz="3733" dirty="0" err="1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based</a:t>
            </a:r>
            <a:r>
              <a:rPr lang="de-DE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Symptom Assessment?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ts val="1100"/>
            </a:pPr>
            <a:endParaRPr sz="3733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7" y="513367"/>
            <a:ext cx="1781733" cy="76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09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719200" y="1588200"/>
            <a:ext cx="10048000" cy="4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585" indent="-423323">
              <a:lnSpc>
                <a:spcPct val="115000"/>
              </a:lnSpc>
              <a:spcBef>
                <a:spcPts val="1600"/>
              </a:spcBef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Inputs</a:t>
            </a:r>
            <a:endParaRPr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General Patient Information (age, sex, pregnancy, region, …)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Presenting Complaints (coded symptoms, free texts )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Additional symptoms, findings, factors, attributes, (lab, imaging, genetics, …)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85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Outputs</a:t>
            </a:r>
            <a:endParaRPr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Pre-Clinical Triage (emergency, see doctor today, self-care … )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Differential Diagnosis (disease A 93%, B 73% - e.g. in  ICD10, </a:t>
            </a:r>
            <a:r>
              <a:rPr lang="en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SnomedCT</a:t>
            </a: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Additional diagnostic tests to perform, treatment advice, explanations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85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Scores &amp; Metrics</a:t>
            </a:r>
            <a:endParaRPr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Top-N Condition Accuracy,  Quality/distance of differentials …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397923">
              <a:lnSpc>
                <a:spcPct val="115000"/>
              </a:lnSpc>
              <a:buClr>
                <a:srgbClr val="1B335C"/>
              </a:buClr>
              <a:buSzPts val="11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Triage Accuracy, Deviation from correct triage</a:t>
            </a:r>
          </a:p>
          <a:p>
            <a:pPr marL="1219170" lvl="1" indent="-397923">
              <a:lnSpc>
                <a:spcPct val="115000"/>
              </a:lnSpc>
              <a:buClr>
                <a:srgbClr val="1B335C"/>
              </a:buClr>
              <a:buSzPts val="11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Robustness, informative scores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85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Report</a:t>
            </a:r>
            <a:endParaRPr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By data source, condition set, specialty, region, age-group, sex, ...</a:t>
            </a:r>
            <a:endParaRPr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85">
              <a:lnSpc>
                <a:spcPct val="115000"/>
              </a:lnSpc>
              <a:spcBef>
                <a:spcPts val="1600"/>
              </a:spcBef>
            </a:pPr>
            <a:endParaRPr sz="24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spcBef>
                <a:spcPts val="1600"/>
              </a:spcBef>
            </a:pPr>
            <a:endParaRPr sz="24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719201" y="513367"/>
            <a:ext cx="64300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3733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Benchmarking</a:t>
            </a:r>
            <a:endParaRPr sz="3733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spcBef>
                <a:spcPts val="400"/>
              </a:spcBef>
              <a:buClr>
                <a:srgbClr val="000000"/>
              </a:buClr>
              <a:buSzPts val="1100"/>
            </a:pPr>
            <a:r>
              <a:rPr lang="en" sz="320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What do we need?</a:t>
            </a:r>
            <a:endParaRPr sz="320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7" y="513367"/>
            <a:ext cx="1781733" cy="76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18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719200" y="1496033"/>
            <a:ext cx="10048000" cy="4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585" indent="-423323">
              <a:lnSpc>
                <a:spcPct val="115000"/>
              </a:lnSpc>
              <a:spcBef>
                <a:spcPts val="1600"/>
              </a:spcBef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Challenge: high quality independently curated data sets</a:t>
            </a:r>
            <a:endParaRPr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AI Providers</a:t>
            </a:r>
            <a:endParaRPr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Have datasets for internal QA and evaluation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But they have seen it – possibly </a:t>
            </a:r>
            <a:r>
              <a:rPr lang="en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overfit</a:t>
            </a: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to unknown degree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85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Clinics / Hospitals</a:t>
            </a:r>
            <a:endParaRPr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Incomplete (negative evidence vs. missing often not explicit)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Doctor specific, templates, abbreviated free text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Reimbursement bias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85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Solution</a:t>
            </a:r>
            <a:endParaRPr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de-DE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Case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annotation</a:t>
            </a:r>
            <a:r>
              <a:rPr lang="de-DE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platform</a:t>
            </a:r>
            <a:endParaRPr lang="en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Distributed creation of 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828754" lvl="2" indent="-397923">
              <a:lnSpc>
                <a:spcPct val="115000"/>
              </a:lnSpc>
              <a:buClr>
                <a:srgbClr val="1B335C"/>
              </a:buClr>
              <a:buSzPts val="1100"/>
              <a:buFont typeface="Montserrat Medium"/>
              <a:buAutoNum type="romanLcPeriod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Case vignettes peer reviewed by x doctors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828754" lvl="2" indent="-397923">
              <a:lnSpc>
                <a:spcPct val="115000"/>
              </a:lnSpc>
              <a:buClr>
                <a:srgbClr val="1B335C"/>
              </a:buClr>
              <a:buSzPts val="1100"/>
              <a:buFont typeface="Montserrat Medium"/>
              <a:buAutoNum type="romanLcPeriod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Clinical cases labeled by x doctors </a:t>
            </a:r>
            <a:endParaRPr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Synthetic Data -&gt; will be needed in any case</a:t>
            </a:r>
          </a:p>
          <a:p>
            <a:pPr>
              <a:lnSpc>
                <a:spcPct val="115000"/>
              </a:lnSpc>
              <a:spcBef>
                <a:spcPts val="1600"/>
              </a:spcBef>
            </a:pPr>
            <a:endParaRPr sz="24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>
              <a:lnSpc>
                <a:spcPct val="115000"/>
              </a:lnSpc>
              <a:spcBef>
                <a:spcPts val="1600"/>
              </a:spcBef>
            </a:pPr>
            <a:endParaRPr sz="24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50000"/>
              </a:lnSpc>
              <a:spcBef>
                <a:spcPts val="1600"/>
              </a:spcBef>
            </a:pPr>
            <a:endParaRPr sz="1333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719201" y="310167"/>
            <a:ext cx="64300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3733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Benchmarking - Data</a:t>
            </a:r>
            <a:endParaRPr sz="3733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" sz="320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What Data do we need?</a:t>
            </a:r>
            <a:endParaRPr sz="3733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7" y="513367"/>
            <a:ext cx="1781733" cy="76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54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719200" y="1496033"/>
            <a:ext cx="10048000" cy="4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585" indent="-423323">
              <a:lnSpc>
                <a:spcPct val="115000"/>
              </a:lnSpc>
              <a:spcBef>
                <a:spcPts val="1600"/>
              </a:spcBef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de-DE" sz="24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Minimal Minimal </a:t>
            </a:r>
            <a:r>
              <a:rPr lang="de-DE" sz="24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Viable</a:t>
            </a:r>
            <a:r>
              <a:rPr lang="de-DE" sz="24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Benchmarking MMVB 1.0-x.0</a:t>
            </a: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Benchmarking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platform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where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everything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visible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everyone</a:t>
            </a: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Synthetic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dummy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data</a:t>
            </a: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Dummy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algorithms</a:t>
            </a: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Some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first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metrics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Some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first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report</a:t>
            </a: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Wingdings" pitchFamily="2" charset="2"/>
              </a:rPr>
              <a:t>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learn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all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things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we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need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learn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real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benchmarking</a:t>
            </a:r>
            <a:endParaRPr lang="de-DE" sz="2000"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"/>
              <a:buChar char="●"/>
            </a:pPr>
            <a:r>
              <a:rPr lang="de-DE" sz="24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Minimal </a:t>
            </a:r>
            <a:r>
              <a:rPr lang="de-DE" sz="24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Viable</a:t>
            </a:r>
            <a:r>
              <a:rPr lang="de-DE" sz="24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Benchmarking MVB</a:t>
            </a: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first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real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benchmarking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Real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data</a:t>
            </a:r>
            <a:endParaRPr lang="de-DE" sz="2000" dirty="0">
              <a:solidFill>
                <a:srgbClr val="1B335C"/>
              </a:solidFill>
              <a:latin typeface="Montserrat Medium"/>
              <a:sym typeface="Montserrat Medium"/>
            </a:endParaRP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Real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company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Ais</a:t>
            </a: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Real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results</a:t>
            </a:r>
            <a:endParaRPr lang="de-DE" sz="2000" dirty="0">
              <a:solidFill>
                <a:srgbClr val="1B335C"/>
              </a:solidFill>
              <a:latin typeface="Montserrat Medium"/>
              <a:sym typeface="Montserrat Medium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719201" y="310167"/>
            <a:ext cx="64300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Benchmarking - Iterations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What are the step we plan to take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7" y="513367"/>
            <a:ext cx="1781733" cy="76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45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719200" y="1798567"/>
            <a:ext cx="5511200" cy="4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1970" indent="-423323">
              <a:lnSpc>
                <a:spcPct val="115000"/>
              </a:lnSpc>
              <a:buClr>
                <a:srgbClr val="1B335C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London Meeting / MMVB 1</a:t>
            </a:r>
            <a:endParaRPr lang="en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Establish common ground</a:t>
            </a:r>
            <a:endParaRPr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Getting to know each other</a:t>
            </a: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Agree on inputs &amp; output</a:t>
            </a: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Discuss technical implementation details</a:t>
            </a: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Define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simple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disease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model</a:t>
            </a:r>
            <a:endParaRPr lang="de-DE" sz="20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en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Discuss how to approach case annotation</a:t>
            </a: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MMVB 1.0</a:t>
            </a:r>
          </a:p>
          <a:p>
            <a:pPr marL="761970" indent="-423323">
              <a:lnSpc>
                <a:spcPct val="115000"/>
              </a:lnSpc>
              <a:buClr>
                <a:srgbClr val="1B335C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Berlin Meeting / MMVB 2</a:t>
            </a:r>
            <a:endParaRPr lang="de-DE" sz="20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Symptom Attributes</a:t>
            </a: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Refined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risk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factors</a:t>
            </a:r>
            <a:endParaRPr lang="de-DE" sz="2000" dirty="0">
              <a:solidFill>
                <a:srgbClr val="1B335C"/>
              </a:solidFill>
              <a:latin typeface="Montserrat Medium"/>
              <a:sym typeface="Montserrat Medium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Started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discussion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on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ontologies</a:t>
            </a:r>
            <a:endParaRPr lang="de-DE" sz="2000" dirty="0">
              <a:solidFill>
                <a:srgbClr val="1B335C"/>
              </a:solidFill>
              <a:latin typeface="Montserrat Medium"/>
              <a:sym typeface="Montserrat Medium"/>
            </a:endParaRPr>
          </a:p>
          <a:p>
            <a:pPr marL="761970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endParaRPr lang="de-DE" sz="2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19170" lvl="1" indent="-423323">
              <a:lnSpc>
                <a:spcPct val="115000"/>
              </a:lnSpc>
              <a:buClr>
                <a:srgbClr val="1B335C"/>
              </a:buClr>
              <a:buSzPts val="1400"/>
              <a:buFont typeface="Montserrat Medium"/>
              <a:buChar char="○"/>
            </a:pPr>
            <a:endParaRPr lang="en"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ct val="115000"/>
              </a:lnSpc>
              <a:spcBef>
                <a:spcPts val="1600"/>
              </a:spcBef>
            </a:pPr>
            <a:endParaRPr sz="24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85">
              <a:lnSpc>
                <a:spcPct val="115000"/>
              </a:lnSpc>
              <a:spcBef>
                <a:spcPts val="1600"/>
              </a:spcBef>
            </a:pPr>
            <a:endParaRPr sz="24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609585">
              <a:lnSpc>
                <a:spcPct val="115000"/>
              </a:lnSpc>
              <a:spcBef>
                <a:spcPts val="1600"/>
              </a:spcBef>
            </a:pPr>
            <a:endParaRPr sz="24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>
              <a:lnSpc>
                <a:spcPct val="150000"/>
              </a:lnSpc>
              <a:spcBef>
                <a:spcPts val="1600"/>
              </a:spcBef>
            </a:pPr>
            <a:endParaRPr sz="2400" dirty="0">
              <a:solidFill>
                <a:srgbClr val="1B335C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719200" y="560167"/>
            <a:ext cx="8487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r>
              <a:rPr lang="en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London/Berlin Meeting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7" y="513367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 rotWithShape="1">
          <a:blip r:embed="rId4">
            <a:alphaModFix/>
          </a:blip>
          <a:srcRect t="16969" b="6401"/>
          <a:stretch/>
        </p:blipFill>
        <p:spPr>
          <a:xfrm>
            <a:off x="7607808" y="1431153"/>
            <a:ext cx="4421644" cy="24491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8" name="Google Shape;108;p20"/>
          <p:cNvSpPr txBox="1"/>
          <p:nvPr/>
        </p:nvSpPr>
        <p:spPr>
          <a:xfrm>
            <a:off x="7498080" y="3752450"/>
            <a:ext cx="5136400" cy="2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67" dirty="0"/>
              <a:t>*Rex Cooper / </a:t>
            </a:r>
            <a:r>
              <a:rPr lang="en" sz="1467" dirty="0" err="1"/>
              <a:t>Your.MD</a:t>
            </a:r>
            <a:r>
              <a:rPr lang="en" sz="1467" dirty="0"/>
              <a:t> is missing in the picture</a:t>
            </a:r>
            <a:endParaRPr sz="1467" dirty="0"/>
          </a:p>
        </p:txBody>
      </p:sp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A9A84481-A19B-6D4D-9F8B-FC855085618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9970" b="2250"/>
          <a:stretch/>
        </p:blipFill>
        <p:spPr>
          <a:xfrm>
            <a:off x="7607808" y="4216372"/>
            <a:ext cx="4421644" cy="24491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006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0" y="1595366"/>
            <a:ext cx="10461200" cy="480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585" indent="-406390">
              <a:lnSpc>
                <a:spcPct val="115000"/>
              </a:lnSpc>
              <a:spcBef>
                <a:spcPts val="1600"/>
              </a:spcBef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New Topic Group Members - (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now</a:t>
            </a:r>
            <a:r>
              <a:rPr lang="de-DE" sz="20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b="1" dirty="0">
                <a:solidFill>
                  <a:srgbClr val="1B335C"/>
                </a:solidFill>
                <a:latin typeface="Montserrat"/>
                <a:sym typeface="Montserrat"/>
              </a:rPr>
              <a:t>14+2)</a:t>
            </a: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Before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Meeting G: Ada, Babylon,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Baidu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Buoy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Deepcare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Infermedica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Inspired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Idea</a:t>
            </a:r>
            <a:r>
              <a:rPr lang="de-DE" altLang="zh-Hans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s</a:t>
            </a:r>
            <a:r>
              <a:rPr lang="de-DE" altLang="zh-Hans" sz="20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Isabel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Healthcare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mfine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, </a:t>
            </a:r>
            <a:r>
              <a:rPr lang="de-DE" sz="2000" b="1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MyDoctor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Symptify</a:t>
            </a:r>
            <a:r>
              <a:rPr lang="de-DE" altLang="zh-Hans" sz="2000" dirty="0">
                <a:solidFill>
                  <a:srgbClr val="1B335C"/>
                </a:solidFill>
                <a:latin typeface="Montserrat Medium"/>
                <a:sym typeface="Montserrat"/>
              </a:rPr>
              <a:t>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Visiba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Care,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Your.MD</a:t>
            </a:r>
            <a:endParaRPr lang="de-DE" sz="2000" dirty="0">
              <a:solidFill>
                <a:srgbClr val="1B335C"/>
              </a:solidFill>
              <a:latin typeface="Montserrat Medium"/>
              <a:sym typeface="Montserrat Medium"/>
            </a:endParaRP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Since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Meeting G: </a:t>
            </a:r>
            <a:r>
              <a:rPr lang="de-DE" sz="2000" b="1" dirty="0">
                <a:solidFill>
                  <a:srgbClr val="1B335C"/>
                </a:solidFill>
                <a:latin typeface="Montserrat Medium"/>
                <a:sym typeface="Montserrat Medium"/>
              </a:rPr>
              <a:t>1DOC3</a:t>
            </a: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Independent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contributors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: Thomas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"/>
                <a:cs typeface="Montserrat"/>
                <a:sym typeface="Montserrat Medium"/>
              </a:rPr>
              <a:t>Neumark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, </a:t>
            </a:r>
            <a:r>
              <a:rPr lang="de-DE" sz="2000" dirty="0">
                <a:solidFill>
                  <a:srgbClr val="1B335C"/>
                </a:solidFill>
                <a:latin typeface="Montserrat Medium"/>
              </a:rPr>
              <a:t>Muhammad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</a:rPr>
              <a:t>Murhaba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 </a:t>
            </a:r>
            <a:endParaRPr lang="de-DE" sz="2000"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Minimal Minimal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Viable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Benchmarking 1.0 (MMVB)</a:t>
            </a: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Added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support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for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benchmarking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 on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doctor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defined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cases</a:t>
            </a:r>
            <a:endParaRPr lang="de-DE" sz="2000" dirty="0">
              <a:solidFill>
                <a:srgbClr val="1B335C"/>
              </a:solidFill>
              <a:latin typeface="Montserrat Medium"/>
              <a:sym typeface="Montserrat"/>
            </a:endParaRP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"/>
              </a:rPr>
              <a:t>One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new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Toy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AI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by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Inspired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Ideas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	</a:t>
            </a:r>
            <a:endParaRPr lang="de-DE" sz="2000"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Continue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Refinement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of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TDD &amp; Call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Participation</a:t>
            </a:r>
            <a:endParaRPr lang="de-DE" sz="2000"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New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numbers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! H-021-A01, H021-A02</a:t>
            </a: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MMVB 1.0 (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use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doctor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cases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)</a:t>
            </a:r>
          </a:p>
          <a:p>
            <a:pPr marL="203195">
              <a:lnSpc>
                <a:spcPct val="115000"/>
              </a:lnSpc>
              <a:spcBef>
                <a:spcPts val="1600"/>
              </a:spcBef>
              <a:buClr>
                <a:srgbClr val="1B335C"/>
              </a:buClr>
              <a:buSzPts val="1200"/>
            </a:pPr>
            <a:endParaRPr lang="de-DE" sz="2000"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since meeting G</a:t>
            </a:r>
            <a:endParaRPr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7" y="513367"/>
            <a:ext cx="1781733" cy="769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7558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/>
        </p:nvSpPr>
        <p:spPr>
          <a:xfrm>
            <a:off x="719201" y="1727716"/>
            <a:ext cx="6710300" cy="480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609585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en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Online Collaboration</a:t>
            </a:r>
            <a:endParaRPr sz="2000"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Telco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Meeting 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(#14-#15)</a:t>
            </a: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TG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reflector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fgai4htgsymptom@lists.itu.int​​  (56 </a:t>
            </a:r>
            <a:r>
              <a:rPr lang="de-DE" sz="2000" b="1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subscribers</a:t>
            </a:r>
            <a:r>
              <a:rPr lang="de-DE" sz="2000" b="1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(+12))</a:t>
            </a: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Migrated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all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meeting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documents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 SharePoint</a:t>
            </a: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endParaRPr lang="en" sz="2000"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09585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"/>
              <a:buChar char="●"/>
            </a:pPr>
            <a:r>
              <a:rPr lang="en" sz="2000" b="1" dirty="0">
                <a:solidFill>
                  <a:srgbClr val="1B335C"/>
                </a:solidFill>
                <a:latin typeface="Montserrat"/>
                <a:sym typeface="Montserrat"/>
              </a:rPr>
              <a:t>Focus Group / External</a:t>
            </a: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TG-Dental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onboarding</a:t>
            </a: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WG-DAISAM/DASH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workshop</a:t>
            </a:r>
            <a:r>
              <a:rPr lang="de-DE" sz="2000" dirty="0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participation</a:t>
            </a:r>
            <a:endParaRPr lang="de-DE" sz="2000" dirty="0">
              <a:solidFill>
                <a:srgbClr val="1B33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1219170" lvl="1" indent="-406390">
              <a:lnSpc>
                <a:spcPct val="115000"/>
              </a:lnSpc>
              <a:buClr>
                <a:srgbClr val="1B335C"/>
              </a:buClr>
              <a:buSzPts val="1200"/>
              <a:buFont typeface="Montserrat Medium"/>
              <a:buChar char="○"/>
            </a:pP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Continued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outreach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to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Botnar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and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Wellcome on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requirements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/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criteria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for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funding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benchmarking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case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> </a:t>
            </a:r>
            <a:r>
              <a:rPr lang="de-DE" sz="2000" dirty="0" err="1">
                <a:solidFill>
                  <a:srgbClr val="1B335C"/>
                </a:solidFill>
                <a:latin typeface="Montserrat Medium"/>
                <a:sym typeface="Montserrat Medium"/>
              </a:rPr>
              <a:t>creation</a:t>
            </a:r>
            <a: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  <a:t/>
            </a:r>
            <a:br>
              <a:rPr lang="de-DE" sz="2000" dirty="0">
                <a:solidFill>
                  <a:srgbClr val="1B335C"/>
                </a:solidFill>
                <a:latin typeface="Montserrat Medium"/>
                <a:sym typeface="Montserrat Medium"/>
              </a:rPr>
            </a:br>
            <a:endParaRPr lang="de-DE" sz="2000" dirty="0">
              <a:solidFill>
                <a:srgbClr val="1B335C"/>
              </a:solidFill>
              <a:latin typeface="Montserrat Medium"/>
              <a:sym typeface="Montserrat Medium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endParaRPr sz="2400" b="1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663367" y="513367"/>
            <a:ext cx="8385600" cy="10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3733" dirty="0">
                <a:solidFill>
                  <a:srgbClr val="3BA1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Updates since meeting G</a:t>
            </a:r>
            <a:endParaRPr sz="3200" dirty="0">
              <a:solidFill>
                <a:srgbClr val="1B33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" sz="3200" dirty="0">
                <a:solidFill>
                  <a:srgbClr val="1B335C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3733" dirty="0">
              <a:solidFill>
                <a:srgbClr val="3BA1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4367" y="513367"/>
            <a:ext cx="1781733" cy="769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F11045C-76C7-0641-A9C2-CFB8BE0C1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863" y="4002534"/>
            <a:ext cx="4463054" cy="2679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63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13c52cb54d6c8b687ea58071e52f4e6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19c8027f12dc0326c57fc181fc1116f3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aaea1ea-72e4-4374-b05e-72e2f16fb7ae">
      <UserInfo>
        <DisplayName>Perov, Yura (perovyura)</DisplayName>
        <AccountId>9642</AccountId>
        <AccountType/>
      </UserInfo>
      <UserInfo>
        <DisplayName>Upadhyay, Shubhanan (upadhyaysh)</DisplayName>
        <AccountId>9263</AccountId>
        <AccountType/>
      </UserInfo>
    </SharedWithUsers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13C7F15-660B-4F6C-86B8-C5B31CC22463}"/>
</file>

<file path=customXml/itemProps2.xml><?xml version="1.0" encoding="utf-8"?>
<ds:datastoreItem xmlns:ds="http://schemas.openxmlformats.org/officeDocument/2006/customXml" ds:itemID="{E2FF69E5-1438-4F65-85C5-C86FF8B29B75}"/>
</file>

<file path=customXml/itemProps3.xml><?xml version="1.0" encoding="utf-8"?>
<ds:datastoreItem xmlns:ds="http://schemas.openxmlformats.org/officeDocument/2006/customXml" ds:itemID="{DA7FDC7E-91C3-464D-9022-2B2781A5E0BA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812</Words>
  <Application>Microsoft Office PowerPoint</Application>
  <PresentationFormat>Widescreen</PresentationFormat>
  <Paragraphs>154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Montserrat</vt:lpstr>
      <vt:lpstr>Montserrat Medium</vt:lpstr>
      <vt:lpstr>Montserrat SemiBold</vt:lpstr>
      <vt:lpstr>Noto Sans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 Symptom Meeting H update slides draft</dc:title>
  <dc:creator>A Shroff</dc:creator>
  <cp:lastModifiedBy>TSB</cp:lastModifiedBy>
  <cp:revision>93</cp:revision>
  <dcterms:created xsi:type="dcterms:W3CDTF">2019-05-31T05:03:07Z</dcterms:created>
  <dcterms:modified xsi:type="dcterms:W3CDTF">2020-01-24T09:41:37Z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