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C84DAC-7EF5-4260-A04B-6911F86A5492}">
  <a:tblStyle styleId="{40C84DAC-7EF5-4260-A04B-6911F86A549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9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def24ee98_0_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6def24ee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def24ee98_0_1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6def24ee9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def24ee98_0_2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6def24ee9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itu.int/sites/itu-t/focusgroups/ai4h/docs/FGAI4H-G-207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tu.int/en/ITU-T/focusgroups/ai4h/Documents/listdeliverables.pdf" TargetMode="External"/><Relationship Id="rId4" Type="http://schemas.openxmlformats.org/officeDocument/2006/relationships/hyperlink" Target="https://extranet.itu.int/sites/itu-t/focusgroups/ai4h/docs/FGAI4H-G-207-A03.doc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itu.int/sites/itu-t/focusgroups/ai4h/docs/FGAI4H-G-207.doc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markus.wenzel@hhi.fraunhofer.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itu.int/sites/itu-t/focusgroups/ai4h/docs/FGAI4H-G-207-A03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luis.oala@hhi.fraunhofer.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u.int/go/fgai4h/colla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luis.oala@hhi.fraunhofer.de" TargetMode="External"/><Relationship Id="rId4" Type="http://schemas.openxmlformats.org/officeDocument/2006/relationships/hyperlink" Target="mailto:markus.wenzel@hhi.fraunhofer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keTvJXLwlKF2HUVA9ogrA1uDDiqO_9TiMtw5XkCIU54/edit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dtOk4NCiWki0xRJM64iMyt-aTIZbEPF3RTn-K0Vfi44/edit?usp=sharing" TargetMode="External"/><Relationship Id="rId3" Type="http://schemas.openxmlformats.org/officeDocument/2006/relationships/hyperlink" Target="https://docs.google.com/spreadsheets/d/1u3p5QrqkArL8_tJ8I1O5_j3qYIeycYLP0TD0siWmfM4/edit?usp=sharing" TargetMode="External"/><Relationship Id="rId7" Type="http://schemas.openxmlformats.org/officeDocument/2006/relationships/hyperlink" Target="https://docs.google.com/presentation/d/1-TfVH0H-FX29ES7mtYYAajd29MfBFHl39zlR_8YddHo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presentation/d/1uF8JEmQV_4bjDVBlJiygrR_fXTa4uTZyt8W79UQIfo8/edit?usp=sharing" TargetMode="External"/><Relationship Id="rId5" Type="http://schemas.openxmlformats.org/officeDocument/2006/relationships/hyperlink" Target="https://itu.zoom.us/j/618248566" TargetMode="External"/><Relationship Id="rId4" Type="http://schemas.openxmlformats.org/officeDocument/2006/relationships/hyperlink" Target="https://gitlab.hhi.fraunhofer.de/fgai4h" TargetMode="Externa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itu.int/pub/T-PROC-KALEI-2019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u.int/go/fgai4h/collab" TargetMode="External"/><Relationship Id="rId5" Type="http://schemas.openxmlformats.org/officeDocument/2006/relationships/hyperlink" Target="https://www.itu.int/en/ITU-T/academia/kaleidoscope/2019/Pages/default.aspx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itu.int/en/ITU-T/academia/kaleidoscope/2019/Documents/Presentations/S4.1_Markus_Wenzel.pdf" TargetMode="Externa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6210300" y="935321"/>
            <a:ext cx="22745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FGAI4H-H-036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5646206" y="1304653"/>
            <a:ext cx="28019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Brasilia, 22-24 January 2020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1" name="Google Shape;91;p13"/>
          <p:cNvGraphicFramePr/>
          <p:nvPr>
            <p:extLst>
              <p:ext uri="{D42A27DB-BD31-4B8C-83A1-F6EECF244321}">
                <p14:modId xmlns:p14="http://schemas.microsoft.com/office/powerpoint/2010/main" val="3705434679"/>
              </p:ext>
            </p:extLst>
          </p:nvPr>
        </p:nvGraphicFramePr>
        <p:xfrm>
          <a:off x="907452" y="1841501"/>
          <a:ext cx="7540750" cy="2119237"/>
        </p:xfrm>
        <a:graphic>
          <a:graphicData uri="http://schemas.openxmlformats.org/drawingml/2006/table">
            <a:tbl>
              <a:tblPr firstRow="1" bandRow="1">
                <a:noFill/>
                <a:tableStyleId>{40C84DAC-7EF5-4260-A04B-6911F86A5492}</a:tableStyleId>
              </a:tblPr>
              <a:tblGrid>
                <a:gridCol w="12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9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0000"/>
                          </a:solidFill>
                        </a:rPr>
                        <a:t>Source:</a:t>
                      </a:r>
                      <a:endParaRPr sz="180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WG-DASH, WG-DAISAM and WG-Operations</a:t>
                      </a:r>
                      <a:endParaRPr sz="18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3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Title:</a:t>
                      </a:r>
                      <a:endParaRPr sz="180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Working group updates and deliverables N°7 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</a:rPr>
                        <a:t>AI for Health Evaluation Specification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en-US" sz="1800" dirty="0"/>
                        <a:t>N°7.3 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</a:rPr>
                        <a:t>AI Test Metric Specification</a:t>
                      </a:r>
                      <a:endParaRPr sz="1800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9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Purpose:</a:t>
                      </a:r>
                      <a:endParaRPr sz="180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Discussion</a:t>
                      </a:r>
                      <a:endParaRPr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2" name="Google Shape;92;p13"/>
          <p:cNvGraphicFramePr/>
          <p:nvPr/>
        </p:nvGraphicFramePr>
        <p:xfrm>
          <a:off x="907451" y="3791421"/>
          <a:ext cx="7540725" cy="640090"/>
        </p:xfrm>
        <a:graphic>
          <a:graphicData uri="http://schemas.openxmlformats.org/drawingml/2006/table">
            <a:tbl>
              <a:tblPr firstRow="1" bandRow="1">
                <a:noFill/>
                <a:tableStyleId>{40C84DAC-7EF5-4260-A04B-6911F86A5492}</a:tableStyleId>
              </a:tblPr>
              <a:tblGrid>
                <a:gridCol w="128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Contact:</a:t>
                      </a:r>
                      <a:endParaRPr sz="180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Luis Oala</a:t>
                      </a:r>
                      <a:endParaRPr sz="1800" b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Markus Wenzel</a:t>
                      </a:r>
                      <a:endParaRPr sz="1800" b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E-mail: luis.oala@hhi.fraunhofer.de     markus.wenzel@hhi.fraunhofer.de</a:t>
                      </a:r>
                      <a:endParaRPr sz="1800" b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3" name="Google Shape;93;p13"/>
          <p:cNvCxnSpPr/>
          <p:nvPr/>
        </p:nvCxnSpPr>
        <p:spPr>
          <a:xfrm>
            <a:off x="997526" y="3333235"/>
            <a:ext cx="7450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94" name="Google Shape;94;p13"/>
          <p:cNvGraphicFramePr/>
          <p:nvPr/>
        </p:nvGraphicFramePr>
        <p:xfrm>
          <a:off x="907451" y="4427575"/>
          <a:ext cx="7577450" cy="1463050"/>
        </p:xfrm>
        <a:graphic>
          <a:graphicData uri="http://schemas.openxmlformats.org/drawingml/2006/table">
            <a:tbl>
              <a:tblPr firstRow="1" bandRow="1">
                <a:noFill/>
                <a:tableStyleId>{40C84DAC-7EF5-4260-A04B-6911F86A5492}</a:tableStyleId>
              </a:tblPr>
              <a:tblGrid>
                <a:gridCol w="104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Abstract:</a:t>
                      </a:r>
                      <a:endParaRPr sz="1800" b="1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After giving </a:t>
                      </a:r>
                      <a:r>
                        <a:rPr lang="en-US" sz="1800" b="0" dirty="0">
                          <a:solidFill>
                            <a:schemeClr val="dk1"/>
                          </a:solidFill>
                        </a:rPr>
                        <a:t>updates for WG-DAISAM and WG-Operations,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we propose initial outlines for the future deliverables N°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</a:rPr>
                        <a:t>7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</a:rPr>
                        <a:t>AI4H Evaluation Specification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and N°7.3 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</a:rPr>
                        <a:t>AI Test Metric Specification. </a:t>
                      </a:r>
                      <a:endParaRPr b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</a:rPr>
                        <a:t>More information can be found in the documents </a:t>
                      </a:r>
                      <a:r>
                        <a:rPr lang="en-US" sz="1800" b="0" u="sng" dirty="0">
                          <a:solidFill>
                            <a:schemeClr val="hlink"/>
                          </a:solidFill>
                          <a:hlinkClick r:id="rId3"/>
                        </a:rPr>
                        <a:t>FGAI4H-G-207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en-US" sz="1800" b="0" u="sng" dirty="0">
                          <a:solidFill>
                            <a:schemeClr val="hlink"/>
                          </a:solidFill>
                          <a:hlinkClick r:id="rId4"/>
                        </a:rPr>
                        <a:t>FGAI4H-G-207-A03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 (and the list of deliverables </a:t>
                      </a:r>
                      <a:r>
                        <a:rPr lang="en-US" sz="1800" b="0" u="sng" dirty="0">
                          <a:solidFill>
                            <a:schemeClr val="hlink"/>
                          </a:solidFill>
                          <a:hlinkClick r:id="rId5"/>
                        </a:rPr>
                        <a:t>FGAI4H-G-200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).</a:t>
                      </a:r>
                      <a:endParaRPr sz="18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Planned </a:t>
            </a:r>
            <a:r>
              <a:rPr lang="en-US" i="1"/>
              <a:t>Evaluation</a:t>
            </a:r>
            <a:r>
              <a:rPr lang="en-US"/>
              <a:t> Deliverables</a:t>
            </a:r>
            <a:endParaRPr/>
          </a:p>
        </p:txBody>
      </p:sp>
      <p:graphicFrame>
        <p:nvGraphicFramePr>
          <p:cNvPr id="360" name="Google Shape;360;p22"/>
          <p:cNvGraphicFramePr/>
          <p:nvPr/>
        </p:nvGraphicFramePr>
        <p:xfrm>
          <a:off x="628650" y="1825625"/>
          <a:ext cx="7886725" cy="3037900"/>
        </p:xfrm>
        <a:graphic>
          <a:graphicData uri="http://schemas.openxmlformats.org/drawingml/2006/table">
            <a:tbl>
              <a:tblPr firstRow="1" bandRow="1">
                <a:noFill/>
                <a:tableStyleId>{40C84DAC-7EF5-4260-A04B-6911F86A5492}</a:tableStyleId>
              </a:tblPr>
              <a:tblGrid>
                <a:gridCol w="52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N°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Deliverable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Initial Editor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AI4H </a:t>
                      </a:r>
                      <a:r>
                        <a:rPr lang="en-US" sz="1800"/>
                        <a:t>e</a:t>
                      </a:r>
                      <a:r>
                        <a:rPr lang="en-US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valuation specification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Markus Wenzel (Fraunhofer HHI)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7.1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AI4H evaluation process description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Sheng Wu (World Health Organization)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7.2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AI test specification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Auss Abbood (Robert Koch Institute)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7.3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AI test metric specification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Luis Oala (Fraunhofer HHI)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7.4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Clinical validation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Naomi Lee &amp; Rupa Sarkar (The Lancet), Manjula Singh (Indian Council of Medical Research)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1" name="Google Shape;361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pSp>
        <p:nvGrpSpPr>
          <p:cNvPr id="362" name="Google Shape;362;p22"/>
          <p:cNvGrpSpPr/>
          <p:nvPr/>
        </p:nvGrpSpPr>
        <p:grpSpPr>
          <a:xfrm>
            <a:off x="174510" y="6356350"/>
            <a:ext cx="878267" cy="365125"/>
            <a:chOff x="174510" y="6356350"/>
            <a:chExt cx="878267" cy="365125"/>
          </a:xfrm>
        </p:grpSpPr>
        <p:pic>
          <p:nvPicPr>
            <p:cNvPr id="363" name="Google Shape;363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4510" y="6356350"/>
              <a:ext cx="878267" cy="3651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364" name="Google Shape;364;p22"/>
            <p:cNvSpPr/>
            <p:nvPr/>
          </p:nvSpPr>
          <p:spPr>
            <a:xfrm>
              <a:off x="546101" y="6627812"/>
              <a:ext cx="506676" cy="9366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N°7: AI4H Evaluation Specification</a:t>
            </a:r>
            <a:endParaRPr/>
          </a:p>
        </p:txBody>
      </p:sp>
      <p:sp>
        <p:nvSpPr>
          <p:cNvPr id="370" name="Google Shape;370;p23"/>
          <p:cNvSpPr txBox="1">
            <a:spLocks noGrp="1"/>
          </p:cNvSpPr>
          <p:nvPr>
            <p:ph type="body" idx="1"/>
          </p:nvPr>
        </p:nvSpPr>
        <p:spPr>
          <a:xfrm>
            <a:off x="1130300" y="1373234"/>
            <a:ext cx="7886700" cy="85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Introduction to N° 7.1-7.4.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Suggests coherent structure (for N° 7.1-7.4 each)</a:t>
            </a:r>
            <a:endParaRPr/>
          </a:p>
        </p:txBody>
      </p:sp>
      <p:sp>
        <p:nvSpPr>
          <p:cNvPr id="371" name="Google Shape;371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72" name="Google Shape;372;p23"/>
          <p:cNvSpPr/>
          <p:nvPr/>
        </p:nvSpPr>
        <p:spPr>
          <a:xfrm>
            <a:off x="1130299" y="5433021"/>
            <a:ext cx="756244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https://extranet.itu.int/sites/itu-t/focusgroups/ai4h/docs/FGAI4H-G-207.docx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Editor: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markus.wenzel@hhi.fraunhofer.de</a:t>
            </a:r>
            <a:r>
              <a:rPr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3"/>
          <p:cNvSpPr/>
          <p:nvPr/>
        </p:nvSpPr>
        <p:spPr>
          <a:xfrm>
            <a:off x="2136207" y="2233062"/>
            <a:ext cx="4572000" cy="3046988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Preface: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for participation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Expertise profile of potential contributors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plan (first draft, release 1)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audience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of contents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Objectives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Bibliography</a:t>
            </a:r>
            <a:endParaRPr/>
          </a:p>
        </p:txBody>
      </p:sp>
      <p:grpSp>
        <p:nvGrpSpPr>
          <p:cNvPr id="374" name="Google Shape;374;p23"/>
          <p:cNvGrpSpPr/>
          <p:nvPr/>
        </p:nvGrpSpPr>
        <p:grpSpPr>
          <a:xfrm>
            <a:off x="174510" y="6356350"/>
            <a:ext cx="878267" cy="365125"/>
            <a:chOff x="174510" y="6356350"/>
            <a:chExt cx="878267" cy="365125"/>
          </a:xfrm>
        </p:grpSpPr>
        <p:pic>
          <p:nvPicPr>
            <p:cNvPr id="375" name="Google Shape;375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4510" y="6356350"/>
              <a:ext cx="878267" cy="3651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376" name="Google Shape;376;p23"/>
            <p:cNvSpPr/>
            <p:nvPr/>
          </p:nvSpPr>
          <p:spPr>
            <a:xfrm>
              <a:off x="546101" y="6627812"/>
              <a:ext cx="506676" cy="9366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N°7.3: </a:t>
            </a:r>
            <a:r>
              <a:rPr lang="en-US"/>
              <a:t>AI test metric specification</a:t>
            </a:r>
            <a:endParaRPr/>
          </a:p>
        </p:txBody>
      </p:sp>
      <p:sp>
        <p:nvSpPr>
          <p:cNvPr id="382" name="Google Shape;382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Evaluation criteria</a:t>
            </a:r>
            <a:r>
              <a:rPr lang="en-US"/>
              <a:t>: performance, robustness, explainability, uncertainty quantification, …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Different </a:t>
            </a:r>
            <a:r>
              <a:rPr lang="en-US" b="1"/>
              <a:t>test metrics </a:t>
            </a:r>
            <a:r>
              <a:rPr lang="en-US"/>
              <a:t>per evaluation criterion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Per criterion/metric: method description, intended use, AI requirements, data requirements, limitations/risks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https://extranet.itu.int/sites/itu-t/focusgroups/ai4h/docs/FGAI4H-G-207-A03.docx</a:t>
            </a:r>
            <a:r>
              <a:rPr lang="en-US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Editor: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luis.oala@hhi.fraunhofer.de</a:t>
            </a:r>
            <a:r>
              <a:rPr lang="en-US"/>
              <a:t> </a:t>
            </a:r>
            <a:endParaRPr/>
          </a:p>
        </p:txBody>
      </p:sp>
      <p:sp>
        <p:nvSpPr>
          <p:cNvPr id="383" name="Google Shape;38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pSp>
        <p:nvGrpSpPr>
          <p:cNvPr id="384" name="Google Shape;384;p24"/>
          <p:cNvGrpSpPr/>
          <p:nvPr/>
        </p:nvGrpSpPr>
        <p:grpSpPr>
          <a:xfrm>
            <a:off x="174510" y="6356350"/>
            <a:ext cx="878267" cy="365125"/>
            <a:chOff x="174510" y="6356350"/>
            <a:chExt cx="878267" cy="365125"/>
          </a:xfrm>
        </p:grpSpPr>
        <p:pic>
          <p:nvPicPr>
            <p:cNvPr id="385" name="Google Shape;385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4510" y="6356350"/>
              <a:ext cx="878267" cy="3651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386" name="Google Shape;386;p24"/>
            <p:cNvSpPr/>
            <p:nvPr/>
          </p:nvSpPr>
          <p:spPr>
            <a:xfrm>
              <a:off x="546101" y="6627812"/>
              <a:ext cx="506676" cy="9366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Contribute to Planned </a:t>
            </a:r>
            <a:br>
              <a:rPr lang="en-US"/>
            </a:br>
            <a:r>
              <a:rPr lang="en-US" i="1"/>
              <a:t>Evaluation</a:t>
            </a:r>
            <a:r>
              <a:rPr lang="en-US"/>
              <a:t> Deliverables!</a:t>
            </a:r>
            <a:endParaRPr/>
          </a:p>
        </p:txBody>
      </p:sp>
      <p:sp>
        <p:nvSpPr>
          <p:cNvPr id="392" name="Google Shape;392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info in initial outlines: </a:t>
            </a:r>
            <a:br>
              <a:rPr lang="en-US"/>
            </a:br>
            <a:r>
              <a:rPr lang="en-US"/>
              <a:t>→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https://itu.int/go/fgai4h/collab</a:t>
            </a:r>
            <a:r>
              <a:rPr lang="en-US"/>
              <a:t> </a:t>
            </a:r>
            <a:br>
              <a:rPr lang="en-US"/>
            </a:br>
            <a:r>
              <a:rPr lang="en-US"/>
              <a:t>→ Meeting G Documents </a:t>
            </a:r>
            <a:br>
              <a:rPr lang="en-US"/>
            </a:br>
            <a:r>
              <a:rPr lang="en-US"/>
              <a:t>→ FGAI4H-G-207*.docx </a:t>
            </a:r>
            <a:endParaRPr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Talk/email to editors: </a:t>
            </a:r>
            <a:br>
              <a:rPr lang="en-US"/>
            </a:br>
            <a:r>
              <a:rPr lang="en-US"/>
              <a:t>Markus Wenzel, Luis Oala, Sheng Wu, Auss Abbood, Naomi Lee, Manjula Singh, Rupa Sarkar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markus.wenzel@hhi.fraunhofer.de</a:t>
            </a:r>
            <a:r>
              <a:rPr lang="en-US"/>
              <a:t> 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luis.oala@hhi.fraunhofer.de</a:t>
            </a:r>
            <a:endParaRPr/>
          </a:p>
        </p:txBody>
      </p:sp>
      <p:sp>
        <p:nvSpPr>
          <p:cNvPr id="393" name="Google Shape;393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pSp>
        <p:nvGrpSpPr>
          <p:cNvPr id="394" name="Google Shape;394;p25"/>
          <p:cNvGrpSpPr/>
          <p:nvPr/>
        </p:nvGrpSpPr>
        <p:grpSpPr>
          <a:xfrm>
            <a:off x="174510" y="6356350"/>
            <a:ext cx="878267" cy="365125"/>
            <a:chOff x="174510" y="6356350"/>
            <a:chExt cx="878267" cy="365125"/>
          </a:xfrm>
        </p:grpSpPr>
        <p:pic>
          <p:nvPicPr>
            <p:cNvPr id="395" name="Google Shape;395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4510" y="6356350"/>
              <a:ext cx="878267" cy="3651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396" name="Google Shape;396;p25"/>
            <p:cNvSpPr/>
            <p:nvPr/>
          </p:nvSpPr>
          <p:spPr>
            <a:xfrm>
              <a:off x="546101" y="6627812"/>
              <a:ext cx="506676" cy="9366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Update Working Groups </a:t>
            </a:r>
            <a:r>
              <a:rPr lang="en-US" i="1"/>
              <a:t>DAISAM </a:t>
            </a:r>
            <a:r>
              <a:rPr lang="en-US"/>
              <a:t>and </a:t>
            </a:r>
            <a:r>
              <a:rPr lang="en-US" i="1"/>
              <a:t>DASH</a:t>
            </a:r>
            <a:endParaRPr i="1"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1st DASH/DAISAM Workshop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Routing contributions of new participants to FG-AI4H deliverables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Start of WG software collaboration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103" name="Google Shape;103;p14"/>
          <p:cNvGrpSpPr/>
          <p:nvPr/>
        </p:nvGrpSpPr>
        <p:grpSpPr>
          <a:xfrm>
            <a:off x="174510" y="6356350"/>
            <a:ext cx="878267" cy="365125"/>
            <a:chOff x="174510" y="6356350"/>
            <a:chExt cx="878267" cy="365125"/>
          </a:xfrm>
        </p:grpSpPr>
        <p:pic>
          <p:nvPicPr>
            <p:cNvPr id="104" name="Google Shape;10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4510" y="6356350"/>
              <a:ext cx="878267" cy="3651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105" name="Google Shape;105;p14"/>
            <p:cNvSpPr/>
            <p:nvPr/>
          </p:nvSpPr>
          <p:spPr>
            <a:xfrm>
              <a:off x="546101" y="6627812"/>
              <a:ext cx="506676" cy="9366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1st DASH/DAISAM Workshop</a:t>
            </a:r>
            <a:endParaRPr i="1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January 8 &amp; 9, 2020, @ HHI in Berlin, Germany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13" name="Google Shape;113;p15"/>
          <p:cNvGrpSpPr/>
          <p:nvPr/>
        </p:nvGrpSpPr>
        <p:grpSpPr>
          <a:xfrm>
            <a:off x="174510" y="6356350"/>
            <a:ext cx="878291" cy="365125"/>
            <a:chOff x="174510" y="6356350"/>
            <a:chExt cx="878291" cy="365125"/>
          </a:xfrm>
        </p:grpSpPr>
        <p:pic>
          <p:nvPicPr>
            <p:cNvPr id="114" name="Google Shape;114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4510" y="6356350"/>
              <a:ext cx="878268" cy="3651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115" name="Google Shape;115;p15"/>
            <p:cNvSpPr/>
            <p:nvPr/>
          </p:nvSpPr>
          <p:spPr>
            <a:xfrm>
              <a:off x="546101" y="6627812"/>
              <a:ext cx="506700" cy="93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6" name="Google Shape;11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50" y="3371850"/>
            <a:ext cx="8191499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1st DASH/DAISAM Workshop</a:t>
            </a:r>
            <a:endParaRPr i="1"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&gt; 20 in-depth presentations and discussions on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Tests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Assessment Platform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Program - AI4H Workshop - Standardized Assessment Framework - Handling and Assessment Methods</a:t>
            </a:r>
            <a:r>
              <a:rPr lang="en-US"/>
              <a:t>*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Participants and speakers mix of academia and industry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124" name="Google Shape;124;p16"/>
          <p:cNvGrpSpPr/>
          <p:nvPr/>
        </p:nvGrpSpPr>
        <p:grpSpPr>
          <a:xfrm>
            <a:off x="174510" y="6356350"/>
            <a:ext cx="878291" cy="365125"/>
            <a:chOff x="174510" y="6356350"/>
            <a:chExt cx="878291" cy="365125"/>
          </a:xfrm>
        </p:grpSpPr>
        <p:pic>
          <p:nvPicPr>
            <p:cNvPr id="125" name="Google Shape;125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4510" y="6356350"/>
              <a:ext cx="878268" cy="3651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126" name="Google Shape;126;p16"/>
            <p:cNvSpPr/>
            <p:nvPr/>
          </p:nvSpPr>
          <p:spPr>
            <a:xfrm>
              <a:off x="546101" y="6627812"/>
              <a:ext cx="506700" cy="93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6"/>
          <p:cNvSpPr txBox="1"/>
          <p:nvPr/>
        </p:nvSpPr>
        <p:spPr>
          <a:xfrm>
            <a:off x="3286125" y="5991225"/>
            <a:ext cx="4752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 has links to workshop documents (presentation slides, work session notes, work session result slides)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1st DASH/DAISAM Workshop</a:t>
            </a:r>
            <a:endParaRPr i="1"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Central outcomes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Participants-Deliverable Table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Expertise contributions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Start of WG software collaboration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https://gitlab.hhi.fraunhofer.de/fgai4h</a:t>
            </a:r>
            <a:r>
              <a:rPr lang="en-US"/>
              <a:t> </a:t>
            </a:r>
            <a:endParaRPr/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Breakout session on Assessment Platform sandbox</a:t>
            </a:r>
            <a:endParaRPr/>
          </a:p>
          <a:p>
            <a:pPr marL="1600200" lvl="3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Tomorrow, January 23, 12.00 hrs Brasilia time</a:t>
            </a:r>
            <a:endParaRPr/>
          </a:p>
          <a:p>
            <a:pPr marL="1600200" lvl="3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https://itu.zoom.us/j/618248566</a:t>
            </a:r>
            <a:r>
              <a:rPr lang="en-US"/>
              <a:t>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Results overview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FG AI4H 2020-01-09 Platforms Summary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7"/>
              </a:rPr>
              <a:t>Results - Data WS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8"/>
              </a:rPr>
              <a:t>Results - Tests WS</a:t>
            </a:r>
            <a:r>
              <a:rPr lang="en-US"/>
              <a:t> 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135" name="Google Shape;135;p17"/>
          <p:cNvGrpSpPr/>
          <p:nvPr/>
        </p:nvGrpSpPr>
        <p:grpSpPr>
          <a:xfrm>
            <a:off x="174510" y="6356350"/>
            <a:ext cx="878291" cy="365125"/>
            <a:chOff x="174510" y="6356350"/>
            <a:chExt cx="878291" cy="365125"/>
          </a:xfrm>
        </p:grpSpPr>
        <p:pic>
          <p:nvPicPr>
            <p:cNvPr id="136" name="Google Shape;136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4510" y="6356350"/>
              <a:ext cx="878268" cy="3651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137" name="Google Shape;137;p17"/>
            <p:cNvSpPr/>
            <p:nvPr/>
          </p:nvSpPr>
          <p:spPr>
            <a:xfrm>
              <a:off x="546101" y="6627812"/>
              <a:ext cx="506700" cy="93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en-US" sz="4300"/>
              <a:t>Update Working Group </a:t>
            </a:r>
            <a:r>
              <a:rPr lang="en-US" sz="4300" i="1"/>
              <a:t>Operations</a:t>
            </a:r>
            <a:endParaRPr sz="4300" i="1"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Outline del. N°7 </a:t>
            </a:r>
            <a:r>
              <a:rPr lang="en-US" sz="2700" i="1"/>
              <a:t>AI4H Evaluation Specification </a:t>
            </a:r>
            <a:endParaRPr sz="27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Supported editors of several other deliverables</a:t>
            </a: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u="sng">
                <a:solidFill>
                  <a:schemeClr val="hlink"/>
                </a:solidFill>
                <a:hlinkClick r:id="rId3"/>
              </a:rPr>
              <a:t>Paper</a:t>
            </a:r>
            <a:r>
              <a:rPr lang="en-US" sz="2700"/>
              <a:t>/</a:t>
            </a:r>
            <a:r>
              <a:rPr lang="en-US" sz="2700" u="sng">
                <a:solidFill>
                  <a:schemeClr val="hlink"/>
                </a:solidFill>
                <a:hlinkClick r:id="rId4"/>
              </a:rPr>
              <a:t>talk</a:t>
            </a:r>
            <a:r>
              <a:rPr lang="en-US" sz="2700"/>
              <a:t> about focus group @ ITU-</a:t>
            </a:r>
            <a:r>
              <a:rPr lang="en-US" sz="2700" u="sng">
                <a:solidFill>
                  <a:schemeClr val="hlink"/>
                </a:solidFill>
                <a:hlinkClick r:id="rId5"/>
              </a:rPr>
              <a:t>Kaleidoscope</a:t>
            </a:r>
            <a:r>
              <a:rPr lang="en-US" sz="2700"/>
              <a:t>- Conference </a:t>
            </a:r>
            <a:r>
              <a:rPr lang="en-US" sz="2700" i="1"/>
              <a:t>ICT for Health: Networks, standards and innovation.</a:t>
            </a:r>
            <a:r>
              <a:rPr lang="en-US" sz="2700"/>
              <a:t> GeorgiaTech, Atlanta, Dec 2019</a:t>
            </a: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Forthcoming IEEE Communications Standards Magazine submission (“Kaleidoscope 2.0”)</a:t>
            </a: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New website concept with Eva Weicken &amp; Co.</a:t>
            </a:r>
            <a:endParaRPr sz="27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Worked with ITU on </a:t>
            </a:r>
            <a:r>
              <a:rPr lang="en-US" sz="2700" u="sng">
                <a:solidFill>
                  <a:schemeClr val="hlink"/>
                </a:solidFill>
                <a:hlinkClick r:id="rId6"/>
              </a:rPr>
              <a:t>https://itu.int/go/fgai4h/collab</a:t>
            </a:r>
            <a:endParaRPr sz="2700"/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pSp>
        <p:nvGrpSpPr>
          <p:cNvPr id="145" name="Google Shape;145;p18"/>
          <p:cNvGrpSpPr/>
          <p:nvPr/>
        </p:nvGrpSpPr>
        <p:grpSpPr>
          <a:xfrm>
            <a:off x="174510" y="6356350"/>
            <a:ext cx="878267" cy="365125"/>
            <a:chOff x="174510" y="6356350"/>
            <a:chExt cx="878267" cy="365125"/>
          </a:xfrm>
        </p:grpSpPr>
        <p:pic>
          <p:nvPicPr>
            <p:cNvPr id="146" name="Google Shape;146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4510" y="6356350"/>
              <a:ext cx="878267" cy="3651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147" name="Google Shape;147;p18"/>
            <p:cNvSpPr/>
            <p:nvPr/>
          </p:nvSpPr>
          <p:spPr>
            <a:xfrm>
              <a:off x="546101" y="6627812"/>
              <a:ext cx="506676" cy="9366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8" name="Google Shape;14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07049" y="1912425"/>
            <a:ext cx="579075" cy="68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9">
            <a:alphaModFix/>
          </a:blip>
          <a:srcRect l="31628"/>
          <a:stretch/>
        </p:blipFill>
        <p:spPr>
          <a:xfrm>
            <a:off x="7606350" y="5384925"/>
            <a:ext cx="1079774" cy="5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94125" y="3757125"/>
            <a:ext cx="892000" cy="66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Planned </a:t>
            </a:r>
            <a:r>
              <a:rPr lang="en-US" i="1"/>
              <a:t>Evaluation </a:t>
            </a:r>
            <a:r>
              <a:rPr lang="en-US"/>
              <a:t>Deliverables</a:t>
            </a:r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N°7 + N°7.3</a:t>
            </a:r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158" name="Google Shape;158;p19"/>
          <p:cNvGrpSpPr/>
          <p:nvPr/>
        </p:nvGrpSpPr>
        <p:grpSpPr>
          <a:xfrm>
            <a:off x="174510" y="6356350"/>
            <a:ext cx="878267" cy="365125"/>
            <a:chOff x="174510" y="6356350"/>
            <a:chExt cx="878267" cy="365125"/>
          </a:xfrm>
        </p:grpSpPr>
        <p:pic>
          <p:nvPicPr>
            <p:cNvPr id="159" name="Google Shape;159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4510" y="6356350"/>
              <a:ext cx="878267" cy="3651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160" name="Google Shape;160;p19"/>
            <p:cNvSpPr/>
            <p:nvPr/>
          </p:nvSpPr>
          <p:spPr>
            <a:xfrm>
              <a:off x="546101" y="6627812"/>
              <a:ext cx="506676" cy="9366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1" name="Google Shape;16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8875" y="3692575"/>
            <a:ext cx="1327925" cy="15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AI/ML Models for Health </a:t>
            </a:r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835840" y="4735976"/>
            <a:ext cx="7472319" cy="145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Turn health data into actionable insights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 be trained to perform various tasks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i="1"/>
              <a:t>Accurate, robust, trustworthy, effective, safe?</a:t>
            </a:r>
            <a:endParaRPr b="1" i="1"/>
          </a:p>
        </p:txBody>
      </p:sp>
      <p:sp>
        <p:nvSpPr>
          <p:cNvPr id="169" name="Google Shape;169;p20"/>
          <p:cNvSpPr/>
          <p:nvPr/>
        </p:nvSpPr>
        <p:spPr>
          <a:xfrm>
            <a:off x="2647878" y="3132544"/>
            <a:ext cx="379537" cy="3155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B732F"/>
              </a:gs>
              <a:gs pos="48000">
                <a:srgbClr val="73B148"/>
              </a:gs>
              <a:gs pos="100000">
                <a:srgbClr val="A8D08C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20"/>
          <p:cNvGrpSpPr/>
          <p:nvPr/>
        </p:nvGrpSpPr>
        <p:grpSpPr>
          <a:xfrm>
            <a:off x="3189965" y="2701984"/>
            <a:ext cx="1199548" cy="1162903"/>
            <a:chOff x="3612186" y="3178242"/>
            <a:chExt cx="1199548" cy="1162903"/>
          </a:xfrm>
        </p:grpSpPr>
        <p:sp>
          <p:nvSpPr>
            <p:cNvPr id="171" name="Google Shape;171;p20"/>
            <p:cNvSpPr/>
            <p:nvPr/>
          </p:nvSpPr>
          <p:spPr>
            <a:xfrm>
              <a:off x="4107818" y="4104079"/>
              <a:ext cx="239734" cy="237066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4106877" y="3178242"/>
              <a:ext cx="239734" cy="237066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4106877" y="3486854"/>
              <a:ext cx="239734" cy="237066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4109698" y="3795466"/>
              <a:ext cx="239734" cy="237066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5" name="Google Shape;175;p20"/>
            <p:cNvCxnSpPr>
              <a:stCxn id="176" idx="6"/>
              <a:endCxn id="172" idx="2"/>
            </p:cNvCxnSpPr>
            <p:nvPr/>
          </p:nvCxnSpPr>
          <p:spPr>
            <a:xfrm rot="10800000" flipH="1">
              <a:off x="3851920" y="3296913"/>
              <a:ext cx="255000" cy="1752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" name="Google Shape;177;p20"/>
            <p:cNvCxnSpPr>
              <a:stCxn id="176" idx="6"/>
              <a:endCxn id="173" idx="2"/>
            </p:cNvCxnSpPr>
            <p:nvPr/>
          </p:nvCxnSpPr>
          <p:spPr>
            <a:xfrm>
              <a:off x="3851920" y="3472113"/>
              <a:ext cx="255000" cy="1332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" name="Google Shape;178;p20"/>
            <p:cNvCxnSpPr>
              <a:stCxn id="179" idx="6"/>
              <a:endCxn id="172" idx="2"/>
            </p:cNvCxnSpPr>
            <p:nvPr/>
          </p:nvCxnSpPr>
          <p:spPr>
            <a:xfrm rot="10800000" flipH="1">
              <a:off x="3851920" y="3296679"/>
              <a:ext cx="255000" cy="4737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" name="Google Shape;180;p20"/>
            <p:cNvCxnSpPr>
              <a:stCxn id="179" idx="6"/>
              <a:endCxn id="173" idx="2"/>
            </p:cNvCxnSpPr>
            <p:nvPr/>
          </p:nvCxnSpPr>
          <p:spPr>
            <a:xfrm rot="10800000" flipH="1">
              <a:off x="3851920" y="3605379"/>
              <a:ext cx="255000" cy="1650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" name="Google Shape;181;p20"/>
            <p:cNvCxnSpPr>
              <a:stCxn id="179" idx="6"/>
              <a:endCxn id="174" idx="2"/>
            </p:cNvCxnSpPr>
            <p:nvPr/>
          </p:nvCxnSpPr>
          <p:spPr>
            <a:xfrm>
              <a:off x="3851920" y="3770379"/>
              <a:ext cx="257700" cy="1437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" name="Google Shape;182;p20"/>
            <p:cNvCxnSpPr>
              <a:stCxn id="183" idx="6"/>
              <a:endCxn id="173" idx="2"/>
            </p:cNvCxnSpPr>
            <p:nvPr/>
          </p:nvCxnSpPr>
          <p:spPr>
            <a:xfrm rot="10800000" flipH="1">
              <a:off x="3851920" y="3605444"/>
              <a:ext cx="255000" cy="4632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" name="Google Shape;184;p20"/>
            <p:cNvCxnSpPr>
              <a:stCxn id="179" idx="6"/>
              <a:endCxn id="171" idx="2"/>
            </p:cNvCxnSpPr>
            <p:nvPr/>
          </p:nvCxnSpPr>
          <p:spPr>
            <a:xfrm>
              <a:off x="3851920" y="3770379"/>
              <a:ext cx="255900" cy="4521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" name="Google Shape;185;p20"/>
            <p:cNvCxnSpPr>
              <a:stCxn id="183" idx="6"/>
              <a:endCxn id="174" idx="2"/>
            </p:cNvCxnSpPr>
            <p:nvPr/>
          </p:nvCxnSpPr>
          <p:spPr>
            <a:xfrm rot="10800000" flipH="1">
              <a:off x="3851920" y="3914144"/>
              <a:ext cx="257700" cy="1545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" name="Google Shape;186;p20"/>
            <p:cNvCxnSpPr>
              <a:stCxn id="183" idx="6"/>
              <a:endCxn id="171" idx="2"/>
            </p:cNvCxnSpPr>
            <p:nvPr/>
          </p:nvCxnSpPr>
          <p:spPr>
            <a:xfrm>
              <a:off x="3851920" y="4068644"/>
              <a:ext cx="255900" cy="1539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" name="Google Shape;187;p20"/>
            <p:cNvCxnSpPr>
              <a:stCxn id="172" idx="6"/>
              <a:endCxn id="188" idx="2"/>
            </p:cNvCxnSpPr>
            <p:nvPr/>
          </p:nvCxnSpPr>
          <p:spPr>
            <a:xfrm>
              <a:off x="4346611" y="3296775"/>
              <a:ext cx="225300" cy="3087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20"/>
            <p:cNvCxnSpPr>
              <a:stCxn id="173" idx="6"/>
              <a:endCxn id="188" idx="2"/>
            </p:cNvCxnSpPr>
            <p:nvPr/>
          </p:nvCxnSpPr>
          <p:spPr>
            <a:xfrm>
              <a:off x="4346611" y="3605387"/>
              <a:ext cx="225300" cy="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20"/>
            <p:cNvCxnSpPr>
              <a:stCxn id="174" idx="6"/>
              <a:endCxn id="191" idx="2"/>
            </p:cNvCxnSpPr>
            <p:nvPr/>
          </p:nvCxnSpPr>
          <p:spPr>
            <a:xfrm>
              <a:off x="4349432" y="3913999"/>
              <a:ext cx="222600" cy="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" name="Google Shape;192;p20"/>
            <p:cNvCxnSpPr>
              <a:stCxn id="172" idx="6"/>
              <a:endCxn id="191" idx="2"/>
            </p:cNvCxnSpPr>
            <p:nvPr/>
          </p:nvCxnSpPr>
          <p:spPr>
            <a:xfrm>
              <a:off x="4346611" y="3296775"/>
              <a:ext cx="225300" cy="6171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" name="Google Shape;193;p20"/>
            <p:cNvCxnSpPr>
              <a:stCxn id="171" idx="6"/>
              <a:endCxn id="188" idx="2"/>
            </p:cNvCxnSpPr>
            <p:nvPr/>
          </p:nvCxnSpPr>
          <p:spPr>
            <a:xfrm rot="10800000" flipH="1">
              <a:off x="4347552" y="3605512"/>
              <a:ext cx="224400" cy="6171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" name="Google Shape;194;p20"/>
            <p:cNvCxnSpPr>
              <a:stCxn id="171" idx="6"/>
              <a:endCxn id="191" idx="2"/>
            </p:cNvCxnSpPr>
            <p:nvPr/>
          </p:nvCxnSpPr>
          <p:spPr>
            <a:xfrm rot="10800000" flipH="1">
              <a:off x="4347552" y="3913912"/>
              <a:ext cx="224400" cy="3087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" name="Google Shape;195;p20"/>
            <p:cNvCxnSpPr>
              <a:stCxn id="191" idx="2"/>
              <a:endCxn id="173" idx="6"/>
            </p:cNvCxnSpPr>
            <p:nvPr/>
          </p:nvCxnSpPr>
          <p:spPr>
            <a:xfrm rot="10800000">
              <a:off x="4346700" y="3605299"/>
              <a:ext cx="225300" cy="3087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" name="Google Shape;196;p20"/>
            <p:cNvCxnSpPr>
              <a:stCxn id="188" idx="2"/>
              <a:endCxn id="174" idx="6"/>
            </p:cNvCxnSpPr>
            <p:nvPr/>
          </p:nvCxnSpPr>
          <p:spPr>
            <a:xfrm flipH="1">
              <a:off x="4349400" y="3605387"/>
              <a:ext cx="222600" cy="3087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" name="Google Shape;197;p20"/>
            <p:cNvCxnSpPr>
              <a:stCxn id="183" idx="6"/>
              <a:endCxn id="172" idx="2"/>
            </p:cNvCxnSpPr>
            <p:nvPr/>
          </p:nvCxnSpPr>
          <p:spPr>
            <a:xfrm rot="10800000" flipH="1">
              <a:off x="3851920" y="3296744"/>
              <a:ext cx="255000" cy="7719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" name="Google Shape;198;p20"/>
            <p:cNvCxnSpPr>
              <a:stCxn id="171" idx="2"/>
              <a:endCxn id="176" idx="6"/>
            </p:cNvCxnSpPr>
            <p:nvPr/>
          </p:nvCxnSpPr>
          <p:spPr>
            <a:xfrm rot="10800000">
              <a:off x="3851918" y="3472012"/>
              <a:ext cx="255900" cy="7506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" name="Google Shape;199;p20"/>
            <p:cNvCxnSpPr>
              <a:stCxn id="176" idx="6"/>
              <a:endCxn id="174" idx="2"/>
            </p:cNvCxnSpPr>
            <p:nvPr/>
          </p:nvCxnSpPr>
          <p:spPr>
            <a:xfrm>
              <a:off x="3851920" y="3472113"/>
              <a:ext cx="257700" cy="4419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6" name="Google Shape;176;p20"/>
            <p:cNvSpPr/>
            <p:nvPr/>
          </p:nvSpPr>
          <p:spPr>
            <a:xfrm>
              <a:off x="3612186" y="3353580"/>
              <a:ext cx="239734" cy="237066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3612186" y="3651846"/>
              <a:ext cx="239734" cy="237066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3612186" y="3950111"/>
              <a:ext cx="239734" cy="237066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4572000" y="3486854"/>
              <a:ext cx="239734" cy="237066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4572000" y="3795466"/>
              <a:ext cx="239734" cy="237066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20"/>
          <p:cNvSpPr txBox="1"/>
          <p:nvPr/>
        </p:nvSpPr>
        <p:spPr>
          <a:xfrm>
            <a:off x="5152051" y="2933783"/>
            <a:ext cx="4549161" cy="83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p20"/>
          <p:cNvGrpSpPr/>
          <p:nvPr/>
        </p:nvGrpSpPr>
        <p:grpSpPr>
          <a:xfrm>
            <a:off x="758624" y="2639133"/>
            <a:ext cx="473208" cy="603845"/>
            <a:chOff x="1314482" y="4767572"/>
            <a:chExt cx="501007" cy="656407"/>
          </a:xfrm>
        </p:grpSpPr>
        <p:sp>
          <p:nvSpPr>
            <p:cNvPr id="202" name="Google Shape;202;p20"/>
            <p:cNvSpPr/>
            <p:nvPr/>
          </p:nvSpPr>
          <p:spPr>
            <a:xfrm rot="10800000" flipH="1">
              <a:off x="1314482" y="4767572"/>
              <a:ext cx="501007" cy="656407"/>
            </a:xfrm>
            <a:prstGeom prst="foldedCorner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1478917" y="5183506"/>
              <a:ext cx="172136" cy="173417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4" name="Google Shape;204;p20"/>
            <p:cNvCxnSpPr/>
            <p:nvPr/>
          </p:nvCxnSpPr>
          <p:spPr>
            <a:xfrm>
              <a:off x="1384965" y="4900425"/>
              <a:ext cx="36004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" name="Google Shape;205;p20"/>
            <p:cNvCxnSpPr/>
            <p:nvPr/>
          </p:nvCxnSpPr>
          <p:spPr>
            <a:xfrm>
              <a:off x="1384965" y="5008437"/>
              <a:ext cx="36004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" name="Google Shape;206;p20"/>
            <p:cNvCxnSpPr/>
            <p:nvPr/>
          </p:nvCxnSpPr>
          <p:spPr>
            <a:xfrm>
              <a:off x="1384965" y="5116449"/>
              <a:ext cx="36004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07" name="Google Shape;207;p20"/>
          <p:cNvGrpSpPr/>
          <p:nvPr/>
        </p:nvGrpSpPr>
        <p:grpSpPr>
          <a:xfrm>
            <a:off x="1374688" y="3001553"/>
            <a:ext cx="560378" cy="535459"/>
            <a:chOff x="1405164" y="5229200"/>
            <a:chExt cx="632434" cy="576064"/>
          </a:xfrm>
        </p:grpSpPr>
        <p:sp>
          <p:nvSpPr>
            <p:cNvPr id="208" name="Google Shape;208;p20"/>
            <p:cNvSpPr/>
            <p:nvPr/>
          </p:nvSpPr>
          <p:spPr>
            <a:xfrm>
              <a:off x="1405164" y="5229200"/>
              <a:ext cx="632434" cy="576064"/>
            </a:xfrm>
            <a:prstGeom prst="hear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1476509" y="5356888"/>
              <a:ext cx="489744" cy="297153"/>
            </a:xfrm>
            <a:custGeom>
              <a:avLst/>
              <a:gdLst/>
              <a:ahLst/>
              <a:cxnLst/>
              <a:rect l="l" t="t" r="r" b="b"/>
              <a:pathLst>
                <a:path w="1757680" h="848309" extrusionOk="0">
                  <a:moveTo>
                    <a:pt x="0" y="462975"/>
                  </a:moveTo>
                  <a:cubicBezTo>
                    <a:pt x="185843" y="506155"/>
                    <a:pt x="371687" y="549335"/>
                    <a:pt x="472440" y="473135"/>
                  </a:cubicBezTo>
                  <a:cubicBezTo>
                    <a:pt x="573193" y="396935"/>
                    <a:pt x="574040" y="-56032"/>
                    <a:pt x="604520" y="5775"/>
                  </a:cubicBezTo>
                  <a:cubicBezTo>
                    <a:pt x="635000" y="67582"/>
                    <a:pt x="616373" y="787248"/>
                    <a:pt x="655320" y="843975"/>
                  </a:cubicBezTo>
                  <a:cubicBezTo>
                    <a:pt x="694267" y="900702"/>
                    <a:pt x="789940" y="382542"/>
                    <a:pt x="838200" y="346135"/>
                  </a:cubicBezTo>
                  <a:cubicBezTo>
                    <a:pt x="886460" y="309728"/>
                    <a:pt x="884767" y="625535"/>
                    <a:pt x="944880" y="625535"/>
                  </a:cubicBezTo>
                  <a:cubicBezTo>
                    <a:pt x="1004993" y="625535"/>
                    <a:pt x="1113367" y="373228"/>
                    <a:pt x="1198880" y="346135"/>
                  </a:cubicBezTo>
                  <a:cubicBezTo>
                    <a:pt x="1284393" y="319042"/>
                    <a:pt x="1364827" y="440115"/>
                    <a:pt x="1457960" y="462975"/>
                  </a:cubicBezTo>
                  <a:cubicBezTo>
                    <a:pt x="1551093" y="485835"/>
                    <a:pt x="1654386" y="484565"/>
                    <a:pt x="1757680" y="483295"/>
                  </a:cubicBez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20"/>
          <p:cNvGrpSpPr/>
          <p:nvPr/>
        </p:nvGrpSpPr>
        <p:grpSpPr>
          <a:xfrm>
            <a:off x="2055677" y="3433671"/>
            <a:ext cx="319274" cy="556061"/>
            <a:chOff x="1417202" y="4941168"/>
            <a:chExt cx="202470" cy="360040"/>
          </a:xfrm>
        </p:grpSpPr>
        <p:sp>
          <p:nvSpPr>
            <p:cNvPr id="211" name="Google Shape;211;p20"/>
            <p:cNvSpPr/>
            <p:nvPr/>
          </p:nvSpPr>
          <p:spPr>
            <a:xfrm>
              <a:off x="1417202" y="4941168"/>
              <a:ext cx="202470" cy="36004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1417202" y="4959760"/>
              <a:ext cx="202470" cy="32239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3" name="Google Shape;213;p20"/>
            <p:cNvCxnSpPr/>
            <p:nvPr/>
          </p:nvCxnSpPr>
          <p:spPr>
            <a:xfrm>
              <a:off x="1490091" y="4945932"/>
              <a:ext cx="56692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20"/>
            <p:cNvCxnSpPr/>
            <p:nvPr/>
          </p:nvCxnSpPr>
          <p:spPr>
            <a:xfrm>
              <a:off x="1490091" y="5293268"/>
              <a:ext cx="56692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15" name="Google Shape;215;p20"/>
          <p:cNvGrpSpPr/>
          <p:nvPr/>
        </p:nvGrpSpPr>
        <p:grpSpPr>
          <a:xfrm>
            <a:off x="1394938" y="2235949"/>
            <a:ext cx="582270" cy="592134"/>
            <a:chOff x="2860593" y="4892405"/>
            <a:chExt cx="582270" cy="592134"/>
          </a:xfrm>
        </p:grpSpPr>
        <p:sp>
          <p:nvSpPr>
            <p:cNvPr id="216" name="Google Shape;216;p20"/>
            <p:cNvSpPr/>
            <p:nvPr/>
          </p:nvSpPr>
          <p:spPr>
            <a:xfrm>
              <a:off x="2860593" y="4892405"/>
              <a:ext cx="582270" cy="5692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3004804" y="5045260"/>
              <a:ext cx="282661" cy="28642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 rot="10800000">
              <a:off x="3017727" y="5264910"/>
              <a:ext cx="269737" cy="66773"/>
            </a:xfrm>
            <a:prstGeom prst="flowChartManualOperation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3017728" y="5331684"/>
              <a:ext cx="269737" cy="4571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3050308" y="5378950"/>
              <a:ext cx="199294" cy="10558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729" y="2578118"/>
            <a:ext cx="420266" cy="6648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2" name="Google Shape;222;p20"/>
          <p:cNvPicPr preferRelativeResize="0"/>
          <p:nvPr/>
        </p:nvPicPr>
        <p:blipFill rotWithShape="1">
          <a:blip r:embed="rId4">
            <a:alphaModFix/>
          </a:blip>
          <a:srcRect l="-196" t="-931" r="66599" b="39132"/>
          <a:stretch/>
        </p:blipFill>
        <p:spPr>
          <a:xfrm>
            <a:off x="699007" y="3341660"/>
            <a:ext cx="576064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0"/>
          <p:cNvSpPr/>
          <p:nvPr/>
        </p:nvSpPr>
        <p:spPr>
          <a:xfrm>
            <a:off x="4539583" y="3132544"/>
            <a:ext cx="379537" cy="3155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B732F"/>
              </a:gs>
              <a:gs pos="48000">
                <a:srgbClr val="73B148"/>
              </a:gs>
              <a:gs pos="100000">
                <a:srgbClr val="A8D08C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9657" y="3780616"/>
            <a:ext cx="417747" cy="5159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0"/>
          <p:cNvGrpSpPr/>
          <p:nvPr/>
        </p:nvGrpSpPr>
        <p:grpSpPr>
          <a:xfrm>
            <a:off x="1371231" y="3801619"/>
            <a:ext cx="146381" cy="197044"/>
            <a:chOff x="1938864" y="5075764"/>
            <a:chExt cx="333992" cy="457200"/>
          </a:xfrm>
        </p:grpSpPr>
        <p:sp>
          <p:nvSpPr>
            <p:cNvPr id="226" name="Google Shape;226;p20"/>
            <p:cNvSpPr/>
            <p:nvPr/>
          </p:nvSpPr>
          <p:spPr>
            <a:xfrm rot="5400000">
              <a:off x="1858433" y="5156195"/>
              <a:ext cx="457200" cy="296338"/>
            </a:xfrm>
            <a:custGeom>
              <a:avLst/>
              <a:gdLst/>
              <a:ahLst/>
              <a:cxnLst/>
              <a:rect l="l" t="t" r="r" b="b"/>
              <a:pathLst>
                <a:path w="457200" h="296338" extrusionOk="0">
                  <a:moveTo>
                    <a:pt x="0" y="296338"/>
                  </a:moveTo>
                  <a:cubicBezTo>
                    <a:pt x="76200" y="148877"/>
                    <a:pt x="152400" y="1416"/>
                    <a:pt x="228600" y="5"/>
                  </a:cubicBezTo>
                  <a:cubicBezTo>
                    <a:pt x="304800" y="-1406"/>
                    <a:pt x="457200" y="287872"/>
                    <a:pt x="457200" y="287872"/>
                  </a:cubicBezTo>
                  <a:lnTo>
                    <a:pt x="457200" y="28787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 rot="-5400000" flipH="1">
              <a:off x="1894499" y="5156195"/>
              <a:ext cx="457200" cy="296338"/>
            </a:xfrm>
            <a:custGeom>
              <a:avLst/>
              <a:gdLst/>
              <a:ahLst/>
              <a:cxnLst/>
              <a:rect l="l" t="t" r="r" b="b"/>
              <a:pathLst>
                <a:path w="457200" h="296338" extrusionOk="0">
                  <a:moveTo>
                    <a:pt x="0" y="296338"/>
                  </a:moveTo>
                  <a:cubicBezTo>
                    <a:pt x="76200" y="148877"/>
                    <a:pt x="152400" y="1416"/>
                    <a:pt x="228600" y="5"/>
                  </a:cubicBezTo>
                  <a:cubicBezTo>
                    <a:pt x="304800" y="-1406"/>
                    <a:pt x="457200" y="287872"/>
                    <a:pt x="457200" y="287872"/>
                  </a:cubicBezTo>
                  <a:lnTo>
                    <a:pt x="457200" y="287872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8" name="Google Shape;228;p20"/>
            <p:cNvCxnSpPr/>
            <p:nvPr/>
          </p:nvCxnSpPr>
          <p:spPr>
            <a:xfrm>
              <a:off x="1940452" y="5077352"/>
              <a:ext cx="33240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20"/>
            <p:cNvCxnSpPr/>
            <p:nvPr/>
          </p:nvCxnSpPr>
          <p:spPr>
            <a:xfrm>
              <a:off x="2015174" y="5116941"/>
              <a:ext cx="18288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20"/>
            <p:cNvCxnSpPr/>
            <p:nvPr/>
          </p:nvCxnSpPr>
          <p:spPr>
            <a:xfrm>
              <a:off x="2059507" y="5202205"/>
              <a:ext cx="10058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20"/>
            <p:cNvCxnSpPr/>
            <p:nvPr/>
          </p:nvCxnSpPr>
          <p:spPr>
            <a:xfrm>
              <a:off x="2005114" y="5253020"/>
              <a:ext cx="210312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20"/>
            <p:cNvCxnSpPr/>
            <p:nvPr/>
          </p:nvCxnSpPr>
          <p:spPr>
            <a:xfrm>
              <a:off x="1977668" y="5312324"/>
              <a:ext cx="256032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20"/>
            <p:cNvCxnSpPr/>
            <p:nvPr/>
          </p:nvCxnSpPr>
          <p:spPr>
            <a:xfrm>
              <a:off x="2028928" y="5379568"/>
              <a:ext cx="155448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20"/>
            <p:cNvCxnSpPr/>
            <p:nvPr/>
          </p:nvCxnSpPr>
          <p:spPr>
            <a:xfrm>
              <a:off x="2030036" y="5488094"/>
              <a:ext cx="164592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20"/>
            <p:cNvCxnSpPr>
              <a:endCxn id="227" idx="2"/>
            </p:cNvCxnSpPr>
            <p:nvPr/>
          </p:nvCxnSpPr>
          <p:spPr>
            <a:xfrm>
              <a:off x="1952859" y="5532964"/>
              <a:ext cx="310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6" name="Google Shape;23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37" name="Google Shape;237;p20"/>
          <p:cNvSpPr txBox="1"/>
          <p:nvPr/>
        </p:nvSpPr>
        <p:spPr>
          <a:xfrm>
            <a:off x="4995302" y="2943505"/>
            <a:ext cx="4397753" cy="116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Tasks: Diagnostics, forecasting,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triage, early detection, segmentation, …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20"/>
          <p:cNvGrpSpPr/>
          <p:nvPr/>
        </p:nvGrpSpPr>
        <p:grpSpPr>
          <a:xfrm>
            <a:off x="174510" y="6356350"/>
            <a:ext cx="878267" cy="365125"/>
            <a:chOff x="174510" y="6356350"/>
            <a:chExt cx="878267" cy="365125"/>
          </a:xfrm>
        </p:grpSpPr>
        <p:pic>
          <p:nvPicPr>
            <p:cNvPr id="239" name="Google Shape;239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4510" y="6356350"/>
              <a:ext cx="878267" cy="3651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240" name="Google Shape;240;p20"/>
            <p:cNvSpPr/>
            <p:nvPr/>
          </p:nvSpPr>
          <p:spPr>
            <a:xfrm>
              <a:off x="546101" y="6627812"/>
              <a:ext cx="506676" cy="9366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Evaluate/Benchmark Models</a:t>
            </a:r>
            <a:endParaRPr/>
          </a:p>
        </p:txBody>
      </p:sp>
      <p:sp>
        <p:nvSpPr>
          <p:cNvPr id="247" name="Google Shape;247;p21"/>
          <p:cNvSpPr/>
          <p:nvPr/>
        </p:nvSpPr>
        <p:spPr>
          <a:xfrm>
            <a:off x="753068" y="2169559"/>
            <a:ext cx="288032" cy="21602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B732F"/>
              </a:gs>
              <a:gs pos="48000">
                <a:srgbClr val="73B148"/>
              </a:gs>
              <a:gs pos="100000">
                <a:srgbClr val="A8D08C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2135314" y="2169559"/>
            <a:ext cx="288032" cy="21602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B732F"/>
              </a:gs>
              <a:gs pos="48000">
                <a:srgbClr val="73B148"/>
              </a:gs>
              <a:gs pos="100000">
                <a:srgbClr val="A8D08C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3410966" y="2169559"/>
            <a:ext cx="288032" cy="21602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B732F"/>
              </a:gs>
              <a:gs pos="48000">
                <a:srgbClr val="73B148"/>
              </a:gs>
              <a:gs pos="100000">
                <a:srgbClr val="A8D08C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1"/>
          <p:cNvSpPr/>
          <p:nvPr/>
        </p:nvSpPr>
        <p:spPr>
          <a:xfrm rot="-5400000">
            <a:off x="4309334" y="3178721"/>
            <a:ext cx="288032" cy="21602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B732F"/>
              </a:gs>
              <a:gs pos="48000">
                <a:srgbClr val="73B148"/>
              </a:gs>
              <a:gs pos="100000">
                <a:srgbClr val="A8D08C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5131296" y="2169559"/>
            <a:ext cx="288032" cy="21602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B732F"/>
              </a:gs>
              <a:gs pos="48000">
                <a:srgbClr val="73B148"/>
              </a:gs>
              <a:gs pos="100000">
                <a:srgbClr val="A8D08C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6643464" y="2169559"/>
            <a:ext cx="288032" cy="21602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B732F"/>
              </a:gs>
              <a:gs pos="48000">
                <a:srgbClr val="73B148"/>
              </a:gs>
              <a:gs pos="100000">
                <a:srgbClr val="A8D08C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p21"/>
          <p:cNvGrpSpPr/>
          <p:nvPr/>
        </p:nvGrpSpPr>
        <p:grpSpPr>
          <a:xfrm>
            <a:off x="7152601" y="2073801"/>
            <a:ext cx="720479" cy="743486"/>
            <a:chOff x="8100935" y="3009549"/>
            <a:chExt cx="579837" cy="638946"/>
          </a:xfrm>
        </p:grpSpPr>
        <p:cxnSp>
          <p:nvCxnSpPr>
            <p:cNvPr id="254" name="Google Shape;254;p21"/>
            <p:cNvCxnSpPr/>
            <p:nvPr/>
          </p:nvCxnSpPr>
          <p:spPr>
            <a:xfrm>
              <a:off x="8244036" y="3186142"/>
              <a:ext cx="432048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5" name="Google Shape;255;p21"/>
            <p:cNvSpPr/>
            <p:nvPr/>
          </p:nvSpPr>
          <p:spPr>
            <a:xfrm>
              <a:off x="8100935" y="3145569"/>
              <a:ext cx="72008" cy="7200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6" name="Google Shape;256;p21"/>
            <p:cNvCxnSpPr/>
            <p:nvPr/>
          </p:nvCxnSpPr>
          <p:spPr>
            <a:xfrm>
              <a:off x="8244408" y="3353597"/>
              <a:ext cx="432048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7" name="Google Shape;257;p21"/>
            <p:cNvSpPr/>
            <p:nvPr/>
          </p:nvSpPr>
          <p:spPr>
            <a:xfrm>
              <a:off x="8114452" y="3330737"/>
              <a:ext cx="45719" cy="45719"/>
            </a:xfrm>
            <a:prstGeom prst="ellipse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8" name="Google Shape;258;p21"/>
            <p:cNvCxnSpPr/>
            <p:nvPr/>
          </p:nvCxnSpPr>
          <p:spPr>
            <a:xfrm>
              <a:off x="8244036" y="3489327"/>
              <a:ext cx="432048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9" name="Google Shape;259;p21"/>
            <p:cNvSpPr/>
            <p:nvPr/>
          </p:nvSpPr>
          <p:spPr>
            <a:xfrm>
              <a:off x="8114080" y="3466467"/>
              <a:ext cx="45719" cy="45719"/>
            </a:xfrm>
            <a:prstGeom prst="ellipse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0" name="Google Shape;260;p21"/>
            <p:cNvCxnSpPr/>
            <p:nvPr/>
          </p:nvCxnSpPr>
          <p:spPr>
            <a:xfrm>
              <a:off x="8248724" y="3625636"/>
              <a:ext cx="432048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1" name="Google Shape;261;p21"/>
            <p:cNvSpPr/>
            <p:nvPr/>
          </p:nvSpPr>
          <p:spPr>
            <a:xfrm>
              <a:off x="8118768" y="3602776"/>
              <a:ext cx="45719" cy="45719"/>
            </a:xfrm>
            <a:prstGeom prst="ellipse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2" name="Google Shape;262;p21"/>
            <p:cNvCxnSpPr/>
            <p:nvPr/>
          </p:nvCxnSpPr>
          <p:spPr>
            <a:xfrm>
              <a:off x="8244036" y="3032409"/>
              <a:ext cx="432048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3" name="Google Shape;263;p21"/>
            <p:cNvSpPr/>
            <p:nvPr/>
          </p:nvSpPr>
          <p:spPr>
            <a:xfrm>
              <a:off x="8114080" y="3009549"/>
              <a:ext cx="45719" cy="45719"/>
            </a:xfrm>
            <a:prstGeom prst="ellipse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4" name="Google Shape;264;p21"/>
            <p:cNvCxnSpPr/>
            <p:nvPr/>
          </p:nvCxnSpPr>
          <p:spPr>
            <a:xfrm>
              <a:off x="8123726" y="3271737"/>
              <a:ext cx="552730" cy="441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65" name="Google Shape;265;p21"/>
          <p:cNvCxnSpPr/>
          <p:nvPr/>
        </p:nvCxnSpPr>
        <p:spPr>
          <a:xfrm>
            <a:off x="3801244" y="1477196"/>
            <a:ext cx="0" cy="155833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grpSp>
        <p:nvGrpSpPr>
          <p:cNvPr id="266" name="Google Shape;266;p21"/>
          <p:cNvGrpSpPr/>
          <p:nvPr/>
        </p:nvGrpSpPr>
        <p:grpSpPr>
          <a:xfrm>
            <a:off x="2530500" y="1944490"/>
            <a:ext cx="768528" cy="667871"/>
            <a:chOff x="3131840" y="3077878"/>
            <a:chExt cx="768528" cy="667871"/>
          </a:xfrm>
        </p:grpSpPr>
        <p:sp>
          <p:nvSpPr>
            <p:cNvPr id="267" name="Google Shape;267;p21"/>
            <p:cNvSpPr/>
            <p:nvPr/>
          </p:nvSpPr>
          <p:spPr>
            <a:xfrm>
              <a:off x="3439258" y="3609599"/>
              <a:ext cx="136891" cy="13615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3438721" y="3077878"/>
              <a:ext cx="136891" cy="13615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3438721" y="3255118"/>
              <a:ext cx="136891" cy="13615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3440332" y="3432358"/>
              <a:ext cx="136891" cy="13615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1" name="Google Shape;271;p21"/>
            <p:cNvCxnSpPr>
              <a:stCxn id="272" idx="6"/>
              <a:endCxn id="268" idx="2"/>
            </p:cNvCxnSpPr>
            <p:nvPr/>
          </p:nvCxnSpPr>
          <p:spPr>
            <a:xfrm rot="10800000" flipH="1">
              <a:off x="3268731" y="3145852"/>
              <a:ext cx="170100" cy="1008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73" name="Google Shape;273;p21"/>
            <p:cNvCxnSpPr>
              <a:stCxn id="272" idx="6"/>
              <a:endCxn id="269" idx="2"/>
            </p:cNvCxnSpPr>
            <p:nvPr/>
          </p:nvCxnSpPr>
          <p:spPr>
            <a:xfrm>
              <a:off x="3268731" y="3246652"/>
              <a:ext cx="170100" cy="765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74" name="Google Shape;274;p21"/>
            <p:cNvCxnSpPr>
              <a:stCxn id="275" idx="6"/>
              <a:endCxn id="268" idx="2"/>
            </p:cNvCxnSpPr>
            <p:nvPr/>
          </p:nvCxnSpPr>
          <p:spPr>
            <a:xfrm rot="10800000" flipH="1">
              <a:off x="3268731" y="3145850"/>
              <a:ext cx="170100" cy="2721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76" name="Google Shape;276;p21"/>
            <p:cNvCxnSpPr>
              <a:stCxn id="275" idx="6"/>
              <a:endCxn id="269" idx="2"/>
            </p:cNvCxnSpPr>
            <p:nvPr/>
          </p:nvCxnSpPr>
          <p:spPr>
            <a:xfrm rot="10800000" flipH="1">
              <a:off x="3268731" y="3323150"/>
              <a:ext cx="170100" cy="948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77" name="Google Shape;277;p21"/>
            <p:cNvCxnSpPr>
              <a:stCxn id="275" idx="6"/>
              <a:endCxn id="270" idx="2"/>
            </p:cNvCxnSpPr>
            <p:nvPr/>
          </p:nvCxnSpPr>
          <p:spPr>
            <a:xfrm>
              <a:off x="3268731" y="3417950"/>
              <a:ext cx="171600" cy="825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78" name="Google Shape;278;p21"/>
            <p:cNvCxnSpPr>
              <a:stCxn id="279" idx="6"/>
              <a:endCxn id="269" idx="2"/>
            </p:cNvCxnSpPr>
            <p:nvPr/>
          </p:nvCxnSpPr>
          <p:spPr>
            <a:xfrm rot="10800000" flipH="1">
              <a:off x="3268731" y="3323148"/>
              <a:ext cx="170100" cy="2661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80" name="Google Shape;280;p21"/>
            <p:cNvCxnSpPr>
              <a:stCxn id="275" idx="6"/>
              <a:endCxn id="267" idx="2"/>
            </p:cNvCxnSpPr>
            <p:nvPr/>
          </p:nvCxnSpPr>
          <p:spPr>
            <a:xfrm>
              <a:off x="3268731" y="3417950"/>
              <a:ext cx="170400" cy="2598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81" name="Google Shape;281;p21"/>
            <p:cNvCxnSpPr>
              <a:stCxn id="279" idx="6"/>
              <a:endCxn id="270" idx="2"/>
            </p:cNvCxnSpPr>
            <p:nvPr/>
          </p:nvCxnSpPr>
          <p:spPr>
            <a:xfrm rot="10800000" flipH="1">
              <a:off x="3268731" y="3500448"/>
              <a:ext cx="171600" cy="888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82" name="Google Shape;282;p21"/>
            <p:cNvCxnSpPr>
              <a:stCxn id="279" idx="6"/>
              <a:endCxn id="267" idx="2"/>
            </p:cNvCxnSpPr>
            <p:nvPr/>
          </p:nvCxnSpPr>
          <p:spPr>
            <a:xfrm>
              <a:off x="3268731" y="3589248"/>
              <a:ext cx="170400" cy="885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83" name="Google Shape;283;p21"/>
            <p:cNvCxnSpPr>
              <a:stCxn id="268" idx="6"/>
              <a:endCxn id="284" idx="2"/>
            </p:cNvCxnSpPr>
            <p:nvPr/>
          </p:nvCxnSpPr>
          <p:spPr>
            <a:xfrm>
              <a:off x="3575612" y="3145953"/>
              <a:ext cx="187800" cy="1773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85" name="Google Shape;285;p21"/>
            <p:cNvCxnSpPr>
              <a:stCxn id="269" idx="6"/>
              <a:endCxn id="284" idx="2"/>
            </p:cNvCxnSpPr>
            <p:nvPr/>
          </p:nvCxnSpPr>
          <p:spPr>
            <a:xfrm>
              <a:off x="3575612" y="3323193"/>
              <a:ext cx="187800" cy="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86" name="Google Shape;286;p21"/>
            <p:cNvCxnSpPr>
              <a:stCxn id="270" idx="6"/>
              <a:endCxn id="287" idx="2"/>
            </p:cNvCxnSpPr>
            <p:nvPr/>
          </p:nvCxnSpPr>
          <p:spPr>
            <a:xfrm>
              <a:off x="3577223" y="3500433"/>
              <a:ext cx="186300" cy="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88" name="Google Shape;288;p21"/>
            <p:cNvCxnSpPr>
              <a:stCxn id="268" idx="6"/>
              <a:endCxn id="287" idx="2"/>
            </p:cNvCxnSpPr>
            <p:nvPr/>
          </p:nvCxnSpPr>
          <p:spPr>
            <a:xfrm>
              <a:off x="3575612" y="3145953"/>
              <a:ext cx="187800" cy="3546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89" name="Google Shape;289;p21"/>
            <p:cNvCxnSpPr>
              <a:stCxn id="267" idx="6"/>
              <a:endCxn id="284" idx="2"/>
            </p:cNvCxnSpPr>
            <p:nvPr/>
          </p:nvCxnSpPr>
          <p:spPr>
            <a:xfrm rot="10800000" flipH="1">
              <a:off x="3576149" y="3323074"/>
              <a:ext cx="187200" cy="3546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90" name="Google Shape;290;p21"/>
            <p:cNvCxnSpPr>
              <a:stCxn id="267" idx="6"/>
              <a:endCxn id="287" idx="2"/>
            </p:cNvCxnSpPr>
            <p:nvPr/>
          </p:nvCxnSpPr>
          <p:spPr>
            <a:xfrm rot="10800000" flipH="1">
              <a:off x="3576149" y="3500374"/>
              <a:ext cx="187200" cy="1773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91" name="Google Shape;291;p21"/>
            <p:cNvCxnSpPr>
              <a:stCxn id="287" idx="2"/>
              <a:endCxn id="269" idx="6"/>
            </p:cNvCxnSpPr>
            <p:nvPr/>
          </p:nvCxnSpPr>
          <p:spPr>
            <a:xfrm rot="10800000">
              <a:off x="3575677" y="3323133"/>
              <a:ext cx="187800" cy="1773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92" name="Google Shape;292;p21"/>
            <p:cNvCxnSpPr>
              <a:stCxn id="284" idx="2"/>
              <a:endCxn id="270" idx="6"/>
            </p:cNvCxnSpPr>
            <p:nvPr/>
          </p:nvCxnSpPr>
          <p:spPr>
            <a:xfrm flipH="1">
              <a:off x="3577177" y="3323193"/>
              <a:ext cx="186300" cy="1773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93" name="Google Shape;293;p21"/>
            <p:cNvCxnSpPr>
              <a:stCxn id="279" idx="6"/>
              <a:endCxn id="268" idx="2"/>
            </p:cNvCxnSpPr>
            <p:nvPr/>
          </p:nvCxnSpPr>
          <p:spPr>
            <a:xfrm rot="10800000" flipH="1">
              <a:off x="3268731" y="3145848"/>
              <a:ext cx="170100" cy="4434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94" name="Google Shape;294;p21"/>
            <p:cNvCxnSpPr>
              <a:stCxn id="267" idx="2"/>
              <a:endCxn id="272" idx="6"/>
            </p:cNvCxnSpPr>
            <p:nvPr/>
          </p:nvCxnSpPr>
          <p:spPr>
            <a:xfrm rot="10800000">
              <a:off x="3268858" y="3246574"/>
              <a:ext cx="170400" cy="4311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95" name="Google Shape;295;p21"/>
            <p:cNvCxnSpPr>
              <a:stCxn id="272" idx="6"/>
              <a:endCxn id="270" idx="2"/>
            </p:cNvCxnSpPr>
            <p:nvPr/>
          </p:nvCxnSpPr>
          <p:spPr>
            <a:xfrm>
              <a:off x="3268731" y="3246652"/>
              <a:ext cx="171600" cy="253800"/>
            </a:xfrm>
            <a:prstGeom prst="straightConnector1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272" name="Google Shape;272;p21"/>
            <p:cNvSpPr/>
            <p:nvPr/>
          </p:nvSpPr>
          <p:spPr>
            <a:xfrm>
              <a:off x="3131840" y="3178577"/>
              <a:ext cx="136891" cy="13615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3131840" y="3349875"/>
              <a:ext cx="136891" cy="13615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3131840" y="3521173"/>
              <a:ext cx="136891" cy="13615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3763477" y="3255118"/>
              <a:ext cx="136891" cy="13615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3763477" y="3432358"/>
              <a:ext cx="136891" cy="13615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21"/>
          <p:cNvGrpSpPr/>
          <p:nvPr/>
        </p:nvGrpSpPr>
        <p:grpSpPr>
          <a:xfrm>
            <a:off x="83788" y="1971597"/>
            <a:ext cx="572930" cy="597230"/>
            <a:chOff x="315888" y="4472709"/>
            <a:chExt cx="572930" cy="597230"/>
          </a:xfrm>
        </p:grpSpPr>
        <p:sp>
          <p:nvSpPr>
            <p:cNvPr id="297" name="Google Shape;297;p21"/>
            <p:cNvSpPr/>
            <p:nvPr/>
          </p:nvSpPr>
          <p:spPr>
            <a:xfrm>
              <a:off x="315888" y="4781907"/>
              <a:ext cx="572930" cy="28803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1"/>
            <p:cNvSpPr/>
            <p:nvPr/>
          </p:nvSpPr>
          <p:spPr>
            <a:xfrm>
              <a:off x="315888" y="4678841"/>
              <a:ext cx="572930" cy="28803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1"/>
            <p:cNvSpPr/>
            <p:nvPr/>
          </p:nvSpPr>
          <p:spPr>
            <a:xfrm>
              <a:off x="315888" y="4575775"/>
              <a:ext cx="572930" cy="28803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315888" y="4472709"/>
              <a:ext cx="572930" cy="28803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1" name="Google Shape;301;p21"/>
            <p:cNvCxnSpPr>
              <a:stCxn id="300" idx="2"/>
              <a:endCxn id="297" idx="2"/>
            </p:cNvCxnSpPr>
            <p:nvPr/>
          </p:nvCxnSpPr>
          <p:spPr>
            <a:xfrm>
              <a:off x="315888" y="4616725"/>
              <a:ext cx="0" cy="309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" name="Google Shape;302;p21"/>
            <p:cNvCxnSpPr/>
            <p:nvPr/>
          </p:nvCxnSpPr>
          <p:spPr>
            <a:xfrm>
              <a:off x="888818" y="4624939"/>
              <a:ext cx="0" cy="30919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3" name="Google Shape;303;p21"/>
          <p:cNvGrpSpPr/>
          <p:nvPr/>
        </p:nvGrpSpPr>
        <p:grpSpPr>
          <a:xfrm>
            <a:off x="4167531" y="3567592"/>
            <a:ext cx="572930" cy="597230"/>
            <a:chOff x="315888" y="4472709"/>
            <a:chExt cx="572930" cy="597230"/>
          </a:xfrm>
        </p:grpSpPr>
        <p:sp>
          <p:nvSpPr>
            <p:cNvPr id="304" name="Google Shape;304;p21"/>
            <p:cNvSpPr/>
            <p:nvPr/>
          </p:nvSpPr>
          <p:spPr>
            <a:xfrm>
              <a:off x="315888" y="4781907"/>
              <a:ext cx="572930" cy="28803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315888" y="4678841"/>
              <a:ext cx="572930" cy="28803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315888" y="4575775"/>
              <a:ext cx="572930" cy="28803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315888" y="4472709"/>
              <a:ext cx="572930" cy="28803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8" name="Google Shape;308;p21"/>
            <p:cNvCxnSpPr>
              <a:stCxn id="307" idx="2"/>
              <a:endCxn id="304" idx="2"/>
            </p:cNvCxnSpPr>
            <p:nvPr/>
          </p:nvCxnSpPr>
          <p:spPr>
            <a:xfrm>
              <a:off x="315888" y="4616725"/>
              <a:ext cx="0" cy="309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" name="Google Shape;309;p21"/>
            <p:cNvCxnSpPr/>
            <p:nvPr/>
          </p:nvCxnSpPr>
          <p:spPr>
            <a:xfrm>
              <a:off x="888818" y="4624939"/>
              <a:ext cx="0" cy="30919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0" name="Google Shape;310;p21"/>
          <p:cNvGrpSpPr/>
          <p:nvPr/>
        </p:nvGrpSpPr>
        <p:grpSpPr>
          <a:xfrm>
            <a:off x="5635352" y="1863564"/>
            <a:ext cx="802704" cy="865222"/>
            <a:chOff x="5940152" y="1863564"/>
            <a:chExt cx="802704" cy="865222"/>
          </a:xfrm>
        </p:grpSpPr>
        <p:cxnSp>
          <p:nvCxnSpPr>
            <p:cNvPr id="311" name="Google Shape;311;p21"/>
            <p:cNvCxnSpPr/>
            <p:nvPr/>
          </p:nvCxnSpPr>
          <p:spPr>
            <a:xfrm>
              <a:off x="5940152" y="1863564"/>
              <a:ext cx="3915" cy="865222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2" name="Google Shape;312;p21"/>
            <p:cNvSpPr/>
            <p:nvPr/>
          </p:nvSpPr>
          <p:spPr>
            <a:xfrm>
              <a:off x="6032821" y="2237892"/>
              <a:ext cx="88754" cy="471849"/>
            </a:xfrm>
            <a:prstGeom prst="rect">
              <a:avLst/>
            </a:prstGeom>
            <a:gradFill>
              <a:gsLst>
                <a:gs pos="0">
                  <a:srgbClr val="4B732F"/>
                </a:gs>
                <a:gs pos="48000">
                  <a:srgbClr val="73B148"/>
                </a:gs>
                <a:gs pos="100000">
                  <a:srgbClr val="A8D08C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6203238" y="1936375"/>
              <a:ext cx="99120" cy="770168"/>
            </a:xfrm>
            <a:prstGeom prst="rect">
              <a:avLst/>
            </a:prstGeom>
            <a:gradFill>
              <a:gsLst>
                <a:gs pos="0">
                  <a:srgbClr val="4B732F"/>
                </a:gs>
                <a:gs pos="48000">
                  <a:srgbClr val="73B148"/>
                </a:gs>
                <a:gs pos="100000">
                  <a:srgbClr val="A8D08C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6380745" y="2326762"/>
              <a:ext cx="92028" cy="378204"/>
            </a:xfrm>
            <a:prstGeom prst="rect">
              <a:avLst/>
            </a:prstGeom>
            <a:gradFill>
              <a:gsLst>
                <a:gs pos="0">
                  <a:srgbClr val="4B732F"/>
                </a:gs>
                <a:gs pos="48000">
                  <a:srgbClr val="73B148"/>
                </a:gs>
                <a:gs pos="100000">
                  <a:srgbClr val="A8D08C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6551160" y="2206380"/>
              <a:ext cx="102941" cy="497544"/>
            </a:xfrm>
            <a:prstGeom prst="rect">
              <a:avLst/>
            </a:prstGeom>
            <a:gradFill>
              <a:gsLst>
                <a:gs pos="0">
                  <a:srgbClr val="4B732F"/>
                </a:gs>
                <a:gs pos="48000">
                  <a:srgbClr val="73B148"/>
                </a:gs>
                <a:gs pos="100000">
                  <a:srgbClr val="A8D08C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6" name="Google Shape;316;p21"/>
            <p:cNvCxnSpPr/>
            <p:nvPr/>
          </p:nvCxnSpPr>
          <p:spPr>
            <a:xfrm rot="10800000" flipH="1">
              <a:off x="5940152" y="2710273"/>
              <a:ext cx="802704" cy="582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17" name="Google Shape;317;p21"/>
          <p:cNvCxnSpPr/>
          <p:nvPr/>
        </p:nvCxnSpPr>
        <p:spPr>
          <a:xfrm rot="10800000">
            <a:off x="5218564" y="1618214"/>
            <a:ext cx="0" cy="283464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grpSp>
        <p:nvGrpSpPr>
          <p:cNvPr id="318" name="Google Shape;318;p21"/>
          <p:cNvGrpSpPr/>
          <p:nvPr/>
        </p:nvGrpSpPr>
        <p:grpSpPr>
          <a:xfrm>
            <a:off x="5063242" y="3337632"/>
            <a:ext cx="1714624" cy="1048682"/>
            <a:chOff x="5171192" y="3375732"/>
            <a:chExt cx="1714624" cy="1048682"/>
          </a:xfrm>
        </p:grpSpPr>
        <p:pic>
          <p:nvPicPr>
            <p:cNvPr id="319" name="Google Shape;319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71192" y="3375732"/>
              <a:ext cx="1714624" cy="10486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21"/>
            <p:cNvSpPr/>
            <p:nvPr/>
          </p:nvSpPr>
          <p:spPr>
            <a:xfrm>
              <a:off x="5539059" y="3811428"/>
              <a:ext cx="45719" cy="457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5730465" y="4081055"/>
              <a:ext cx="45719" cy="457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6028504" y="4017513"/>
              <a:ext cx="45719" cy="457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6697344" y="4239432"/>
              <a:ext cx="45719" cy="457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6634689" y="3827778"/>
              <a:ext cx="45719" cy="457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6244821" y="3932055"/>
              <a:ext cx="45719" cy="457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5929785" y="3811427"/>
              <a:ext cx="45719" cy="457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6279056" y="3708362"/>
              <a:ext cx="45719" cy="457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6431456" y="3860762"/>
              <a:ext cx="45719" cy="457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6359027" y="3929156"/>
              <a:ext cx="45719" cy="457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6545934" y="3708362"/>
              <a:ext cx="45719" cy="457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31" name="Google Shape;331;p21"/>
          <p:cNvCxnSpPr/>
          <p:nvPr/>
        </p:nvCxnSpPr>
        <p:spPr>
          <a:xfrm flipH="1">
            <a:off x="3225180" y="3035533"/>
            <a:ext cx="576064" cy="48421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grpSp>
        <p:nvGrpSpPr>
          <p:cNvPr id="332" name="Google Shape;332;p21"/>
          <p:cNvGrpSpPr/>
          <p:nvPr/>
        </p:nvGrpSpPr>
        <p:grpSpPr>
          <a:xfrm>
            <a:off x="3979168" y="1935378"/>
            <a:ext cx="936104" cy="856605"/>
            <a:chOff x="4382304" y="3028196"/>
            <a:chExt cx="936104" cy="856605"/>
          </a:xfrm>
        </p:grpSpPr>
        <p:grpSp>
          <p:nvGrpSpPr>
            <p:cNvPr id="333" name="Google Shape;333;p21"/>
            <p:cNvGrpSpPr/>
            <p:nvPr/>
          </p:nvGrpSpPr>
          <p:grpSpPr>
            <a:xfrm>
              <a:off x="4382304" y="3028196"/>
              <a:ext cx="936104" cy="856605"/>
              <a:chOff x="4845071" y="2974370"/>
              <a:chExt cx="936104" cy="856605"/>
            </a:xfrm>
          </p:grpSpPr>
          <p:sp>
            <p:nvSpPr>
              <p:cNvPr id="334" name="Google Shape;334;p21"/>
              <p:cNvSpPr/>
              <p:nvPr/>
            </p:nvSpPr>
            <p:spPr>
              <a:xfrm>
                <a:off x="4845071" y="3055268"/>
                <a:ext cx="936104" cy="632827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>
                <a:off x="4845071" y="2974370"/>
                <a:ext cx="936104" cy="632827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>
                <a:off x="5258047" y="3690640"/>
                <a:ext cx="110152" cy="94616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1"/>
              <p:cNvSpPr/>
              <p:nvPr/>
            </p:nvSpPr>
            <p:spPr>
              <a:xfrm rot="10800000" flipH="1">
                <a:off x="5121859" y="3785256"/>
                <a:ext cx="382529" cy="4571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8" name="Google Shape;338;p21"/>
            <p:cNvSpPr txBox="1"/>
            <p:nvPr/>
          </p:nvSpPr>
          <p:spPr>
            <a:xfrm>
              <a:off x="4527028" y="3171602"/>
              <a:ext cx="6217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Test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21"/>
          <p:cNvGrpSpPr/>
          <p:nvPr/>
        </p:nvGrpSpPr>
        <p:grpSpPr>
          <a:xfrm>
            <a:off x="1077435" y="1921880"/>
            <a:ext cx="971363" cy="856605"/>
            <a:chOff x="1210516" y="3014698"/>
            <a:chExt cx="971363" cy="856605"/>
          </a:xfrm>
        </p:grpSpPr>
        <p:grpSp>
          <p:nvGrpSpPr>
            <p:cNvPr id="340" name="Google Shape;340;p21"/>
            <p:cNvGrpSpPr/>
            <p:nvPr/>
          </p:nvGrpSpPr>
          <p:grpSpPr>
            <a:xfrm>
              <a:off x="1238620" y="3014698"/>
              <a:ext cx="936104" cy="856605"/>
              <a:chOff x="1475656" y="3055268"/>
              <a:chExt cx="936104" cy="856605"/>
            </a:xfrm>
          </p:grpSpPr>
          <p:sp>
            <p:nvSpPr>
              <p:cNvPr id="341" name="Google Shape;341;p21"/>
              <p:cNvSpPr/>
              <p:nvPr/>
            </p:nvSpPr>
            <p:spPr>
              <a:xfrm>
                <a:off x="1475656" y="3136166"/>
                <a:ext cx="936104" cy="632827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>
                <a:off x="1475656" y="3055268"/>
                <a:ext cx="936104" cy="632827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>
                <a:off x="1888632" y="3771538"/>
                <a:ext cx="110152" cy="94616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 rot="10800000" flipH="1">
                <a:off x="1752444" y="3866154"/>
                <a:ext cx="382529" cy="45719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345;p21"/>
            <p:cNvSpPr txBox="1"/>
            <p:nvPr/>
          </p:nvSpPr>
          <p:spPr>
            <a:xfrm>
              <a:off x="1210516" y="3159943"/>
              <a:ext cx="9713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21"/>
          <p:cNvSpPr/>
          <p:nvPr/>
        </p:nvSpPr>
        <p:spPr>
          <a:xfrm>
            <a:off x="8089737" y="2169559"/>
            <a:ext cx="288032" cy="21602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B732F"/>
              </a:gs>
              <a:gs pos="48000">
                <a:srgbClr val="73B148"/>
              </a:gs>
              <a:gs pos="100000">
                <a:srgbClr val="A8D08C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8453969" y="2031361"/>
            <a:ext cx="471721" cy="486561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49" name="Google Shape;349;p21"/>
          <p:cNvSpPr txBox="1"/>
          <p:nvPr/>
        </p:nvSpPr>
        <p:spPr>
          <a:xfrm>
            <a:off x="1041100" y="4453329"/>
            <a:ext cx="6302846" cy="231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test data sourced from around the globe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 on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Overall evaluation process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Test conduction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Test metrics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Clinical validation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5566125" y="2612350"/>
            <a:ext cx="93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  <a:endParaRPr/>
          </a:p>
        </p:txBody>
      </p:sp>
      <p:grpSp>
        <p:nvGrpSpPr>
          <p:cNvPr id="351" name="Google Shape;351;p21"/>
          <p:cNvGrpSpPr/>
          <p:nvPr/>
        </p:nvGrpSpPr>
        <p:grpSpPr>
          <a:xfrm>
            <a:off x="174510" y="6356350"/>
            <a:ext cx="878267" cy="365125"/>
            <a:chOff x="174510" y="6356350"/>
            <a:chExt cx="878267" cy="365125"/>
          </a:xfrm>
        </p:grpSpPr>
        <p:pic>
          <p:nvPicPr>
            <p:cNvPr id="352" name="Google Shape;352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4510" y="6356350"/>
              <a:ext cx="878267" cy="3651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353" name="Google Shape;353;p21"/>
            <p:cNvSpPr/>
            <p:nvPr/>
          </p:nvSpPr>
          <p:spPr>
            <a:xfrm>
              <a:off x="546101" y="6627812"/>
              <a:ext cx="506676" cy="9366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21"/>
          <p:cNvSpPr txBox="1"/>
          <p:nvPr/>
        </p:nvSpPr>
        <p:spPr>
          <a:xfrm>
            <a:off x="8266988" y="2385575"/>
            <a:ext cx="93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13c52cb54d6c8b687ea58071e52f4e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1D5C14-E2B1-459F-BD84-C73806CEFE55}"/>
</file>

<file path=customXml/itemProps2.xml><?xml version="1.0" encoding="utf-8"?>
<ds:datastoreItem xmlns:ds="http://schemas.openxmlformats.org/officeDocument/2006/customXml" ds:itemID="{C19F1CBD-2C83-4FD0-9E87-410B61FC9C5D}"/>
</file>

<file path=customXml/itemProps3.xml><?xml version="1.0" encoding="utf-8"?>
<ds:datastoreItem xmlns:ds="http://schemas.openxmlformats.org/officeDocument/2006/customXml" ds:itemID="{3FE779BA-BDB3-47EA-8A21-49A547C9FE3E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793</Words>
  <Application>Microsoft Office PowerPoint</Application>
  <PresentationFormat>On-screen Show (4:3)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主题​​</vt:lpstr>
      <vt:lpstr>PowerPoint Presentation</vt:lpstr>
      <vt:lpstr>Update Working Groups DAISAM and DASH</vt:lpstr>
      <vt:lpstr>1st DASH/DAISAM Workshop</vt:lpstr>
      <vt:lpstr>1st DASH/DAISAM Workshop</vt:lpstr>
      <vt:lpstr>1st DASH/DAISAM Workshop</vt:lpstr>
      <vt:lpstr>Update Working Group Operations</vt:lpstr>
      <vt:lpstr>Planned Evaluation Deliverables</vt:lpstr>
      <vt:lpstr>AI/ML Models for Health </vt:lpstr>
      <vt:lpstr>Evaluate/Benchmark Models</vt:lpstr>
      <vt:lpstr>Planned Evaluation Deliverables</vt:lpstr>
      <vt:lpstr>N°7: AI4H Evaluation Specification</vt:lpstr>
      <vt:lpstr>N°7.3: AI test metric specification</vt:lpstr>
      <vt:lpstr>Contribute to Planned  Evaluation Deliverables!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updates and deliverables N°7 AI for Health Evaluation Specification and N°7.3 AI Test Metric Specification</dc:title>
  <dc:creator>Campos, Simao</dc:creator>
  <cp:lastModifiedBy>Simão Campos-Neto</cp:lastModifiedBy>
  <cp:revision>3</cp:revision>
  <dcterms:modified xsi:type="dcterms:W3CDTF">2020-01-22T14:33:11Z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