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6" autoAdjust="0"/>
    <p:restoredTop sz="75551" autoAdjust="0"/>
  </p:normalViewPr>
  <p:slideViewPr>
    <p:cSldViewPr snapToGrid="0">
      <p:cViewPr varScale="1">
        <p:scale>
          <a:sx n="89" d="100"/>
          <a:sy n="89" d="100"/>
        </p:scale>
        <p:origin x="6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75" d="100"/>
          <a:sy n="75" d="100"/>
        </p:scale>
        <p:origin x="-1218" y="14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02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77958"/>
            <a:ext cx="5438140" cy="5150267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768" y="4777958"/>
            <a:ext cx="5438140" cy="482017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02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412943" y="4777958"/>
            <a:ext cx="6117908" cy="4858260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69352-9285-4CF1-8AEC-80889BB30D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418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 smtClean="0">
                <a:latin typeface="Calibri" panose="020F0502020204030204" pitchFamily="34" charset="0"/>
              </a:rPr>
              <a:t>Priorities of TTA</a:t>
            </a:r>
          </a:p>
          <a:p>
            <a:pPr marL="0" indent="0" algn="ctr">
              <a:buNone/>
            </a:pPr>
            <a:r>
              <a:rPr lang="en-US" b="1" dirty="0" err="1" smtClean="0">
                <a:latin typeface="Calibri" panose="020F0502020204030204" pitchFamily="34" charset="0"/>
              </a:rPr>
              <a:t>Chasik</a:t>
            </a:r>
            <a:r>
              <a:rPr lang="en-US" b="1" dirty="0" smtClean="0">
                <a:latin typeface="Calibri" panose="020F0502020204030204" pitchFamily="34" charset="0"/>
              </a:rPr>
              <a:t> LEEM, President, TTA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28908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GSC-19_018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TTA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Chasik</a:t>
                      </a:r>
                      <a:r>
                        <a:rPr lang="en-US" dirty="0" smtClean="0"/>
                        <a:t> LEEM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Standardization in Priority of TTA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1468"/>
            <a:ext cx="10515600" cy="522312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Thorough preparation for IMT-2020/5G</a:t>
            </a:r>
          </a:p>
          <a:p>
            <a:pPr marL="0" indent="0">
              <a:buNone/>
            </a:pPr>
            <a:r>
              <a:rPr lang="en-US" dirty="0" smtClean="0"/>
              <a:t>  - </a:t>
            </a:r>
            <a:r>
              <a:rPr lang="en-US" sz="2200" dirty="0" smtClean="0"/>
              <a:t>TTA supports ITU vision and on-going cooperation relationship between 3GPP and ITU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- WRC-19 Agenda item on above 6GHz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400" dirty="0" smtClean="0"/>
              <a:t>Public Safety-LTE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</a:t>
            </a:r>
            <a:r>
              <a:rPr lang="en-US" sz="2200" dirty="0" smtClean="0"/>
              <a:t>As a Korea national project, timely completion of 3GPP Release. 13 standardization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including MCPTT is most critical</a:t>
            </a:r>
          </a:p>
          <a:p>
            <a:pPr marL="0" indent="0">
              <a:buNone/>
            </a:pPr>
            <a:endParaRPr lang="en-US" sz="2200" dirty="0" smtClean="0"/>
          </a:p>
          <a:p>
            <a:r>
              <a:rPr lang="en-US" sz="2400" dirty="0" err="1" smtClean="0"/>
              <a:t>IoT</a:t>
            </a:r>
            <a:r>
              <a:rPr lang="en-US" sz="2400" dirty="0" smtClean="0"/>
              <a:t>/M2M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- </a:t>
            </a:r>
            <a:r>
              <a:rPr lang="en-US" sz="2200" dirty="0" smtClean="0"/>
              <a:t>TTA will continue to actively participate in oneM2M activities</a:t>
            </a:r>
          </a:p>
          <a:p>
            <a:pPr marL="0" indent="0">
              <a:buNone/>
            </a:pPr>
            <a:r>
              <a:rPr lang="en-US" dirty="0" smtClean="0"/>
              <a:t>  - </a:t>
            </a:r>
            <a:r>
              <a:rPr lang="en-US" sz="2200" dirty="0" smtClean="0"/>
              <a:t>Building collaborative relationship between ITU and oneM2M similar to 3GPP and ITU </a:t>
            </a:r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would be desirable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Openness in TTA standardization process</a:t>
            </a:r>
            <a:endParaRPr 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7032200" y="1740878"/>
            <a:ext cx="1831062" cy="1256074"/>
            <a:chOff x="3131840" y="1740878"/>
            <a:chExt cx="1831062" cy="1256074"/>
          </a:xfrm>
        </p:grpSpPr>
        <p:sp>
          <p:nvSpPr>
            <p:cNvPr id="7" name="순서도: 다중 문서 6"/>
            <p:cNvSpPr/>
            <p:nvPr/>
          </p:nvSpPr>
          <p:spPr>
            <a:xfrm>
              <a:off x="3131840" y="1740878"/>
              <a:ext cx="1831062" cy="1256074"/>
            </a:xfrm>
            <a:prstGeom prst="flowChartMultidocumen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3848" y="2195572"/>
              <a:ext cx="14141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b="1" dirty="0" smtClean="0"/>
                <a:t>Publication</a:t>
              </a:r>
              <a:endParaRPr lang="ko-KR" altLang="en-US" b="1" dirty="0"/>
            </a:p>
          </p:txBody>
        </p:sp>
      </p:grpSp>
      <p:sp>
        <p:nvSpPr>
          <p:cNvPr id="9" name="구름 8"/>
          <p:cNvSpPr/>
          <p:nvPr/>
        </p:nvSpPr>
        <p:spPr>
          <a:xfrm>
            <a:off x="9608627" y="3275215"/>
            <a:ext cx="2160240" cy="1106832"/>
          </a:xfrm>
          <a:prstGeom prst="cloud">
            <a:avLst/>
          </a:prstGeom>
          <a:pattFill prst="ltUpDiag">
            <a:fgClr>
              <a:schemeClr val="tx2">
                <a:lumMod val="75000"/>
              </a:schemeClr>
            </a:fgClr>
            <a:bgClr>
              <a:schemeClr val="tx2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/>
              <a:t>Fora Standards</a:t>
            </a:r>
            <a:endParaRPr lang="ko-KR" altLang="en-US" b="1" dirty="0"/>
          </a:p>
        </p:txBody>
      </p:sp>
      <p:sp>
        <p:nvSpPr>
          <p:cNvPr id="10" name="직사각형 9"/>
          <p:cNvSpPr/>
          <p:nvPr/>
        </p:nvSpPr>
        <p:spPr>
          <a:xfrm>
            <a:off x="3071760" y="5445224"/>
            <a:ext cx="1080120" cy="1080120"/>
          </a:xfrm>
          <a:prstGeom prst="rect">
            <a:avLst/>
          </a:prstGeom>
          <a:pattFill prst="ltUpDiag">
            <a:fgClr>
              <a:schemeClr val="tx2">
                <a:lumMod val="40000"/>
                <a:lumOff val="6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Open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071760" y="4341857"/>
            <a:ext cx="1080120" cy="110336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Partially</a:t>
            </a:r>
          </a:p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Open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071760" y="2996951"/>
            <a:ext cx="1080120" cy="134490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Closed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071760" y="1742355"/>
            <a:ext cx="1080120" cy="1254597"/>
          </a:xfrm>
          <a:prstGeom prst="rect">
            <a:avLst/>
          </a:prstGeom>
          <a:pattFill prst="ltUpDiag">
            <a:fgClr>
              <a:schemeClr val="tx2">
                <a:lumMod val="40000"/>
                <a:lumOff val="60000"/>
              </a:schemeClr>
            </a:fgClr>
            <a:bgClr>
              <a:schemeClr val="tx2">
                <a:lumMod val="20000"/>
                <a:lumOff val="8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Open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4151880" y="5445224"/>
            <a:ext cx="2028528" cy="10332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4151880" y="4341857"/>
            <a:ext cx="2808312" cy="23247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/>
          <p:cNvCxnSpPr>
            <a:endCxn id="20" idx="0"/>
          </p:cNvCxnSpPr>
          <p:nvPr/>
        </p:nvCxnSpPr>
        <p:spPr>
          <a:xfrm>
            <a:off x="4115876" y="2996952"/>
            <a:ext cx="378042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27744" y="1340768"/>
            <a:ext cx="1374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Openness</a:t>
            </a:r>
            <a:endParaRPr lang="ko-KR" altLang="en-US" sz="2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9777480" y="2833772"/>
            <a:ext cx="201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Draft from outside of TTA(30%)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9" name="이등변 삼각형 18"/>
          <p:cNvSpPr/>
          <p:nvPr/>
        </p:nvSpPr>
        <p:spPr>
          <a:xfrm>
            <a:off x="5448024" y="2996952"/>
            <a:ext cx="4896544" cy="3528392"/>
          </a:xfrm>
          <a:prstGeom prst="triangl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이등변 삼각형 19"/>
          <p:cNvSpPr/>
          <p:nvPr/>
        </p:nvSpPr>
        <p:spPr>
          <a:xfrm>
            <a:off x="6942444" y="2996952"/>
            <a:ext cx="1907704" cy="1368152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1" name="사다리꼴 20"/>
          <p:cNvSpPr/>
          <p:nvPr/>
        </p:nvSpPr>
        <p:spPr>
          <a:xfrm>
            <a:off x="5448024" y="5445224"/>
            <a:ext cx="4896544" cy="1080120"/>
          </a:xfrm>
          <a:prstGeom prst="trapezoid">
            <a:avLst>
              <a:gd name="adj" fmla="val 69600"/>
            </a:avLst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Proposal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2" name="평행 사변형 21"/>
          <p:cNvSpPr/>
          <p:nvPr/>
        </p:nvSpPr>
        <p:spPr>
          <a:xfrm rot="10800000" flipH="1">
            <a:off x="7844854" y="4365104"/>
            <a:ext cx="1779634" cy="1090451"/>
          </a:xfrm>
          <a:prstGeom prst="parallelogram">
            <a:avLst>
              <a:gd name="adj" fmla="val 71633"/>
            </a:avLst>
          </a:prstGeom>
          <a:pattFill prst="ltUpDiag">
            <a:fgClr>
              <a:schemeClr val="accent3">
                <a:lumMod val="50000"/>
              </a:schemeClr>
            </a:fgClr>
            <a:bgClr>
              <a:schemeClr val="accent3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4151880" y="4539596"/>
            <a:ext cx="28083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Member base, but secretariat(TTA) can invites </a:t>
            </a:r>
          </a:p>
          <a:p>
            <a:r>
              <a:rPr lang="en-US" altLang="ko-KR" sz="1400" dirty="0" smtClean="0"/>
              <a:t>governments, academia.</a:t>
            </a:r>
            <a:endParaRPr lang="ko-KR" alt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7176216" y="4708874"/>
            <a:ext cx="1650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Development</a:t>
            </a:r>
            <a:endParaRPr lang="ko-KR" alt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51880" y="5723674"/>
            <a:ext cx="1877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Everyone can propose work item</a:t>
            </a:r>
            <a:endParaRPr lang="ko-KR" alt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7479170" y="3695146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Setting</a:t>
            </a:r>
            <a:endParaRPr lang="ko-KR" alt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164184" y="3553271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Member base</a:t>
            </a:r>
            <a:endParaRPr lang="ko-KR" alt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4164184" y="2132856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Everyone can access and use standardizations</a:t>
            </a:r>
            <a:endParaRPr lang="ko-KR" altLang="en-US" sz="1400" dirty="0"/>
          </a:p>
        </p:txBody>
      </p:sp>
      <p:cxnSp>
        <p:nvCxnSpPr>
          <p:cNvPr id="29" name="직선 화살표 연결선 28"/>
          <p:cNvCxnSpPr>
            <a:stCxn id="9" idx="2"/>
          </p:cNvCxnSpPr>
          <p:nvPr/>
        </p:nvCxnSpPr>
        <p:spPr>
          <a:xfrm flipH="1">
            <a:off x="8628680" y="3828631"/>
            <a:ext cx="986648" cy="0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697383" y="3459299"/>
            <a:ext cx="141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Fast track</a:t>
            </a:r>
            <a:endParaRPr lang="ko-KR" altLang="en-US" b="1" dirty="0"/>
          </a:p>
        </p:txBody>
      </p:sp>
      <p:sp>
        <p:nvSpPr>
          <p:cNvPr id="31" name="구름 모양 설명선 30"/>
          <p:cNvSpPr/>
          <p:nvPr/>
        </p:nvSpPr>
        <p:spPr>
          <a:xfrm>
            <a:off x="215153" y="1740878"/>
            <a:ext cx="2407023" cy="1617850"/>
          </a:xfrm>
          <a:prstGeom prst="cloudCallout">
            <a:avLst>
              <a:gd name="adj1" fmla="val 64642"/>
              <a:gd name="adj2" fmla="val 13718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668638" y="1949638"/>
            <a:ext cx="22591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How could we expand the participation of </a:t>
            </a:r>
          </a:p>
          <a:p>
            <a:r>
              <a:rPr lang="en-US" altLang="ko-KR" b="1" dirty="0" smtClean="0"/>
              <a:t>non-member??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8940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Providing guideline to support users who wishes to use open standard/source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58544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Standardization Committee</a:t>
            </a:r>
          </a:p>
          <a:p>
            <a:pPr marL="0" indent="0">
              <a:buNone/>
            </a:pPr>
            <a:r>
              <a:rPr lang="en-US" dirty="0" smtClean="0"/>
              <a:t>  - </a:t>
            </a:r>
            <a:r>
              <a:rPr lang="en-US" sz="2200" dirty="0" smtClean="0"/>
              <a:t>Open Source Software (OSS) Project Group (PG602)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endParaRPr lang="en-US" sz="2200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751244"/>
              </p:ext>
            </p:extLst>
          </p:nvPr>
        </p:nvGraphicFramePr>
        <p:xfrm>
          <a:off x="1023470" y="2494675"/>
          <a:ext cx="9519024" cy="40606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4307"/>
                <a:gridCol w="1976717"/>
                <a:gridCol w="5930153"/>
                <a:gridCol w="927847"/>
              </a:tblGrid>
              <a:tr h="6134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No.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Standard Number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Title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chemeClr val="tx1"/>
                          </a:solidFill>
                        </a:rPr>
                        <a:t>Issued Date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58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TTAK.KO-11/0182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Open source software package data exchange specification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- Easy exchange of license information</a:t>
                      </a:r>
                      <a:r>
                        <a:rPr lang="en-US" altLang="ko-KR" baseline="0" dirty="0" smtClean="0"/>
                        <a:t> among companies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2014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87635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TTAK.KO-11.0176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The governance framework for open source software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- Management guideline for overall OSS development, packaging and distribution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2014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1139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TTAK.KO-11.0133/R1*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The guideline of maturity and applicability assessment for open source software</a:t>
                      </a:r>
                    </a:p>
                    <a:p>
                      <a:pPr algn="l" latinLnBrk="1"/>
                      <a:r>
                        <a:rPr lang="en-US" altLang="ko-KR" dirty="0" smtClean="0"/>
                        <a:t>- Defines attributes for evaluation of maturity and applicability assessment for OSS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2013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6587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TTAK.KO-11.0110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b="1" dirty="0" smtClean="0"/>
                        <a:t>Open source software categorization</a:t>
                      </a:r>
                      <a:r>
                        <a:rPr lang="en-US" altLang="ko-KR" b="1" baseline="0" dirty="0" smtClean="0"/>
                        <a:t> &amp; profile</a:t>
                      </a:r>
                    </a:p>
                    <a:p>
                      <a:pPr algn="l" latinLnBrk="1"/>
                      <a:r>
                        <a:rPr lang="en-US" altLang="ko-KR" baseline="0" dirty="0" smtClean="0"/>
                        <a:t>- Supports easy usage of OSS by categorization and profile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2011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구름 모양 설명선 4"/>
          <p:cNvSpPr/>
          <p:nvPr/>
        </p:nvSpPr>
        <p:spPr>
          <a:xfrm>
            <a:off x="8465574" y="750192"/>
            <a:ext cx="3598607" cy="1624298"/>
          </a:xfrm>
          <a:prstGeom prst="cloudCallout">
            <a:avLst>
              <a:gd name="adj1" fmla="val 25688"/>
              <a:gd name="adj2" fmla="val 160082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8790039" y="962176"/>
            <a:ext cx="3401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Would it be beneficial to share each SDO’s activity on supporting the users in respect of </a:t>
            </a:r>
          </a:p>
          <a:p>
            <a:r>
              <a:rPr lang="en-US" altLang="ko-KR" b="1" dirty="0" smtClean="0"/>
              <a:t>open standard/source?</a:t>
            </a:r>
            <a:endParaRPr lang="ko-KR" altLang="en-US" b="1" dirty="0"/>
          </a:p>
        </p:txBody>
      </p:sp>
      <p:pic>
        <p:nvPicPr>
          <p:cNvPr id="1028" name="Picture 4" descr="J:\D드라이브\칼무리\K-7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8424" y="4471255"/>
            <a:ext cx="885947" cy="114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12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7B28B1-6F08-44DC-8CBE-2B7A981F71F2}"/>
</file>

<file path=customXml/itemProps2.xml><?xml version="1.0" encoding="utf-8"?>
<ds:datastoreItem xmlns:ds="http://schemas.openxmlformats.org/officeDocument/2006/customXml" ds:itemID="{BBE9B659-C4AC-4937-97CD-B8624FBBF4D2}"/>
</file>

<file path=customXml/itemProps3.xml><?xml version="1.0" encoding="utf-8"?>
<ds:datastoreItem xmlns:ds="http://schemas.openxmlformats.org/officeDocument/2006/customXml" ds:itemID="{0025E2F0-A537-4337-A3E3-32201B88F6E3}"/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309</Words>
  <Application>Microsoft Office PowerPoint</Application>
  <PresentationFormat>Widescreen</PresentationFormat>
  <Paragraphs>78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Office Theme</vt:lpstr>
      <vt:lpstr>PowerPoint Presentation</vt:lpstr>
      <vt:lpstr>Standardization in Priority of TTA</vt:lpstr>
      <vt:lpstr>Openness in TTA standardization process</vt:lpstr>
      <vt:lpstr>Providing guideline to support users who wishes to use open standard/source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49</cp:revision>
  <cp:lastPrinted>2015-07-09T07:16:30Z</cp:lastPrinted>
  <dcterms:created xsi:type="dcterms:W3CDTF">2015-04-30T14:38:43Z</dcterms:created>
  <dcterms:modified xsi:type="dcterms:W3CDTF">2015-07-10T15:06:05Z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