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70" r:id="rId6"/>
    <p:sldId id="259" r:id="rId7"/>
    <p:sldId id="258" r:id="rId8"/>
    <p:sldId id="261" r:id="rId9"/>
    <p:sldId id="262" r:id="rId10"/>
    <p:sldId id="272" r:id="rId11"/>
    <p:sldId id="260" r:id="rId12"/>
    <p:sldId id="271" r:id="rId1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3" autoAdjust="0"/>
    <p:restoredTop sz="94660"/>
  </p:normalViewPr>
  <p:slideViewPr>
    <p:cSldViewPr snapToGrid="0">
      <p:cViewPr varScale="1">
        <p:scale>
          <a:sx n="99" d="100"/>
          <a:sy n="99" d="100"/>
        </p:scale>
        <p:origin x="84" y="498"/>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25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635B21E-7893-4014-8E1A-CD496E75C258}" type="datetimeFigureOut">
              <a:rPr lang="en-US" smtClean="0"/>
              <a:t>10/07/2015</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7DEDF8D-EF40-423C-A17D-6ACCC54CA1D4}" type="slidenum">
              <a:rPr lang="en-US" smtClean="0"/>
              <a:t>‹#›</a:t>
            </a:fld>
            <a:endParaRPr lang="en-US"/>
          </a:p>
        </p:txBody>
      </p:sp>
    </p:spTree>
    <p:extLst>
      <p:ext uri="{BB962C8B-B14F-4D97-AF65-F5344CB8AC3E}">
        <p14:creationId xmlns:p14="http://schemas.microsoft.com/office/powerpoint/2010/main" val="2101172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127A926-2A52-4201-A14B-F933CE9BDB64}" type="datetimeFigureOut">
              <a:rPr lang="en-US" smtClean="0"/>
              <a:t>10/07/2015</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A969352-9285-4CF1-8AEC-80889BB30D9E}" type="slidenum">
              <a:rPr lang="en-US" smtClean="0"/>
              <a:t>‹#›</a:t>
            </a:fld>
            <a:endParaRPr lang="en-US"/>
          </a:p>
        </p:txBody>
      </p:sp>
    </p:spTree>
    <p:extLst>
      <p:ext uri="{BB962C8B-B14F-4D97-AF65-F5344CB8AC3E}">
        <p14:creationId xmlns:p14="http://schemas.microsoft.com/office/powerpoint/2010/main" val="324161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1291348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369081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1997179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7963"/>
            <a:ext cx="10515600" cy="963111"/>
          </a:xfrm>
        </p:spPr>
        <p:txBody>
          <a:bodyPr>
            <a:normAutofit/>
          </a:bodyPr>
          <a:lstStyle>
            <a:lvl1pPr algn="ctr">
              <a:defRPr sz="4000">
                <a:solidFill>
                  <a:schemeClr val="accent6">
                    <a:lumMod val="75000"/>
                  </a:schemeClr>
                </a:solidFill>
              </a:defRPr>
            </a:lvl1pPr>
          </a:lstStyle>
          <a:p>
            <a:r>
              <a:rPr lang="en-US" dirty="0" smtClean="0"/>
              <a:t>Title</a:t>
            </a:r>
            <a:endParaRPr lang="en-US" dirty="0"/>
          </a:p>
        </p:txBody>
      </p:sp>
      <p:sp>
        <p:nvSpPr>
          <p:cNvPr id="3" name="Content Placeholder 2"/>
          <p:cNvSpPr>
            <a:spLocks noGrp="1"/>
          </p:cNvSpPr>
          <p:nvPr>
            <p:ph idx="1"/>
          </p:nvPr>
        </p:nvSpPr>
        <p:spPr>
          <a:xfrm>
            <a:off x="838200" y="1419726"/>
            <a:ext cx="10515600" cy="4622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1014600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3593795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77485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38186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29709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296798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406092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10/07/2015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5754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l="83819" t="77725" r="2931" b="4433"/>
          <a:stretch/>
        </p:blipFill>
        <p:spPr>
          <a:xfrm>
            <a:off x="10771252" y="5707062"/>
            <a:ext cx="1332689" cy="1040860"/>
          </a:xfrm>
          <a:prstGeom prst="rect">
            <a:avLst/>
          </a:prstGeom>
        </p:spPr>
      </p:pic>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2968" t="41540" r="73048" b="4600"/>
          <a:stretch/>
        </p:blipFill>
        <p:spPr>
          <a:xfrm>
            <a:off x="120498" y="3461510"/>
            <a:ext cx="2412460" cy="314203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63B07-8D71-4D6F-88CD-68FEDB672AD4}" type="slidenum">
              <a:rPr lang="en-US" smtClean="0"/>
              <a:t>‹#›</a:t>
            </a:fld>
            <a:endParaRPr lang="en-US"/>
          </a:p>
        </p:txBody>
      </p:sp>
      <p:sp>
        <p:nvSpPr>
          <p:cNvPr id="8" name="Footer Placeholder 5"/>
          <p:cNvSpPr txBox="1">
            <a:spLocks/>
          </p:cNvSpPr>
          <p:nvPr userDrawn="1"/>
        </p:nvSpPr>
        <p:spPr>
          <a:xfrm>
            <a:off x="88414" y="6491250"/>
            <a:ext cx="2906949" cy="3719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lumMod val="65000"/>
                  </a:schemeClr>
                </a:solidFill>
              </a:rPr>
              <a:t>GSC-19 Meeting, 15-16 July 2015, Geneva</a:t>
            </a:r>
            <a:endParaRPr lang="en-US" sz="1200" dirty="0">
              <a:solidFill>
                <a:schemeClr val="bg1">
                  <a:lumMod val="65000"/>
                </a:schemeClr>
              </a:solidFill>
            </a:endParaRPr>
          </a:p>
        </p:txBody>
      </p:sp>
    </p:spTree>
    <p:extLst>
      <p:ext uri="{BB962C8B-B14F-4D97-AF65-F5344CB8AC3E}">
        <p14:creationId xmlns:p14="http://schemas.microsoft.com/office/powerpoint/2010/main" val="3951938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rik.guttman@partner.samsun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2974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endParaRPr lang="en-US" sz="2800" b="1" dirty="0">
              <a:latin typeface="Calibri" panose="020F0502020204030204" pitchFamily="34" charset="0"/>
            </a:endParaRPr>
          </a:p>
        </p:txBody>
      </p:sp>
      <p:sp>
        <p:nvSpPr>
          <p:cNvPr id="5" name="Subtitle 2"/>
          <p:cNvSpPr txBox="1">
            <a:spLocks/>
          </p:cNvSpPr>
          <p:nvPr/>
        </p:nvSpPr>
        <p:spPr>
          <a:xfrm>
            <a:off x="1085461" y="3097976"/>
            <a:ext cx="10021077" cy="1280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err="1" smtClean="0">
                <a:latin typeface="Calibri" panose="020F0502020204030204" pitchFamily="34" charset="0"/>
              </a:rPr>
              <a:t>3GPP</a:t>
            </a:r>
            <a:r>
              <a:rPr lang="en-US" b="1" dirty="0" smtClean="0">
                <a:latin typeface="Calibri" panose="020F0502020204030204" pitchFamily="34" charset="0"/>
              </a:rPr>
              <a:t> and Critical Communications Standardization</a:t>
            </a:r>
          </a:p>
          <a:p>
            <a:pPr marL="0" indent="0" algn="ctr">
              <a:buNone/>
            </a:pPr>
            <a:r>
              <a:rPr lang="en-US" sz="2400" b="1" dirty="0" smtClean="0">
                <a:latin typeface="Calibri" panose="020F0502020204030204" pitchFamily="34" charset="0"/>
              </a:rPr>
              <a:t>Erik Guttman, </a:t>
            </a:r>
            <a:r>
              <a:rPr lang="en-US" sz="2400" b="1" dirty="0" err="1" smtClean="0">
                <a:latin typeface="Calibri" panose="020F0502020204030204" pitchFamily="34" charset="0"/>
              </a:rPr>
              <a:t>3GPP</a:t>
            </a:r>
            <a:r>
              <a:rPr lang="en-US" sz="2400" b="1" dirty="0" smtClean="0">
                <a:latin typeface="Calibri" panose="020F0502020204030204" pitchFamily="34" charset="0"/>
              </a:rPr>
              <a:t> SA Chairman, Consultant to Samsung Electronics Co., Ltd.</a:t>
            </a:r>
            <a:endParaRPr lang="en-US" sz="2400" b="1"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44873201"/>
              </p:ext>
            </p:extLst>
          </p:nvPr>
        </p:nvGraphicFramePr>
        <p:xfrm>
          <a:off x="4019350" y="554555"/>
          <a:ext cx="7386587" cy="1485811"/>
        </p:xfrm>
        <a:graphic>
          <a:graphicData uri="http://schemas.openxmlformats.org/drawingml/2006/table">
            <a:tbl>
              <a:tblPr firstRow="1" bandRow="1">
                <a:tableStyleId>{5C22544A-7EE6-4342-B048-85BDC9FD1C3A}</a:tableStyleId>
              </a:tblPr>
              <a:tblGrid>
                <a:gridCol w="1630680"/>
                <a:gridCol w="5755907"/>
              </a:tblGrid>
              <a:tr h="388531">
                <a:tc>
                  <a:txBody>
                    <a:bodyPr/>
                    <a:lstStyle/>
                    <a:p>
                      <a:r>
                        <a:rPr lang="en-US" dirty="0" smtClean="0"/>
                        <a:t>Document No:</a:t>
                      </a:r>
                      <a:endParaRPr lang="en-US" dirty="0"/>
                    </a:p>
                  </a:txBody>
                  <a:tcPr/>
                </a:tc>
                <a:tc>
                  <a:txBody>
                    <a:bodyPr/>
                    <a:lstStyle/>
                    <a:p>
                      <a:r>
                        <a:rPr lang="en-US" dirty="0" smtClean="0"/>
                        <a:t>GSC-19_101</a:t>
                      </a:r>
                      <a:endParaRPr lang="en-US" dirty="0"/>
                    </a:p>
                  </a:txBody>
                  <a:tcPr/>
                </a:tc>
              </a:tr>
              <a:tr h="336335">
                <a:tc>
                  <a:txBody>
                    <a:bodyPr/>
                    <a:lstStyle/>
                    <a:p>
                      <a:r>
                        <a:rPr lang="en-US" b="1" dirty="0" smtClean="0"/>
                        <a:t>Source:</a:t>
                      </a:r>
                      <a:endParaRPr lang="en-US" b="1" dirty="0"/>
                    </a:p>
                  </a:txBody>
                  <a:tcPr/>
                </a:tc>
                <a:tc>
                  <a:txBody>
                    <a:bodyPr/>
                    <a:lstStyle/>
                    <a:p>
                      <a:r>
                        <a:rPr lang="en-US" dirty="0" err="1" smtClean="0"/>
                        <a:t>3GPP</a:t>
                      </a:r>
                      <a:r>
                        <a:rPr lang="en-US" baseline="0" dirty="0" smtClean="0"/>
                        <a:t> SA Chairman</a:t>
                      </a:r>
                      <a:endParaRPr lang="en-US" dirty="0"/>
                    </a:p>
                  </a:txBody>
                  <a:tcPr/>
                </a:tc>
              </a:tr>
              <a:tr h="336335">
                <a:tc>
                  <a:txBody>
                    <a:bodyPr/>
                    <a:lstStyle/>
                    <a:p>
                      <a:r>
                        <a:rPr lang="en-US" b="1" dirty="0" smtClean="0"/>
                        <a:t>Contact:</a:t>
                      </a:r>
                      <a:endParaRPr lang="en-US" b="1" dirty="0"/>
                    </a:p>
                  </a:txBody>
                  <a:tcPr/>
                </a:tc>
                <a:tc>
                  <a:txBody>
                    <a:bodyPr/>
                    <a:lstStyle/>
                    <a:p>
                      <a:r>
                        <a:rPr lang="en-US" dirty="0" smtClean="0"/>
                        <a:t>Erik Guttman,</a:t>
                      </a:r>
                      <a:r>
                        <a:rPr lang="en-US" baseline="0" dirty="0" smtClean="0"/>
                        <a:t> </a:t>
                      </a:r>
                      <a:r>
                        <a:rPr lang="en-US" baseline="0" dirty="0" err="1" smtClean="0">
                          <a:hlinkClick r:id="rId2"/>
                        </a:rPr>
                        <a:t>erik.guttman@partner.samsung.com</a:t>
                      </a:r>
                      <a:endParaRPr lang="en-US" baseline="0" dirty="0" smtClean="0"/>
                    </a:p>
                  </a:txBody>
                  <a:tcPr/>
                </a:tc>
              </a:tr>
              <a:tr h="338791">
                <a:tc>
                  <a:txBody>
                    <a:bodyPr/>
                    <a:lstStyle/>
                    <a:p>
                      <a:r>
                        <a:rPr lang="en-US" b="1" dirty="0" smtClean="0"/>
                        <a:t>Agenda Item:</a:t>
                      </a:r>
                      <a:endParaRPr lang="en-US" b="1" dirty="0"/>
                    </a:p>
                  </a:txBody>
                  <a:tcPr/>
                </a:tc>
                <a:tc>
                  <a:txBody>
                    <a:bodyPr/>
                    <a:lstStyle/>
                    <a:p>
                      <a:r>
                        <a:rPr lang="en-US" dirty="0" smtClean="0"/>
                        <a:t>3.1</a:t>
                      </a:r>
                      <a:endParaRPr lang="en-US" dirty="0"/>
                    </a:p>
                  </a:txBody>
                  <a:tcPr/>
                </a:tc>
              </a:tr>
            </a:tbl>
          </a:graphicData>
        </a:graphic>
      </p:graphicFrame>
    </p:spTree>
    <p:extLst>
      <p:ext uri="{BB962C8B-B14F-4D97-AF65-F5344CB8AC3E}">
        <p14:creationId xmlns:p14="http://schemas.microsoft.com/office/powerpoint/2010/main" val="351483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3GPP </a:t>
            </a:r>
            <a:r>
              <a:rPr lang="de-DE" dirty="0" err="1" smtClean="0"/>
              <a:t>and</a:t>
            </a:r>
            <a:r>
              <a:rPr lang="de-DE" dirty="0" smtClean="0"/>
              <a:t> Critical Communications, Public </a:t>
            </a:r>
            <a:r>
              <a:rPr lang="de-DE" dirty="0" err="1" smtClean="0"/>
              <a:t>Safety</a:t>
            </a:r>
            <a:endParaRPr lang="de-DE" dirty="0"/>
          </a:p>
        </p:txBody>
      </p:sp>
      <p:sp>
        <p:nvSpPr>
          <p:cNvPr id="3" name="Inhaltsplatzhalter 2"/>
          <p:cNvSpPr>
            <a:spLocks noGrp="1"/>
          </p:cNvSpPr>
          <p:nvPr>
            <p:ph idx="1"/>
          </p:nvPr>
        </p:nvSpPr>
        <p:spPr/>
        <p:txBody>
          <a:bodyPr/>
          <a:lstStyle/>
          <a:p>
            <a:r>
              <a:rPr lang="de-DE" dirty="0" smtClean="0"/>
              <a:t>In 2012</a:t>
            </a:r>
            <a:r>
              <a:rPr lang="de-DE" smtClean="0"/>
              <a:t>, 3GPP began work to support Public Safety communications facilities via 3GPP standards.</a:t>
            </a:r>
          </a:p>
          <a:p>
            <a:r>
              <a:rPr lang="de-DE" smtClean="0"/>
              <a:t>Starting and ongoing 3GPP work took on Public Safety (and later Critical Communications) requirements and objectives for features in Release 12 (frozen March 2015) and Release 13 (planned to freeze March 2016.)</a:t>
            </a:r>
          </a:p>
          <a:p>
            <a:r>
              <a:rPr lang="de-DE" smtClean="0"/>
              <a:t>What follows is the status and background of this work. </a:t>
            </a:r>
            <a:endParaRPr lang="de-DE" dirty="0"/>
          </a:p>
        </p:txBody>
      </p:sp>
    </p:spTree>
    <p:extLst>
      <p:ext uri="{BB962C8B-B14F-4D97-AF65-F5344CB8AC3E}">
        <p14:creationId xmlns:p14="http://schemas.microsoft.com/office/powerpoint/2010/main" val="308070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3GPP Releases</a:t>
            </a:r>
            <a:endParaRPr lang="de-DE" dirty="0"/>
          </a:p>
        </p:txBody>
      </p:sp>
      <p:sp>
        <p:nvSpPr>
          <p:cNvPr id="4" name="Content Placeholder 3"/>
          <p:cNvSpPr>
            <a:spLocks noGrp="1"/>
          </p:cNvSpPr>
          <p:nvPr>
            <p:ph sz="half" idx="1"/>
          </p:nvPr>
        </p:nvSpPr>
        <p:spPr>
          <a:xfrm>
            <a:off x="838200" y="1825625"/>
            <a:ext cx="10526486" cy="2194832"/>
          </a:xfrm>
        </p:spPr>
        <p:txBody>
          <a:bodyPr/>
          <a:lstStyle/>
          <a:p>
            <a:r>
              <a:rPr lang="de-DE" dirty="0" smtClean="0"/>
              <a:t>A Release introduces Features.</a:t>
            </a:r>
          </a:p>
          <a:p>
            <a:r>
              <a:rPr lang="de-DE" dirty="0" smtClean="0"/>
              <a:t>These features are compatible with each other and past releases.</a:t>
            </a:r>
          </a:p>
          <a:p>
            <a:r>
              <a:rPr lang="de-DE" smtClean="0"/>
              <a:t>Releases align </a:t>
            </a:r>
            <a:r>
              <a:rPr lang="de-DE" dirty="0" smtClean="0"/>
              <a:t>testing</a:t>
            </a:r>
            <a:r>
              <a:rPr lang="de-DE" smtClean="0"/>
              <a:t>, implementation, acquisition, deployment</a:t>
            </a:r>
            <a:r>
              <a:rPr lang="de-DE" dirty="0" smtClean="0"/>
              <a:t>.</a:t>
            </a:r>
            <a:endParaRPr lang="de-DE"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22049" y="3348111"/>
            <a:ext cx="8214358" cy="3118631"/>
          </a:xfrm>
        </p:spPr>
      </p:pic>
    </p:spTree>
    <p:extLst>
      <p:ext uri="{BB962C8B-B14F-4D97-AF65-F5344CB8AC3E}">
        <p14:creationId xmlns:p14="http://schemas.microsoft.com/office/powerpoint/2010/main" val="40837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Communications Standardization Status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313" y="988756"/>
            <a:ext cx="9114495" cy="4618832"/>
          </a:xfrm>
        </p:spPr>
      </p:pic>
      <p:sp>
        <p:nvSpPr>
          <p:cNvPr id="3" name="Textfeld 2"/>
          <p:cNvSpPr txBox="1"/>
          <p:nvPr/>
        </p:nvSpPr>
        <p:spPr>
          <a:xfrm>
            <a:off x="3790609" y="5657669"/>
            <a:ext cx="5592096" cy="923330"/>
          </a:xfrm>
          <a:prstGeom prst="rect">
            <a:avLst/>
          </a:prstGeom>
          <a:noFill/>
        </p:spPr>
        <p:txBody>
          <a:bodyPr wrap="none" rtlCol="0">
            <a:spAutoFit/>
          </a:bodyPr>
          <a:lstStyle/>
          <a:p>
            <a:r>
              <a:rPr lang="de-DE" smtClean="0"/>
              <a:t>Release 14 Stage 1 work has begun in 2015. This includes:</a:t>
            </a:r>
            <a:br>
              <a:rPr lang="de-DE" smtClean="0"/>
            </a:br>
            <a:r>
              <a:rPr lang="de-DE" smtClean="0"/>
              <a:t>  • Mission Critical Video </a:t>
            </a:r>
            <a:br>
              <a:rPr lang="de-DE" smtClean="0"/>
            </a:br>
            <a:r>
              <a:rPr lang="de-DE" smtClean="0"/>
              <a:t>  • Mission Critical Data Applications</a:t>
            </a:r>
            <a:endParaRPr lang="de-DE"/>
          </a:p>
        </p:txBody>
      </p:sp>
    </p:spTree>
    <p:extLst>
      <p:ext uri="{BB962C8B-B14F-4D97-AF65-F5344CB8AC3E}">
        <p14:creationId xmlns:p14="http://schemas.microsoft.com/office/powerpoint/2010/main" val="1914458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Release 12 Standards Related to Public Safety</a:t>
            </a:r>
            <a:endParaRPr lang="de-DE" dirty="0"/>
          </a:p>
        </p:txBody>
      </p:sp>
      <p:sp>
        <p:nvSpPr>
          <p:cNvPr id="3" name="Content Placeholder 2"/>
          <p:cNvSpPr>
            <a:spLocks noGrp="1"/>
          </p:cNvSpPr>
          <p:nvPr>
            <p:ph idx="1"/>
          </p:nvPr>
        </p:nvSpPr>
        <p:spPr/>
        <p:txBody>
          <a:bodyPr/>
          <a:lstStyle/>
          <a:p>
            <a:r>
              <a:rPr lang="de-DE" smtClean="0"/>
              <a:t>A fraction of stage 1 requirements fulfilled...</a:t>
            </a:r>
          </a:p>
          <a:p>
            <a:endParaRPr lang="de-DE"/>
          </a:p>
          <a:p>
            <a:pPr marL="0" indent="0">
              <a:buNone/>
            </a:pPr>
            <a:endParaRPr lang="de-DE" smtClean="0"/>
          </a:p>
          <a:p>
            <a:pPr marL="0" indent="0">
              <a:buNone/>
            </a:pPr>
            <a:endParaRPr lang="de-DE" smtClean="0"/>
          </a:p>
        </p:txBody>
      </p:sp>
      <p:pic>
        <p:nvPicPr>
          <p:cNvPr id="4" name="Bild 3" descr="prose-rel1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045" y="1894565"/>
            <a:ext cx="7061691" cy="4849180"/>
          </a:xfrm>
          <a:prstGeom prst="rect">
            <a:avLst/>
          </a:prstGeom>
        </p:spPr>
      </p:pic>
    </p:spTree>
    <p:extLst>
      <p:ext uri="{BB962C8B-B14F-4D97-AF65-F5344CB8AC3E}">
        <p14:creationId xmlns:p14="http://schemas.microsoft.com/office/powerpoint/2010/main" val="2075701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Release </a:t>
            </a:r>
            <a:r>
              <a:rPr lang="de-DE" dirty="0" smtClean="0"/>
              <a:t>13 </a:t>
            </a:r>
            <a:r>
              <a:rPr lang="de-DE" dirty="0"/>
              <a:t>Standards Related to Public Safety</a:t>
            </a:r>
          </a:p>
        </p:txBody>
      </p:sp>
      <p:sp>
        <p:nvSpPr>
          <p:cNvPr id="7" name="Inhaltsplatzhalter 6"/>
          <p:cNvSpPr>
            <a:spLocks noGrp="1"/>
          </p:cNvSpPr>
          <p:nvPr>
            <p:ph idx="1"/>
          </p:nvPr>
        </p:nvSpPr>
        <p:spPr/>
        <p:txBody>
          <a:bodyPr/>
          <a:lstStyle/>
          <a:p>
            <a:r>
              <a:rPr lang="de-DE" smtClean="0"/>
              <a:t>More stage 1 requirements will be fulfilled. Stage 2 completion in progress.</a:t>
            </a:r>
            <a:endParaRPr lang="de-DE"/>
          </a:p>
        </p:txBody>
      </p:sp>
      <p:sp>
        <p:nvSpPr>
          <p:cNvPr id="10" name="Textfeld 9"/>
          <p:cNvSpPr txBox="1"/>
          <p:nvPr/>
        </p:nvSpPr>
        <p:spPr>
          <a:xfrm>
            <a:off x="9947941" y="3598586"/>
            <a:ext cx="2078664" cy="1754327"/>
          </a:xfrm>
          <a:prstGeom prst="rect">
            <a:avLst/>
          </a:prstGeom>
          <a:noFill/>
        </p:spPr>
        <p:txBody>
          <a:bodyPr wrap="none" rtlCol="0">
            <a:spAutoFit/>
          </a:bodyPr>
          <a:lstStyle/>
          <a:p>
            <a:r>
              <a:rPr lang="de-DE" smtClean="0"/>
              <a:t>Some public-safety</a:t>
            </a:r>
            <a:br>
              <a:rPr lang="de-DE" smtClean="0"/>
            </a:br>
            <a:r>
              <a:rPr lang="de-DE" smtClean="0"/>
              <a:t>related features are</a:t>
            </a:r>
            <a:br>
              <a:rPr lang="de-DE" smtClean="0"/>
            </a:br>
            <a:r>
              <a:rPr lang="de-DE" smtClean="0"/>
              <a:t>not shown, e.g. </a:t>
            </a:r>
          </a:p>
          <a:p>
            <a:r>
              <a:rPr lang="de-DE" smtClean="0"/>
              <a:t>Isolated E-UTRAN</a:t>
            </a:r>
            <a:br>
              <a:rPr lang="de-DE" smtClean="0"/>
            </a:br>
            <a:r>
              <a:rPr lang="de-DE" smtClean="0"/>
              <a:t>Operation for Public</a:t>
            </a:r>
            <a:br>
              <a:rPr lang="de-DE" smtClean="0"/>
            </a:br>
            <a:r>
              <a:rPr lang="de-DE" smtClean="0"/>
              <a:t>Safety</a:t>
            </a:r>
            <a:endParaRPr lang="de-DE"/>
          </a:p>
        </p:txBody>
      </p:sp>
      <p:pic>
        <p:nvPicPr>
          <p:cNvPr id="3" name="Bild 2" descr="rel-1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803" y="1919843"/>
            <a:ext cx="6686479" cy="4777670"/>
          </a:xfrm>
          <a:prstGeom prst="rect">
            <a:avLst/>
          </a:prstGeom>
        </p:spPr>
      </p:pic>
    </p:spTree>
    <p:extLst>
      <p:ext uri="{BB962C8B-B14F-4D97-AF65-F5344CB8AC3E}">
        <p14:creationId xmlns:p14="http://schemas.microsoft.com/office/powerpoint/2010/main" val="288279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MCPTT in more detail</a:t>
            </a:r>
            <a:endParaRPr lang="de-DE"/>
          </a:p>
        </p:txBody>
      </p:sp>
      <p:sp>
        <p:nvSpPr>
          <p:cNvPr id="6" name="Textfeld 5"/>
          <p:cNvSpPr txBox="1"/>
          <p:nvPr/>
        </p:nvSpPr>
        <p:spPr>
          <a:xfrm>
            <a:off x="9813250" y="3588964"/>
            <a:ext cx="2375771" cy="1754327"/>
          </a:xfrm>
          <a:prstGeom prst="rect">
            <a:avLst/>
          </a:prstGeom>
          <a:noFill/>
        </p:spPr>
        <p:txBody>
          <a:bodyPr wrap="none" rtlCol="0">
            <a:spAutoFit/>
          </a:bodyPr>
          <a:lstStyle/>
          <a:p>
            <a:r>
              <a:rPr lang="de-DE" smtClean="0"/>
              <a:t>These two scenarios </a:t>
            </a:r>
          </a:p>
          <a:p>
            <a:r>
              <a:rPr lang="de-DE"/>
              <a:t>w</a:t>
            </a:r>
            <a:r>
              <a:rPr lang="de-DE" smtClean="0"/>
              <a:t>hose support is </a:t>
            </a:r>
          </a:p>
          <a:p>
            <a:r>
              <a:rPr lang="de-DE" smtClean="0"/>
              <a:t>sought by public safety </a:t>
            </a:r>
          </a:p>
          <a:p>
            <a:r>
              <a:rPr lang="de-DE"/>
              <a:t>a</a:t>
            </a:r>
            <a:r>
              <a:rPr lang="de-DE" smtClean="0"/>
              <a:t>gencies are also being</a:t>
            </a:r>
            <a:br>
              <a:rPr lang="de-DE" smtClean="0"/>
            </a:br>
            <a:r>
              <a:rPr lang="de-DE" smtClean="0"/>
              <a:t>developed for Release</a:t>
            </a:r>
          </a:p>
          <a:p>
            <a:r>
              <a:rPr lang="de-DE" smtClean="0"/>
              <a:t>13.</a:t>
            </a:r>
            <a:endParaRPr lang="de-DE"/>
          </a:p>
        </p:txBody>
      </p:sp>
      <p:pic>
        <p:nvPicPr>
          <p:cNvPr id="5" name="Inhaltsplatzhalter 4" descr="MCPTT-Aspects-0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4948" t="-1931" r="-27770"/>
          <a:stretch/>
        </p:blipFill>
        <p:spPr>
          <a:xfrm>
            <a:off x="838199" y="962189"/>
            <a:ext cx="10793387" cy="5079836"/>
          </a:xfrm>
        </p:spPr>
      </p:pic>
    </p:spTree>
    <p:extLst>
      <p:ext uri="{BB962C8B-B14F-4D97-AF65-F5344CB8AC3E}">
        <p14:creationId xmlns:p14="http://schemas.microsoft.com/office/powerpoint/2010/main" val="4047729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3GPP Collaboration Model</a:t>
            </a:r>
            <a:endParaRPr lang="de-DE" dirty="0"/>
          </a:p>
        </p:txBody>
      </p:sp>
      <p:pic>
        <p:nvPicPr>
          <p:cNvPr id="6" name="Inhaltsplatzhalter 5" descr="3GPP Collaboration-01.png"/>
          <p:cNvPicPr>
            <a:picLocks noGrp="1" noChangeAspect="1"/>
          </p:cNvPicPr>
          <p:nvPr>
            <p:ph idx="1"/>
          </p:nvPr>
        </p:nvPicPr>
        <p:blipFill>
          <a:blip r:embed="rId2">
            <a:extLst>
              <a:ext uri="{28A0092B-C50C-407E-A947-70E740481C1C}">
                <a14:useLocalDpi xmlns:a14="http://schemas.microsoft.com/office/drawing/2010/main" val="0"/>
              </a:ext>
            </a:extLst>
          </a:blip>
          <a:srcRect t="-1334" b="-1334"/>
          <a:stretch>
            <a:fillRect/>
          </a:stretch>
        </p:blipFill>
        <p:spPr>
          <a:xfrm>
            <a:off x="1778164" y="1419225"/>
            <a:ext cx="9575636" cy="4209579"/>
          </a:xfrm>
        </p:spPr>
      </p:pic>
    </p:spTree>
    <p:extLst>
      <p:ext uri="{BB962C8B-B14F-4D97-AF65-F5344CB8AC3E}">
        <p14:creationId xmlns:p14="http://schemas.microsoft.com/office/powerpoint/2010/main" val="229604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95020" y="1709738"/>
            <a:ext cx="9952429" cy="2852737"/>
          </a:xfrm>
        </p:spPr>
        <p:txBody>
          <a:bodyPr/>
          <a:lstStyle/>
          <a:p>
            <a:r>
              <a:rPr lang="de-DE" dirty="0" smtClean="0"/>
              <a:t>Q&amp;A and thanks.</a:t>
            </a:r>
            <a:endParaRPr lang="de-DE" dirty="0"/>
          </a:p>
        </p:txBody>
      </p:sp>
      <p:sp>
        <p:nvSpPr>
          <p:cNvPr id="5" name="Textplatzhalter 4"/>
          <p:cNvSpPr>
            <a:spLocks noGrp="1"/>
          </p:cNvSpPr>
          <p:nvPr>
            <p:ph type="body" idx="1"/>
          </p:nvPr>
        </p:nvSpPr>
        <p:spPr>
          <a:xfrm>
            <a:off x="1395020" y="4589463"/>
            <a:ext cx="9952429" cy="1500187"/>
          </a:xfrm>
        </p:spPr>
        <p:txBody>
          <a:bodyPr/>
          <a:lstStyle/>
          <a:p>
            <a:r>
              <a:rPr lang="de-DE" dirty="0" smtClean="0">
                <a:solidFill>
                  <a:schemeClr val="accent6">
                    <a:lumMod val="75000"/>
                  </a:schemeClr>
                </a:solidFill>
              </a:rPr>
              <a:t>Erik Guttman • </a:t>
            </a:r>
            <a:r>
              <a:rPr lang="de-DE" dirty="0">
                <a:solidFill>
                  <a:schemeClr val="accent6">
                    <a:lumMod val="75000"/>
                  </a:schemeClr>
                </a:solidFill>
              </a:rPr>
              <a:t>3GPP TSG SA Chairman • erik.guttman@partner.samsung.com</a:t>
            </a:r>
          </a:p>
        </p:txBody>
      </p:sp>
    </p:spTree>
    <p:extLst>
      <p:ext uri="{BB962C8B-B14F-4D97-AF65-F5344CB8AC3E}">
        <p14:creationId xmlns:p14="http://schemas.microsoft.com/office/powerpoint/2010/main" val="268126313"/>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A5E92C6EE1243B079AB20ED224A18" ma:contentTypeVersion="1" ma:contentTypeDescription="Create a new document." ma:contentTypeScope="" ma:versionID="31ff32be69e0f8345351ffd07a333aa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5F9468-D1ED-4B28-A608-3A208F15655E}"/>
</file>

<file path=customXml/itemProps2.xml><?xml version="1.0" encoding="utf-8"?>
<ds:datastoreItem xmlns:ds="http://schemas.openxmlformats.org/officeDocument/2006/customXml" ds:itemID="{BBE9B659-C4AC-4937-97CD-B8624FBBF4D2}"/>
</file>

<file path=customXml/itemProps3.xml><?xml version="1.0" encoding="utf-8"?>
<ds:datastoreItem xmlns:ds="http://schemas.openxmlformats.org/officeDocument/2006/customXml" ds:itemID="{0025E2F0-A537-4337-A3E3-32201B88F6E3}"/>
</file>

<file path=docProps/app.xml><?xml version="1.0" encoding="utf-8"?>
<Properties xmlns="http://schemas.openxmlformats.org/officeDocument/2006/extended-properties" xmlns:vt="http://schemas.openxmlformats.org/officeDocument/2006/docPropsVTypes">
  <TotalTime>1</TotalTime>
  <Words>228</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3GPP and Critical Communications, Public Safety</vt:lpstr>
      <vt:lpstr>3GPP Releases</vt:lpstr>
      <vt:lpstr>Critical Communications Standardization Status</vt:lpstr>
      <vt:lpstr>Release 12 Standards Related to Public Safety</vt:lpstr>
      <vt:lpstr>Release 13 Standards Related to Public Safety</vt:lpstr>
      <vt:lpstr>MCPTT in more detail</vt:lpstr>
      <vt:lpstr>3GPP Collaboration Model</vt:lpstr>
      <vt:lpstr>Q&amp;A and thanks.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Daily, Honora</dc:creator>
  <cp:lastModifiedBy>Reinhard Scholl</cp:lastModifiedBy>
  <cp:revision>64</cp:revision>
  <cp:lastPrinted>2015-06-10T09:33:51Z</cp:lastPrinted>
  <dcterms:created xsi:type="dcterms:W3CDTF">2015-04-30T14:38:43Z</dcterms:created>
  <dcterms:modified xsi:type="dcterms:W3CDTF">2015-07-10T09:46:56Z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0x010100F0EA5E92C6EE1243B079AB20ED224A18</vt:lpwstr>
  </property>
</Properties>
</file>