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3" r:id="rId6"/>
    <p:sldId id="274" r:id="rId7"/>
    <p:sldId id="279" r:id="rId8"/>
    <p:sldId id="275" r:id="rId9"/>
    <p:sldId id="280" r:id="rId10"/>
    <p:sldId id="277" r:id="rId11"/>
    <p:sldId id="278" r:id="rId12"/>
    <p:sldId id="281" r:id="rId13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10/07/2015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tis.org/5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0042" y="3107200"/>
            <a:ext cx="9144000" cy="159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ATIS Critical Communications Activities since GSC-18</a:t>
            </a:r>
          </a:p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</a:rPr>
              <a:t>Dr. Farrokh Khatibi (ATIS)</a:t>
            </a:r>
          </a:p>
          <a:p>
            <a:pPr marL="0" indent="0" algn="ctr">
              <a:buNone/>
            </a:pPr>
            <a:r>
              <a:rPr lang="en-US" b="1" dirty="0">
                <a:latin typeface="Calibri" panose="020F0502020204030204" pitchFamily="34" charset="0"/>
              </a:rPr>
              <a:t>Director of Engineering, Qualcomm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945615"/>
              </p:ext>
            </p:extLst>
          </p:nvPr>
        </p:nvGraphicFramePr>
        <p:xfrm>
          <a:off x="4019350" y="554555"/>
          <a:ext cx="7717538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3742"/>
                <a:gridCol w="6013796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GSC-19_106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ATIS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Farrokh Khatibi, </a:t>
                      </a:r>
                      <a:r>
                        <a:rPr lang="en-US" baseline="0" dirty="0" smtClean="0"/>
                        <a:t>Qualcomm (fkhatibi@qti.qualcomm.com)</a:t>
                      </a:r>
                      <a:endParaRPr lang="en-US" dirty="0" smtClean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Activities related to Individual to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9455585" cy="46223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Text to </a:t>
            </a:r>
            <a:r>
              <a:rPr lang="en-US" dirty="0" smtClean="0"/>
              <a:t>9-1-1</a:t>
            </a:r>
          </a:p>
          <a:p>
            <a:pPr lvl="1"/>
            <a:r>
              <a:rPr lang="en-US" dirty="0"/>
              <a:t>ATIS WTSC/ESIF developed current SMS text to </a:t>
            </a:r>
            <a:br>
              <a:rPr lang="en-US" dirty="0"/>
            </a:br>
            <a:r>
              <a:rPr lang="en-US" dirty="0"/>
              <a:t>9-1-1 standard (J-STD-110); will publish MMS text to 9-1-1 standard in June 2015.</a:t>
            </a:r>
          </a:p>
          <a:p>
            <a:pPr lvl="2"/>
            <a:r>
              <a:rPr lang="en-US" dirty="0"/>
              <a:t>Developed implementation guidelines for Commercial Mobile Service and Text Control Center Providers deployment considerations.</a:t>
            </a:r>
          </a:p>
          <a:p>
            <a:pPr lvl="2"/>
            <a:r>
              <a:rPr lang="en-US" dirty="0"/>
              <a:t>As the long-term solution, support for images, video, etc., anticipated to be included in future 3GPP-based Multimedia Emergency Services (MMES) efforts.</a:t>
            </a:r>
          </a:p>
          <a:p>
            <a:r>
              <a:rPr lang="en-US" dirty="0"/>
              <a:t>Emergency Location (ELOC) Task </a:t>
            </a:r>
            <a:r>
              <a:rPr lang="en-US" dirty="0" smtClean="0"/>
              <a:t>Force</a:t>
            </a:r>
          </a:p>
          <a:p>
            <a:pPr lvl="1"/>
            <a:r>
              <a:rPr lang="en-US" dirty="0"/>
              <a:t>ATIS ELOC TF developing needed solutions in support of November 2014 voluntary agreement and roadmap by AT&amp;T, Verizon Wireless, T-Mobile, Sprint, APCO, and NENA.</a:t>
            </a:r>
          </a:p>
          <a:p>
            <a:pPr lvl="2"/>
            <a:r>
              <a:rPr lang="en-US" dirty="0"/>
              <a:t>Proactively supporting evaluation of outdoor/indoor location accuracy technologies.</a:t>
            </a:r>
          </a:p>
          <a:p>
            <a:pPr lvl="2"/>
            <a:r>
              <a:rPr lang="en-US" dirty="0"/>
              <a:t>Advance the improvement of North American emergency location capabilities and services.</a:t>
            </a:r>
          </a:p>
          <a:p>
            <a:pPr lvl="2"/>
            <a:r>
              <a:rPr lang="en-US" dirty="0"/>
              <a:t>Collaborate with other organizations, including 3GPP, IEEE, and IETF, to seek broader implementation and adoption of solutions and to progress global solutions.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785" y="1049194"/>
            <a:ext cx="1558696" cy="23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ATIS Activities related to Individual to Authorities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Location </a:t>
            </a:r>
            <a:r>
              <a:rPr lang="en-US" dirty="0" smtClean="0"/>
              <a:t>Accuracy</a:t>
            </a:r>
          </a:p>
          <a:p>
            <a:pPr lvl="1"/>
            <a:r>
              <a:rPr lang="en-US" dirty="0" smtClean="0"/>
              <a:t>ATIS </a:t>
            </a:r>
            <a:r>
              <a:rPr lang="en-US" dirty="0"/>
              <a:t>ESIF continues to develop consensus-based industry requirements for testing location accuracy performance, including:</a:t>
            </a:r>
          </a:p>
          <a:p>
            <a:pPr lvl="2"/>
            <a:r>
              <a:rPr lang="en-US" dirty="0"/>
              <a:t>Recommendations for Establishing Wide Scale Indoor Location Performance (ATIS-0500027)</a:t>
            </a:r>
          </a:p>
          <a:p>
            <a:pPr lvl="2"/>
            <a:r>
              <a:rPr lang="en-US" dirty="0"/>
              <a:t>Current projects underway include vertical axis measurement test methodology, methodologies for crowd-sourced and </a:t>
            </a:r>
            <a:r>
              <a:rPr lang="en-US" dirty="0" err="1"/>
              <a:t>dispatchable</a:t>
            </a:r>
            <a:r>
              <a:rPr lang="en-US" dirty="0"/>
              <a:t> location technologies, and others</a:t>
            </a:r>
            <a:r>
              <a:rPr lang="en-US" dirty="0" smtClean="0"/>
              <a:t>.</a:t>
            </a:r>
          </a:p>
          <a:p>
            <a:r>
              <a:rPr lang="en-US" dirty="0"/>
              <a:t>Next Generation </a:t>
            </a:r>
            <a:r>
              <a:rPr lang="en-US" dirty="0" smtClean="0"/>
              <a:t>Emergency </a:t>
            </a:r>
            <a:r>
              <a:rPr lang="en-US" dirty="0"/>
              <a:t>Services (NG911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ATIS WTSC</a:t>
            </a:r>
            <a:r>
              <a:rPr lang="en-US" b="1" dirty="0"/>
              <a:t> </a:t>
            </a:r>
            <a:r>
              <a:rPr lang="en-US" dirty="0"/>
              <a:t>defined the North American emergency call handling procedures in an IMS-based origination network and the routing of such calls to a terminating </a:t>
            </a:r>
            <a:r>
              <a:rPr lang="en-US" dirty="0" err="1"/>
              <a:t>ESInet</a:t>
            </a:r>
            <a:r>
              <a:rPr lang="en-US" dirty="0"/>
              <a:t> or legacy emergency services network.</a:t>
            </a:r>
          </a:p>
          <a:p>
            <a:pPr lvl="2"/>
            <a:r>
              <a:rPr lang="en-US" dirty="0"/>
              <a:t>Expanded to support MMES for a full multimedia experience encompassing simultaneous text, voice, pictures, and video and published as ATIS-0700015.v003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ATIS </a:t>
            </a:r>
            <a:r>
              <a:rPr lang="en-US" dirty="0"/>
              <a:t>ESIF provided Stage 1 view of applying Common IMS to NG911 networks (ATIS-0500023).</a:t>
            </a:r>
          </a:p>
          <a:p>
            <a:pPr lvl="2"/>
            <a:r>
              <a:rPr lang="en-US" dirty="0"/>
              <a:t>Expanded to define architecture, functional elements, call flows and interfaces (Stage 2 and 3) derived from the Stage 1 Requirements.</a:t>
            </a:r>
          </a:p>
          <a:p>
            <a:pPr lvl="3"/>
            <a:r>
              <a:rPr lang="en-US" dirty="0"/>
              <a:t>Defines specific functional elements that are functionally equivalent to the existing NENA i3 architecture with compatible interfaces to support the delivery of emergency calls to legacy and NG9-1-1/i3 PSAPs.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ATIS Activities related to Individual to Authorities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 the Top (OTT) Services</a:t>
            </a:r>
          </a:p>
          <a:p>
            <a:pPr lvl="1"/>
            <a:r>
              <a:rPr lang="en-US" sz="2000" dirty="0"/>
              <a:t>ATIS WTSC developing solution that will identify the technical methods by which an operator of a user access network can acquire and convey location for Non-Operator-Managed OTT citizen-to-authority emergency services (4Q2015).</a:t>
            </a:r>
          </a:p>
          <a:p>
            <a:pPr lvl="2"/>
            <a:r>
              <a:rPr lang="en-US" sz="1800" dirty="0"/>
              <a:t>Identifies use case scenarios for OTT location acquisition and conveyance.</a:t>
            </a:r>
          </a:p>
          <a:p>
            <a:pPr lvl="2"/>
            <a:r>
              <a:rPr lang="en-US" sz="1800" dirty="0"/>
              <a:t>Details support for interconnected text service providers.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://www.telco-ott.com/wp-content/uploads/2012/11/hero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310" y="3768458"/>
            <a:ext cx="3798570" cy="17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6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ATIS </a:t>
            </a:r>
            <a:r>
              <a:rPr lang="en-US" dirty="0"/>
              <a:t>Activities related to </a:t>
            </a:r>
            <a:r>
              <a:rPr lang="en-US" dirty="0" smtClean="0"/>
              <a:t>Authorities to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9301587" cy="4622300"/>
          </a:xfrm>
        </p:spPr>
        <p:txBody>
          <a:bodyPr>
            <a:normAutofit/>
          </a:bodyPr>
          <a:lstStyle/>
          <a:p>
            <a:r>
              <a:rPr lang="en-US" dirty="0"/>
              <a:t>Commercial </a:t>
            </a:r>
            <a:r>
              <a:rPr lang="en-US" dirty="0" smtClean="0"/>
              <a:t>Mobile Alert System </a:t>
            </a:r>
            <a:r>
              <a:rPr lang="en-US" dirty="0"/>
              <a:t>(CMAS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ATIS</a:t>
            </a:r>
            <a:r>
              <a:rPr lang="en-US" b="1" dirty="0"/>
              <a:t> </a:t>
            </a:r>
            <a:r>
              <a:rPr lang="en-US" dirty="0"/>
              <a:t>developed CMAS (a.k.a., Wireless Emergency Alert) solutions per the WARN Act.</a:t>
            </a:r>
          </a:p>
          <a:p>
            <a:pPr lvl="2"/>
            <a:r>
              <a:rPr lang="en-US" dirty="0"/>
              <a:t>Effort included participation from FEMA and DHS and provides capability for devices to receive Presidential, AMBER, and life/property threat alerts. </a:t>
            </a:r>
          </a:p>
          <a:p>
            <a:pPr lvl="2"/>
            <a:r>
              <a:rPr lang="en-US" dirty="0"/>
              <a:t>Current efforts include:</a:t>
            </a:r>
          </a:p>
          <a:p>
            <a:pPr lvl="3"/>
            <a:r>
              <a:rPr lang="en-US" dirty="0"/>
              <a:t>Support for Spanish language (3Q2015);</a:t>
            </a:r>
          </a:p>
          <a:p>
            <a:pPr lvl="3"/>
            <a:r>
              <a:rPr lang="en-US" dirty="0"/>
              <a:t>Canadian/Mexican CMAS and mobile device behavior (2Q2015/1Q2016); and</a:t>
            </a:r>
          </a:p>
          <a:p>
            <a:pPr lvl="3"/>
            <a:r>
              <a:rPr lang="en-US" dirty="0"/>
              <a:t>Feasibility studies (4Q2015) addressing FCC CSRIC recommendations:</a:t>
            </a:r>
          </a:p>
          <a:p>
            <a:pPr lvl="4"/>
            <a:r>
              <a:rPr lang="en-US" dirty="0"/>
              <a:t>Display of additional content.</a:t>
            </a:r>
          </a:p>
          <a:p>
            <a:pPr lvl="4"/>
            <a:r>
              <a:rPr lang="en-US" dirty="0"/>
              <a:t>Geo-targeting.</a:t>
            </a:r>
          </a:p>
          <a:p>
            <a:pPr lvl="4"/>
            <a:r>
              <a:rPr lang="en-US" dirty="0"/>
              <a:t>Message length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39787" y="3048002"/>
            <a:ext cx="1750529" cy="267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9845964" y="4969164"/>
            <a:ext cx="969818" cy="314036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8" name="TextBox 7"/>
          <p:cNvSpPr txBox="1"/>
          <p:nvPr/>
        </p:nvSpPr>
        <p:spPr>
          <a:xfrm>
            <a:off x="8392168" y="5283200"/>
            <a:ext cx="1453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ATIS </a:t>
            </a:r>
            <a:r>
              <a:rPr lang="en-US" dirty="0"/>
              <a:t>Activities related to </a:t>
            </a:r>
            <a:r>
              <a:rPr lang="en-US" dirty="0" smtClean="0"/>
              <a:t>Authorities to Individual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7539182" cy="46223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ATIS </a:t>
            </a:r>
            <a:r>
              <a:rPr lang="en-US" dirty="0"/>
              <a:t>WTSC evaluating feasibility of a proposed California EEW System using commercial wireless services.</a:t>
            </a:r>
          </a:p>
          <a:p>
            <a:pPr lvl="1"/>
            <a:r>
              <a:rPr lang="en-US" dirty="0"/>
              <a:t>Study to be published in June 2015.</a:t>
            </a:r>
          </a:p>
          <a:p>
            <a:pPr lvl="2"/>
            <a:r>
              <a:rPr lang="en-US" dirty="0"/>
              <a:t>Understand feasibility of cellular networks for providing early earthquake notifications in an EEW System.</a:t>
            </a:r>
          </a:p>
          <a:p>
            <a:pPr lvl="2"/>
            <a:r>
              <a:rPr lang="en-US" dirty="0"/>
              <a:t>Perform feasibility study of “quick reliable mass notification” of EEW Systems given current standards and technologies.</a:t>
            </a:r>
          </a:p>
          <a:p>
            <a:pPr lvl="2"/>
            <a:r>
              <a:rPr lang="en-US" dirty="0"/>
              <a:t>Study how EEW Systems and associated standards deployed in other countries might apply to the proposed system.</a:t>
            </a:r>
          </a:p>
          <a:p>
            <a:pPr lvl="2"/>
            <a:r>
              <a:rPr lang="en-US" dirty="0"/>
              <a:t>Discussions with California Office of Emergency Services underway.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382" y="2290693"/>
            <a:ext cx="3661722" cy="194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1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ATIS </a:t>
            </a:r>
            <a:r>
              <a:rPr lang="en-US" dirty="0"/>
              <a:t>Activities related to Authorities to </a:t>
            </a:r>
            <a:r>
              <a:rPr lang="en-US" dirty="0" smtClean="0"/>
              <a:t>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Safety Related Applications </a:t>
            </a:r>
            <a:r>
              <a:rPr lang="en-US" dirty="0" smtClean="0"/>
              <a:t>Task Force</a:t>
            </a:r>
          </a:p>
          <a:p>
            <a:pPr lvl="1"/>
            <a:r>
              <a:rPr lang="en-US" dirty="0"/>
              <a:t>ATIS formed IP Transition of Public Safety Related Applications Task Force (PSRA TF</a:t>
            </a:r>
            <a:r>
              <a:rPr lang="en-US" dirty="0" smtClean="0"/>
              <a:t>)</a:t>
            </a:r>
          </a:p>
          <a:p>
            <a:r>
              <a:rPr lang="en-US" dirty="0"/>
              <a:t>LMR-LTE Interconnection</a:t>
            </a:r>
          </a:p>
          <a:p>
            <a:pPr lvl="1"/>
            <a:r>
              <a:rPr lang="en-US" dirty="0"/>
              <a:t>ATIS WTSC leading joint effort to develop solutions necessary for interconnection of Land Mobile Radio (LMR) and LTE networks (3Q2015).</a:t>
            </a:r>
          </a:p>
          <a:p>
            <a:r>
              <a:rPr lang="en-US" dirty="0" smtClean="0"/>
              <a:t>NS/EP </a:t>
            </a:r>
            <a:r>
              <a:rPr lang="en-US" dirty="0"/>
              <a:t>and Priority </a:t>
            </a:r>
            <a:r>
              <a:rPr lang="en-US" dirty="0" smtClean="0"/>
              <a:t>Services</a:t>
            </a:r>
          </a:p>
          <a:p>
            <a:pPr lvl="1"/>
            <a:r>
              <a:rPr lang="en-US" dirty="0"/>
              <a:t>ATIS PTSC continues to advance national security and emergency preparedness (NS/EP) in support of priority services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Related </a:t>
            </a:r>
            <a:r>
              <a:rPr lang="en-US" dirty="0"/>
              <a:t>A</a:t>
            </a:r>
            <a:r>
              <a:rPr lang="en-US" dirty="0" smtClean="0"/>
              <a:t>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Mobile Device Theft Prevention (MDTP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ATIS WTSC project underway in support of FCC TAC recommendations.</a:t>
            </a:r>
          </a:p>
          <a:p>
            <a:pPr lvl="2"/>
            <a:r>
              <a:rPr lang="en-US" dirty="0"/>
              <a:t>Collaborating with GSMA NA and developing standards, methods and procedures  to obtain device identifiers from smartphones including those that are locked or rendered inoperable (4Q2015</a:t>
            </a:r>
            <a:r>
              <a:rPr lang="en-US" dirty="0" smtClean="0"/>
              <a:t>).</a:t>
            </a:r>
          </a:p>
          <a:p>
            <a:r>
              <a:rPr lang="en-US" dirty="0" smtClean="0"/>
              <a:t>5G</a:t>
            </a:r>
          </a:p>
          <a:p>
            <a:pPr lvl="1"/>
            <a:r>
              <a:rPr lang="en-US" dirty="0"/>
              <a:t>ATIS evaluating technology impacts of 5G (implementation anticipated ~2020 or later) on North American market, which will likely include public safety impacts.</a:t>
            </a:r>
          </a:p>
          <a:p>
            <a:pPr lvl="2"/>
            <a:r>
              <a:rPr lang="en-US" dirty="0"/>
              <a:t>Hosted ATIS 5G Symposium from June 8-9 in Chicago (</a:t>
            </a:r>
            <a:r>
              <a:rPr lang="en-US" dirty="0">
                <a:hlinkClick r:id="rId2"/>
              </a:rPr>
              <a:t>www.atis.org/5g</a:t>
            </a:r>
            <a:r>
              <a:rPr lang="en-US" dirty="0"/>
              <a:t>), and included representatives from FCC, FCC TAC, and NIST-CTL.</a:t>
            </a:r>
          </a:p>
          <a:p>
            <a:pPr lvl="2"/>
            <a:r>
              <a:rPr lang="en-US" dirty="0"/>
              <a:t>3GPP engaged in evolution beyond LTE.</a:t>
            </a:r>
          </a:p>
          <a:p>
            <a:pPr lvl="2"/>
            <a:r>
              <a:rPr lang="en-US" dirty="0"/>
              <a:t>ATIS will ensure that the needs of the North American market are captured in the global requirements through collaboration with appropriate organizations.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79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5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1A60BC-6C9B-4770-95E5-97C3ADE666F3}"/>
</file>

<file path=customXml/itemProps2.xml><?xml version="1.0" encoding="utf-8"?>
<ds:datastoreItem xmlns:ds="http://schemas.openxmlformats.org/officeDocument/2006/customXml" ds:itemID="{BBE9B659-C4AC-4937-97CD-B8624FBBF4D2}"/>
</file>

<file path=customXml/itemProps3.xml><?xml version="1.0" encoding="utf-8"?>
<ds:datastoreItem xmlns:ds="http://schemas.openxmlformats.org/officeDocument/2006/customXml" ds:itemID="{0025E2F0-A537-4337-A3E3-32201B88F6E3}"/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716</Words>
  <Application>Microsoft Office PowerPoint</Application>
  <PresentationFormat>Widescreen</PresentationFormat>
  <Paragraphs>84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Activities related to Individual to Authorities</vt:lpstr>
      <vt:lpstr>ATIS Activities related to Individual to Authorities (cont.)</vt:lpstr>
      <vt:lpstr>ATIS Activities related to Individual to Authorities (cont.)</vt:lpstr>
      <vt:lpstr>ATIS Activities related to Authorities to Individual</vt:lpstr>
      <vt:lpstr>ATIS Activities related to Authorities to Individual (cont.)</vt:lpstr>
      <vt:lpstr>ATIS Activities related to Authorities to Authorities</vt:lpstr>
      <vt:lpstr>Other Related Activities</vt:lpstr>
      <vt:lpstr>Thank you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Reinhard Scholl</cp:lastModifiedBy>
  <cp:revision>62</cp:revision>
  <cp:lastPrinted>2015-06-10T09:33:51Z</cp:lastPrinted>
  <dcterms:created xsi:type="dcterms:W3CDTF">2015-04-30T14:38:43Z</dcterms:created>
  <dcterms:modified xsi:type="dcterms:W3CDTF">2015-07-10T10:00:14Z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