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66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72" r:id="rId17"/>
    <p:sldId id="271" r:id="rId18"/>
    <p:sldId id="284" r:id="rId19"/>
    <p:sldId id="282" r:id="rId20"/>
    <p:sldId id="285" r:id="rId21"/>
    <p:sldId id="283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799" autoAdjust="0"/>
  </p:normalViewPr>
  <p:slideViewPr>
    <p:cSldViewPr snapToGrid="0">
      <p:cViewPr varScale="1">
        <p:scale>
          <a:sx n="55" d="100"/>
          <a:sy n="55" d="100"/>
        </p:scale>
        <p:origin x="84" y="378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smtClean="0"/>
              <a:t>Marco: If this is agreed as a playground representation then the two dimensions should be in the segmentation (done)</a:t>
            </a:r>
          </a:p>
          <a:p>
            <a:pPr eaLnBrk="1" hangingPunct="1"/>
            <a:r>
              <a:rPr lang="fr-FR" altLang="en-US" smtClean="0"/>
              <a:t>Ovidiu: IIC does health which is consumer</a:t>
            </a:r>
          </a:p>
          <a:p>
            <a:pPr eaLnBrk="1" hangingPunct="1"/>
            <a:r>
              <a:rPr lang="fr-FR" altLang="en-US" smtClean="0"/>
              <a:t>Hypercat is national</a:t>
            </a:r>
          </a:p>
          <a:p>
            <a:pPr eaLnBrk="1" hangingPunct="1"/>
            <a:r>
              <a:rPr lang="fr-FR" altLang="en-US" smtClean="0"/>
              <a:t>NIST is national</a:t>
            </a:r>
          </a:p>
          <a:p>
            <a:pPr eaLnBrk="1" hangingPunct="1"/>
            <a:endParaRPr lang="fr-FR" altLang="en-US" smtClean="0"/>
          </a:p>
          <a:p>
            <a:pPr eaLnBrk="1" hangingPunct="1"/>
            <a:r>
              <a:rPr lang="fr-FR" altLang="en-US" smtClean="0"/>
              <a:t>Juergen</a:t>
            </a:r>
          </a:p>
          <a:p>
            <a:pPr eaLnBrk="1" hangingPunct="1"/>
            <a:r>
              <a:rPr lang="en-US" altLang="en-US" smtClean="0"/>
              <a:t>I have update the map with several organizations that have mostly an industrial focus:</a:t>
            </a:r>
          </a:p>
          <a:p>
            <a:pPr eaLnBrk="1" hangingPunct="1"/>
            <a:r>
              <a:rPr lang="en-US" altLang="en-US" smtClean="0"/>
              <a:t>OPC Foundation: https://opcfoundation.org/  </a:t>
            </a:r>
          </a:p>
          <a:p>
            <a:pPr eaLnBrk="1" hangingPunct="1"/>
            <a:r>
              <a:rPr lang="en-US" altLang="en-US" smtClean="0"/>
              <a:t>Profibus International: http://www.profibus.com/</a:t>
            </a:r>
          </a:p>
          <a:p>
            <a:pPr eaLnBrk="1" hangingPunct="1"/>
            <a:r>
              <a:rPr lang="en-US" altLang="en-US" smtClean="0"/>
              <a:t>ASHARE (Bacnet): https://www.ashrae.org/</a:t>
            </a:r>
          </a:p>
          <a:p>
            <a:pPr eaLnBrk="1" hangingPunct="1"/>
            <a:r>
              <a:rPr lang="en-US" altLang="en-US" smtClean="0"/>
              <a:t>Health Level Seven HL7 (Heatlhcare): http://www.hl7.org/</a:t>
            </a:r>
          </a:p>
          <a:p>
            <a:pPr eaLnBrk="1" hangingPunct="1"/>
            <a:r>
              <a:rPr lang="en-US" altLang="en-US" smtClean="0"/>
              <a:t>DICOM (Healthcare): http://dicom.nema.org/ </a:t>
            </a:r>
          </a:p>
          <a:p>
            <a:pPr eaLnBrk="1" hangingPunct="1"/>
            <a:r>
              <a:rPr lang="en-US" altLang="en-US" smtClean="0"/>
              <a:t>Object Management Group OMG: http://www.omg.org/</a:t>
            </a:r>
          </a:p>
          <a:p>
            <a:pPr eaLnBrk="1" hangingPunct="1"/>
            <a:r>
              <a:rPr lang="en-US" altLang="en-US" smtClean="0"/>
              <a:t>OASIS: https://www.oasis-open.org/</a:t>
            </a:r>
          </a:p>
          <a:p>
            <a:pPr eaLnBrk="1" hangingPunct="1"/>
            <a:r>
              <a:rPr lang="en-US" altLang="en-US" smtClean="0"/>
              <a:t>Open Geospatial Consortium OGC: http://www.opengeospatial.org/</a:t>
            </a:r>
          </a:p>
          <a:p>
            <a:pPr eaLnBrk="1" hangingPunct="1"/>
            <a:r>
              <a:rPr lang="en-US" altLang="en-US" smtClean="0"/>
              <a:t>Home Gateway Initiative HGI: http://www.homegatewayinitiative.org/ </a:t>
            </a:r>
          </a:p>
          <a:p>
            <a:pPr eaLnBrk="1" hangingPunct="1"/>
            <a:r>
              <a:rPr lang="en-US" altLang="en-US" smtClean="0"/>
              <a:t>UPNP: http://www.upnp.org/ </a:t>
            </a:r>
          </a:p>
          <a:p>
            <a:pPr eaLnBrk="1" hangingPunct="1"/>
            <a:r>
              <a:rPr lang="en-US" altLang="en-US" smtClean="0"/>
              <a:t>eCl@ss: http://www.eclass.de/eclasscontent/index.html.en   is about device/things properties, a very </a:t>
            </a:r>
          </a:p>
          <a:p>
            <a:pPr eaLnBrk="1" hangingPunct="1"/>
            <a:r>
              <a:rPr lang="en-US" altLang="en-US" smtClean="0"/>
              <a:t>important issue for IoT and the virtual representation of things, also IEC (TC65, SC3D) and ISO (TC184) </a:t>
            </a:r>
          </a:p>
          <a:p>
            <a:pPr eaLnBrk="1" hangingPunct="1"/>
            <a:r>
              <a:rPr lang="en-US" altLang="en-US" smtClean="0"/>
              <a:t>has activities in this area</a:t>
            </a:r>
          </a:p>
          <a:p>
            <a:pPr eaLnBrk="1" hangingPunct="1"/>
            <a:r>
              <a:rPr lang="en-US" altLang="en-US" smtClean="0"/>
              <a:t>Platform Industrie 4.0: http://www.plattform-i40.de/ as a specific German activity</a:t>
            </a:r>
          </a:p>
          <a:p>
            <a:pPr eaLnBrk="1" hangingPunct="1"/>
            <a:r>
              <a:rPr lang="en-US" altLang="en-US" smtClean="0"/>
              <a:t>CEN and CENELC as European counterparts of IEC and ISO.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and I am still not sure that this is everything, for example the logistics/supply chain, retail and </a:t>
            </a:r>
          </a:p>
          <a:p>
            <a:pPr eaLnBrk="1" hangingPunct="1"/>
            <a:r>
              <a:rPr lang="en-US" altLang="en-US" smtClean="0"/>
              <a:t>automotive business has for sure some standardization activities like SAE and GS1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 also reposition some of the entries. The issue is, that large SDOs like IEC, ISO, ITU, IEEE, JTC1 and ETSI </a:t>
            </a:r>
          </a:p>
          <a:p>
            <a:pPr eaLnBrk="1" hangingPunct="1"/>
            <a:r>
              <a:rPr lang="en-US" altLang="en-US" smtClean="0"/>
              <a:t>have activities that go from connectivity to services&amp;apps and  are used in the consumer and industrial </a:t>
            </a:r>
          </a:p>
          <a:p>
            <a:pPr eaLnBrk="1" hangingPunct="1"/>
            <a:r>
              <a:rPr lang="en-US" altLang="en-US" smtClean="0"/>
              <a:t>market. For the analysis we have to look on the specific activities and not on the whole SDO.  Also </a:t>
            </a:r>
          </a:p>
          <a:p>
            <a:pPr eaLnBrk="1" hangingPunct="1"/>
            <a:r>
              <a:rPr lang="en-US" altLang="en-US" smtClean="0"/>
              <a:t>architecture activities like P2413 cover the whole stack, so not with specific protocols, but general </a:t>
            </a:r>
          </a:p>
          <a:p>
            <a:pPr eaLnBrk="1" hangingPunct="1"/>
            <a:r>
              <a:rPr lang="en-US" altLang="en-US" smtClean="0"/>
              <a:t>issues.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B8397A-F9C2-4320-A777-73F3189241C0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5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smtClean="0"/>
              <a:t>Fiware</a:t>
            </a:r>
          </a:p>
          <a:p>
            <a:pPr eaLnBrk="1" hangingPunct="1"/>
            <a:r>
              <a:rPr lang="fr-FR" altLang="en-US" smtClean="0"/>
              <a:t>Ovidiu: Different level of size maturity and membership</a:t>
            </a:r>
          </a:p>
          <a:p>
            <a:pPr eaLnBrk="1" hangingPunct="1"/>
            <a:r>
              <a:rPr lang="fr-FR" altLang="en-US" smtClean="0"/>
              <a:t>PG removed LiveOS on request of Georgios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87420A-3DFF-454E-B465-CF52DFEC8A50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0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jpe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jpeg"/><Relationship Id="rId47" Type="http://schemas.openxmlformats.org/officeDocument/2006/relationships/image" Target="../media/image69.png"/><Relationship Id="rId7" Type="http://schemas.openxmlformats.org/officeDocument/2006/relationships/image" Target="../media/image30.png"/><Relationship Id="rId12" Type="http://schemas.openxmlformats.org/officeDocument/2006/relationships/hyperlink" Target="http://www.aioti.eu/default.html" TargetMode="External"/><Relationship Id="rId17" Type="http://schemas.openxmlformats.org/officeDocument/2006/relationships/image" Target="../media/image39.jpeg"/><Relationship Id="rId25" Type="http://schemas.openxmlformats.org/officeDocument/2006/relationships/image" Target="../media/image47.png"/><Relationship Id="rId33" Type="http://schemas.openxmlformats.org/officeDocument/2006/relationships/image" Target="../media/image55.jpeg"/><Relationship Id="rId38" Type="http://schemas.openxmlformats.org/officeDocument/2006/relationships/image" Target="../media/image60.jpeg"/><Relationship Id="rId46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6.jpeg"/><Relationship Id="rId32" Type="http://schemas.openxmlformats.org/officeDocument/2006/relationships/image" Target="../media/image54.jpeg"/><Relationship Id="rId37" Type="http://schemas.openxmlformats.org/officeDocument/2006/relationships/image" Target="../media/image59.jpe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3.png"/><Relationship Id="rId19" Type="http://schemas.openxmlformats.org/officeDocument/2006/relationships/image" Target="../media/image41.jpe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png"/><Relationship Id="rId15" Type="http://schemas.openxmlformats.org/officeDocument/2006/relationships/image" Target="../media/image82.jpe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mtClean="0">
                <a:latin typeface="Calibri" panose="020F0502020204030204" pitchFamily="34" charset="0"/>
              </a:rPr>
              <a:t>IoT </a:t>
            </a:r>
            <a:r>
              <a:rPr lang="en-US" b="1" dirty="0" smtClean="0">
                <a:latin typeface="Calibri" panose="020F0502020204030204" pitchFamily="34" charset="0"/>
              </a:rPr>
              <a:t>session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Luis Jorge Romero, Director General, ETSI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42140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GSC-19_200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ETSI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Luis Jorge Romero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594970"/>
            <a:ext cx="7540171" cy="5128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 smtClean="0"/>
              <a:t>Ready</a:t>
            </a:r>
            <a:r>
              <a:rPr lang="es-ES" b="1" dirty="0" smtClean="0"/>
              <a:t> to </a:t>
            </a:r>
            <a:r>
              <a:rPr lang="es-ES" b="1" dirty="0" err="1" smtClean="0"/>
              <a:t>collaborate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see</a:t>
            </a:r>
            <a:r>
              <a:rPr lang="es-ES" sz="2800" b="1" dirty="0" smtClean="0"/>
              <a:t>…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294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142" y="207963"/>
            <a:ext cx="3334858" cy="5075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Split in 2 </a:t>
            </a:r>
            <a:r>
              <a:rPr lang="es-ES" dirty="0" err="1" smtClean="0"/>
              <a:t>sessions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16h00 – 17h30 </a:t>
            </a:r>
            <a:r>
              <a:rPr lang="es-ES" dirty="0" err="1" smtClean="0"/>
              <a:t>Wednesday</a:t>
            </a:r>
            <a:endParaRPr lang="es-ES" dirty="0" smtClean="0"/>
          </a:p>
          <a:p>
            <a:pPr lvl="1"/>
            <a:r>
              <a:rPr lang="es-ES" dirty="0" smtClean="0"/>
              <a:t>09h00 – 10h30 </a:t>
            </a:r>
            <a:r>
              <a:rPr lang="es-ES" dirty="0" err="1" smtClean="0"/>
              <a:t>Thursday</a:t>
            </a:r>
            <a:endParaRPr lang="es-ES" dirty="0" smtClean="0"/>
          </a:p>
          <a:p>
            <a:pPr lvl="1"/>
            <a:r>
              <a:rPr lang="es-ES" dirty="0"/>
              <a:t>… + tour of </a:t>
            </a:r>
            <a:r>
              <a:rPr lang="es-ES" dirty="0" err="1"/>
              <a:t>the</a:t>
            </a:r>
            <a:r>
              <a:rPr lang="es-ES" dirty="0"/>
              <a:t> UNITED </a:t>
            </a:r>
            <a:r>
              <a:rPr lang="es-ES" dirty="0" err="1" smtClean="0"/>
              <a:t>Nations</a:t>
            </a:r>
            <a:r>
              <a:rPr lang="es-ES" dirty="0" smtClean="0"/>
              <a:t>!!!</a:t>
            </a:r>
          </a:p>
          <a:p>
            <a:pPr lvl="1"/>
            <a:endParaRPr lang="es-ES" dirty="0"/>
          </a:p>
          <a:p>
            <a:r>
              <a:rPr lang="es-ES" dirty="0" err="1" smtClean="0"/>
              <a:t>Session</a:t>
            </a:r>
            <a:r>
              <a:rPr lang="es-ES" dirty="0" smtClean="0"/>
              <a:t> 1:</a:t>
            </a:r>
          </a:p>
          <a:p>
            <a:pPr lvl="1"/>
            <a:r>
              <a:rPr lang="es-ES" dirty="0" smtClean="0"/>
              <a:t>Small </a:t>
            </a:r>
            <a:r>
              <a:rPr lang="es-ES" dirty="0" err="1" smtClean="0"/>
              <a:t>introduction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r>
              <a:rPr lang="es-ES" dirty="0" smtClean="0"/>
              <a:t> (</a:t>
            </a:r>
            <a:r>
              <a:rPr lang="es-ES" dirty="0" err="1" smtClean="0"/>
              <a:t>now</a:t>
            </a:r>
            <a:r>
              <a:rPr lang="es-ES" dirty="0" smtClean="0"/>
              <a:t>) and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(to come)</a:t>
            </a:r>
          </a:p>
          <a:p>
            <a:pPr lvl="1"/>
            <a:r>
              <a:rPr lang="es-ES" dirty="0" err="1" smtClean="0"/>
              <a:t>Work</a:t>
            </a:r>
            <a:r>
              <a:rPr lang="es-ES" dirty="0" smtClean="0"/>
              <a:t> on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per </a:t>
            </a:r>
            <a:r>
              <a:rPr lang="es-ES" dirty="0" err="1" smtClean="0"/>
              <a:t>table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35’</a:t>
            </a:r>
            <a:endParaRPr lang="es-ES" dirty="0" smtClean="0"/>
          </a:p>
          <a:p>
            <a:pPr lvl="2"/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table</a:t>
            </a:r>
            <a:r>
              <a:rPr lang="es-ES" dirty="0"/>
              <a:t> to </a:t>
            </a:r>
            <a:r>
              <a:rPr lang="es-ES" dirty="0" err="1"/>
              <a:t>deliver</a:t>
            </a:r>
            <a:r>
              <a:rPr lang="es-ES" dirty="0"/>
              <a:t> 2-3 </a:t>
            </a:r>
            <a:r>
              <a:rPr lang="es-ES" dirty="0" err="1"/>
              <a:t>statements</a:t>
            </a:r>
            <a:endParaRPr lang="es-ES" dirty="0"/>
          </a:p>
          <a:p>
            <a:pPr lvl="1"/>
            <a:r>
              <a:rPr lang="es-ES" dirty="0" smtClean="0"/>
              <a:t>Group </a:t>
            </a:r>
            <a:r>
              <a:rPr lang="es-ES" dirty="0" err="1" smtClean="0"/>
              <a:t>discussion</a:t>
            </a:r>
            <a:r>
              <a:rPr lang="es-ES" dirty="0" smtClean="0"/>
              <a:t> –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tables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35’</a:t>
            </a:r>
            <a:endParaRPr lang="es-ES" dirty="0" smtClean="0"/>
          </a:p>
          <a:p>
            <a:pPr lvl="1"/>
            <a:r>
              <a:rPr lang="es-ES" dirty="0" err="1" smtClean="0"/>
              <a:t>Wrap</a:t>
            </a:r>
            <a:r>
              <a:rPr lang="es-ES" dirty="0" smtClean="0"/>
              <a:t> up and </a:t>
            </a:r>
            <a:r>
              <a:rPr lang="es-ES" dirty="0" err="1" smtClean="0"/>
              <a:t>conclusions</a:t>
            </a:r>
            <a:r>
              <a:rPr lang="es-ES" dirty="0" smtClean="0"/>
              <a:t> of </a:t>
            </a:r>
            <a:r>
              <a:rPr lang="es-ES" dirty="0" err="1" smtClean="0"/>
              <a:t>session</a:t>
            </a:r>
            <a:r>
              <a:rPr lang="es-ES" dirty="0" smtClean="0"/>
              <a:t> 1 </a:t>
            </a:r>
            <a:r>
              <a:rPr lang="es-ES" dirty="0" smtClean="0">
                <a:sym typeface="Wingdings" panose="05000000000000000000" pitchFamily="2" charset="2"/>
              </a:rPr>
              <a:t> 10’</a:t>
            </a:r>
            <a:endParaRPr lang="es-ES" dirty="0" smtClean="0"/>
          </a:p>
          <a:p>
            <a:pPr lvl="1"/>
            <a:endParaRPr lang="es-ES" dirty="0" smtClean="0"/>
          </a:p>
          <a:p>
            <a:r>
              <a:rPr lang="es-ES" dirty="0" err="1" smtClean="0"/>
              <a:t>Session</a:t>
            </a:r>
            <a:r>
              <a:rPr lang="es-ES" dirty="0" smtClean="0"/>
              <a:t> 2: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r>
              <a:rPr lang="es-ES" dirty="0" smtClean="0"/>
              <a:t> 1, </a:t>
            </a:r>
            <a:r>
              <a:rPr lang="es-ES" dirty="0" err="1" smtClean="0"/>
              <a:t>ending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aways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584574"/>
            <a:ext cx="4634939" cy="3273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Getting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r>
              <a:rPr lang="es-ES" dirty="0" smtClean="0"/>
              <a:t>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Imagine a </a:t>
            </a:r>
            <a:r>
              <a:rPr lang="es-ES" dirty="0" err="1" smtClean="0"/>
              <a:t>picture</a:t>
            </a:r>
            <a:r>
              <a:rPr lang="es-ES" dirty="0" smtClean="0"/>
              <a:t> of </a:t>
            </a:r>
            <a:r>
              <a:rPr lang="es-ES" dirty="0" err="1" smtClean="0"/>
              <a:t>today’s</a:t>
            </a:r>
            <a:r>
              <a:rPr lang="es-ES" dirty="0" smtClean="0"/>
              <a:t> </a:t>
            </a:r>
            <a:r>
              <a:rPr lang="es-ES" dirty="0" err="1" smtClean="0"/>
              <a:t>landscape</a:t>
            </a:r>
            <a:r>
              <a:rPr lang="es-ES" dirty="0" smtClean="0"/>
              <a:t> in </a:t>
            </a:r>
            <a:r>
              <a:rPr lang="es-ES" dirty="0" err="1" smtClean="0"/>
              <a:t>IoT</a:t>
            </a:r>
            <a:r>
              <a:rPr lang="es-ES" dirty="0" smtClean="0"/>
              <a:t> </a:t>
            </a:r>
            <a:r>
              <a:rPr lang="es-ES" dirty="0" err="1" smtClean="0"/>
              <a:t>standardization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(as I) </a:t>
            </a:r>
            <a:r>
              <a:rPr lang="es-ES" dirty="0" err="1" smtClean="0"/>
              <a:t>simply</a:t>
            </a:r>
            <a:r>
              <a:rPr lang="es-ES" dirty="0" smtClean="0"/>
              <a:t> </a:t>
            </a:r>
            <a:r>
              <a:rPr lang="es-ES" dirty="0" err="1" smtClean="0"/>
              <a:t>cannot</a:t>
            </a:r>
            <a:r>
              <a:rPr lang="es-ES" dirty="0" smtClean="0"/>
              <a:t>, </a:t>
            </a:r>
            <a:r>
              <a:rPr lang="es-ES" dirty="0" err="1" smtClean="0"/>
              <a:t>please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look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coming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7" descr="Logo der CENEL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1092201"/>
            <a:ext cx="10747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478968" y="207963"/>
            <a:ext cx="4901746" cy="9631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Mapping IoT SDOs and alliances landscape</a:t>
            </a:r>
          </a:p>
        </p:txBody>
      </p:sp>
      <p:pic>
        <p:nvPicPr>
          <p:cNvPr id="922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290763"/>
            <a:ext cx="9969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2679700"/>
            <a:ext cx="14938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0" name="Straight Arrow Connector 8"/>
          <p:cNvCxnSpPr/>
          <p:nvPr/>
        </p:nvCxnSpPr>
        <p:spPr bwMode="auto">
          <a:xfrm>
            <a:off x="6218238" y="1065214"/>
            <a:ext cx="44450" cy="5087937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ysDot"/>
            <a:headEnd type="arrow" w="med" len="med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1" name="Straight Arrow Connector 16"/>
          <p:cNvCxnSpPr/>
          <p:nvPr/>
        </p:nvCxnSpPr>
        <p:spPr bwMode="auto">
          <a:xfrm flipV="1">
            <a:off x="604839" y="4365625"/>
            <a:ext cx="10988675" cy="7938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ysDot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2" name="TextBox 21"/>
          <p:cNvSpPr txBox="1">
            <a:spLocks noChangeArrowheads="1"/>
          </p:cNvSpPr>
          <p:nvPr/>
        </p:nvSpPr>
        <p:spPr bwMode="auto">
          <a:xfrm>
            <a:off x="4770438" y="641350"/>
            <a:ext cx="29067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algn="ctr" defTabSz="680069" eaLnBrk="0" hangingPunct="0">
              <a:spcBef>
                <a:spcPct val="50000"/>
              </a:spcBef>
              <a:defRPr/>
            </a:pPr>
            <a:r>
              <a:rPr lang="en-US" altLang="zh-CN" sz="1600" b="1" kern="0">
                <a:solidFill>
                  <a:srgbClr val="000000"/>
                </a:solidFill>
                <a:latin typeface="Arial" pitchFamily="34" charset="0"/>
              </a:rPr>
              <a:t>Service &amp; App</a:t>
            </a:r>
          </a:p>
        </p:txBody>
      </p:sp>
      <p:sp>
        <p:nvSpPr>
          <p:cNvPr id="123" name="TextBox 22"/>
          <p:cNvSpPr txBox="1">
            <a:spLocks noChangeArrowheads="1"/>
          </p:cNvSpPr>
          <p:nvPr/>
        </p:nvSpPr>
        <p:spPr bwMode="auto">
          <a:xfrm>
            <a:off x="458788" y="4540250"/>
            <a:ext cx="206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defTabSz="680069" eaLnBrk="0" hangingPunct="0">
              <a:spcBef>
                <a:spcPct val="50000"/>
              </a:spcBef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Arial" pitchFamily="34" charset="0"/>
              </a:rPr>
              <a:t>B2C</a:t>
            </a:r>
          </a:p>
        </p:txBody>
      </p:sp>
      <p:sp>
        <p:nvSpPr>
          <p:cNvPr id="124" name="TextBox 23"/>
          <p:cNvSpPr txBox="1">
            <a:spLocks noChangeArrowheads="1"/>
          </p:cNvSpPr>
          <p:nvPr/>
        </p:nvSpPr>
        <p:spPr bwMode="auto">
          <a:xfrm>
            <a:off x="10541000" y="4445000"/>
            <a:ext cx="1563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algn="ctr" defTabSz="680069" eaLnBrk="0" hangingPunct="0">
              <a:spcBef>
                <a:spcPct val="50000"/>
              </a:spcBef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Arial" pitchFamily="34" charset="0"/>
              </a:rPr>
              <a:t>B2B</a:t>
            </a:r>
          </a:p>
        </p:txBody>
      </p:sp>
      <p:sp>
        <p:nvSpPr>
          <p:cNvPr id="125" name="TextBox 24"/>
          <p:cNvSpPr txBox="1">
            <a:spLocks noChangeArrowheads="1"/>
          </p:cNvSpPr>
          <p:nvPr/>
        </p:nvSpPr>
        <p:spPr bwMode="auto">
          <a:xfrm>
            <a:off x="4789488" y="6122989"/>
            <a:ext cx="29257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algn="ctr" defTabSz="680069" eaLnBrk="0" hangingPunct="0">
              <a:spcBef>
                <a:spcPct val="50000"/>
              </a:spcBef>
              <a:defRPr/>
            </a:pPr>
            <a:r>
              <a:rPr lang="en-US" altLang="zh-CN" sz="1400" b="1" kern="0" dirty="0">
                <a:solidFill>
                  <a:srgbClr val="000000"/>
                </a:solidFill>
                <a:latin typeface="Arial" pitchFamily="34" charset="0"/>
              </a:rPr>
              <a:t>connectivity</a:t>
            </a:r>
          </a:p>
        </p:txBody>
      </p:sp>
      <p:pic>
        <p:nvPicPr>
          <p:cNvPr id="9228" name="图片 53" descr="onem2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682875"/>
            <a:ext cx="736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579814"/>
            <a:ext cx="18478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6" y="4505326"/>
            <a:ext cx="67786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9" y="1349375"/>
            <a:ext cx="6572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图片 79" descr="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5630864"/>
            <a:ext cx="11858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图片 82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9" y="5111751"/>
            <a:ext cx="6175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图片 85" descr="http://www.aioti.eu/images/Logo_15_15_transparent_a_a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4" y="1703388"/>
            <a:ext cx="14112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TextBox 84"/>
          <p:cNvSpPr txBox="1"/>
          <p:nvPr/>
        </p:nvSpPr>
        <p:spPr>
          <a:xfrm>
            <a:off x="5661026" y="2011363"/>
            <a:ext cx="1031875" cy="368300"/>
          </a:xfrm>
          <a:prstGeom prst="rect">
            <a:avLst/>
          </a:prstGeom>
          <a:noFill/>
        </p:spPr>
        <p:txBody>
          <a:bodyPr lIns="90509" tIns="45248" rIns="90509" bIns="45248">
            <a:spAutoFit/>
          </a:bodyPr>
          <a:lstStyle/>
          <a:p>
            <a:pPr defTabSz="907556">
              <a:defRPr/>
            </a:pPr>
            <a:r>
              <a:rPr lang="en-US" altLang="zh-CN" kern="0" dirty="0">
                <a:solidFill>
                  <a:sysClr val="windowText" lastClr="000000"/>
                </a:solidFill>
              </a:rPr>
              <a:t>AIOTI</a:t>
            </a:r>
          </a:p>
        </p:txBody>
      </p:sp>
      <p:pic>
        <p:nvPicPr>
          <p:cNvPr id="9236" name="图片 44" descr="3GPP_001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400676"/>
            <a:ext cx="10033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" descr="D:\michael_20150326\p101_Huawei_5G\ext_org_WWRF\wwrf-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759325"/>
            <a:ext cx="2205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图片 47" descr="ietf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9" y="5091114"/>
            <a:ext cx="700087" cy="327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6" descr="osgi_allianc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689226"/>
            <a:ext cx="72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57300"/>
            <a:ext cx="703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图片 39" descr="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1360488"/>
            <a:ext cx="15986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" descr="D:\业务流程图\CIIAII.bmp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3230563"/>
            <a:ext cx="839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图片 82" descr="oma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520951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图片 54" descr="logo-broadband-forum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9" y="4016375"/>
            <a:ext cx="11207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4" y="3124201"/>
            <a:ext cx="5286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图片 45" descr="IEEE1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744663"/>
            <a:ext cx="8556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Box 122"/>
          <p:cNvSpPr txBox="1"/>
          <p:nvPr/>
        </p:nvSpPr>
        <p:spPr>
          <a:xfrm>
            <a:off x="6951663" y="1763714"/>
            <a:ext cx="709612" cy="238125"/>
          </a:xfrm>
          <a:prstGeom prst="rect">
            <a:avLst/>
          </a:prstGeom>
          <a:noFill/>
        </p:spPr>
        <p:txBody>
          <a:bodyPr lIns="67822" tIns="33906" rIns="67822" bIns="33906">
            <a:spAutoFit/>
          </a:bodyPr>
          <a:lstStyle/>
          <a:p>
            <a:pPr defTabSz="680069">
              <a:spcBef>
                <a:spcPct val="50000"/>
              </a:spcBef>
              <a:defRPr/>
            </a:pPr>
            <a:r>
              <a:rPr lang="en-US" altLang="zh-CN" sz="1100" kern="0" dirty="0">
                <a:solidFill>
                  <a:sysClr val="windowText" lastClr="000000"/>
                </a:solidFill>
                <a:latin typeface="Arial" pitchFamily="34" charset="0"/>
              </a:rPr>
              <a:t>P2413</a:t>
            </a:r>
          </a:p>
        </p:txBody>
      </p:sp>
      <p:pic>
        <p:nvPicPr>
          <p:cNvPr id="9248" name="Picture 100" descr="opengroup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816101"/>
            <a:ext cx="1041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ZoneTexte 194"/>
          <p:cNvSpPr txBox="1">
            <a:spLocks noChangeArrowheads="1"/>
          </p:cNvSpPr>
          <p:nvPr/>
        </p:nvSpPr>
        <p:spPr bwMode="auto">
          <a:xfrm>
            <a:off x="3522664" y="6477000"/>
            <a:ext cx="602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Source: Modified from an initial contribution from Huawei</a:t>
            </a:r>
          </a:p>
        </p:txBody>
      </p:sp>
      <p:pic>
        <p:nvPicPr>
          <p:cNvPr id="9250" name="图片 47" descr="ietf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181226"/>
            <a:ext cx="700088" cy="327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524125"/>
            <a:ext cx="673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4" y="2798764"/>
            <a:ext cx="676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1528764"/>
            <a:ext cx="4270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4875214"/>
            <a:ext cx="549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9" y="4970463"/>
            <a:ext cx="4397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11" descr="The ZigBee Allianc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5018088"/>
            <a:ext cx="7810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7" descr="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6" y="4994276"/>
            <a:ext cx="6461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9" descr="The Bluetooth technology logo.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53001"/>
            <a:ext cx="10683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11" descr="The ZigBee Allianc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671764"/>
            <a:ext cx="781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0" name="Picture 7" descr="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235201"/>
            <a:ext cx="6461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1" name="Picture 2" descr="logo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279525"/>
            <a:ext cx="11509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2" name="Picture 4" descr="https://www.ashrae.org/Image%20Library/Static/logo_ashrae.png?code=72c4166c-fe1f-490d-abad-d16d2147f7f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1770064"/>
            <a:ext cx="866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3" name="Picture 8" descr="HL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2078038"/>
            <a:ext cx="546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4" name="Picture 1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4" y="2184400"/>
            <a:ext cx="1304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Picture 13" descr="Profibus e. V. Logo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4" y="4298950"/>
            <a:ext cx="11445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Picture 15" descr="Logo eCl@ss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00063"/>
            <a:ext cx="1168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Picture 17" descr="Open Geospatial Consortium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5288"/>
            <a:ext cx="9731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19" descr="Home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6" y="406401"/>
            <a:ext cx="15160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Picture 23" descr="OMG-logo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087563"/>
            <a:ext cx="11239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图片 45" descr="IEEE1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354638"/>
            <a:ext cx="8556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122"/>
          <p:cNvSpPr txBox="1"/>
          <p:nvPr/>
        </p:nvSpPr>
        <p:spPr>
          <a:xfrm>
            <a:off x="4197351" y="5445126"/>
            <a:ext cx="708025" cy="238125"/>
          </a:xfrm>
          <a:prstGeom prst="rect">
            <a:avLst/>
          </a:prstGeom>
          <a:noFill/>
        </p:spPr>
        <p:txBody>
          <a:bodyPr lIns="67822" tIns="33906" rIns="67822" bIns="33906">
            <a:spAutoFit/>
          </a:bodyPr>
          <a:lstStyle/>
          <a:p>
            <a:pPr defTabSz="680069">
              <a:spcBef>
                <a:spcPct val="50000"/>
              </a:spcBef>
              <a:defRPr/>
            </a:pPr>
            <a:r>
              <a:rPr lang="en-US" altLang="zh-CN" sz="1100" kern="0" dirty="0">
                <a:solidFill>
                  <a:sysClr val="windowText" lastClr="000000"/>
                </a:solidFill>
                <a:latin typeface="Arial" pitchFamily="34" charset="0"/>
              </a:rPr>
              <a:t>802</a:t>
            </a:r>
          </a:p>
        </p:txBody>
      </p:sp>
      <p:pic>
        <p:nvPicPr>
          <p:cNvPr id="9272" name="Picture 25" descr="http://www.homegatewayinitiative.org/img/logo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897189"/>
            <a:ext cx="768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29" descr="http://www.asro.ro/romana/centru_media/pressroom/cen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1" y="903288"/>
            <a:ext cx="5699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4" name="Picture 31" descr="http://www.plattform-i40.de/sites/default/files/i40-logo.gif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6" y="1433513"/>
            <a:ext cx="7667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Picture 4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4" y="1354138"/>
            <a:ext cx="7381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207001"/>
            <a:ext cx="10842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7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6" y="3157539"/>
            <a:ext cx="10842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8" name="Picture 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1" y="5430838"/>
            <a:ext cx="11207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 source initiatives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351088"/>
            <a:ext cx="1941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476625"/>
            <a:ext cx="14335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ZoneTexte 11"/>
          <p:cNvSpPr txBox="1">
            <a:spLocks noChangeArrowheads="1"/>
          </p:cNvSpPr>
          <p:nvPr/>
        </p:nvSpPr>
        <p:spPr bwMode="auto">
          <a:xfrm>
            <a:off x="5541963" y="3024189"/>
            <a:ext cx="147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Linux IoTDM</a:t>
            </a:r>
            <a:endParaRPr lang="en-US" altLang="en-US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3206751"/>
            <a:ext cx="152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670176"/>
            <a:ext cx="15446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4" y="3502025"/>
            <a:ext cx="75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129089"/>
            <a:ext cx="13398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536700"/>
            <a:ext cx="210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598988"/>
            <a:ext cx="17097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opennfv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187825"/>
            <a:ext cx="971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openstac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09788" y="4502468"/>
            <a:ext cx="809625" cy="80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4" name="Picture 20" descr="od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997325"/>
            <a:ext cx="1371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1" descr="ono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446463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3" descr="arduino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126039"/>
            <a:ext cx="1409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8"/>
          <p:cNvCxnSpPr/>
          <p:nvPr/>
        </p:nvCxnSpPr>
        <p:spPr bwMode="auto">
          <a:xfrm>
            <a:off x="6207126" y="1065214"/>
            <a:ext cx="42863" cy="5087937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ysDot"/>
            <a:headEnd type="arrow" w="med" len="med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Straight Arrow Connector 16"/>
          <p:cNvCxnSpPr/>
          <p:nvPr/>
        </p:nvCxnSpPr>
        <p:spPr bwMode="auto">
          <a:xfrm flipV="1">
            <a:off x="604839" y="4365625"/>
            <a:ext cx="10988675" cy="7938"/>
          </a:xfrm>
          <a:prstGeom prst="straightConnector1">
            <a:avLst/>
          </a:prstGeom>
          <a:noFill/>
          <a:ln w="25400" cap="flat" cmpd="sng" algn="ctr">
            <a:solidFill>
              <a:srgbClr val="333399"/>
            </a:solidFill>
            <a:prstDash val="sysDot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4775201" y="799738"/>
            <a:ext cx="29067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algn="ctr" defTabSz="680069" eaLnBrk="0" hangingPunct="0">
              <a:spcBef>
                <a:spcPct val="50000"/>
              </a:spcBef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Arial" pitchFamily="34" charset="0"/>
              </a:rPr>
              <a:t>Service &amp; App</a:t>
            </a: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458788" y="4540251"/>
            <a:ext cx="206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defTabSz="680069" eaLnBrk="0" hangingPunct="0">
              <a:spcBef>
                <a:spcPct val="50000"/>
              </a:spcBef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Arial" pitchFamily="34" charset="0"/>
              </a:rPr>
              <a:t>short life cycle (B2C)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10541000" y="4445001"/>
            <a:ext cx="15636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algn="ctr" defTabSz="680069" eaLnBrk="0" hangingPunct="0">
              <a:spcBef>
                <a:spcPct val="50000"/>
              </a:spcBef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Arial" pitchFamily="34" charset="0"/>
              </a:rPr>
              <a:t>long life cycle (B2B)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4789488" y="6122989"/>
            <a:ext cx="29257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3" tIns="41721" rIns="83443" bIns="41721">
            <a:spAutoFit/>
          </a:bodyPr>
          <a:lstStyle/>
          <a:p>
            <a:pPr algn="ctr" defTabSz="680069" eaLnBrk="0" hangingPunct="0">
              <a:spcBef>
                <a:spcPct val="50000"/>
              </a:spcBef>
              <a:defRPr/>
            </a:pPr>
            <a:r>
              <a:rPr lang="en-US" altLang="zh-CN" sz="1400" b="1" kern="0" dirty="0">
                <a:solidFill>
                  <a:srgbClr val="000000"/>
                </a:solidFill>
                <a:latin typeface="Arial" pitchFamily="34" charset="0"/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41439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 for </a:t>
            </a:r>
            <a:r>
              <a:rPr lang="es-ES" dirty="0" err="1"/>
              <a:t>session</a:t>
            </a:r>
            <a:r>
              <a:rPr lang="es-ES" dirty="0"/>
              <a:t>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</a:t>
            </a:r>
            <a:r>
              <a:rPr lang="en-US" dirty="0" smtClean="0"/>
              <a:t>about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IoT</a:t>
            </a:r>
            <a:r>
              <a:rPr lang="en-US" dirty="0"/>
              <a:t> standardization landscape – what’s your views? </a:t>
            </a:r>
            <a:endParaRPr lang="en-US" dirty="0" smtClean="0"/>
          </a:p>
          <a:p>
            <a:pPr lvl="1"/>
            <a:r>
              <a:rPr lang="en-US" dirty="0" smtClean="0"/>
              <a:t>our </a:t>
            </a:r>
            <a:r>
              <a:rPr lang="en-US" dirty="0"/>
              <a:t>level of responsibility, commitment from GSC </a:t>
            </a:r>
            <a:r>
              <a:rPr lang="en-US" dirty="0" smtClean="0"/>
              <a:t>members?</a:t>
            </a:r>
          </a:p>
          <a:p>
            <a:pPr lvl="1"/>
            <a:endParaRPr lang="en-GB" dirty="0"/>
          </a:p>
          <a:p>
            <a:pPr lvl="0"/>
            <a:r>
              <a:rPr lang="en-US" dirty="0"/>
              <a:t>How would we like the </a:t>
            </a:r>
            <a:r>
              <a:rPr lang="en-US" dirty="0" err="1"/>
              <a:t>IoT</a:t>
            </a:r>
            <a:r>
              <a:rPr lang="en-US" dirty="0"/>
              <a:t> standardization landscape to be</a:t>
            </a:r>
            <a:endParaRPr lang="en-GB" dirty="0"/>
          </a:p>
          <a:p>
            <a:pPr lvl="1"/>
            <a:r>
              <a:rPr lang="en-US" dirty="0"/>
              <a:t>What can we do?</a:t>
            </a:r>
            <a:endParaRPr lang="en-GB" dirty="0"/>
          </a:p>
          <a:p>
            <a:pPr lvl="1"/>
            <a:r>
              <a:rPr lang="en-US" dirty="0"/>
              <a:t>What do we want to do?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537030"/>
            <a:ext cx="4864100" cy="34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30" y="1419726"/>
            <a:ext cx="3531449" cy="3531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considerations</a:t>
            </a:r>
            <a:r>
              <a:rPr lang="es-ES" dirty="0"/>
              <a:t> </a:t>
            </a:r>
            <a:r>
              <a:rPr lang="es-ES" dirty="0" smtClean="0"/>
              <a:t>to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discussion</a:t>
            </a:r>
            <a:r>
              <a:rPr lang="es-ES" dirty="0" smtClean="0"/>
              <a:t>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Are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initiatives</a:t>
            </a:r>
            <a:r>
              <a:rPr lang="es-ES" dirty="0"/>
              <a:t>, </a:t>
            </a:r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few</a:t>
            </a:r>
            <a:r>
              <a:rPr lang="es-ES" dirty="0"/>
              <a:t>? </a:t>
            </a:r>
            <a:r>
              <a:rPr lang="es-ES" dirty="0" err="1"/>
              <a:t>Overlaps</a:t>
            </a:r>
            <a:r>
              <a:rPr lang="es-ES" dirty="0"/>
              <a:t>? Gaps? </a:t>
            </a:r>
            <a:r>
              <a:rPr lang="es-ES" dirty="0" err="1"/>
              <a:t>Which</a:t>
            </a:r>
            <a:r>
              <a:rPr lang="es-ES" dirty="0"/>
              <a:t>? </a:t>
            </a:r>
            <a:r>
              <a:rPr lang="es-ES" dirty="0" err="1"/>
              <a:t>Where</a:t>
            </a:r>
            <a:r>
              <a:rPr lang="es-ES" dirty="0"/>
              <a:t>?</a:t>
            </a:r>
            <a:endParaRPr lang="en-GB" dirty="0"/>
          </a:p>
          <a:p>
            <a:r>
              <a:rPr lang="es-ES" dirty="0" err="1"/>
              <a:t>What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reasons</a:t>
            </a:r>
            <a:r>
              <a:rPr lang="es-ES" dirty="0"/>
              <a:t> </a:t>
            </a:r>
            <a:r>
              <a:rPr lang="es-ES" dirty="0" err="1"/>
              <a:t>behind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picture</a:t>
            </a:r>
            <a:r>
              <a:rPr lang="es-ES" dirty="0"/>
              <a:t>, in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dirty="0" err="1"/>
              <a:t>opinion</a:t>
            </a:r>
            <a:r>
              <a:rPr lang="es-ES" dirty="0"/>
              <a:t>?</a:t>
            </a:r>
          </a:p>
          <a:p>
            <a:r>
              <a:rPr lang="es-ES" dirty="0"/>
              <a:t>Are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happy</a:t>
            </a:r>
            <a:r>
              <a:rPr lang="es-ES" dirty="0"/>
              <a:t>, 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 </a:t>
            </a:r>
            <a:r>
              <a:rPr lang="es-ES" dirty="0" err="1"/>
              <a:t>comfortable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picture</a:t>
            </a:r>
            <a:r>
              <a:rPr lang="es-ES" dirty="0"/>
              <a:t>?</a:t>
            </a:r>
          </a:p>
          <a:p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depict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organize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?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do </a:t>
            </a:r>
            <a:r>
              <a:rPr lang="es-ES" dirty="0" err="1"/>
              <a:t>equally</a:t>
            </a:r>
            <a:r>
              <a:rPr lang="es-ES" dirty="0"/>
              <a:t> –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?</a:t>
            </a:r>
          </a:p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picture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 </a:t>
            </a:r>
            <a:r>
              <a:rPr lang="es-ES" dirty="0" err="1"/>
              <a:t>else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for </a:t>
            </a:r>
            <a:r>
              <a:rPr lang="es-ES" dirty="0" err="1"/>
              <a:t>us</a:t>
            </a:r>
            <a:r>
              <a:rPr lang="es-ES" dirty="0"/>
              <a:t> –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implementing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Government</a:t>
            </a:r>
            <a:r>
              <a:rPr lang="es-ES" dirty="0" smtClean="0"/>
              <a:t> </a:t>
            </a:r>
            <a:r>
              <a:rPr lang="es-ES" dirty="0" err="1" smtClean="0"/>
              <a:t>initiatives</a:t>
            </a:r>
            <a:r>
              <a:rPr lang="es-ES" dirty="0" smtClean="0"/>
              <a:t>? Are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helping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9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67" y="1419726"/>
            <a:ext cx="3531449" cy="3531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considerations</a:t>
            </a:r>
            <a:r>
              <a:rPr lang="es-ES" dirty="0"/>
              <a:t> to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discussion</a:t>
            </a:r>
            <a:r>
              <a:rPr lang="es-ES" dirty="0"/>
              <a:t> (</a:t>
            </a:r>
            <a:r>
              <a:rPr lang="es-ES" dirty="0" smtClean="0"/>
              <a:t>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existing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?</a:t>
            </a:r>
          </a:p>
          <a:p>
            <a:r>
              <a:rPr lang="es-ES" dirty="0" smtClean="0"/>
              <a:t>Do </a:t>
            </a:r>
            <a:r>
              <a:rPr lang="es-ES" dirty="0" err="1" smtClean="0"/>
              <a:t>you</a:t>
            </a:r>
            <a:r>
              <a:rPr lang="es-ES" dirty="0" smtClean="0"/>
              <a:t> miss </a:t>
            </a:r>
            <a:r>
              <a:rPr lang="es-ES" dirty="0" err="1" smtClean="0"/>
              <a:t>connectors</a:t>
            </a:r>
            <a:r>
              <a:rPr lang="es-ES" dirty="0" smtClean="0"/>
              <a:t>?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connectors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Who</a:t>
            </a:r>
            <a:r>
              <a:rPr lang="es-ES" dirty="0" smtClean="0"/>
              <a:t> can </a:t>
            </a:r>
            <a:r>
              <a:rPr lang="es-ES" dirty="0" err="1" smtClean="0"/>
              <a:t>build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connectors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Considering</a:t>
            </a:r>
            <a:r>
              <a:rPr lang="es-ES" dirty="0" smtClean="0"/>
              <a:t> </a:t>
            </a:r>
            <a:r>
              <a:rPr lang="es-ES" dirty="0" err="1" smtClean="0"/>
              <a:t>connectors</a:t>
            </a:r>
            <a:r>
              <a:rPr lang="es-ES" dirty="0" smtClean="0"/>
              <a:t>,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“ideal </a:t>
            </a:r>
            <a:r>
              <a:rPr lang="es-ES" dirty="0" err="1" smtClean="0"/>
              <a:t>picture</a:t>
            </a:r>
            <a:r>
              <a:rPr lang="es-ES" dirty="0" smtClean="0"/>
              <a:t>/</a:t>
            </a:r>
            <a:r>
              <a:rPr lang="es-ES" dirty="0" err="1" smtClean="0"/>
              <a:t>drawing</a:t>
            </a:r>
            <a:r>
              <a:rPr lang="es-ES" dirty="0" smtClean="0"/>
              <a:t>” look </a:t>
            </a:r>
            <a:r>
              <a:rPr lang="es-ES" dirty="0" err="1" smtClean="0"/>
              <a:t>like</a:t>
            </a:r>
            <a:r>
              <a:rPr lang="es-ES" dirty="0" smtClean="0"/>
              <a:t>?</a:t>
            </a:r>
          </a:p>
          <a:p>
            <a:r>
              <a:rPr lang="es-ES" dirty="0" smtClean="0"/>
              <a:t>Can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?</a:t>
            </a:r>
          </a:p>
          <a:p>
            <a:pPr lvl="1"/>
            <a:r>
              <a:rPr lang="es-ES" dirty="0" smtClean="0"/>
              <a:t>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to?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79375" y="1318311"/>
            <a:ext cx="9144000" cy="2387600"/>
          </a:xfrm>
        </p:spPr>
        <p:txBody>
          <a:bodyPr/>
          <a:lstStyle/>
          <a:p>
            <a:r>
              <a:rPr lang="es-ES" dirty="0" err="1" smtClean="0"/>
              <a:t>Now</a:t>
            </a:r>
            <a:r>
              <a:rPr lang="es-ES" dirty="0" smtClean="0"/>
              <a:t>, GO FOR IT!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79375" y="3797986"/>
            <a:ext cx="9144000" cy="1655762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have</a:t>
            </a:r>
            <a:r>
              <a:rPr lang="es-ES" sz="2800" dirty="0" smtClean="0"/>
              <a:t> 35’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758826"/>
            <a:ext cx="6096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34" y="0"/>
            <a:ext cx="69547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2" y="1244405"/>
            <a:ext cx="6518565" cy="114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From the definition, according to Wikipedia (we are “modern”…): 2 lessons learnt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54480" y="2602281"/>
            <a:ext cx="4467762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1.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cannot</a:t>
            </a:r>
            <a:r>
              <a:rPr lang="es-ES" dirty="0"/>
              <a:t> trust Wikipedia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13478" y="3460539"/>
            <a:ext cx="2731838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2. </a:t>
            </a:r>
            <a:r>
              <a:rPr lang="es-ES" dirty="0" err="1"/>
              <a:t>IoT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mess</a:t>
            </a:r>
            <a:r>
              <a:rPr lang="es-ES" dirty="0"/>
              <a:t>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553" y="4285214"/>
            <a:ext cx="5791262" cy="187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-228600"/>
            <a:r>
              <a:rPr lang="es-ES" sz="2000" dirty="0"/>
              <a:t>(and </a:t>
            </a:r>
            <a:r>
              <a:rPr lang="es-ES" sz="2000" dirty="0" err="1"/>
              <a:t>maybe</a:t>
            </a:r>
            <a:r>
              <a:rPr lang="es-ES" sz="2000" dirty="0"/>
              <a:t>, </a:t>
            </a:r>
            <a:r>
              <a:rPr lang="es-ES" sz="2000" dirty="0" err="1"/>
              <a:t>lesson</a:t>
            </a:r>
            <a:r>
              <a:rPr lang="es-ES" sz="2000" dirty="0"/>
              <a:t> 3</a:t>
            </a:r>
            <a:r>
              <a:rPr lang="es-ES" sz="2000" dirty="0" smtClean="0"/>
              <a:t>:</a:t>
            </a:r>
          </a:p>
          <a:p>
            <a:pPr indent="-228600"/>
            <a:endParaRPr lang="es-ES" sz="2000" dirty="0"/>
          </a:p>
          <a:p>
            <a:pPr indent="-228600"/>
            <a:r>
              <a:rPr lang="es-ES" sz="2000" dirty="0"/>
              <a:t>“</a:t>
            </a:r>
            <a:r>
              <a:rPr lang="es-ES" sz="2000" dirty="0" err="1"/>
              <a:t>History</a:t>
            </a:r>
            <a:r>
              <a:rPr lang="es-ES" sz="2000" dirty="0"/>
              <a:t> </a:t>
            </a:r>
            <a:r>
              <a:rPr lang="es-ES" sz="2000" dirty="0" err="1"/>
              <a:t>belongs</a:t>
            </a:r>
            <a:r>
              <a:rPr lang="es-ES" sz="2000" dirty="0"/>
              <a:t> to </a:t>
            </a:r>
            <a:r>
              <a:rPr lang="es-ES" sz="2000" dirty="0" err="1"/>
              <a:t>those</a:t>
            </a:r>
            <a:r>
              <a:rPr lang="es-ES" sz="2000" dirty="0"/>
              <a:t> </a:t>
            </a:r>
            <a:r>
              <a:rPr lang="es-ES" sz="2000" dirty="0" err="1"/>
              <a:t>who</a:t>
            </a:r>
            <a:r>
              <a:rPr lang="es-ES" sz="2000" dirty="0"/>
              <a:t> </a:t>
            </a:r>
            <a:r>
              <a:rPr lang="es-ES" sz="2000" dirty="0" err="1"/>
              <a:t>write</a:t>
            </a:r>
            <a:r>
              <a:rPr lang="es-ES" sz="2000" dirty="0"/>
              <a:t> </a:t>
            </a:r>
            <a:r>
              <a:rPr lang="es-ES" sz="2000" dirty="0" err="1"/>
              <a:t>it</a:t>
            </a:r>
            <a:r>
              <a:rPr lang="es-ES" sz="2000" dirty="0"/>
              <a:t>”… </a:t>
            </a:r>
            <a:endParaRPr lang="es-ES" sz="2000" dirty="0" smtClean="0"/>
          </a:p>
          <a:p>
            <a:pPr indent="-228600"/>
            <a:r>
              <a:rPr lang="es-ES" sz="2000" dirty="0"/>
              <a:t>	</a:t>
            </a:r>
            <a:r>
              <a:rPr lang="es-ES" sz="2000" dirty="0" smtClean="0"/>
              <a:t>			so </a:t>
            </a:r>
            <a:r>
              <a:rPr lang="es-ES" sz="2000" dirty="0" err="1"/>
              <a:t>watch</a:t>
            </a:r>
            <a:r>
              <a:rPr lang="es-ES" sz="2000" dirty="0"/>
              <a:t> </a:t>
            </a:r>
            <a:r>
              <a:rPr lang="es-ES" sz="2000" dirty="0" err="1"/>
              <a:t>out</a:t>
            </a:r>
            <a:r>
              <a:rPr lang="es-ES" sz="2000" dirty="0" smtClean="0"/>
              <a:t>!)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46" y="1138624"/>
            <a:ext cx="7702552" cy="5238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346"/>
            <a:ext cx="10515600" cy="1232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CO-OPERATION?</a:t>
            </a:r>
            <a:endParaRPr lang="en-US" u="sng" dirty="0"/>
          </a:p>
          <a:p>
            <a:pPr marL="0" indent="0">
              <a:buNone/>
            </a:pPr>
            <a:r>
              <a:rPr lang="en-US" sz="2400" i="1" dirty="0" smtClean="0"/>
              <a:t>“The act of working together with someone or doing what they ask you” </a:t>
            </a:r>
          </a:p>
          <a:p>
            <a:pPr marL="0" indent="0">
              <a:buNone/>
            </a:pPr>
            <a:r>
              <a:rPr lang="en-US" sz="2400" dirty="0" smtClean="0"/>
              <a:t>(Cambridge Dictionaries)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25965"/>
            <a:ext cx="10799618" cy="2312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sng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u="none" dirty="0"/>
              <a:t>I’d rather say</a:t>
            </a:r>
          </a:p>
          <a:p>
            <a:endParaRPr lang="en-US" u="none" dirty="0"/>
          </a:p>
          <a:p>
            <a:r>
              <a:rPr lang="en-US" sz="3500" b="1" u="none" dirty="0" smtClean="0"/>
              <a:t>COLLABORATION</a:t>
            </a:r>
            <a:endParaRPr lang="en-US" sz="3500" b="1" u="none" dirty="0"/>
          </a:p>
          <a:p>
            <a:r>
              <a:rPr lang="en-US" sz="2400" i="1" u="none" dirty="0"/>
              <a:t>“The situation of two or more people working together to create or achieve the same thing”</a:t>
            </a:r>
            <a:r>
              <a:rPr lang="en-US" sz="2400" u="none" dirty="0"/>
              <a:t> </a:t>
            </a:r>
          </a:p>
          <a:p>
            <a:r>
              <a:rPr lang="en-US" sz="2400" u="none" dirty="0" smtClean="0"/>
              <a:t>(</a:t>
            </a:r>
            <a:r>
              <a:rPr lang="en-US" sz="2400" u="none" dirty="0"/>
              <a:t>Cambridge Dictionaries)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137" y="5323845"/>
            <a:ext cx="9285864" cy="138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sng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u="none" dirty="0"/>
              <a:t>(For sure, not on its second </a:t>
            </a:r>
            <a:r>
              <a:rPr lang="en-US" sz="2000" u="none" dirty="0" smtClean="0"/>
              <a:t>meaning: </a:t>
            </a:r>
            <a:r>
              <a:rPr lang="en-US" sz="2000" i="1" u="none" dirty="0"/>
              <a:t>“the situation of people working with an enemy who has taken control of their country”</a:t>
            </a:r>
            <a:r>
              <a:rPr lang="en-US" sz="2000" u="none" dirty="0"/>
              <a:t> </a:t>
            </a:r>
            <a:r>
              <a:rPr lang="en-US" sz="2000" u="none" dirty="0" smtClean="0"/>
              <a:t>- Cambridge </a:t>
            </a:r>
            <a:r>
              <a:rPr lang="en-US" sz="2000" u="none" dirty="0"/>
              <a:t>Dictionaries</a:t>
            </a:r>
            <a:r>
              <a:rPr lang="en-US" sz="2000" u="none" dirty="0" smtClean="0"/>
              <a:t>)</a:t>
            </a:r>
            <a:endParaRPr 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2500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GSC: Global </a:t>
            </a:r>
            <a:r>
              <a:rPr lang="es-ES" dirty="0" err="1" smtClean="0"/>
              <a:t>Standards</a:t>
            </a:r>
            <a:r>
              <a:rPr lang="es-ES" dirty="0" smtClean="0"/>
              <a:t>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dirty="0" err="1" smtClean="0"/>
              <a:t>clever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…</a:t>
            </a:r>
          </a:p>
          <a:p>
            <a:endParaRPr lang="es-ES" dirty="0"/>
          </a:p>
          <a:p>
            <a:r>
              <a:rPr lang="es-ES" dirty="0" err="1" smtClean="0"/>
              <a:t>Sitting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in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atmosphere</a:t>
            </a:r>
            <a:r>
              <a:rPr lang="es-ES" dirty="0" smtClean="0"/>
              <a:t>…</a:t>
            </a:r>
          </a:p>
          <a:p>
            <a:endParaRPr lang="es-ES" dirty="0"/>
          </a:p>
          <a:p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r>
              <a:rPr lang="es-ES" dirty="0" smtClean="0"/>
              <a:t>…</a:t>
            </a:r>
          </a:p>
          <a:p>
            <a:endParaRPr lang="es-ES" dirty="0"/>
          </a:p>
          <a:p>
            <a:r>
              <a:rPr lang="es-ES" dirty="0" err="1" smtClean="0"/>
              <a:t>Ready</a:t>
            </a:r>
            <a:r>
              <a:rPr lang="es-ES" dirty="0" smtClean="0"/>
              <a:t> to COLLABORATE…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755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8" y="2487906"/>
            <a:ext cx="3884025" cy="388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8" y="2708653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0" y="3257350"/>
            <a:ext cx="1719880" cy="3209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323" y="-245762"/>
            <a:ext cx="3847800" cy="38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23" y="1266604"/>
            <a:ext cx="3139962" cy="3139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1" y="3489291"/>
            <a:ext cx="1447978" cy="253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79" y="3102471"/>
            <a:ext cx="1983186" cy="29448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53" y="-123946"/>
            <a:ext cx="2874988" cy="37259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19" y="2577295"/>
            <a:ext cx="2144577" cy="41464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56" y="234814"/>
            <a:ext cx="3097943" cy="3049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3" y="3192316"/>
            <a:ext cx="3531449" cy="35314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99" y="1263650"/>
            <a:ext cx="1209675" cy="21050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92" y="1347671"/>
            <a:ext cx="1446481" cy="203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 err="1" smtClean="0"/>
              <a:t>Really</a:t>
            </a:r>
            <a:r>
              <a:rPr lang="es-ES" sz="7200" b="1" dirty="0" smtClean="0"/>
              <a:t>?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make</a:t>
            </a:r>
            <a:r>
              <a:rPr lang="es-ES" sz="2800" b="1" dirty="0" smtClean="0"/>
              <a:t> a </a:t>
            </a:r>
            <a:r>
              <a:rPr lang="es-ES" sz="2800" b="1" dirty="0" err="1" smtClean="0"/>
              <a:t>quick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quiz</a:t>
            </a:r>
            <a:r>
              <a:rPr lang="es-ES" sz="2800" b="1" dirty="0" smtClean="0"/>
              <a:t>…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9" y="218372"/>
            <a:ext cx="2699324" cy="3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u="sng" dirty="0" err="1" smtClean="0"/>
              <a:t>clever</a:t>
            </a:r>
            <a:r>
              <a:rPr lang="es-ES" u="sng" dirty="0" smtClean="0"/>
              <a:t> </a:t>
            </a:r>
            <a:r>
              <a:rPr lang="es-ES" u="sng" dirty="0" err="1" smtClean="0"/>
              <a:t>people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600267"/>
          </a:xfrm>
        </p:spPr>
        <p:txBody>
          <a:bodyPr/>
          <a:lstStyle/>
          <a:p>
            <a:r>
              <a:rPr lang="es-ES" dirty="0" smtClean="0"/>
              <a:t>IQ test: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squares</a:t>
            </a:r>
            <a:r>
              <a:rPr lang="es-ES" dirty="0" smtClean="0"/>
              <a:t> can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count</a:t>
            </a:r>
            <a:r>
              <a:rPr lang="es-ES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1456" y="2019993"/>
            <a:ext cx="4495799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8" y="1148935"/>
            <a:ext cx="7975295" cy="536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Sitting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in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atmosphere</a:t>
            </a:r>
            <a:endParaRPr lang="en-GB" dirty="0"/>
          </a:p>
        </p:txBody>
      </p:sp>
      <p:sp>
        <p:nvSpPr>
          <p:cNvPr id="5" name="Explosion 2 4"/>
          <p:cNvSpPr/>
          <p:nvPr/>
        </p:nvSpPr>
        <p:spPr>
          <a:xfrm>
            <a:off x="500742" y="1026894"/>
            <a:ext cx="3200400" cy="267800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Seems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obvious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… can </a:t>
            </a:r>
            <a:r>
              <a:rPr lang="es-ES" dirty="0" err="1" smtClean="0"/>
              <a:t>anybody</a:t>
            </a:r>
            <a:r>
              <a:rPr lang="es-ES" dirty="0" smtClean="0"/>
              <a:t> </a:t>
            </a:r>
            <a:r>
              <a:rPr lang="es-ES" dirty="0" err="1" smtClean="0"/>
              <a:t>remind</a:t>
            </a:r>
            <a:r>
              <a:rPr lang="es-ES" dirty="0" smtClean="0"/>
              <a:t> me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r>
              <a:rPr lang="es-ES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18" y="2270237"/>
            <a:ext cx="7930946" cy="4166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0138" y="2128345"/>
            <a:ext cx="740979" cy="111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46" y="4203835"/>
            <a:ext cx="4079829" cy="2774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TO </a:t>
            </a:r>
            <a:r>
              <a:rPr lang="es-ES" dirty="0"/>
              <a:t>MAKE THE MOST OUT OF THE IOT</a:t>
            </a:r>
          </a:p>
          <a:p>
            <a:endParaRPr lang="es-ES" dirty="0" smtClean="0"/>
          </a:p>
          <a:p>
            <a:r>
              <a:rPr lang="es-ES" b="1" dirty="0" smtClean="0"/>
              <a:t>BY COLLABORATING</a:t>
            </a:r>
            <a:endParaRPr lang="es-ES" b="1" dirty="0"/>
          </a:p>
          <a:p>
            <a:endParaRPr lang="es-ES" dirty="0"/>
          </a:p>
          <a:p>
            <a:r>
              <a:rPr lang="es-ES" dirty="0" smtClean="0"/>
              <a:t>FOR THE BENEFIT OF… </a:t>
            </a:r>
          </a:p>
          <a:p>
            <a:pPr lvl="8"/>
            <a:r>
              <a:rPr lang="es-ES" sz="2800" dirty="0" smtClean="0"/>
              <a:t>INDUSTRY…</a:t>
            </a:r>
          </a:p>
          <a:p>
            <a:pPr lvl="8"/>
            <a:r>
              <a:rPr lang="es-ES" sz="2800" dirty="0" smtClean="0"/>
              <a:t>MEMBERS…</a:t>
            </a:r>
          </a:p>
          <a:p>
            <a:pPr lvl="8"/>
            <a:r>
              <a:rPr lang="es-ES" sz="2800" dirty="0" smtClean="0"/>
              <a:t>MARKETS…</a:t>
            </a:r>
          </a:p>
          <a:p>
            <a:pPr lvl="8"/>
            <a:r>
              <a:rPr lang="es-ES" sz="2800" dirty="0" smtClean="0"/>
              <a:t>USERS…</a:t>
            </a:r>
          </a:p>
          <a:p>
            <a:pPr lvl="8"/>
            <a:r>
              <a:rPr lang="es-ES" sz="2800" dirty="0" smtClean="0"/>
              <a:t>…</a:t>
            </a:r>
          </a:p>
          <a:p>
            <a:pPr lvl="8"/>
            <a:r>
              <a:rPr lang="es-ES" sz="2800" dirty="0" smtClean="0"/>
              <a:t>… ALL!</a:t>
            </a:r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50" y="0"/>
            <a:ext cx="4684450" cy="4619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64" y="5680487"/>
            <a:ext cx="1383390" cy="11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5DF03-3E5F-4606-9445-424E0FC2258D}"/>
</file>

<file path=customXml/itemProps2.xml><?xml version="1.0" encoding="utf-8"?>
<ds:datastoreItem xmlns:ds="http://schemas.openxmlformats.org/officeDocument/2006/customXml" ds:itemID="{BBE9B659-C4AC-4937-97CD-B8624FBBF4D2}"/>
</file>

<file path=customXml/itemProps3.xml><?xml version="1.0" encoding="utf-8"?>
<ds:datastoreItem xmlns:ds="http://schemas.openxmlformats.org/officeDocument/2006/customXml" ds:itemID="{0025E2F0-A537-4337-A3E3-32201B88F6E3}"/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979</Words>
  <Application>Microsoft Office PowerPoint</Application>
  <PresentationFormat>Widescreen</PresentationFormat>
  <Paragraphs>155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The Internet of Things (IoT)</vt:lpstr>
      <vt:lpstr>Objective of the session</vt:lpstr>
      <vt:lpstr>GSC: Global Standards COLLABORATION</vt:lpstr>
      <vt:lpstr>Really?</vt:lpstr>
      <vt:lpstr>A group of clever people</vt:lpstr>
      <vt:lpstr>Sitting together in a good atmosphere</vt:lpstr>
      <vt:lpstr>With a common objective</vt:lpstr>
      <vt:lpstr>Objective</vt:lpstr>
      <vt:lpstr>Ready to collaborate?</vt:lpstr>
      <vt:lpstr>Running the discussion</vt:lpstr>
      <vt:lpstr>Getting into Session 1</vt:lpstr>
      <vt:lpstr>Mapping IoT SDOs and alliances landscape</vt:lpstr>
      <vt:lpstr>Open source initiatives</vt:lpstr>
      <vt:lpstr>Questions for session 1</vt:lpstr>
      <vt:lpstr>Some considerations to help the discussion (i)</vt:lpstr>
      <vt:lpstr>Some considerations to help the discussion (ii)</vt:lpstr>
      <vt:lpstr>Now, GO FOR IT!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81</cp:revision>
  <cp:lastPrinted>2015-07-09T09:04:39Z</cp:lastPrinted>
  <dcterms:created xsi:type="dcterms:W3CDTF">2015-04-30T14:38:43Z</dcterms:created>
  <dcterms:modified xsi:type="dcterms:W3CDTF">2015-07-20T08:24:20Z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