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84" r:id="rId6"/>
    <p:sldId id="258" r:id="rId7"/>
    <p:sldId id="286" r:id="rId8"/>
    <p:sldId id="292" r:id="rId9"/>
    <p:sldId id="266" r:id="rId10"/>
    <p:sldId id="293" r:id="rId11"/>
    <p:sldId id="287" r:id="rId12"/>
    <p:sldId id="288" r:id="rId13"/>
    <p:sldId id="289" r:id="rId14"/>
    <p:sldId id="290" r:id="rId15"/>
    <p:sldId id="291" r:id="rId16"/>
    <p:sldId id="295" r:id="rId17"/>
    <p:sldId id="294" r:id="rId18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60"/>
  </p:normalViewPr>
  <p:slideViewPr>
    <p:cSldViewPr snapToGrid="0">
      <p:cViewPr varScale="1">
        <p:scale>
          <a:sx n="47" d="100"/>
          <a:sy n="47" d="100"/>
        </p:scale>
        <p:origin x="6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5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5B21E-7893-4014-8E1A-CD496E75C258}" type="datetimeFigureOut">
              <a:rPr lang="en-US" smtClean="0"/>
              <a:t>23/07/2015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EDF8D-EF40-423C-A17D-6ACCC54C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72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7A926-2A52-4201-A14B-F933CE9BDB64}" type="datetimeFigureOut">
              <a:rPr lang="en-US" smtClean="0"/>
              <a:t>23/07/2015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69352-9285-4CF1-8AEC-80889BB3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1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23/07/2015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4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23/07/2015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1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23/07/2015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7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7963"/>
            <a:ext cx="10515600" cy="963111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726"/>
            <a:ext cx="10515600" cy="46223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0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23/07/2015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9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23/07/2015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5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23/07/2015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23/07/2015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23/07/2015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8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23/07/2015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2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23/07/2015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4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9" t="77725" r="2931" b="4433"/>
          <a:stretch/>
        </p:blipFill>
        <p:spPr>
          <a:xfrm>
            <a:off x="10771252" y="5707062"/>
            <a:ext cx="1332689" cy="1040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41540" r="73048" b="4600"/>
          <a:stretch/>
        </p:blipFill>
        <p:spPr>
          <a:xfrm>
            <a:off x="120498" y="3461510"/>
            <a:ext cx="2412460" cy="31420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5"/>
          <p:cNvSpPr txBox="1">
            <a:spLocks/>
          </p:cNvSpPr>
          <p:nvPr userDrawn="1"/>
        </p:nvSpPr>
        <p:spPr>
          <a:xfrm>
            <a:off x="88414" y="6491250"/>
            <a:ext cx="2906949" cy="3719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GSC-19 Meeting, 15-16 July 2015, Geneva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3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129746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40042" y="3107200"/>
            <a:ext cx="9144000" cy="1280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latin typeface="Calibri" panose="020F0502020204030204" pitchFamily="34" charset="0"/>
              </a:rPr>
              <a:t>Agenda </a:t>
            </a:r>
            <a:r>
              <a:rPr lang="en-US" b="1" dirty="0" err="1" smtClean="0">
                <a:latin typeface="Calibri" panose="020F0502020204030204" pitchFamily="34" charset="0"/>
              </a:rPr>
              <a:t>IoT</a:t>
            </a:r>
            <a:r>
              <a:rPr lang="en-US" b="1" dirty="0" smtClean="0">
                <a:latin typeface="Calibri" panose="020F0502020204030204" pitchFamily="34" charset="0"/>
              </a:rPr>
              <a:t> session – part 2</a:t>
            </a:r>
          </a:p>
          <a:p>
            <a:pPr marL="0" indent="0" algn="ctr">
              <a:buNone/>
            </a:pPr>
            <a:r>
              <a:rPr lang="en-US" b="1" dirty="0" smtClean="0">
                <a:latin typeface="Calibri" panose="020F0502020204030204" pitchFamily="34" charset="0"/>
              </a:rPr>
              <a:t>Luis Jorge Romero, Director General, ETSI</a:t>
            </a:r>
            <a:endParaRPr lang="en-US" b="1" dirty="0">
              <a:latin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660480"/>
              </p:ext>
            </p:extLst>
          </p:nvPr>
        </p:nvGraphicFramePr>
        <p:xfrm>
          <a:off x="4019350" y="554555"/>
          <a:ext cx="7386587" cy="1485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5755907"/>
              </a:tblGrid>
              <a:tr h="388531"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 No: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GSC-19_200c</a:t>
                      </a:r>
                      <a:endParaRPr lang="en-US" dirty="0"/>
                    </a:p>
                  </a:txBody>
                  <a:tcPr/>
                </a:tc>
              </a:tr>
              <a:tr h="3363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Source: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ETSI</a:t>
                      </a:r>
                      <a:endParaRPr lang="en-US" dirty="0"/>
                    </a:p>
                  </a:txBody>
                  <a:tcPr/>
                </a:tc>
              </a:tr>
              <a:tr h="3363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Contact: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Luis Jorge Romero</a:t>
                      </a:r>
                      <a:endParaRPr lang="en-US" dirty="0"/>
                    </a:p>
                  </a:txBody>
                  <a:tcPr/>
                </a:tc>
              </a:tr>
              <a:tr h="33879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Agenda Item: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8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Starting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commonalities</a:t>
            </a:r>
            <a:r>
              <a:rPr lang="es-ES" dirty="0"/>
              <a:t>, </a:t>
            </a:r>
            <a:r>
              <a:rPr lang="es-ES" dirty="0" err="1"/>
              <a:t>moving</a:t>
            </a:r>
            <a:r>
              <a:rPr lang="es-ES" dirty="0"/>
              <a:t> </a:t>
            </a:r>
            <a:r>
              <a:rPr lang="es-ES" dirty="0" smtClean="0"/>
              <a:t>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oneM2M </a:t>
            </a:r>
            <a:r>
              <a:rPr lang="es-ES" dirty="0" err="1" smtClean="0"/>
              <a:t>signaled</a:t>
            </a:r>
            <a:r>
              <a:rPr lang="es-ES" dirty="0" smtClean="0"/>
              <a:t> as </a:t>
            </a:r>
            <a:r>
              <a:rPr lang="es-ES" dirty="0" err="1" smtClean="0"/>
              <a:t>the</a:t>
            </a:r>
            <a:r>
              <a:rPr lang="es-ES" dirty="0" smtClean="0"/>
              <a:t> “</a:t>
            </a:r>
            <a:r>
              <a:rPr lang="es-ES" dirty="0" err="1" smtClean="0"/>
              <a:t>logical</a:t>
            </a:r>
            <a:r>
              <a:rPr lang="es-ES" dirty="0" smtClean="0"/>
              <a:t>” </a:t>
            </a:r>
            <a:r>
              <a:rPr lang="es-ES" dirty="0" err="1" smtClean="0"/>
              <a:t>starting</a:t>
            </a:r>
            <a:r>
              <a:rPr lang="es-ES" dirty="0" smtClean="0"/>
              <a:t> </a:t>
            </a:r>
            <a:r>
              <a:rPr lang="es-ES" dirty="0" err="1" smtClean="0"/>
              <a:t>point</a:t>
            </a:r>
            <a:endParaRPr lang="es-ES" dirty="0"/>
          </a:p>
          <a:p>
            <a:pPr lvl="1"/>
            <a:r>
              <a:rPr lang="es-ES" dirty="0" err="1" smtClean="0"/>
              <a:t>Many</a:t>
            </a:r>
            <a:r>
              <a:rPr lang="es-ES" dirty="0" smtClean="0"/>
              <a:t> GSC </a:t>
            </a:r>
            <a:r>
              <a:rPr lang="es-ES" dirty="0" err="1" smtClean="0"/>
              <a:t>already</a:t>
            </a:r>
            <a:r>
              <a:rPr lang="es-ES" dirty="0" smtClean="0"/>
              <a:t> </a:t>
            </a:r>
            <a:r>
              <a:rPr lang="es-ES" dirty="0" err="1" smtClean="0"/>
              <a:t>members</a:t>
            </a:r>
            <a:r>
              <a:rPr lang="es-ES" dirty="0" smtClean="0"/>
              <a:t>, </a:t>
            </a:r>
            <a:r>
              <a:rPr lang="es-ES" dirty="0" err="1" smtClean="0"/>
              <a:t>why</a:t>
            </a:r>
            <a:r>
              <a:rPr lang="es-ES" dirty="0" smtClean="0"/>
              <a:t> </a:t>
            </a:r>
            <a:r>
              <a:rPr lang="es-ES" dirty="0" err="1" smtClean="0"/>
              <a:t>just</a:t>
            </a:r>
            <a:r>
              <a:rPr lang="es-ES" dirty="0" smtClean="0"/>
              <a:t> </a:t>
            </a:r>
            <a:r>
              <a:rPr lang="es-ES" dirty="0" err="1" smtClean="0"/>
              <a:t>many</a:t>
            </a:r>
            <a:r>
              <a:rPr lang="es-ES" dirty="0" smtClean="0"/>
              <a:t>?</a:t>
            </a:r>
          </a:p>
          <a:p>
            <a:pPr lvl="1"/>
            <a:r>
              <a:rPr lang="es-ES" dirty="0" smtClean="0"/>
              <a:t>oneM2M </a:t>
            </a:r>
            <a:r>
              <a:rPr lang="es-ES" dirty="0" err="1" smtClean="0"/>
              <a:t>members</a:t>
            </a:r>
            <a:r>
              <a:rPr lang="es-ES" dirty="0" smtClean="0"/>
              <a:t> </a:t>
            </a:r>
            <a:r>
              <a:rPr lang="es-ES" dirty="0" err="1" smtClean="0"/>
              <a:t>starting</a:t>
            </a:r>
            <a:r>
              <a:rPr lang="es-ES" dirty="0" smtClean="0"/>
              <a:t> </a:t>
            </a:r>
            <a:r>
              <a:rPr lang="es-ES" dirty="0" err="1" smtClean="0"/>
              <a:t>parallel</a:t>
            </a:r>
            <a:r>
              <a:rPr lang="es-ES" dirty="0" smtClean="0"/>
              <a:t> </a:t>
            </a:r>
            <a:r>
              <a:rPr lang="es-ES" dirty="0" err="1" smtClean="0"/>
              <a:t>initiatives</a:t>
            </a:r>
            <a:r>
              <a:rPr lang="es-ES" dirty="0" smtClean="0"/>
              <a:t>?</a:t>
            </a:r>
          </a:p>
          <a:p>
            <a:pPr lvl="1"/>
            <a:endParaRPr lang="es-ES" dirty="0" smtClean="0"/>
          </a:p>
          <a:p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pillars</a:t>
            </a:r>
            <a:r>
              <a:rPr lang="es-ES" dirty="0" smtClean="0"/>
              <a:t> in oneM2M</a:t>
            </a:r>
          </a:p>
          <a:p>
            <a:pPr lvl="1"/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architecture</a:t>
            </a:r>
            <a:endParaRPr lang="es-ES" dirty="0" smtClean="0"/>
          </a:p>
          <a:p>
            <a:pPr lvl="1"/>
            <a:r>
              <a:rPr lang="es-ES" dirty="0" smtClean="0"/>
              <a:t>Security </a:t>
            </a:r>
            <a:r>
              <a:rPr lang="es-ES" dirty="0" err="1" smtClean="0"/>
              <a:t>by</a:t>
            </a:r>
            <a:r>
              <a:rPr lang="es-ES" dirty="0" smtClean="0"/>
              <a:t> default</a:t>
            </a:r>
          </a:p>
          <a:p>
            <a:pPr lvl="1"/>
            <a:endParaRPr lang="es-ES" dirty="0" smtClean="0"/>
          </a:p>
          <a:p>
            <a:r>
              <a:rPr lang="es-ES" dirty="0" err="1"/>
              <a:t>Important</a:t>
            </a:r>
            <a:r>
              <a:rPr lang="es-ES" dirty="0"/>
              <a:t> </a:t>
            </a:r>
            <a:r>
              <a:rPr lang="es-ES" dirty="0" err="1" smtClean="0"/>
              <a:t>players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/>
              <a:t>in oneM2M</a:t>
            </a:r>
          </a:p>
          <a:p>
            <a:pPr lvl="1"/>
            <a:r>
              <a:rPr lang="es-ES" dirty="0" err="1" smtClean="0"/>
              <a:t>E.g</a:t>
            </a:r>
            <a:r>
              <a:rPr lang="es-ES" dirty="0" smtClean="0"/>
              <a:t>. Internet </a:t>
            </a:r>
            <a:r>
              <a:rPr lang="es-ES" dirty="0" err="1" smtClean="0"/>
              <a:t>companies</a:t>
            </a:r>
            <a:r>
              <a:rPr lang="es-ES" dirty="0" smtClean="0"/>
              <a:t>, </a:t>
            </a:r>
            <a:r>
              <a:rPr lang="es-ES" dirty="0" err="1" smtClean="0"/>
              <a:t>users</a:t>
            </a:r>
            <a:r>
              <a:rPr lang="es-ES" dirty="0" smtClean="0"/>
              <a:t>…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01524"/>
            <a:ext cx="5364579" cy="38974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3169" y="3167535"/>
            <a:ext cx="1264254" cy="75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907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So, </a:t>
            </a:r>
            <a:r>
              <a:rPr lang="es-ES" dirty="0" err="1" smtClean="0"/>
              <a:t>questions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part</a:t>
            </a:r>
            <a:r>
              <a:rPr lang="es-ES" dirty="0" smtClean="0"/>
              <a:t> 2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Under our responsibility as GSC members</a:t>
            </a:r>
          </a:p>
          <a:p>
            <a:r>
              <a:rPr lang="en-US" dirty="0" smtClean="0"/>
              <a:t>What could SDOs/ISO/IEC role to get closer to other domains?</a:t>
            </a:r>
          </a:p>
          <a:p>
            <a:r>
              <a:rPr lang="en-US" dirty="0" smtClean="0"/>
              <a:t>What are the 3 things you would change/improve in oneM2M… or else?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3537030"/>
            <a:ext cx="4864100" cy="34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7142" y="207963"/>
            <a:ext cx="3334858" cy="5075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Running the 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Work on the questions per table </a:t>
            </a:r>
            <a:r>
              <a:rPr lang="en-GB" dirty="0" smtClean="0">
                <a:sym typeface="Wingdings" panose="05000000000000000000" pitchFamily="2" charset="2"/>
              </a:rPr>
              <a:t> 30’</a:t>
            </a:r>
            <a:endParaRPr lang="en-GB" dirty="0" smtClean="0"/>
          </a:p>
          <a:p>
            <a:pPr lvl="1"/>
            <a:r>
              <a:rPr lang="en-GB" dirty="0" smtClean="0"/>
              <a:t>Each table to deliver 2-3 statements</a:t>
            </a:r>
          </a:p>
          <a:p>
            <a:endParaRPr lang="en-GB" dirty="0" smtClean="0"/>
          </a:p>
          <a:p>
            <a:r>
              <a:rPr lang="en-GB" dirty="0" smtClean="0"/>
              <a:t>Group discussion – all tables </a:t>
            </a:r>
            <a:r>
              <a:rPr lang="en-GB" dirty="0" smtClean="0">
                <a:sym typeface="Wingdings" panose="05000000000000000000" pitchFamily="2" charset="2"/>
              </a:rPr>
              <a:t> 30’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Wrap up and conclusions of the full session </a:t>
            </a:r>
            <a:r>
              <a:rPr lang="en-GB" dirty="0" smtClean="0">
                <a:sym typeface="Wingdings" panose="05000000000000000000" pitchFamily="2" charset="2"/>
              </a:rPr>
              <a:t> 15’</a:t>
            </a:r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7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So, </a:t>
            </a:r>
            <a:r>
              <a:rPr lang="es-ES" dirty="0" err="1" smtClean="0"/>
              <a:t>questions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part</a:t>
            </a:r>
            <a:r>
              <a:rPr lang="es-ES" dirty="0" smtClean="0"/>
              <a:t> 2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Under our responsibility as GSC members</a:t>
            </a:r>
          </a:p>
          <a:p>
            <a:r>
              <a:rPr lang="en-US" dirty="0" smtClean="0"/>
              <a:t>What could SDOs/ISO/IEC role to get closer to other domains?</a:t>
            </a:r>
          </a:p>
          <a:p>
            <a:r>
              <a:rPr lang="en-US" dirty="0" smtClean="0"/>
              <a:t>What are the 3 things you would change/improve in oneM2M… or else?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3537030"/>
            <a:ext cx="4864100" cy="34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79375" y="1318311"/>
            <a:ext cx="9144000" cy="2387600"/>
          </a:xfrm>
        </p:spPr>
        <p:txBody>
          <a:bodyPr/>
          <a:lstStyle/>
          <a:p>
            <a:r>
              <a:rPr lang="es-ES" dirty="0" err="1" smtClean="0"/>
              <a:t>Now</a:t>
            </a:r>
            <a:r>
              <a:rPr lang="es-ES" dirty="0" smtClean="0"/>
              <a:t>, GO FOR IT!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79375" y="3797986"/>
            <a:ext cx="9144000" cy="1655762"/>
          </a:xfrm>
        </p:spPr>
        <p:txBody>
          <a:bodyPr>
            <a:normAutofit/>
          </a:bodyPr>
          <a:lstStyle/>
          <a:p>
            <a:r>
              <a:rPr lang="es-ES" sz="2800" dirty="0" err="1" smtClean="0"/>
              <a:t>You</a:t>
            </a:r>
            <a:r>
              <a:rPr lang="es-ES" sz="2800" dirty="0" smtClean="0"/>
              <a:t> </a:t>
            </a:r>
            <a:r>
              <a:rPr lang="es-ES" sz="2800" dirty="0" err="1" smtClean="0"/>
              <a:t>have</a:t>
            </a:r>
            <a:r>
              <a:rPr lang="es-ES" sz="2800" smtClean="0"/>
              <a:t> 30’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" y="758826"/>
            <a:ext cx="60960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046" y="4203835"/>
            <a:ext cx="4079829" cy="2774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TO </a:t>
            </a:r>
            <a:r>
              <a:rPr lang="es-ES" dirty="0"/>
              <a:t>MAKE THE MOST OUT OF THE IOT</a:t>
            </a:r>
          </a:p>
          <a:p>
            <a:endParaRPr lang="es-ES" dirty="0" smtClean="0"/>
          </a:p>
          <a:p>
            <a:r>
              <a:rPr lang="es-ES" b="1" dirty="0" smtClean="0"/>
              <a:t>BY COLLABORATING</a:t>
            </a:r>
            <a:endParaRPr lang="es-ES" b="1" dirty="0"/>
          </a:p>
          <a:p>
            <a:endParaRPr lang="es-ES" dirty="0"/>
          </a:p>
          <a:p>
            <a:r>
              <a:rPr lang="es-ES" dirty="0" smtClean="0"/>
              <a:t>FOR THE BENEFIT OF… </a:t>
            </a:r>
          </a:p>
          <a:p>
            <a:pPr lvl="8"/>
            <a:r>
              <a:rPr lang="es-ES" sz="2800" dirty="0" smtClean="0"/>
              <a:t>INDUSTRY…</a:t>
            </a:r>
          </a:p>
          <a:p>
            <a:pPr lvl="8"/>
            <a:r>
              <a:rPr lang="es-ES" sz="2800" dirty="0" smtClean="0"/>
              <a:t>MEMBERS…</a:t>
            </a:r>
          </a:p>
          <a:p>
            <a:pPr lvl="8"/>
            <a:r>
              <a:rPr lang="es-ES" sz="2800" dirty="0" smtClean="0"/>
              <a:t>MARKETS…</a:t>
            </a:r>
          </a:p>
          <a:p>
            <a:pPr lvl="8"/>
            <a:r>
              <a:rPr lang="es-ES" sz="2800" dirty="0" smtClean="0"/>
              <a:t>USERS…</a:t>
            </a:r>
          </a:p>
          <a:p>
            <a:pPr lvl="8"/>
            <a:r>
              <a:rPr lang="es-ES" sz="2800" dirty="0" smtClean="0"/>
              <a:t>…</a:t>
            </a:r>
          </a:p>
          <a:p>
            <a:pPr lvl="8"/>
            <a:r>
              <a:rPr lang="es-ES" sz="2800" dirty="0" smtClean="0"/>
              <a:t>… ALL!</a:t>
            </a:r>
          </a:p>
          <a:p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550" y="0"/>
            <a:ext cx="4684450" cy="46192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64" y="5680487"/>
            <a:ext cx="1383390" cy="111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0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 from yesterday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statements, facts?</a:t>
            </a:r>
          </a:p>
          <a:p>
            <a:endParaRPr lang="en-US" dirty="0" smtClean="0"/>
          </a:p>
          <a:p>
            <a:r>
              <a:rPr lang="en-GB" dirty="0" smtClean="0"/>
              <a:t>Embracing Open Source</a:t>
            </a:r>
          </a:p>
          <a:p>
            <a:endParaRPr lang="es-ES" dirty="0"/>
          </a:p>
          <a:p>
            <a:r>
              <a:rPr lang="es-ES" dirty="0" err="1" smtClean="0"/>
              <a:t>Addressing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domains</a:t>
            </a:r>
            <a:endParaRPr lang="es-ES" dirty="0"/>
          </a:p>
          <a:p>
            <a:endParaRPr lang="es-ES" dirty="0" smtClean="0"/>
          </a:p>
          <a:p>
            <a:r>
              <a:rPr lang="es-ES" dirty="0" err="1" smtClean="0"/>
              <a:t>Starting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commonalities</a:t>
            </a:r>
            <a:r>
              <a:rPr lang="es-ES" dirty="0" smtClean="0"/>
              <a:t>, </a:t>
            </a:r>
            <a:r>
              <a:rPr lang="es-ES" dirty="0" err="1" smtClean="0"/>
              <a:t>moving</a:t>
            </a:r>
            <a:r>
              <a:rPr lang="es-ES" dirty="0" smtClean="0"/>
              <a:t> on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69" y="1419726"/>
            <a:ext cx="3790169" cy="379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statements, facts? (</a:t>
            </a:r>
            <a:r>
              <a:rPr lang="en-GB" dirty="0" err="1" smtClean="0"/>
              <a:t>i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726"/>
            <a:ext cx="7559842" cy="4622300"/>
          </a:xfrm>
        </p:spPr>
        <p:txBody>
          <a:bodyPr>
            <a:normAutofit fontScale="92500" lnSpcReduction="10000"/>
          </a:bodyPr>
          <a:lstStyle/>
          <a:p>
            <a:r>
              <a:rPr lang="es-ES" dirty="0" err="1" smtClean="0"/>
              <a:t>What’s</a:t>
            </a:r>
            <a:r>
              <a:rPr lang="es-ES" dirty="0" smtClean="0"/>
              <a:t> </a:t>
            </a:r>
            <a:r>
              <a:rPr lang="es-ES" dirty="0" err="1" smtClean="0"/>
              <a:t>IoT</a:t>
            </a:r>
            <a:r>
              <a:rPr lang="es-ES" dirty="0" smtClean="0"/>
              <a:t>? </a:t>
            </a:r>
            <a:r>
              <a:rPr lang="es-ES" dirty="0" err="1" smtClean="0"/>
              <a:t>What’s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IoT</a:t>
            </a:r>
            <a:r>
              <a:rPr lang="es-ES" dirty="0" smtClean="0"/>
              <a:t>?</a:t>
            </a:r>
          </a:p>
          <a:p>
            <a:pPr lvl="1"/>
            <a:r>
              <a:rPr lang="es-ES" dirty="0" err="1" smtClean="0"/>
              <a:t>Too</a:t>
            </a:r>
            <a:r>
              <a:rPr lang="es-ES" dirty="0" smtClean="0"/>
              <a:t> </a:t>
            </a:r>
            <a:r>
              <a:rPr lang="es-ES" dirty="0" err="1" smtClean="0"/>
              <a:t>many</a:t>
            </a:r>
            <a:r>
              <a:rPr lang="es-ES" dirty="0" smtClean="0"/>
              <a:t> use cases, </a:t>
            </a:r>
            <a:r>
              <a:rPr lang="es-ES" dirty="0" err="1" smtClean="0"/>
              <a:t>too</a:t>
            </a:r>
            <a:r>
              <a:rPr lang="es-ES" dirty="0" smtClean="0"/>
              <a:t> </a:t>
            </a:r>
            <a:r>
              <a:rPr lang="es-ES" dirty="0" err="1" smtClean="0"/>
              <a:t>many</a:t>
            </a:r>
            <a:r>
              <a:rPr lang="es-ES" dirty="0" smtClean="0"/>
              <a:t> </a:t>
            </a:r>
            <a:r>
              <a:rPr lang="es-ES" dirty="0" err="1" smtClean="0"/>
              <a:t>perspectives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Trust </a:t>
            </a:r>
            <a:r>
              <a:rPr lang="es-ES" dirty="0" err="1"/>
              <a:t>is</a:t>
            </a:r>
            <a:r>
              <a:rPr lang="es-ES" dirty="0"/>
              <a:t> KEY</a:t>
            </a:r>
          </a:p>
          <a:p>
            <a:pPr lvl="1"/>
            <a:r>
              <a:rPr lang="es-ES" dirty="0" err="1" smtClean="0"/>
              <a:t>How</a:t>
            </a:r>
            <a:r>
              <a:rPr lang="es-ES" dirty="0" smtClean="0"/>
              <a:t> do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ensure</a:t>
            </a:r>
            <a:r>
              <a:rPr lang="es-ES" dirty="0" smtClean="0"/>
              <a:t> TRUST</a:t>
            </a:r>
          </a:p>
          <a:p>
            <a:endParaRPr lang="es-ES" dirty="0"/>
          </a:p>
          <a:p>
            <a:r>
              <a:rPr lang="es-ES" dirty="0" err="1" smtClean="0"/>
              <a:t>Standards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address</a:t>
            </a:r>
            <a:r>
              <a:rPr lang="es-ES" dirty="0" smtClean="0"/>
              <a:t> </a:t>
            </a:r>
            <a:r>
              <a:rPr lang="es-ES" dirty="0" err="1" smtClean="0"/>
              <a:t>market</a:t>
            </a:r>
            <a:r>
              <a:rPr lang="es-ES" dirty="0" smtClean="0"/>
              <a:t> </a:t>
            </a:r>
            <a:r>
              <a:rPr lang="es-ES" dirty="0" err="1" smtClean="0"/>
              <a:t>needs</a:t>
            </a:r>
            <a:endParaRPr lang="es-ES" dirty="0" smtClean="0"/>
          </a:p>
          <a:p>
            <a:pPr lvl="1"/>
            <a:r>
              <a:rPr lang="es-ES" dirty="0" err="1" smtClean="0"/>
              <a:t>Industry</a:t>
            </a:r>
            <a:r>
              <a:rPr lang="es-ES" dirty="0" smtClean="0"/>
              <a:t> </a:t>
            </a:r>
            <a:r>
              <a:rPr lang="es-ES" dirty="0" err="1" smtClean="0"/>
              <a:t>takes</a:t>
            </a:r>
            <a:r>
              <a:rPr lang="es-ES" dirty="0" smtClean="0"/>
              <a:t> </a:t>
            </a:r>
            <a:r>
              <a:rPr lang="es-ES" dirty="0" err="1" smtClean="0"/>
              <a:t>care</a:t>
            </a:r>
            <a:r>
              <a:rPr lang="es-ES" dirty="0" smtClean="0"/>
              <a:t>,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does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?</a:t>
            </a:r>
          </a:p>
          <a:p>
            <a:endParaRPr lang="es-ES" dirty="0"/>
          </a:p>
          <a:p>
            <a:r>
              <a:rPr lang="es-ES" dirty="0"/>
              <a:t>The </a:t>
            </a:r>
            <a:r>
              <a:rPr lang="es-ES" dirty="0" err="1"/>
              <a:t>customer</a:t>
            </a:r>
            <a:r>
              <a:rPr lang="es-ES" dirty="0"/>
              <a:t> </a:t>
            </a:r>
            <a:r>
              <a:rPr lang="es-ES" dirty="0" err="1"/>
              <a:t>will</a:t>
            </a:r>
            <a:r>
              <a:rPr lang="es-ES" dirty="0"/>
              <a:t> decide, </a:t>
            </a:r>
            <a:r>
              <a:rPr lang="es-ES" dirty="0" err="1"/>
              <a:t>regardless</a:t>
            </a:r>
            <a:r>
              <a:rPr lang="es-ES" dirty="0"/>
              <a:t> of </a:t>
            </a:r>
            <a:r>
              <a:rPr lang="es-ES" dirty="0" err="1"/>
              <a:t>standards</a:t>
            </a:r>
            <a:endParaRPr lang="es-ES" dirty="0"/>
          </a:p>
          <a:p>
            <a:pPr lvl="1"/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need</a:t>
            </a:r>
            <a:r>
              <a:rPr lang="es-ES" dirty="0"/>
              <a:t> </a:t>
            </a:r>
            <a:r>
              <a:rPr lang="es-ES" dirty="0" err="1"/>
              <a:t>standards</a:t>
            </a:r>
            <a:r>
              <a:rPr lang="es-ES" dirty="0"/>
              <a:t>…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customer</a:t>
            </a:r>
            <a:r>
              <a:rPr lang="es-ES" dirty="0"/>
              <a:t>,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investor</a:t>
            </a:r>
            <a:endParaRPr lang="es-ES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12" y="1177446"/>
            <a:ext cx="4595294" cy="430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8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48" y="2487906"/>
            <a:ext cx="3884025" cy="388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68" y="2708653"/>
            <a:ext cx="4286250" cy="4286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740" y="3257350"/>
            <a:ext cx="1719880" cy="32099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2323" y="-245762"/>
            <a:ext cx="3847800" cy="38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23" y="1266604"/>
            <a:ext cx="3139962" cy="31399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01" y="3489291"/>
            <a:ext cx="1447978" cy="25339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79" y="3102471"/>
            <a:ext cx="1983186" cy="29448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353" y="-123946"/>
            <a:ext cx="2874988" cy="37259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19" y="2577295"/>
            <a:ext cx="2144577" cy="414647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56" y="234814"/>
            <a:ext cx="3097943" cy="30495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893" y="3192316"/>
            <a:ext cx="3531449" cy="35314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599" y="1263650"/>
            <a:ext cx="1209675" cy="21050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092" y="1347671"/>
            <a:ext cx="1446481" cy="2030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7200" b="1" dirty="0" smtClean="0"/>
              <a:t>Do </a:t>
            </a:r>
            <a:r>
              <a:rPr lang="es-ES" sz="7200" b="1" dirty="0" err="1" smtClean="0"/>
              <a:t>we</a:t>
            </a:r>
            <a:r>
              <a:rPr lang="es-ES" sz="7200" b="1" dirty="0" smtClean="0"/>
              <a:t> </a:t>
            </a:r>
            <a:r>
              <a:rPr lang="es-ES" sz="7200" b="1" dirty="0" err="1" smtClean="0"/>
              <a:t>agree</a:t>
            </a:r>
            <a:r>
              <a:rPr lang="es-ES" sz="7200" b="1" dirty="0" smtClean="0"/>
              <a:t>?</a:t>
            </a:r>
            <a:endParaRPr lang="en-GB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Yes, no, </a:t>
            </a:r>
            <a:r>
              <a:rPr lang="es-ES" sz="3200" b="1" dirty="0" err="1" smtClean="0"/>
              <a:t>maybe</a:t>
            </a:r>
            <a:r>
              <a:rPr lang="es-ES" sz="3200" b="1" dirty="0" smtClean="0"/>
              <a:t>…</a:t>
            </a:r>
            <a:endParaRPr lang="en-GB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929" y="218372"/>
            <a:ext cx="2699324" cy="39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2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statements, facts? (ii)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19726"/>
            <a:ext cx="7331243" cy="4622300"/>
          </a:xfrm>
        </p:spPr>
        <p:txBody>
          <a:bodyPr>
            <a:normAutofit/>
          </a:bodyPr>
          <a:lstStyle/>
          <a:p>
            <a:r>
              <a:rPr lang="es-ES" dirty="0" err="1" smtClean="0">
                <a:sym typeface="Wingdings" panose="05000000000000000000" pitchFamily="2" charset="2"/>
              </a:rPr>
              <a:t>Fragmentation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is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logical</a:t>
            </a:r>
            <a:r>
              <a:rPr lang="es-ES" dirty="0" smtClean="0">
                <a:sym typeface="Wingdings" panose="05000000000000000000" pitchFamily="2" charset="2"/>
              </a:rPr>
              <a:t>, </a:t>
            </a:r>
            <a:r>
              <a:rPr lang="es-ES" dirty="0" err="1" smtClean="0">
                <a:sym typeface="Wingdings" panose="05000000000000000000" pitchFamily="2" charset="2"/>
              </a:rPr>
              <a:t>even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necessary</a:t>
            </a:r>
            <a:r>
              <a:rPr lang="es-ES" dirty="0" smtClean="0">
                <a:sym typeface="Wingdings" panose="05000000000000000000" pitchFamily="2" charset="2"/>
              </a:rPr>
              <a:t> at </a:t>
            </a:r>
            <a:r>
              <a:rPr lang="es-ES" dirty="0" err="1" smtClean="0">
                <a:sym typeface="Wingdings" panose="05000000000000000000" pitchFamily="2" charset="2"/>
              </a:rPr>
              <a:t>this</a:t>
            </a:r>
            <a:r>
              <a:rPr lang="es-ES" dirty="0" smtClean="0">
                <a:sym typeface="Wingdings" panose="05000000000000000000" pitchFamily="2" charset="2"/>
              </a:rPr>
              <a:t> (</a:t>
            </a:r>
            <a:r>
              <a:rPr lang="es-ES" dirty="0" err="1" smtClean="0">
                <a:sym typeface="Wingdings" panose="05000000000000000000" pitchFamily="2" charset="2"/>
              </a:rPr>
              <a:t>early</a:t>
            </a:r>
            <a:r>
              <a:rPr lang="es-ES" dirty="0" smtClean="0">
                <a:sym typeface="Wingdings" panose="05000000000000000000" pitchFamily="2" charset="2"/>
              </a:rPr>
              <a:t>) </a:t>
            </a:r>
            <a:r>
              <a:rPr lang="es-ES" dirty="0" err="1" smtClean="0">
                <a:sym typeface="Wingdings" panose="05000000000000000000" pitchFamily="2" charset="2"/>
              </a:rPr>
              <a:t>stage</a:t>
            </a:r>
            <a:endParaRPr lang="es-ES" dirty="0" smtClean="0">
              <a:sym typeface="Wingdings" panose="05000000000000000000" pitchFamily="2" charset="2"/>
            </a:endParaRPr>
          </a:p>
          <a:p>
            <a:pPr lvl="1"/>
            <a:r>
              <a:rPr lang="es-ES" dirty="0" err="1" smtClean="0">
                <a:sym typeface="Wingdings" panose="05000000000000000000" pitchFamily="2" charset="2"/>
              </a:rPr>
              <a:t>Is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it</a:t>
            </a:r>
            <a:r>
              <a:rPr lang="es-ES" dirty="0" smtClean="0">
                <a:sym typeface="Wingdings" panose="05000000000000000000" pitchFamily="2" charset="2"/>
              </a:rPr>
              <a:t>? </a:t>
            </a:r>
            <a:r>
              <a:rPr lang="es-ES" dirty="0" err="1" smtClean="0">
                <a:sym typeface="Wingdings" panose="05000000000000000000" pitchFamily="2" charset="2"/>
              </a:rPr>
              <a:t>Even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among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those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who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decided</a:t>
            </a:r>
            <a:r>
              <a:rPr lang="es-ES" dirty="0" smtClean="0">
                <a:sym typeface="Wingdings" panose="05000000000000000000" pitchFamily="2" charset="2"/>
              </a:rPr>
              <a:t> to </a:t>
            </a:r>
            <a:r>
              <a:rPr lang="es-ES" dirty="0" err="1" smtClean="0">
                <a:sym typeface="Wingdings" panose="05000000000000000000" pitchFamily="2" charset="2"/>
              </a:rPr>
              <a:t>collaborate</a:t>
            </a:r>
            <a:r>
              <a:rPr lang="es-ES" dirty="0" smtClean="0">
                <a:sym typeface="Wingdings" panose="05000000000000000000" pitchFamily="2" charset="2"/>
              </a:rPr>
              <a:t>?</a:t>
            </a:r>
          </a:p>
          <a:p>
            <a:pPr marL="457200" lvl="1" indent="0">
              <a:buNone/>
            </a:pPr>
            <a:endParaRPr lang="es-ES" dirty="0"/>
          </a:p>
          <a:p>
            <a:r>
              <a:rPr lang="es-ES" dirty="0" err="1"/>
              <a:t>Follow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money</a:t>
            </a:r>
            <a:r>
              <a:rPr lang="es-ES" dirty="0"/>
              <a:t>! </a:t>
            </a:r>
            <a:r>
              <a:rPr lang="es-ES" dirty="0">
                <a:sym typeface="Wingdings" panose="05000000000000000000" pitchFamily="2" charset="2"/>
              </a:rPr>
              <a:t> a </a:t>
            </a:r>
            <a:r>
              <a:rPr lang="es-ES" dirty="0" err="1">
                <a:sym typeface="Wingdings" panose="05000000000000000000" pitchFamily="2" charset="2"/>
              </a:rPr>
              <a:t>survival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exercise</a:t>
            </a:r>
            <a:endParaRPr lang="es-ES" dirty="0" smtClean="0">
              <a:sym typeface="Wingdings" panose="05000000000000000000" pitchFamily="2" charset="2"/>
            </a:endParaRPr>
          </a:p>
          <a:p>
            <a:endParaRPr lang="es-ES" dirty="0">
              <a:sym typeface="Wingdings" panose="05000000000000000000" pitchFamily="2" charset="2"/>
            </a:endParaRPr>
          </a:p>
          <a:p>
            <a:r>
              <a:rPr lang="es-ES" dirty="0" err="1">
                <a:sym typeface="Wingdings" panose="05000000000000000000" pitchFamily="2" charset="2"/>
              </a:rPr>
              <a:t>Solution</a:t>
            </a:r>
            <a:r>
              <a:rPr lang="es-ES" dirty="0">
                <a:sym typeface="Wingdings" panose="05000000000000000000" pitchFamily="2" charset="2"/>
              </a:rPr>
              <a:t>: no </a:t>
            </a:r>
            <a:r>
              <a:rPr lang="es-ES" dirty="0" err="1">
                <a:sym typeface="Wingdings" panose="05000000000000000000" pitchFamily="2" charset="2"/>
              </a:rPr>
              <a:t>money</a:t>
            </a:r>
            <a:r>
              <a:rPr lang="es-ES" dirty="0">
                <a:sym typeface="Wingdings" panose="05000000000000000000" pitchFamily="2" charset="2"/>
              </a:rPr>
              <a:t>, no </a:t>
            </a:r>
            <a:r>
              <a:rPr lang="es-ES" dirty="0" err="1">
                <a:sym typeface="Wingdings" panose="05000000000000000000" pitchFamily="2" charset="2"/>
              </a:rPr>
              <a:t>competition</a:t>
            </a:r>
            <a:endParaRPr lang="es-ES" dirty="0">
              <a:sym typeface="Wingdings" panose="05000000000000000000" pitchFamily="2" charset="2"/>
            </a:endParaRPr>
          </a:p>
          <a:p>
            <a:pPr lvl="1"/>
            <a:r>
              <a:rPr lang="es-ES" dirty="0">
                <a:sym typeface="Wingdings" panose="05000000000000000000" pitchFamily="2" charset="2"/>
              </a:rPr>
              <a:t>… and </a:t>
            </a:r>
            <a:r>
              <a:rPr lang="es-ES" dirty="0" err="1">
                <a:sym typeface="Wingdings" panose="05000000000000000000" pitchFamily="2" charset="2"/>
              </a:rPr>
              <a:t>maybe</a:t>
            </a:r>
            <a:r>
              <a:rPr lang="es-ES" dirty="0">
                <a:sym typeface="Wingdings" panose="05000000000000000000" pitchFamily="2" charset="2"/>
              </a:rPr>
              <a:t> no </a:t>
            </a:r>
            <a:r>
              <a:rPr lang="es-ES" dirty="0" err="1">
                <a:sym typeface="Wingdings" panose="05000000000000000000" pitchFamily="2" charset="2"/>
              </a:rPr>
              <a:t>investment</a:t>
            </a:r>
            <a:r>
              <a:rPr lang="es-ES" dirty="0">
                <a:sym typeface="Wingdings" panose="05000000000000000000" pitchFamily="2" charset="2"/>
              </a:rPr>
              <a:t> at </a:t>
            </a:r>
            <a:r>
              <a:rPr lang="es-ES" dirty="0" err="1">
                <a:sym typeface="Wingdings" panose="05000000000000000000" pitchFamily="2" charset="2"/>
              </a:rPr>
              <a:t>all</a:t>
            </a:r>
            <a:r>
              <a:rPr lang="es-ES" dirty="0">
                <a:sym typeface="Wingdings" panose="05000000000000000000" pitchFamily="2" charset="2"/>
              </a:rPr>
              <a:t>!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12" y="1177446"/>
            <a:ext cx="4595294" cy="430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4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48" y="2487906"/>
            <a:ext cx="3884025" cy="388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68" y="2708653"/>
            <a:ext cx="4286250" cy="4286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740" y="3257350"/>
            <a:ext cx="1719880" cy="32099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2323" y="-245762"/>
            <a:ext cx="3847800" cy="38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23" y="1266604"/>
            <a:ext cx="3139962" cy="31399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01" y="3489291"/>
            <a:ext cx="1447978" cy="25339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79" y="3102471"/>
            <a:ext cx="1983186" cy="29448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353" y="-123946"/>
            <a:ext cx="2874988" cy="37259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19" y="2577295"/>
            <a:ext cx="2144577" cy="414647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56" y="234814"/>
            <a:ext cx="3097943" cy="30495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893" y="3192316"/>
            <a:ext cx="3531449" cy="35314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599" y="1263650"/>
            <a:ext cx="1209675" cy="21050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092" y="1347671"/>
            <a:ext cx="1446481" cy="2030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7200" b="1" dirty="0" smtClean="0"/>
              <a:t>Do </a:t>
            </a:r>
            <a:r>
              <a:rPr lang="es-ES" sz="7200" b="1" dirty="0" err="1" smtClean="0"/>
              <a:t>we</a:t>
            </a:r>
            <a:r>
              <a:rPr lang="es-ES" sz="7200" b="1" dirty="0" smtClean="0"/>
              <a:t> </a:t>
            </a:r>
            <a:r>
              <a:rPr lang="es-ES" sz="7200" b="1" dirty="0" err="1" smtClean="0"/>
              <a:t>agree</a:t>
            </a:r>
            <a:r>
              <a:rPr lang="es-ES" sz="7200" b="1" dirty="0" smtClean="0"/>
              <a:t>?</a:t>
            </a:r>
            <a:endParaRPr lang="en-GB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Yes, no, </a:t>
            </a:r>
            <a:r>
              <a:rPr lang="es-ES" sz="3200" b="1" dirty="0" err="1" smtClean="0"/>
              <a:t>maybe</a:t>
            </a:r>
            <a:r>
              <a:rPr lang="es-ES" sz="3200" b="1" dirty="0" smtClean="0"/>
              <a:t>…</a:t>
            </a:r>
            <a:endParaRPr lang="en-GB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929" y="218372"/>
            <a:ext cx="2699324" cy="39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Embracing</a:t>
            </a:r>
            <a:r>
              <a:rPr lang="es-ES" dirty="0" smtClean="0"/>
              <a:t> Open </a:t>
            </a:r>
            <a:r>
              <a:rPr lang="es-ES" dirty="0" err="1" smtClean="0"/>
              <a:t>Source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Inevitable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IoT</a:t>
            </a:r>
            <a:r>
              <a:rPr lang="es-ES" dirty="0" smtClean="0"/>
              <a:t> </a:t>
            </a:r>
            <a:r>
              <a:rPr lang="es-ES" dirty="0" err="1" smtClean="0"/>
              <a:t>space</a:t>
            </a:r>
            <a:endParaRPr lang="es-ES" dirty="0" smtClean="0"/>
          </a:p>
          <a:p>
            <a:pPr lvl="1"/>
            <a:r>
              <a:rPr lang="es-ES" dirty="0" smtClean="0"/>
              <a:t>Inevitable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standardization</a:t>
            </a:r>
            <a:r>
              <a:rPr lang="es-ES" dirty="0" smtClean="0"/>
              <a:t> arena</a:t>
            </a:r>
          </a:p>
          <a:p>
            <a:endParaRPr lang="es-ES" dirty="0"/>
          </a:p>
          <a:p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could</a:t>
            </a:r>
            <a:r>
              <a:rPr lang="es-ES" dirty="0" smtClean="0"/>
              <a:t> </a:t>
            </a:r>
            <a:r>
              <a:rPr lang="es-ES" dirty="0" err="1" smtClean="0"/>
              <a:t>SDOs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 </a:t>
            </a:r>
            <a:r>
              <a:rPr lang="es-ES" dirty="0" err="1" smtClean="0"/>
              <a:t>together</a:t>
            </a:r>
            <a:r>
              <a:rPr lang="es-ES" dirty="0" smtClean="0"/>
              <a:t> on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subject</a:t>
            </a:r>
            <a:r>
              <a:rPr lang="es-ES" dirty="0" smtClean="0"/>
              <a:t>?</a:t>
            </a:r>
          </a:p>
          <a:p>
            <a:endParaRPr lang="en-GB" dirty="0"/>
          </a:p>
        </p:txBody>
      </p:sp>
      <p:sp>
        <p:nvSpPr>
          <p:cNvPr id="4" name="Explosion 1 3"/>
          <p:cNvSpPr/>
          <p:nvPr/>
        </p:nvSpPr>
        <p:spPr>
          <a:xfrm rot="19866816">
            <a:off x="5305927" y="2394285"/>
            <a:ext cx="6942222" cy="409073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i="1" dirty="0" smtClean="0"/>
              <a:t>FFS</a:t>
            </a:r>
          </a:p>
          <a:p>
            <a:pPr algn="ctr"/>
            <a:r>
              <a:rPr lang="es-ES" sz="3200" i="1" dirty="0" smtClean="0"/>
              <a:t>AS SPECIFIC STRATEGIC TOPIC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133725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550" y="998627"/>
            <a:ext cx="4684450" cy="4619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Addressing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domains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726"/>
            <a:ext cx="7800474" cy="4622300"/>
          </a:xfrm>
        </p:spPr>
        <p:txBody>
          <a:bodyPr>
            <a:normAutofit lnSpcReduction="10000"/>
          </a:bodyPr>
          <a:lstStyle/>
          <a:p>
            <a:r>
              <a:rPr lang="es-ES" dirty="0" err="1" smtClean="0"/>
              <a:t>Different</a:t>
            </a:r>
            <a:r>
              <a:rPr lang="es-ES" dirty="0"/>
              <a:t> </a:t>
            </a:r>
            <a:r>
              <a:rPr lang="es-ES" dirty="0" err="1" smtClean="0"/>
              <a:t>semantic</a:t>
            </a:r>
            <a:r>
              <a:rPr lang="es-ES" dirty="0" smtClean="0"/>
              <a:t> </a:t>
            </a:r>
            <a:r>
              <a:rPr lang="es-ES" dirty="0" err="1" smtClean="0"/>
              <a:t>models</a:t>
            </a:r>
            <a:r>
              <a:rPr lang="es-ES" dirty="0" smtClean="0"/>
              <a:t> </a:t>
            </a:r>
            <a:r>
              <a:rPr lang="es-ES" dirty="0" err="1" smtClean="0"/>
              <a:t>coming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sectors</a:t>
            </a:r>
            <a:endParaRPr lang="es-ES" dirty="0" smtClean="0"/>
          </a:p>
          <a:p>
            <a:pPr lvl="1"/>
            <a:r>
              <a:rPr lang="es-ES" dirty="0" smtClean="0"/>
              <a:t>No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addressing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, </a:t>
            </a:r>
            <a:r>
              <a:rPr lang="es-ES" dirty="0" err="1" smtClean="0"/>
              <a:t>yet</a:t>
            </a:r>
            <a:r>
              <a:rPr lang="es-ES" dirty="0" smtClean="0"/>
              <a:t>…</a:t>
            </a:r>
          </a:p>
          <a:p>
            <a:endParaRPr lang="es-ES" dirty="0"/>
          </a:p>
          <a:p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domain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own</a:t>
            </a:r>
            <a:r>
              <a:rPr lang="es-ES" dirty="0" smtClean="0"/>
              <a:t> </a:t>
            </a:r>
            <a:r>
              <a:rPr lang="es-ES" dirty="0" err="1" smtClean="0"/>
              <a:t>picture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landscape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IoT</a:t>
            </a:r>
            <a:endParaRPr lang="es-ES" dirty="0" smtClean="0"/>
          </a:p>
          <a:p>
            <a:pPr lvl="1"/>
            <a:r>
              <a:rPr lang="es-ES" dirty="0" smtClean="0"/>
              <a:t>Can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help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integration</a:t>
            </a:r>
            <a:r>
              <a:rPr lang="es-ES" dirty="0" smtClean="0"/>
              <a:t>? </a:t>
            </a:r>
            <a:r>
              <a:rPr lang="es-ES" dirty="0" err="1" smtClean="0"/>
              <a:t>How</a:t>
            </a:r>
            <a:r>
              <a:rPr lang="es-ES" dirty="0" smtClean="0"/>
              <a:t>?</a:t>
            </a:r>
          </a:p>
          <a:p>
            <a:endParaRPr lang="es-ES" dirty="0" smtClean="0"/>
          </a:p>
          <a:p>
            <a:r>
              <a:rPr lang="es-ES" dirty="0" err="1" smtClean="0"/>
              <a:t>Need</a:t>
            </a:r>
            <a:r>
              <a:rPr lang="es-ES" dirty="0" smtClean="0"/>
              <a:t> to </a:t>
            </a:r>
            <a:r>
              <a:rPr lang="es-ES" dirty="0" err="1" smtClean="0"/>
              <a:t>better</a:t>
            </a:r>
            <a:r>
              <a:rPr lang="es-ES" dirty="0" smtClean="0"/>
              <a:t> </a:t>
            </a:r>
            <a:r>
              <a:rPr lang="es-ES" dirty="0" err="1" smtClean="0"/>
              <a:t>understand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others</a:t>
            </a:r>
            <a:endParaRPr lang="es-ES" dirty="0" smtClean="0"/>
          </a:p>
          <a:p>
            <a:pPr lvl="1"/>
            <a:r>
              <a:rPr lang="es-ES" dirty="0" smtClean="0"/>
              <a:t>Get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contribution</a:t>
            </a:r>
            <a:r>
              <a:rPr lang="es-ES" dirty="0" smtClean="0"/>
              <a:t> </a:t>
            </a:r>
            <a:r>
              <a:rPr lang="es-ES" dirty="0" err="1" smtClean="0"/>
              <a:t>direct</a:t>
            </a:r>
            <a:endParaRPr lang="es-ES" dirty="0" smtClean="0"/>
          </a:p>
          <a:p>
            <a:pPr lvl="1"/>
            <a:r>
              <a:rPr lang="es-ES" dirty="0" smtClean="0"/>
              <a:t>ISO/</a:t>
            </a:r>
            <a:r>
              <a:rPr lang="es-ES" dirty="0" err="1" smtClean="0"/>
              <a:t>IEC’s</a:t>
            </a:r>
            <a:r>
              <a:rPr lang="es-ES" dirty="0" smtClean="0"/>
              <a:t> role? GSC </a:t>
            </a:r>
            <a:r>
              <a:rPr lang="es-ES" dirty="0" err="1" smtClean="0"/>
              <a:t>SDO’s</a:t>
            </a:r>
            <a:r>
              <a:rPr lang="es-ES" dirty="0" smtClean="0"/>
              <a:t> role?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03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EA5E92C6EE1243B079AB20ED224A18" ma:contentTypeVersion="1" ma:contentTypeDescription="Create a new document." ma:contentTypeScope="" ma:versionID="31ff32be69e0f8345351ffd07a333aa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2B52E4-5DCE-4415-B52A-12645F2BBF5B}"/>
</file>

<file path=customXml/itemProps2.xml><?xml version="1.0" encoding="utf-8"?>
<ds:datastoreItem xmlns:ds="http://schemas.openxmlformats.org/officeDocument/2006/customXml" ds:itemID="{BBE9B659-C4AC-4937-97CD-B8624FBBF4D2}"/>
</file>

<file path=customXml/itemProps3.xml><?xml version="1.0" encoding="utf-8"?>
<ds:datastoreItem xmlns:ds="http://schemas.openxmlformats.org/officeDocument/2006/customXml" ds:itemID="{0025E2F0-A537-4337-A3E3-32201B88F6E3}"/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476</Words>
  <Application>Microsoft Office PowerPoint</Application>
  <PresentationFormat>Widescreen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Objective</vt:lpstr>
      <vt:lpstr>Wrap-up from yesterday</vt:lpstr>
      <vt:lpstr>General statements, facts? (i)</vt:lpstr>
      <vt:lpstr>Do we agree?</vt:lpstr>
      <vt:lpstr>General statements, facts? (ii)</vt:lpstr>
      <vt:lpstr>Do we agree?</vt:lpstr>
      <vt:lpstr>Embracing Open Source</vt:lpstr>
      <vt:lpstr>Addressing different domains</vt:lpstr>
      <vt:lpstr>Starting from commonalities, moving on</vt:lpstr>
      <vt:lpstr>So, questions for part 2 of the session</vt:lpstr>
      <vt:lpstr>Running the discussion</vt:lpstr>
      <vt:lpstr>So, questions for part 2 of the session</vt:lpstr>
      <vt:lpstr>Now, GO FOR IT!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Daily, Honora</dc:creator>
  <cp:lastModifiedBy>Daily, Honora</cp:lastModifiedBy>
  <cp:revision>68</cp:revision>
  <cp:lastPrinted>2015-06-10T09:33:51Z</cp:lastPrinted>
  <dcterms:created xsi:type="dcterms:W3CDTF">2015-04-30T14:38:43Z</dcterms:created>
  <dcterms:modified xsi:type="dcterms:W3CDTF">2015-07-23T07:24:54Z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0x010100F0EA5E92C6EE1243B079AB20ED224A18</vt:lpwstr>
  </property>
</Properties>
</file>