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58" r:id="rId5"/>
    <p:sldId id="298" r:id="rId6"/>
    <p:sldId id="299" r:id="rId7"/>
    <p:sldId id="297" r:id="rId8"/>
    <p:sldId id="300" r:id="rId9"/>
    <p:sldId id="296" r:id="rId10"/>
    <p:sldId id="304" r:id="rId11"/>
    <p:sldId id="303" r:id="rId12"/>
    <p:sldId id="287" r:id="rId13"/>
    <p:sldId id="301" r:id="rId14"/>
    <p:sldId id="302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150" autoAdjust="0"/>
    <p:restoredTop sz="82233" autoAdjust="0"/>
  </p:normalViewPr>
  <p:slideViewPr>
    <p:cSldViewPr snapToGrid="0" snapToObjects="1" showGuides="1">
      <p:cViewPr varScale="1">
        <p:scale>
          <a:sx n="104" d="100"/>
          <a:sy n="104" d="100"/>
        </p:scale>
        <p:origin x="144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94" d="100"/>
        <a:sy n="94" d="100"/>
      </p:scale>
      <p:origin x="0" y="0"/>
    </p:cViewPr>
  </p:sorterViewPr>
  <p:notesViewPr>
    <p:cSldViewPr snapToGrid="0" snapToObjects="1">
      <p:cViewPr varScale="1">
        <p:scale>
          <a:sx n="105" d="100"/>
          <a:sy n="105" d="100"/>
        </p:scale>
        <p:origin x="250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6F4013-5983-BD42-86B0-4F439C3DBD4B}" type="datetimeFigureOut">
              <a:rPr lang="en-US" smtClean="0"/>
              <a:t>6/17/2015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F63934-3BA5-FD41-A6CF-9ABAB7F493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2724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4BC72C-EDF2-4E64-8CFF-0CC83D6B719C}" type="datetimeFigureOut">
              <a:rPr lang="en-US" smtClean="0"/>
              <a:t>6/17/2015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99372-18FB-4835-901F-002FB8DB83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6085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0B2DF-2FBC-4FE7-9A25-8CAD30528E5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009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0B2DF-2FBC-4FE7-9A25-8CAD30528E5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009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0B2DF-2FBC-4FE7-9A25-8CAD30528E5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0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06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32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82083"/>
            <a:ext cx="2057400" cy="525991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82083"/>
            <a:ext cx="6019800" cy="525991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037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944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58ED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459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456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552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3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37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3250"/>
            <a:ext cx="3008313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03250"/>
            <a:ext cx="5111750" cy="512233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2904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41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506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059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709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68500"/>
            <a:ext cx="8229600" cy="3831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5200" y="617643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83C63E4-F9BE-C24A-B4FF-309EB18BA5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63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021276"/>
          </a:xfrm>
        </p:spPr>
        <p:txBody>
          <a:bodyPr>
            <a:normAutofit lnSpcReduction="10000"/>
          </a:bodyPr>
          <a:lstStyle/>
          <a:p>
            <a:r>
              <a:rPr lang="en-GB" sz="2800" b="1" noProof="0" dirty="0" smtClean="0"/>
              <a:t>Vijay Mauree</a:t>
            </a:r>
          </a:p>
          <a:p>
            <a:r>
              <a:rPr lang="en-GB" sz="2800" b="1" noProof="0" dirty="0" smtClean="0"/>
              <a:t>TSB, ITU</a:t>
            </a:r>
            <a:endParaRPr lang="en-GB" sz="2800" b="1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435196"/>
            <a:ext cx="7772400" cy="1610591"/>
          </a:xfrm>
        </p:spPr>
        <p:txBody>
          <a:bodyPr>
            <a:normAutofit/>
          </a:bodyPr>
          <a:lstStyle/>
          <a:p>
            <a:r>
              <a:rPr lang="en-US" sz="4000" dirty="0" smtClean="0"/>
              <a:t>Digital Financial Services and Financial Inclusion</a:t>
            </a:r>
            <a:endParaRPr lang="en-GB" sz="4000" noProof="0" dirty="0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457200" y="382780"/>
            <a:ext cx="8229600" cy="16104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2800" dirty="0" smtClean="0"/>
              <a:t>WSIS: Thematic Workshop</a:t>
            </a:r>
          </a:p>
          <a:p>
            <a:r>
              <a:rPr lang="en-US" sz="2800" dirty="0" smtClean="0"/>
              <a:t>Geneva, Switzerland, 29 May 2015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37039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320568" y="17626"/>
            <a:ext cx="8229600" cy="444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r>
              <a:rPr lang="en-US" altLang="ko-KR" sz="2400" dirty="0" smtClean="0">
                <a:solidFill>
                  <a:srgbClr val="0070C0"/>
                </a:solidFill>
                <a:latin typeface="Arial"/>
                <a:cs typeface="Arial"/>
              </a:rPr>
              <a:t>II. Set the scene: Digital Financial Services</a:t>
            </a:r>
            <a:endParaRPr lang="ko-KR" altLang="en-US" sz="2400" dirty="0" smtClean="0">
              <a:solidFill>
                <a:srgbClr val="0070C0"/>
              </a:solidFill>
              <a:latin typeface="Arial"/>
              <a:cs typeface="Arial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22" y="1005520"/>
            <a:ext cx="8026892" cy="37322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6505516" y="3472143"/>
            <a:ext cx="19432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ea typeface="SimSun" panose="02010600030101010101" pitchFamily="2" charset="-122"/>
                <a:cs typeface="Gisha" panose="020B0502040204020203" pitchFamily="34" charset="-79"/>
              </a:rPr>
              <a:t>     1.6 </a:t>
            </a:r>
            <a:r>
              <a:rPr lang="en-US" sz="1600" dirty="0">
                <a:ea typeface="SimSun" panose="02010600030101010101" pitchFamily="2" charset="-122"/>
                <a:cs typeface="Gisha" panose="020B0502040204020203" pitchFamily="34" charset="-79"/>
              </a:rPr>
              <a:t>billion have a </a:t>
            </a:r>
            <a:endParaRPr lang="en-US" sz="1600" dirty="0" smtClean="0">
              <a:ea typeface="SimSun" panose="02010600030101010101" pitchFamily="2" charset="-122"/>
              <a:cs typeface="Gisha" panose="020B0502040204020203" pitchFamily="34" charset="-79"/>
            </a:endParaRPr>
          </a:p>
          <a:p>
            <a:r>
              <a:rPr lang="en-US" sz="1600" dirty="0">
                <a:ea typeface="SimSun" panose="02010600030101010101" pitchFamily="2" charset="-122"/>
                <a:cs typeface="Gisha" panose="020B0502040204020203" pitchFamily="34" charset="-79"/>
              </a:rPr>
              <a:t> </a:t>
            </a:r>
            <a:r>
              <a:rPr lang="en-US" sz="1600" dirty="0" smtClean="0">
                <a:ea typeface="SimSun" panose="02010600030101010101" pitchFamily="2" charset="-122"/>
                <a:cs typeface="Gisha" panose="020B0502040204020203" pitchFamily="34" charset="-79"/>
              </a:rPr>
              <a:t>    mobile </a:t>
            </a:r>
            <a:r>
              <a:rPr lang="en-US" sz="1600" dirty="0">
                <a:ea typeface="SimSun" panose="02010600030101010101" pitchFamily="2" charset="-122"/>
                <a:cs typeface="Gisha" panose="020B0502040204020203" pitchFamily="34" charset="-79"/>
              </a:rPr>
              <a:t>phone </a:t>
            </a:r>
          </a:p>
          <a:p>
            <a:endParaRPr lang="en-GB" sz="1600" dirty="0" smtClean="0">
              <a:latin typeface="Arial Narrow" panose="020B0606020202030204" pitchFamily="34" charset="0"/>
            </a:endParaRPr>
          </a:p>
          <a:p>
            <a:endParaRPr lang="en-GB" sz="1600" dirty="0">
              <a:latin typeface="Arial Narrow" panose="020B0606020202030204" pitchFamily="34" charset="0"/>
            </a:endParaRPr>
          </a:p>
          <a:p>
            <a:r>
              <a:rPr lang="en-GB" sz="1600" dirty="0" smtClean="0">
                <a:latin typeface="Arial Narrow" panose="020B0606020202030204" pitchFamily="34" charset="0"/>
              </a:rPr>
              <a:t>Source: FINDEX 2014 </a:t>
            </a:r>
            <a:endParaRPr lang="en-GB" sz="1600" dirty="0">
              <a:latin typeface="Arial Narrow" panose="020B0606020202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1922" y="5108123"/>
            <a:ext cx="812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More adults have an account ( with a financial institution or mobile money service ) now than 3 years ago. 51% in 2011 and 62% in 2014.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42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Some lessons to be learnt here!</a:t>
            </a:r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Do we produce two sets of </a:t>
            </a:r>
            <a:r>
              <a:rPr lang="en-US" dirty="0" err="1" smtClean="0">
                <a:solidFill>
                  <a:srgbClr val="FFFF00"/>
                </a:solidFill>
                <a:latin typeface="Arial"/>
                <a:cs typeface="Arial"/>
              </a:rPr>
              <a:t>powerpoint</a:t>
            </a:r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 presentations?</a:t>
            </a:r>
          </a:p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Or</a:t>
            </a:r>
          </a:p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Just one that is accessible to all?</a:t>
            </a:r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274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What is wrong with the slide?</a:t>
            </a:r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The default font used is </a:t>
            </a:r>
            <a:r>
              <a:rPr lang="en-US" dirty="0" err="1" smtClean="0">
                <a:solidFill>
                  <a:srgbClr val="FFFF00"/>
                </a:solidFill>
                <a:latin typeface="Arial"/>
                <a:cs typeface="Arial"/>
              </a:rPr>
              <a:t>Calibre</a:t>
            </a:r>
            <a:r>
              <a:rPr lang="en-US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which is not suitable for people with visual disabilities.</a:t>
            </a:r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763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What is wrong with the slide?</a:t>
            </a:r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The default font used is </a:t>
            </a:r>
            <a:r>
              <a:rPr lang="en-US" dirty="0" err="1" smtClean="0">
                <a:solidFill>
                  <a:srgbClr val="FFFF00"/>
                </a:solidFill>
                <a:latin typeface="Arial"/>
                <a:cs typeface="Arial"/>
              </a:rPr>
              <a:t>Calibre</a:t>
            </a:r>
            <a:r>
              <a:rPr lang="en-US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which is not suitable for persons with visual disabilities.</a:t>
            </a:r>
          </a:p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Always use sans serif fonts such as Arial or Helvetica.</a:t>
            </a:r>
          </a:p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The font used for the next slide is Arial.</a:t>
            </a:r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772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021276"/>
          </a:xfrm>
        </p:spPr>
        <p:txBody>
          <a:bodyPr>
            <a:normAutofit lnSpcReduction="10000"/>
          </a:bodyPr>
          <a:lstStyle/>
          <a:p>
            <a:r>
              <a:rPr lang="en-GB" sz="2800" b="1" noProof="0" dirty="0" smtClean="0">
                <a:latin typeface="Arial"/>
                <a:cs typeface="Arial"/>
              </a:rPr>
              <a:t>Vijay Mauree</a:t>
            </a:r>
          </a:p>
          <a:p>
            <a:r>
              <a:rPr lang="en-GB" sz="2800" b="1" noProof="0" dirty="0" smtClean="0">
                <a:latin typeface="Arial"/>
                <a:cs typeface="Arial"/>
              </a:rPr>
              <a:t>TSB, ITU</a:t>
            </a:r>
            <a:endParaRPr lang="en-GB" sz="2800" b="1" noProof="0" dirty="0">
              <a:latin typeface="Arial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435196"/>
            <a:ext cx="7772400" cy="1610591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Arial"/>
                <a:cs typeface="Arial"/>
              </a:rPr>
              <a:t>Digital Financial Services and Financial Inclusion</a:t>
            </a:r>
            <a:endParaRPr lang="en-GB" sz="4000" noProof="0" dirty="0">
              <a:latin typeface="Arial"/>
              <a:cs typeface="Arial"/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457200" y="382780"/>
            <a:ext cx="8229600" cy="16104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2800" dirty="0" smtClean="0">
                <a:latin typeface="Arial"/>
                <a:cs typeface="Arial"/>
              </a:rPr>
              <a:t>WSIS: Thematic Workshop</a:t>
            </a:r>
          </a:p>
          <a:p>
            <a:r>
              <a:rPr lang="en-US" sz="2800" dirty="0" smtClean="0">
                <a:latin typeface="Arial"/>
                <a:cs typeface="Arial"/>
              </a:rPr>
              <a:t>Geneva, Switzerland, 29 May 2015</a:t>
            </a:r>
            <a:endParaRPr lang="en-US" sz="2400" i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37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What is wrong with the slide?</a:t>
            </a:r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Having changed the font from </a:t>
            </a:r>
            <a:r>
              <a:rPr lang="en-US" dirty="0" err="1" smtClean="0">
                <a:solidFill>
                  <a:srgbClr val="FFFF00"/>
                </a:solidFill>
                <a:latin typeface="Arial"/>
                <a:cs typeface="Arial"/>
              </a:rPr>
              <a:t>Calibre</a:t>
            </a:r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 to Arial.</a:t>
            </a:r>
          </a:p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Light blue on white background means the contrast is poor for persons with partial disabilities.</a:t>
            </a:r>
          </a:p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Need to change light blue text to dark blue</a:t>
            </a:r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230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021276"/>
          </a:xfrm>
        </p:spPr>
        <p:txBody>
          <a:bodyPr>
            <a:normAutofit lnSpcReduction="10000"/>
          </a:bodyPr>
          <a:lstStyle/>
          <a:p>
            <a:r>
              <a:rPr lang="en-GB" sz="2800" b="1" noProof="0" dirty="0" smtClean="0">
                <a:latin typeface="Arial"/>
                <a:cs typeface="Arial"/>
              </a:rPr>
              <a:t>Vijay M</a:t>
            </a:r>
            <a:r>
              <a:rPr lang="en-GB" sz="2800" b="1" noProof="0" dirty="0" smtClean="0">
                <a:solidFill>
                  <a:srgbClr val="1F497D"/>
                </a:solidFill>
                <a:latin typeface="Arial"/>
                <a:cs typeface="Arial"/>
              </a:rPr>
              <a:t>auree</a:t>
            </a:r>
          </a:p>
          <a:p>
            <a:r>
              <a:rPr lang="en-GB" sz="2800" b="1" noProof="0" dirty="0" smtClean="0">
                <a:latin typeface="Arial"/>
                <a:cs typeface="Arial"/>
              </a:rPr>
              <a:t>TSB, </a:t>
            </a:r>
            <a:r>
              <a:rPr lang="en-GB" sz="2800" b="1" noProof="0" dirty="0" smtClean="0">
                <a:solidFill>
                  <a:srgbClr val="1F497D"/>
                </a:solidFill>
                <a:latin typeface="Arial"/>
                <a:cs typeface="Arial"/>
              </a:rPr>
              <a:t>ITU</a:t>
            </a:r>
            <a:endParaRPr lang="en-GB" sz="2800" b="1" noProof="0" dirty="0">
              <a:solidFill>
                <a:srgbClr val="1F497D"/>
              </a:solidFill>
              <a:latin typeface="Arial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435196"/>
            <a:ext cx="7772400" cy="1610591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Arial"/>
                <a:cs typeface="Arial"/>
              </a:rPr>
              <a:t>Digital Finan</a:t>
            </a:r>
            <a:r>
              <a:rPr lang="en-US" sz="4000" dirty="0" smtClean="0">
                <a:solidFill>
                  <a:srgbClr val="1F497D"/>
                </a:solidFill>
                <a:latin typeface="Arial"/>
                <a:cs typeface="Arial"/>
              </a:rPr>
              <a:t>cial Services and </a:t>
            </a:r>
            <a:r>
              <a:rPr lang="en-US" sz="4000" dirty="0" smtClean="0">
                <a:latin typeface="Arial"/>
                <a:cs typeface="Arial"/>
              </a:rPr>
              <a:t>Financia</a:t>
            </a:r>
            <a:r>
              <a:rPr lang="en-US" sz="4000" dirty="0" smtClean="0">
                <a:solidFill>
                  <a:srgbClr val="1F497D"/>
                </a:solidFill>
                <a:latin typeface="Arial"/>
                <a:cs typeface="Arial"/>
              </a:rPr>
              <a:t>l Inclusion</a:t>
            </a:r>
            <a:endParaRPr lang="en-GB" sz="4000" noProof="0" dirty="0">
              <a:solidFill>
                <a:srgbClr val="1F497D"/>
              </a:solidFill>
              <a:latin typeface="Arial"/>
              <a:cs typeface="Arial"/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457200" y="382780"/>
            <a:ext cx="8229600" cy="16104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2800" dirty="0" smtClean="0">
                <a:latin typeface="Arial"/>
                <a:cs typeface="Arial"/>
              </a:rPr>
              <a:t>WSIS: The</a:t>
            </a:r>
            <a:r>
              <a:rPr lang="en-US" sz="2800" dirty="0" smtClean="0">
                <a:solidFill>
                  <a:schemeClr val="tx2"/>
                </a:solidFill>
                <a:latin typeface="Arial"/>
                <a:cs typeface="Arial"/>
              </a:rPr>
              <a:t>matic Workshop</a:t>
            </a:r>
          </a:p>
          <a:p>
            <a:r>
              <a:rPr lang="en-US" sz="2800" dirty="0" smtClean="0">
                <a:latin typeface="Arial"/>
                <a:cs typeface="Arial"/>
              </a:rPr>
              <a:t>Geneva, Switz</a:t>
            </a:r>
            <a:r>
              <a:rPr lang="en-US" sz="2800" dirty="0" smtClean="0">
                <a:solidFill>
                  <a:srgbClr val="1F497D"/>
                </a:solidFill>
                <a:latin typeface="Arial"/>
                <a:cs typeface="Arial"/>
              </a:rPr>
              <a:t>erland, 29 May 2015</a:t>
            </a:r>
            <a:endParaRPr lang="en-US" sz="2400" i="1" dirty="0">
              <a:solidFill>
                <a:srgbClr val="1F497D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172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320568" y="17626"/>
            <a:ext cx="8229600" cy="444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r>
              <a:rPr lang="en-US" altLang="ko-KR" sz="2400" dirty="0" smtClean="0">
                <a:solidFill>
                  <a:srgbClr val="0070C0"/>
                </a:solidFill>
                <a:latin typeface="Arial"/>
                <a:cs typeface="Arial"/>
              </a:rPr>
              <a:t>II. Set the scene: Digital Financial Services</a:t>
            </a:r>
            <a:endParaRPr lang="ko-KR" altLang="en-US" sz="2400" dirty="0" smtClean="0">
              <a:solidFill>
                <a:srgbClr val="0070C0"/>
              </a:solidFill>
              <a:latin typeface="Arial"/>
              <a:cs typeface="Arial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22" y="1005520"/>
            <a:ext cx="8026892" cy="37322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6505516" y="3472143"/>
            <a:ext cx="19432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ea typeface="SimSun" panose="02010600030101010101" pitchFamily="2" charset="-122"/>
                <a:cs typeface="Gisha" panose="020B0502040204020203" pitchFamily="34" charset="-79"/>
              </a:rPr>
              <a:t>     1.6 </a:t>
            </a:r>
            <a:r>
              <a:rPr lang="en-US" sz="1600" dirty="0">
                <a:ea typeface="SimSun" panose="02010600030101010101" pitchFamily="2" charset="-122"/>
                <a:cs typeface="Gisha" panose="020B0502040204020203" pitchFamily="34" charset="-79"/>
              </a:rPr>
              <a:t>billion have a </a:t>
            </a:r>
            <a:endParaRPr lang="en-US" sz="1600" dirty="0" smtClean="0">
              <a:ea typeface="SimSun" panose="02010600030101010101" pitchFamily="2" charset="-122"/>
              <a:cs typeface="Gisha" panose="020B0502040204020203" pitchFamily="34" charset="-79"/>
            </a:endParaRPr>
          </a:p>
          <a:p>
            <a:r>
              <a:rPr lang="en-US" sz="1600" dirty="0">
                <a:ea typeface="SimSun" panose="02010600030101010101" pitchFamily="2" charset="-122"/>
                <a:cs typeface="Gisha" panose="020B0502040204020203" pitchFamily="34" charset="-79"/>
              </a:rPr>
              <a:t> </a:t>
            </a:r>
            <a:r>
              <a:rPr lang="en-US" sz="1600" dirty="0" smtClean="0">
                <a:ea typeface="SimSun" panose="02010600030101010101" pitchFamily="2" charset="-122"/>
                <a:cs typeface="Gisha" panose="020B0502040204020203" pitchFamily="34" charset="-79"/>
              </a:rPr>
              <a:t>    mobile </a:t>
            </a:r>
            <a:r>
              <a:rPr lang="en-US" sz="1600" dirty="0">
                <a:ea typeface="SimSun" panose="02010600030101010101" pitchFamily="2" charset="-122"/>
                <a:cs typeface="Gisha" panose="020B0502040204020203" pitchFamily="34" charset="-79"/>
              </a:rPr>
              <a:t>phone </a:t>
            </a:r>
          </a:p>
          <a:p>
            <a:endParaRPr lang="en-GB" sz="1600" dirty="0" smtClean="0">
              <a:latin typeface="Arial Narrow" panose="020B0606020202030204" pitchFamily="34" charset="0"/>
            </a:endParaRPr>
          </a:p>
          <a:p>
            <a:endParaRPr lang="en-GB" sz="1600" dirty="0">
              <a:latin typeface="Arial Narrow" panose="020B0606020202030204" pitchFamily="34" charset="0"/>
            </a:endParaRPr>
          </a:p>
          <a:p>
            <a:r>
              <a:rPr lang="en-GB" sz="1600" dirty="0" smtClean="0">
                <a:latin typeface="Arial Narrow" panose="020B0606020202030204" pitchFamily="34" charset="0"/>
              </a:rPr>
              <a:t>Source: FINDEX 2014 </a:t>
            </a:r>
            <a:endParaRPr lang="en-GB" sz="1600" dirty="0">
              <a:latin typeface="Arial Narrow" panose="020B0606020202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1922" y="5108123"/>
            <a:ext cx="812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More adults have an account ( with a financial institution or mobile money service ) now than 3 years ago. 51% in 2011 and 62% in 2014.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04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Convert all diagrams, drawings and images into picture file such as JPEG.</a:t>
            </a:r>
          </a:p>
          <a:p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  <a:p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Why do we need to do this?</a:t>
            </a:r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531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320568" y="17626"/>
            <a:ext cx="8229600" cy="444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r>
              <a:rPr lang="en-US" altLang="ko-KR" sz="2400" dirty="0" smtClean="0">
                <a:solidFill>
                  <a:srgbClr val="0070C0"/>
                </a:solidFill>
                <a:latin typeface="Arial"/>
                <a:cs typeface="Arial"/>
              </a:rPr>
              <a:t>II. Set the scene: Digital Financial Services</a:t>
            </a:r>
            <a:endParaRPr lang="ko-KR" altLang="en-US" sz="2400" dirty="0" smtClean="0">
              <a:solidFill>
                <a:srgbClr val="0070C0"/>
              </a:solidFill>
              <a:latin typeface="Arial"/>
              <a:cs typeface="Arial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22" y="1005520"/>
            <a:ext cx="8026892" cy="37322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6505516" y="3472143"/>
            <a:ext cx="19432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ea typeface="SimSun" panose="02010600030101010101" pitchFamily="2" charset="-122"/>
                <a:cs typeface="Gisha" panose="020B0502040204020203" pitchFamily="34" charset="-79"/>
              </a:rPr>
              <a:t>     1.6 </a:t>
            </a:r>
            <a:r>
              <a:rPr lang="en-US" sz="1600" dirty="0">
                <a:ea typeface="SimSun" panose="02010600030101010101" pitchFamily="2" charset="-122"/>
                <a:cs typeface="Gisha" panose="020B0502040204020203" pitchFamily="34" charset="-79"/>
              </a:rPr>
              <a:t>billion have a </a:t>
            </a:r>
            <a:endParaRPr lang="en-US" sz="1600" dirty="0" smtClean="0">
              <a:ea typeface="SimSun" panose="02010600030101010101" pitchFamily="2" charset="-122"/>
              <a:cs typeface="Gisha" panose="020B0502040204020203" pitchFamily="34" charset="-79"/>
            </a:endParaRPr>
          </a:p>
          <a:p>
            <a:r>
              <a:rPr lang="en-US" sz="1600" dirty="0">
                <a:ea typeface="SimSun" panose="02010600030101010101" pitchFamily="2" charset="-122"/>
                <a:cs typeface="Gisha" panose="020B0502040204020203" pitchFamily="34" charset="-79"/>
              </a:rPr>
              <a:t> </a:t>
            </a:r>
            <a:r>
              <a:rPr lang="en-US" sz="1600" dirty="0" smtClean="0">
                <a:ea typeface="SimSun" panose="02010600030101010101" pitchFamily="2" charset="-122"/>
                <a:cs typeface="Gisha" panose="020B0502040204020203" pitchFamily="34" charset="-79"/>
              </a:rPr>
              <a:t>    mobile </a:t>
            </a:r>
            <a:r>
              <a:rPr lang="en-US" sz="1600" dirty="0">
                <a:ea typeface="SimSun" panose="02010600030101010101" pitchFamily="2" charset="-122"/>
                <a:cs typeface="Gisha" panose="020B0502040204020203" pitchFamily="34" charset="-79"/>
              </a:rPr>
              <a:t>phone </a:t>
            </a:r>
          </a:p>
          <a:p>
            <a:endParaRPr lang="en-GB" sz="1600" dirty="0" smtClean="0">
              <a:latin typeface="Arial Narrow" panose="020B0606020202030204" pitchFamily="34" charset="0"/>
            </a:endParaRPr>
          </a:p>
          <a:p>
            <a:endParaRPr lang="en-GB" sz="1600" dirty="0">
              <a:latin typeface="Arial Narrow" panose="020B0606020202030204" pitchFamily="34" charset="0"/>
            </a:endParaRPr>
          </a:p>
          <a:p>
            <a:r>
              <a:rPr lang="en-GB" sz="1600" dirty="0" smtClean="0">
                <a:latin typeface="Arial Narrow" panose="020B0606020202030204" pitchFamily="34" charset="0"/>
              </a:rPr>
              <a:t>Source: FINDEX 2014 </a:t>
            </a:r>
            <a:endParaRPr lang="en-GB" sz="1600" dirty="0">
              <a:latin typeface="Arial Narrow" panose="020B0606020202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1922" y="5108123"/>
            <a:ext cx="812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More adults have an account ( with a financial institution or mobile money service ) now than 3 years ago. 51% in 2011 and 62% in 2014.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13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TU150template.potx" id="{ADB880A8-EEC0-4243-B056-19B9660C7DE3}" vid="{335FF76A-1870-47FC-9478-9E275AC3FB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0 xmlns="c1fa6a6c-a277-4f7a-8dc9-9a7b90a53f05">Template for PowerPoint Presentations</Description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EB169EE67E48F4D9548DD69F026FAFC" ma:contentTypeVersion="1" ma:contentTypeDescription="Create a new document." ma:contentTypeScope="" ma:versionID="ef65526aee853072b63f588e4f499859">
  <xsd:schema xmlns:xsd="http://www.w3.org/2001/XMLSchema" xmlns:xs="http://www.w3.org/2001/XMLSchema" xmlns:p="http://schemas.microsoft.com/office/2006/metadata/properties" xmlns:ns2="c1fa6a6c-a277-4f7a-8dc9-9a7b90a53f05" targetNamespace="http://schemas.microsoft.com/office/2006/metadata/properties" ma:root="true" ma:fieldsID="e8636a2c323c17fcc0aa19a69d11e3c4" ns2:_="">
    <xsd:import namespace="c1fa6a6c-a277-4f7a-8dc9-9a7b90a53f05"/>
    <xsd:element name="properties">
      <xsd:complexType>
        <xsd:sequence>
          <xsd:element name="documentManagement">
            <xsd:complexType>
              <xsd:all>
                <xsd:element ref="ns2:Description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fa6a6c-a277-4f7a-8dc9-9a7b90a53f05" elementFormDefault="qualified">
    <xsd:import namespace="http://schemas.microsoft.com/office/2006/documentManagement/types"/>
    <xsd:import namespace="http://schemas.microsoft.com/office/infopath/2007/PartnerControls"/>
    <xsd:element name="Description0" ma:index="8" nillable="true" ma:displayName="Description" ma:description="Description" ma:internalName="Description0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6EE3021-2DD4-4A21-94E0-933C5BF0EBD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EB02993-7961-4EF2-B1FF-E2A48CEEDA17}">
  <ds:schemaRefs>
    <ds:schemaRef ds:uri="http://schemas.microsoft.com/office/2006/documentManagement/types"/>
    <ds:schemaRef ds:uri="http://www.w3.org/XML/1998/namespace"/>
    <ds:schemaRef ds:uri="c1fa6a6c-a277-4f7a-8dc9-9a7b90a53f05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3051569-4009-4A57-A713-859386658E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1fa6a6c-a277-4f7a-8dc9-9a7b90a53f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2379</TotalTime>
  <Words>380</Words>
  <Application>Microsoft Office PowerPoint</Application>
  <PresentationFormat>On-screen Show (4:3)</PresentationFormat>
  <Paragraphs>56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맑은 고딕</vt:lpstr>
      <vt:lpstr>SimSun</vt:lpstr>
      <vt:lpstr>Arial</vt:lpstr>
      <vt:lpstr>Arial Narrow</vt:lpstr>
      <vt:lpstr>Calibri</vt:lpstr>
      <vt:lpstr>Gisha</vt:lpstr>
      <vt:lpstr>Office Theme</vt:lpstr>
      <vt:lpstr>Digital Financial Services and Financial Inclusion</vt:lpstr>
      <vt:lpstr>What is wrong with the slide?</vt:lpstr>
      <vt:lpstr>What is wrong with the slide?</vt:lpstr>
      <vt:lpstr>Digital Financial Services and Financial Inclusion</vt:lpstr>
      <vt:lpstr>What is wrong with the slide?</vt:lpstr>
      <vt:lpstr>Digital Financial Services and Financial Inclusion</vt:lpstr>
      <vt:lpstr>PowerPoint Presentation</vt:lpstr>
      <vt:lpstr>PowerPoint Presentation</vt:lpstr>
      <vt:lpstr>PowerPoint Presentation</vt:lpstr>
      <vt:lpstr>PowerPoint Presentation</vt:lpstr>
      <vt:lpstr>Some lessons to be learnt here!</vt:lpstr>
    </vt:vector>
  </TitlesOfParts>
  <Company>ITU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ITU150 Template</dc:title>
  <dc:creator>Jesús Vicente</dc:creator>
  <cp:lastModifiedBy>Lara ALMNINI</cp:lastModifiedBy>
  <cp:revision>190</cp:revision>
  <dcterms:created xsi:type="dcterms:W3CDTF">2014-09-01T15:38:30Z</dcterms:created>
  <dcterms:modified xsi:type="dcterms:W3CDTF">2015-06-17T06:57:30Z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0x0101000EB169EE67E48F4D9548DD69F026FAFC</vt:lpwstr>
  </property>
</Properties>
</file>