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  <p:sldMasterId id="2147483648" r:id="rId5"/>
  </p:sldMasterIdLst>
  <p:notesMasterIdLst>
    <p:notesMasterId r:id="rId16"/>
  </p:notesMasterIdLst>
  <p:handoutMasterIdLst>
    <p:handoutMasterId r:id="rId17"/>
  </p:handoutMasterIdLst>
  <p:sldIdLst>
    <p:sldId id="617" r:id="rId6"/>
    <p:sldId id="730" r:id="rId7"/>
    <p:sldId id="739" r:id="rId8"/>
    <p:sldId id="740" r:id="rId9"/>
    <p:sldId id="737" r:id="rId10"/>
    <p:sldId id="742" r:id="rId11"/>
    <p:sldId id="741" r:id="rId12"/>
    <p:sldId id="738" r:id="rId13"/>
    <p:sldId id="743" r:id="rId14"/>
    <p:sldId id="696" r:id="rId15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A"/>
    <a:srgbClr val="000000"/>
    <a:srgbClr val="FECFA4"/>
    <a:srgbClr val="FEC4A4"/>
    <a:srgbClr val="FEDAA4"/>
    <a:srgbClr val="1B5BA2"/>
    <a:srgbClr val="FFE9A3"/>
    <a:srgbClr val="FFFFCC"/>
    <a:srgbClr val="0E4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703" autoAdjust="0"/>
  </p:normalViewPr>
  <p:slideViewPr>
    <p:cSldViewPr>
      <p:cViewPr varScale="1">
        <p:scale>
          <a:sx n="66" d="100"/>
          <a:sy n="66" d="100"/>
        </p:scale>
        <p:origin x="5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2CDEE63-FF99-4E96-8B87-7BC3D30A8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11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BCB67B8-24B0-4D98-AD72-221C3618B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78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7583754D-0CF5-4532-A476-770873A25542}" type="slidenum">
              <a:rPr lang="en-US" smtClean="0">
                <a:solidFill>
                  <a:schemeClr val="tx1"/>
                </a:solidFill>
                <a:latin typeface="Verdana" panose="020B0604030504040204" pitchFamily="34" charset="0"/>
              </a:rPr>
              <a:pPr/>
              <a:t>1</a:t>
            </a:fld>
            <a:endParaRPr lang="en-US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299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 w="12700"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080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 w="12700"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940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 w="12700"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038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 w="12700"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342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 w="12700"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4687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 w="12700"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78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 w="12700"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0333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E5103D5C-0C0B-471F-8AFF-602404F8AF96}" type="slidenum">
              <a:rPr lang="en-US" smtClean="0">
                <a:solidFill>
                  <a:schemeClr val="tx1"/>
                </a:solidFill>
                <a:latin typeface="Verdana" panose="020B0604030504040204" pitchFamily="34" charset="0"/>
              </a:rPr>
              <a:pPr/>
              <a:t>10</a:t>
            </a:fld>
            <a:endParaRPr lang="en-US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US" smtClean="0">
                <a:latin typeface="Arial" panose="020B0604020202020204" pitchFamily="34" charset="0"/>
              </a:rPr>
              <a:t>Thank you. 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002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4F680-0508-4DD3-93D6-B249793DE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79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15B68-7472-4240-A725-EA18A6D0C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A25BD-9FC1-45FA-817E-57E615424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9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4418013" y="404813"/>
            <a:ext cx="2674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1100" b="1" smtClean="0">
                <a:solidFill>
                  <a:srgbClr val="1B5BA2"/>
                </a:solidFill>
                <a:latin typeface="Arial" panose="020B0604020202020204" pitchFamily="34" charset="0"/>
              </a:rPr>
              <a:t>Committed to Connecting the World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1" descr="i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  <a:defRPr/>
            </a:pPr>
            <a:r>
              <a:rPr lang="en-US" sz="1000" smtClean="0">
                <a:latin typeface="Univers" pitchFamily="34" charset="0"/>
              </a:rPr>
              <a:t>International</a:t>
            </a:r>
            <a:br>
              <a:rPr lang="en-US" sz="1000" smtClean="0">
                <a:latin typeface="Univers" pitchFamily="34" charset="0"/>
              </a:rPr>
            </a:br>
            <a:r>
              <a:rPr lang="en-US" sz="1000" smtClean="0">
                <a:latin typeface="Univers" pitchFamily="34" charset="0"/>
              </a:rPr>
              <a:t>Telecommunication</a:t>
            </a:r>
            <a:br>
              <a:rPr lang="en-US" sz="1000" smtClean="0">
                <a:latin typeface="Univers" pitchFamily="34" charset="0"/>
              </a:rPr>
            </a:br>
            <a:r>
              <a:rPr lang="en-US" sz="1000" smtClean="0">
                <a:latin typeface="Univers" pitchFamily="34" charset="0"/>
              </a:rPr>
              <a:t>Union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0C4B84"/>
                </a:solidFill>
                <a:latin typeface="Verdana" panose="020B0604030504040204" pitchFamily="34" charset="0"/>
              </a:rPr>
              <a:t> </a:t>
            </a:r>
            <a:endParaRPr lang="en-US" sz="2400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0C4B84"/>
                </a:solidFill>
                <a:latin typeface="Verdana" panose="020B0604030504040204" pitchFamily="34" charset="0"/>
              </a:rPr>
              <a:t> </a:t>
            </a:r>
            <a:endParaRPr lang="en-US" sz="2400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n-US" sz="2400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65"/>
          <p:cNvSpPr>
            <a:spLocks noChangeArrowheads="1"/>
          </p:cNvSpPr>
          <p:nvPr/>
        </p:nvSpPr>
        <p:spPr bwMode="auto">
          <a:xfrm>
            <a:off x="1547813" y="6402388"/>
            <a:ext cx="898003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1000" dirty="0" smtClean="0">
                <a:solidFill>
                  <a:srgbClr val="0E438A"/>
                </a:solidFill>
                <a:latin typeface="Zurich BT" pitchFamily="34" charset="0"/>
                <a:cs typeface="Times New Roman" panose="02020603050405020304" pitchFamily="18" charset="0"/>
              </a:rPr>
              <a:t>August 2013</a:t>
            </a:r>
            <a:endParaRPr lang="en-US" sz="1000" dirty="0" smtClean="0">
              <a:solidFill>
                <a:srgbClr val="0E438A"/>
              </a:solidFill>
              <a:latin typeface="Zurich BT" pitchFamily="34" charset="0"/>
              <a:cs typeface="Times New Roman" panose="02020603050405020304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7340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09116-A66D-49DA-A30D-E04BA5BCD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9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16F30-48AF-4167-886E-81FF9CC3B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87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2D088-1A44-4CE0-9292-FE0C047DF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16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8C73D-A7DA-407F-9552-B899852DE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17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F7B4F-25F8-40A6-BBF6-0FF476A4C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90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A0C3D-E276-487B-AAFC-05F6D18DC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77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DBF7-5CFE-4E3D-ABD8-68616BB46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77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50D72-B35F-44EF-9612-CE2C3FE28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0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41A25-6E74-4C47-B45B-95B1CAE9B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17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C2214-5905-4EEA-BB08-614ADD489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45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1972-98D6-435E-A339-0B1077795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91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1298B-4B12-4C71-8978-D9573FE47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2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7899A-97D5-4922-B8D1-6A83C3AF9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28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1455E-37F3-4E2F-A428-34FBCA75E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4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0DCFC-8230-41FC-BF9F-7F01FE060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57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C359E-0E18-4FDB-BCEC-3160E1F4D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86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A7322-7D13-4607-B1F7-632B602FB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79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2B8E3-D6D4-4241-91E2-973D0018F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53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852738"/>
            <a:ext cx="7772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This cover slide could be in reverse colors….</a:t>
            </a:r>
          </a:p>
        </p:txBody>
      </p:sp>
      <p:sp>
        <p:nvSpPr>
          <p:cNvPr id="1029" name="Rectangle 65"/>
          <p:cNvSpPr>
            <a:spLocks noChangeArrowheads="1"/>
          </p:cNvSpPr>
          <p:nvPr/>
        </p:nvSpPr>
        <p:spPr bwMode="auto">
          <a:xfrm>
            <a:off x="1547813" y="6402388"/>
            <a:ext cx="898003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1000" dirty="0" smtClean="0">
                <a:solidFill>
                  <a:srgbClr val="0E438A"/>
                </a:solidFill>
                <a:latin typeface="Zurich BT" pitchFamily="34" charset="0"/>
                <a:cs typeface="Times New Roman" panose="02020603050405020304" pitchFamily="18" charset="0"/>
              </a:rPr>
              <a:t>August </a:t>
            </a:r>
            <a:r>
              <a:rPr lang="en-US" sz="1000" dirty="0" smtClean="0">
                <a:solidFill>
                  <a:srgbClr val="0E438A"/>
                </a:solidFill>
                <a:latin typeface="Zurich BT" pitchFamily="34" charset="0"/>
                <a:cs typeface="Times New Roman" panose="02020603050405020304" pitchFamily="18" charset="0"/>
              </a:rPr>
              <a:t>2013</a:t>
            </a:r>
          </a:p>
        </p:txBody>
      </p:sp>
      <p:sp>
        <p:nvSpPr>
          <p:cNvPr id="1030" name="Text Box 73"/>
          <p:cNvSpPr txBox="1">
            <a:spLocks noChangeArrowheads="1"/>
          </p:cNvSpPr>
          <p:nvPr/>
        </p:nvSpPr>
        <p:spPr bwMode="auto">
          <a:xfrm>
            <a:off x="4418013" y="404813"/>
            <a:ext cx="2674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1100" b="1" smtClean="0">
                <a:solidFill>
                  <a:srgbClr val="1B5BA2"/>
                </a:solidFill>
                <a:latin typeface="Arial" panose="020B0604020202020204" pitchFamily="34" charset="0"/>
              </a:rPr>
              <a:t>Committed to Connecting the World</a:t>
            </a:r>
          </a:p>
        </p:txBody>
      </p:sp>
      <p:sp>
        <p:nvSpPr>
          <p:cNvPr id="1031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B78EEA5-DEF6-4601-8043-7965A9CD6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10" descr="it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anose="05000000000000000000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5"/>
          <p:cNvSpPr>
            <a:spLocks noChangeArrowheads="1"/>
          </p:cNvSpPr>
          <p:nvPr/>
        </p:nvSpPr>
        <p:spPr bwMode="auto">
          <a:xfrm>
            <a:off x="1547813" y="6402388"/>
            <a:ext cx="898003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1000" dirty="0" smtClean="0">
                <a:solidFill>
                  <a:srgbClr val="0E438A"/>
                </a:solidFill>
                <a:latin typeface="Zurich BT" pitchFamily="34" charset="0"/>
                <a:cs typeface="Times New Roman" panose="02020603050405020304" pitchFamily="18" charset="0"/>
              </a:rPr>
              <a:t>August 2013</a:t>
            </a:r>
            <a:endParaRPr lang="en-US" sz="1000" dirty="0" smtClean="0">
              <a:solidFill>
                <a:srgbClr val="0E438A"/>
              </a:solidFill>
              <a:latin typeface="Zurich BT" pitchFamily="34" charset="0"/>
              <a:cs typeface="Times New Roman" panose="02020603050405020304" pitchFamily="18" charset="0"/>
            </a:endParaRPr>
          </a:p>
        </p:txBody>
      </p:sp>
      <p:sp>
        <p:nvSpPr>
          <p:cNvPr id="2055" name="Text Box 73"/>
          <p:cNvSpPr txBox="1">
            <a:spLocks noChangeArrowheads="1"/>
          </p:cNvSpPr>
          <p:nvPr/>
        </p:nvSpPr>
        <p:spPr bwMode="auto">
          <a:xfrm>
            <a:off x="4418013" y="404813"/>
            <a:ext cx="2674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1100" b="1" smtClean="0">
                <a:solidFill>
                  <a:srgbClr val="1B5BA2"/>
                </a:solidFill>
                <a:latin typeface="Arial" panose="020B0604020202020204" pitchFamily="34" charset="0"/>
              </a:rPr>
              <a:t>Committed to Connecting the World</a:t>
            </a:r>
          </a:p>
        </p:txBody>
      </p:sp>
      <p:sp>
        <p:nvSpPr>
          <p:cNvPr id="2056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8E62526-DD93-48A3-8A69-85266B1E2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8" name="Picture 11" descr="it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anose="05000000000000000000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686193"/>
            <a:ext cx="8064500" cy="132343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SG17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Presentation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Collaborative environment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879725"/>
          </a:xfrm>
        </p:spPr>
        <p:txBody>
          <a:bodyPr/>
          <a:lstStyle/>
          <a:p>
            <a:r>
              <a:rPr lang="en-US" b="1" dirty="0" smtClean="0">
                <a:cs typeface="Arial" panose="020B0604020202020204" pitchFamily="34" charset="0"/>
              </a:rPr>
              <a:t>30 August </a:t>
            </a:r>
            <a:r>
              <a:rPr lang="en-US" b="1" dirty="0" smtClean="0">
                <a:cs typeface="Arial" panose="020B0604020202020204" pitchFamily="34" charset="0"/>
              </a:rPr>
              <a:t>2013</a:t>
            </a:r>
          </a:p>
          <a:p>
            <a:endParaRPr lang="en-US" sz="2000" b="1" dirty="0" smtClean="0">
              <a:cs typeface="Arial" panose="020B0604020202020204" pitchFamily="34" charset="0"/>
            </a:endParaRPr>
          </a:p>
          <a:p>
            <a:endParaRPr lang="en-US" sz="2000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SG/IS/USD/WEBCMS</a:t>
            </a:r>
          </a:p>
          <a:p>
            <a:r>
              <a:rPr lang="en-US" dirty="0" smtClean="0">
                <a:cs typeface="Arial" panose="020B0604020202020204" pitchFamily="34" charset="0"/>
              </a:rPr>
              <a:t>International Telecommunication Union</a:t>
            </a:r>
            <a:r>
              <a:rPr lang="en-GB" dirty="0" smtClean="0">
                <a:cs typeface="Arial" panose="020B0604020202020204" pitchFamily="34" charset="0"/>
              </a:rPr>
              <a:t> </a:t>
            </a:r>
            <a:endParaRPr lang="en-US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C:\Documents and Settings\lutz\My Documents\ITU PROJECTS\WTPF\Digital Messaging\Losse_elementen\ITU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2480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928688"/>
            <a:ext cx="7772400" cy="641350"/>
          </a:xfrm>
        </p:spPr>
        <p:txBody>
          <a:bodyPr/>
          <a:lstStyle/>
          <a:p>
            <a:r>
              <a:rPr lang="en-US" b="0" smtClean="0"/>
              <a:t>www.itu.int/...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685800" y="1125538"/>
            <a:ext cx="7772400" cy="641350"/>
          </a:xfrm>
        </p:spPr>
        <p:txBody>
          <a:bodyPr/>
          <a:lstStyle/>
          <a:p>
            <a:pPr eaLnBrk="1" hangingPunct="1"/>
            <a:r>
              <a:rPr lang="en-US" smtClean="0"/>
              <a:t>Objective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685800" y="2060574"/>
            <a:ext cx="7772400" cy="4104729"/>
          </a:xfrm>
        </p:spPr>
        <p:txBody>
          <a:bodyPr/>
          <a:lstStyle/>
          <a:p>
            <a:pPr marL="0" indent="0" algn="just" eaLnBrk="1" hangingPunct="1">
              <a:buFont typeface="Monotype Sorts" pitchFamily="2" charset="2"/>
              <a:buNone/>
            </a:pPr>
            <a:r>
              <a:rPr lang="en-US" sz="2800" dirty="0" smtClean="0"/>
              <a:t>A Web </a:t>
            </a:r>
            <a:r>
              <a:rPr lang="en-US" sz="2800" u="sng" dirty="0" smtClean="0"/>
              <a:t>collaborative</a:t>
            </a:r>
            <a:r>
              <a:rPr lang="en-US" sz="2800" dirty="0" smtClean="0"/>
              <a:t> environment for the Study Groups: </a:t>
            </a:r>
          </a:p>
          <a:p>
            <a:pPr marL="0" indent="0" algn="just" eaLnBrk="1" hangingPunct="1">
              <a:buFont typeface="Monotype Sorts" pitchFamily="2" charset="2"/>
              <a:buNone/>
            </a:pPr>
            <a:endParaRPr lang="en-US" sz="1400" dirty="0" smtClean="0"/>
          </a:p>
          <a:p>
            <a:pPr algn="just" eaLnBrk="1" hangingPunct="1"/>
            <a:r>
              <a:rPr lang="en-US" sz="2800" dirty="0" smtClean="0"/>
              <a:t>Inform and stay informed</a:t>
            </a:r>
          </a:p>
          <a:p>
            <a:pPr algn="just" eaLnBrk="1" hangingPunct="1"/>
            <a:r>
              <a:rPr lang="en-US" sz="2800" dirty="0" smtClean="0"/>
              <a:t>Share documents / info. with colleagues</a:t>
            </a:r>
          </a:p>
          <a:p>
            <a:pPr algn="just" eaLnBrk="1" hangingPunct="1"/>
            <a:r>
              <a:rPr lang="en-US" sz="2800" dirty="0" smtClean="0"/>
              <a:t>Organize work </a:t>
            </a:r>
          </a:p>
          <a:p>
            <a:pPr algn="just" eaLnBrk="1" hangingPunct="1"/>
            <a:r>
              <a:rPr lang="en-US" sz="2800" dirty="0" smtClean="0"/>
              <a:t>Discuss topics/questions</a:t>
            </a:r>
          </a:p>
          <a:p>
            <a:pPr algn="just" eaLnBrk="1" hangingPunct="1"/>
            <a:endParaRPr lang="en-US" sz="2800" dirty="0" smtClean="0"/>
          </a:p>
          <a:p>
            <a:pPr marL="0" indent="0" algn="just" eaLnBrk="1" hangingPunct="1">
              <a:buFont typeface="Monotype Sorts" pitchFamily="2" charset="2"/>
              <a:buNone/>
            </a:pPr>
            <a:endParaRPr lang="en-US" sz="2800" dirty="0" smtClean="0"/>
          </a:p>
          <a:p>
            <a:pPr marL="0" indent="0" algn="just" eaLnBrk="1" hangingPunct="1">
              <a:buFont typeface="Monotype Sorts" pitchFamily="2" charset="2"/>
              <a:buNone/>
            </a:pPr>
            <a:endParaRPr lang="en-US" sz="1000" dirty="0" smtClean="0"/>
          </a:p>
          <a:p>
            <a:pPr marL="0" indent="0" eaLnBrk="1" hangingPunct="1">
              <a:buFont typeface="Monotype Sorts" pitchFamily="2" charset="2"/>
              <a:buNone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521571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31640" y="2967403"/>
            <a:ext cx="4272136" cy="3392712"/>
            <a:chOff x="1331640" y="2967403"/>
            <a:chExt cx="4272136" cy="33927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967403"/>
              <a:ext cx="4272136" cy="320410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882176" y="6021561"/>
              <a:ext cx="2810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1B5BA2"/>
                  </a:solidFill>
                  <a:latin typeface="+mj-lt"/>
                  <a:ea typeface="+mj-ea"/>
                  <a:cs typeface="+mj-cs"/>
                </a:rPr>
                <a:t>Collaborative Web Site</a:t>
              </a:r>
            </a:p>
          </p:txBody>
        </p:sp>
      </p:grp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667391" y="957962"/>
            <a:ext cx="7772400" cy="641350"/>
          </a:xfrm>
        </p:spPr>
        <p:txBody>
          <a:bodyPr/>
          <a:lstStyle/>
          <a:p>
            <a:pPr eaLnBrk="1" hangingPunct="1"/>
            <a:r>
              <a:rPr lang="en-US" dirty="0" smtClean="0"/>
              <a:t>Enabling tools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16832"/>
            <a:ext cx="8062664" cy="4104729"/>
          </a:xfrm>
        </p:spPr>
        <p:txBody>
          <a:bodyPr/>
          <a:lstStyle/>
          <a:p>
            <a:pPr algn="just" eaLnBrk="1" hangingPunct="1"/>
            <a:r>
              <a:rPr lang="en-US" sz="2000" dirty="0" smtClean="0"/>
              <a:t>One Collaborative Web site, shared by the Community</a:t>
            </a:r>
          </a:p>
          <a:p>
            <a:pPr algn="just" eaLnBrk="1" hangingPunct="1"/>
            <a:r>
              <a:rPr lang="en-US" sz="2000" dirty="0" smtClean="0"/>
              <a:t>Each Member has its own “My Site” </a:t>
            </a:r>
            <a:r>
              <a:rPr lang="en-US" sz="1400" dirty="0" smtClean="0"/>
              <a:t>(view on collaboration activities)</a:t>
            </a:r>
          </a:p>
          <a:p>
            <a:pPr marL="0" indent="0" algn="just" eaLnBrk="1" hangingPunct="1">
              <a:buFont typeface="Monotype Sorts" pitchFamily="2" charset="2"/>
              <a:buNone/>
            </a:pPr>
            <a:endParaRPr lang="en-US" sz="2400" dirty="0" smtClean="0"/>
          </a:p>
          <a:p>
            <a:pPr marL="0" indent="0" algn="just" eaLnBrk="1" hangingPunct="1">
              <a:buFont typeface="Monotype Sorts" pitchFamily="2" charset="2"/>
              <a:buNone/>
            </a:pPr>
            <a:endParaRPr lang="en-US" sz="2800" dirty="0" smtClean="0"/>
          </a:p>
          <a:p>
            <a:pPr marL="0" indent="0" algn="just" eaLnBrk="1" hangingPunct="1">
              <a:buFont typeface="Monotype Sorts" pitchFamily="2" charset="2"/>
              <a:buNone/>
            </a:pPr>
            <a:endParaRPr lang="en-US" sz="2800" dirty="0" smtClean="0"/>
          </a:p>
          <a:p>
            <a:pPr marL="0" indent="0" algn="just" eaLnBrk="1" hangingPunct="1">
              <a:buFont typeface="Monotype Sorts" pitchFamily="2" charset="2"/>
              <a:buNone/>
            </a:pPr>
            <a:endParaRPr lang="en-US" sz="1000" dirty="0" smtClean="0"/>
          </a:p>
          <a:p>
            <a:pPr marL="0" indent="0" eaLnBrk="1" hangingPunct="1">
              <a:buFont typeface="Monotype Sorts" pitchFamily="2" charset="2"/>
              <a:buNone/>
            </a:pPr>
            <a:endParaRPr lang="en-US" sz="1000" dirty="0" smtClean="0"/>
          </a:p>
        </p:txBody>
      </p:sp>
      <p:sp>
        <p:nvSpPr>
          <p:cNvPr id="3" name="Down Arrow 2"/>
          <p:cNvSpPr/>
          <p:nvPr/>
        </p:nvSpPr>
        <p:spPr bwMode="auto">
          <a:xfrm rot="1836362">
            <a:off x="3705632" y="2298322"/>
            <a:ext cx="487523" cy="774536"/>
          </a:xfrm>
          <a:prstGeom prst="down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1836362">
            <a:off x="4086642" y="2367768"/>
            <a:ext cx="487523" cy="780476"/>
          </a:xfrm>
          <a:prstGeom prst="down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2858" y="2837990"/>
            <a:ext cx="3048006" cy="3522125"/>
            <a:chOff x="5852858" y="2837990"/>
            <a:chExt cx="3048006" cy="3522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858" y="2837990"/>
              <a:ext cx="3048006" cy="304800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33384" y="6021561"/>
              <a:ext cx="2589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1B5BA2"/>
                  </a:solidFill>
                  <a:latin typeface="+mj-lt"/>
                  <a:ea typeface="+mj-ea"/>
                  <a:cs typeface="+mj-cs"/>
                </a:rPr>
                <a:t>Official ITU Web </a:t>
              </a:r>
              <a:r>
                <a:rPr lang="en-US" sz="1600" b="1" dirty="0">
                  <a:solidFill>
                    <a:srgbClr val="1B5BA2"/>
                  </a:solidFill>
                  <a:latin typeface="+mj-lt"/>
                  <a:ea typeface="+mj-ea"/>
                  <a:cs typeface="+mj-cs"/>
                </a:rPr>
                <a:t>Site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327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6302 0.15764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78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-0.02292 L -0.12083 0.23426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" y="1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685800" y="1184603"/>
            <a:ext cx="7772400" cy="52322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Enabling tools : document sharing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16833"/>
            <a:ext cx="7990656" cy="1008112"/>
          </a:xfrm>
        </p:spPr>
        <p:txBody>
          <a:bodyPr/>
          <a:lstStyle/>
          <a:p>
            <a:pPr marL="0" indent="0" algn="just" eaLnBrk="1" hangingPunct="1">
              <a:buFont typeface="Monotype Sorts" pitchFamily="2" charset="2"/>
              <a:buNone/>
            </a:pPr>
            <a:r>
              <a:rPr lang="en-US" sz="2400" dirty="0" smtClean="0"/>
              <a:t>Share with Colleagues:</a:t>
            </a:r>
          </a:p>
          <a:p>
            <a:pPr algn="just" eaLnBrk="1" hangingPunct="1"/>
            <a:r>
              <a:rPr lang="en-US" sz="2400" dirty="0" smtClean="0"/>
              <a:t>Drag and Drop documents </a:t>
            </a:r>
          </a:p>
          <a:p>
            <a:pPr marL="0" indent="0" algn="just" eaLnBrk="1" hangingPunct="1">
              <a:buFont typeface="Monotype Sorts" pitchFamily="2" charset="2"/>
              <a:buNone/>
            </a:pPr>
            <a:endParaRPr lang="en-US" sz="2800" dirty="0" smtClean="0"/>
          </a:p>
          <a:p>
            <a:pPr marL="0" indent="0" algn="just" eaLnBrk="1" hangingPunct="1">
              <a:buFont typeface="Monotype Sorts" pitchFamily="2" charset="2"/>
              <a:buNone/>
            </a:pPr>
            <a:endParaRPr lang="en-US" sz="1000" dirty="0" smtClean="0"/>
          </a:p>
          <a:p>
            <a:pPr marL="0" indent="0" eaLnBrk="1" hangingPunct="1">
              <a:buFont typeface="Monotype Sorts" pitchFamily="2" charset="2"/>
              <a:buNone/>
            </a:pPr>
            <a:endParaRPr lang="en-US" sz="1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938954"/>
            <a:ext cx="3658741" cy="4258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437112"/>
            <a:ext cx="1197802" cy="142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71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1033 -0.08588 C 0.12483 -0.10578 0.15746 -0.11551 0.19097 -0.11551 C 0.22969 -0.11551 0.26042 -0.10578 0.28212 -0.08588 L 0.38576 -2.96296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539552" y="764704"/>
            <a:ext cx="7772400" cy="52322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Enabling tools : Task management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683568" y="1412776"/>
            <a:ext cx="7990656" cy="1008112"/>
          </a:xfrm>
        </p:spPr>
        <p:txBody>
          <a:bodyPr/>
          <a:lstStyle/>
          <a:p>
            <a:pPr marL="0" indent="0" algn="just" eaLnBrk="1" hangingPunct="1">
              <a:buFont typeface="Monotype Sorts" pitchFamily="2" charset="2"/>
              <a:buNone/>
            </a:pPr>
            <a:r>
              <a:rPr lang="en-US" sz="2400" dirty="0" smtClean="0"/>
              <a:t>Organize the work:</a:t>
            </a:r>
          </a:p>
          <a:p>
            <a:pPr algn="just" eaLnBrk="1" hangingPunct="1"/>
            <a:r>
              <a:rPr lang="en-US" sz="2400" dirty="0" smtClean="0"/>
              <a:t>Personal / project tasks and deadlines </a:t>
            </a:r>
          </a:p>
          <a:p>
            <a:pPr marL="0" indent="0" algn="just" eaLnBrk="1" hangingPunct="1">
              <a:buFont typeface="Monotype Sorts" pitchFamily="2" charset="2"/>
              <a:buNone/>
            </a:pPr>
            <a:endParaRPr lang="en-US" sz="2800" dirty="0" smtClean="0"/>
          </a:p>
          <a:p>
            <a:pPr marL="0" indent="0" algn="just" eaLnBrk="1" hangingPunct="1">
              <a:buFont typeface="Monotype Sorts" pitchFamily="2" charset="2"/>
              <a:buNone/>
            </a:pPr>
            <a:endParaRPr lang="en-US" sz="1000" dirty="0" smtClean="0"/>
          </a:p>
          <a:p>
            <a:pPr marL="0" indent="0" eaLnBrk="1" hangingPunct="1">
              <a:buFont typeface="Monotype Sorts" pitchFamily="2" charset="2"/>
              <a:buNone/>
            </a:pPr>
            <a:endParaRPr lang="en-US" sz="10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9"/>
          <a:stretch/>
        </p:blipFill>
        <p:spPr bwMode="auto">
          <a:xfrm>
            <a:off x="1412980" y="2924945"/>
            <a:ext cx="6318039" cy="332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2624"/>
            <a:ext cx="8001000" cy="1529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72379"/>
            <a:ext cx="6553200" cy="2844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7" y="2971692"/>
            <a:ext cx="8034338" cy="3235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6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1" y="1115219"/>
            <a:ext cx="8905875" cy="6143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351655"/>
            <a:ext cx="1971675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371657"/>
            <a:ext cx="1752600" cy="40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3110483"/>
            <a:ext cx="933450" cy="22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299" y="4220085"/>
            <a:ext cx="1581150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656" y="5589612"/>
            <a:ext cx="619125" cy="22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9179" y="6240735"/>
            <a:ext cx="962025" cy="42862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549077" y="668775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kern="0" dirty="0" smtClean="0"/>
              <a:t>Enabling tools : Social features</a:t>
            </a:r>
          </a:p>
        </p:txBody>
      </p:sp>
    </p:spTree>
    <p:extLst>
      <p:ext uri="{BB962C8B-B14F-4D97-AF65-F5344CB8AC3E}">
        <p14:creationId xmlns:p14="http://schemas.microsoft.com/office/powerpoint/2010/main" val="2420954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539552" y="764704"/>
            <a:ext cx="7772400" cy="52322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Enabling tools : Simplified sharing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683568" y="1578572"/>
            <a:ext cx="7990656" cy="1008112"/>
          </a:xfrm>
        </p:spPr>
        <p:txBody>
          <a:bodyPr/>
          <a:lstStyle/>
          <a:p>
            <a:pPr marL="0" indent="0" algn="just" eaLnBrk="1" hangingPunct="1">
              <a:buFont typeface="Monotype Sorts" pitchFamily="2" charset="2"/>
              <a:buNone/>
            </a:pPr>
            <a:r>
              <a:rPr lang="en-US" sz="2400" dirty="0" smtClean="0"/>
              <a:t>Invite additional persons :</a:t>
            </a:r>
          </a:p>
          <a:p>
            <a:pPr algn="just" eaLnBrk="1" hangingPunct="1"/>
            <a:r>
              <a:rPr lang="en-US" sz="2400" dirty="0" smtClean="0"/>
              <a:t>Just need to provide their email </a:t>
            </a:r>
          </a:p>
          <a:p>
            <a:pPr marL="0" indent="0" algn="just" eaLnBrk="1" hangingPunct="1">
              <a:buFont typeface="Monotype Sorts" pitchFamily="2" charset="2"/>
              <a:buNone/>
            </a:pPr>
            <a:endParaRPr lang="en-US" sz="2800" dirty="0" smtClean="0"/>
          </a:p>
          <a:p>
            <a:pPr marL="0" indent="0" algn="just" eaLnBrk="1" hangingPunct="1">
              <a:buFont typeface="Monotype Sorts" pitchFamily="2" charset="2"/>
              <a:buNone/>
            </a:pPr>
            <a:endParaRPr lang="en-US" sz="1000" dirty="0" smtClean="0"/>
          </a:p>
          <a:p>
            <a:pPr marL="0" indent="0" eaLnBrk="1" hangingPunct="1">
              <a:buFont typeface="Monotype Sorts" pitchFamily="2" charset="2"/>
              <a:buNone/>
            </a:pPr>
            <a:endParaRPr lang="en-US" sz="1000" dirty="0" smtClean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86684"/>
            <a:ext cx="6696744" cy="3650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496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685800" y="1125538"/>
            <a:ext cx="7772400" cy="641350"/>
          </a:xfrm>
        </p:spPr>
        <p:txBody>
          <a:bodyPr/>
          <a:lstStyle/>
          <a:p>
            <a:pPr eaLnBrk="1" hangingPunct="1"/>
            <a:r>
              <a:rPr lang="en-US" dirty="0" smtClean="0"/>
              <a:t>Demonstration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16832"/>
            <a:ext cx="7990656" cy="4104729"/>
          </a:xfrm>
        </p:spPr>
        <p:txBody>
          <a:bodyPr/>
          <a:lstStyle/>
          <a:p>
            <a:pPr marL="0" indent="0" algn="just" eaLnBrk="1" hangingPunct="1">
              <a:buFont typeface="Monotype Sorts" pitchFamily="2" charset="2"/>
              <a:buNone/>
            </a:pPr>
            <a:r>
              <a:rPr lang="en-US" sz="2400" dirty="0" smtClean="0"/>
              <a:t>Case study:</a:t>
            </a:r>
          </a:p>
          <a:p>
            <a:pPr marL="0" indent="0" algn="just" eaLnBrk="1" hangingPunct="1">
              <a:buFont typeface="Monotype Sorts" pitchFamily="2" charset="2"/>
              <a:buNone/>
            </a:pPr>
            <a:r>
              <a:rPr lang="en-US" sz="2400" dirty="0" smtClean="0"/>
              <a:t>ITU WEB Board Meeting collaborative Preparation</a:t>
            </a:r>
          </a:p>
          <a:p>
            <a:pPr marL="0" indent="0" algn="just" eaLnBrk="1" hangingPunct="1">
              <a:buFont typeface="Monotype Sorts" pitchFamily="2" charset="2"/>
              <a:buNone/>
            </a:pPr>
            <a:endParaRPr lang="en-US" sz="2800" dirty="0" smtClean="0"/>
          </a:p>
          <a:p>
            <a:pPr algn="just" eaLnBrk="1" hangingPunct="1"/>
            <a:r>
              <a:rPr lang="en-US" sz="2400" dirty="0" smtClean="0"/>
              <a:t>Submit documents (Draft agenda, </a:t>
            </a:r>
            <a:r>
              <a:rPr lang="en-US" sz="2400" dirty="0"/>
              <a:t>A</a:t>
            </a:r>
            <a:r>
              <a:rPr lang="en-US" sz="2400" dirty="0" smtClean="0"/>
              <a:t>ction items)</a:t>
            </a:r>
          </a:p>
          <a:p>
            <a:pPr algn="just" eaLnBrk="1" hangingPunct="1"/>
            <a:r>
              <a:rPr lang="en-US" sz="2400" dirty="0" smtClean="0"/>
              <a:t>Inform community working on the preparation</a:t>
            </a:r>
          </a:p>
          <a:p>
            <a:pPr algn="just" eaLnBrk="1" hangingPunct="1"/>
            <a:r>
              <a:rPr lang="en-US" sz="2400" dirty="0" smtClean="0"/>
              <a:t>Manage tasks and timeline</a:t>
            </a:r>
          </a:p>
          <a:p>
            <a:pPr algn="just" eaLnBrk="1" hangingPunct="1"/>
            <a:r>
              <a:rPr lang="en-US" sz="2400" dirty="0" smtClean="0"/>
              <a:t>Discuss agenda and planning</a:t>
            </a:r>
          </a:p>
          <a:p>
            <a:pPr algn="just" eaLnBrk="1" hangingPunct="1"/>
            <a:r>
              <a:rPr lang="en-US" sz="2400" dirty="0" smtClean="0"/>
              <a:t>Chat</a:t>
            </a:r>
          </a:p>
          <a:p>
            <a:pPr algn="just" eaLnBrk="1" hangingPunct="1"/>
            <a:r>
              <a:rPr lang="en-US" sz="2400" dirty="0" smtClean="0"/>
              <a:t>Collaborate </a:t>
            </a:r>
            <a:r>
              <a:rPr lang="en-US" sz="2400" dirty="0" smtClean="0"/>
              <a:t>on the same document</a:t>
            </a:r>
          </a:p>
          <a:p>
            <a:pPr marL="0" indent="0" algn="just" eaLnBrk="1" hangingPunct="1">
              <a:buFont typeface="Monotype Sorts" pitchFamily="2" charset="2"/>
              <a:buNone/>
            </a:pPr>
            <a:endParaRPr lang="en-US" sz="2800" dirty="0" smtClean="0"/>
          </a:p>
          <a:p>
            <a:pPr marL="0" indent="0" algn="just" eaLnBrk="1" hangingPunct="1">
              <a:buFont typeface="Monotype Sorts" pitchFamily="2" charset="2"/>
              <a:buNone/>
            </a:pPr>
            <a:endParaRPr lang="en-US" sz="1000" dirty="0" smtClean="0"/>
          </a:p>
          <a:p>
            <a:pPr marL="0" indent="0" eaLnBrk="1" hangingPunct="1">
              <a:buFont typeface="Monotype Sorts" pitchFamily="2" charset="2"/>
              <a:buNone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913108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A0C3D-E276-487B-AAFC-05F6D18DC6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1" y="1052736"/>
            <a:ext cx="8103891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20066" y="714182"/>
            <a:ext cx="7772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600" kern="0" dirty="0" smtClean="0"/>
              <a:t>Demonstration Site…</a:t>
            </a:r>
          </a:p>
        </p:txBody>
      </p:sp>
    </p:spTree>
    <p:extLst>
      <p:ext uri="{BB962C8B-B14F-4D97-AF65-F5344CB8AC3E}">
        <p14:creationId xmlns:p14="http://schemas.microsoft.com/office/powerpoint/2010/main" val="1495238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ITU-e">
  <a:themeElements>
    <a:clrScheme name="2_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2_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880C2705EEA489324CA77B38B90E5" ma:contentTypeVersion="3" ma:contentTypeDescription="Create a new document." ma:contentTypeScope="" ma:versionID="f68cb056260a401408c5659fa1f4d7b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573E0D-0EC0-4B84-B178-76F2151AEDC5}"/>
</file>

<file path=customXml/itemProps2.xml><?xml version="1.0" encoding="utf-8"?>
<ds:datastoreItem xmlns:ds="http://schemas.openxmlformats.org/officeDocument/2006/customXml" ds:itemID="{89898028-542D-4E58-9A2F-D1456C95BAC8}"/>
</file>

<file path=customXml/itemProps3.xml><?xml version="1.0" encoding="utf-8"?>
<ds:datastoreItem xmlns:ds="http://schemas.openxmlformats.org/officeDocument/2006/customXml" ds:itemID="{B263718F-8F4F-4BA3-B037-E72A953C685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32970</TotalTime>
  <Words>165</Words>
  <Application>Microsoft Office PowerPoint</Application>
  <PresentationFormat>On-screen Show (4:3)</PresentationFormat>
  <Paragraphs>53</Paragraphs>
  <Slides>10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Monotype Sorts</vt:lpstr>
      <vt:lpstr>Times New Roman</vt:lpstr>
      <vt:lpstr>Univers</vt:lpstr>
      <vt:lpstr>Verdana</vt:lpstr>
      <vt:lpstr>Wingdings</vt:lpstr>
      <vt:lpstr>Zurich BT</vt:lpstr>
      <vt:lpstr>2_ITU-e</vt:lpstr>
      <vt:lpstr>ITU-e</vt:lpstr>
      <vt:lpstr>SG17 Presentation Collaborative environment</vt:lpstr>
      <vt:lpstr>Objective</vt:lpstr>
      <vt:lpstr>Enabling tools</vt:lpstr>
      <vt:lpstr>Enabling tools : document sharing</vt:lpstr>
      <vt:lpstr>Enabling tools : Task management</vt:lpstr>
      <vt:lpstr>PowerPoint Presentation</vt:lpstr>
      <vt:lpstr>Enabling tools : Simplified sharing</vt:lpstr>
      <vt:lpstr>Demonstration</vt:lpstr>
      <vt:lpstr>PowerPoint Presentation</vt:lpstr>
      <vt:lpstr>www.itu.int/...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SG15 Meeting Presentation (July 2013)</dc:title>
  <dc:creator>ITU Strategic Planning &amp; Membership Department</dc:creator>
  <cp:keywords/>
  <dc:description>SPMmail@itu.int</dc:description>
  <cp:lastModifiedBy>Pittet, Dominique</cp:lastModifiedBy>
  <cp:revision>514</cp:revision>
  <cp:lastPrinted>2001-11-25T13:41:09Z</cp:lastPrinted>
  <dcterms:created xsi:type="dcterms:W3CDTF">2006-05-30T12:53:59Z</dcterms:created>
  <dcterms:modified xsi:type="dcterms:W3CDTF">2013-08-29T17:45:51Z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Language">
    <vt:lpwstr>English</vt:lpwstr>
  </property>
  <property fmtid="{D5CDD505-2E9C-101B-9397-08002B2CF9AE}" pid="4" name="ContentTypeId">
    <vt:lpwstr>0x01010066F880C2705EEA489324CA77B38B90E5</vt:lpwstr>
  </property>
  <property fmtid="{D5CDD505-2E9C-101B-9397-08002B2CF9AE}" pid="5" name="TaxKeyword">
    <vt:lpwstr/>
  </property>
</Properties>
</file>