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401" r:id="rId1"/>
  </p:sldMasterIdLst>
  <p:notesMasterIdLst>
    <p:notesMasterId r:id="rId53"/>
  </p:notesMasterIdLst>
  <p:handoutMasterIdLst>
    <p:handoutMasterId r:id="rId54"/>
  </p:handoutMasterIdLst>
  <p:sldIdLst>
    <p:sldId id="362" r:id="rId2"/>
    <p:sldId id="439" r:id="rId3"/>
    <p:sldId id="353" r:id="rId4"/>
    <p:sldId id="406" r:id="rId5"/>
    <p:sldId id="407" r:id="rId6"/>
    <p:sldId id="388" r:id="rId7"/>
    <p:sldId id="377" r:id="rId8"/>
    <p:sldId id="381" r:id="rId9"/>
    <p:sldId id="386" r:id="rId10"/>
    <p:sldId id="380" r:id="rId11"/>
    <p:sldId id="389" r:id="rId12"/>
    <p:sldId id="382" r:id="rId13"/>
    <p:sldId id="404" r:id="rId14"/>
    <p:sldId id="369" r:id="rId15"/>
    <p:sldId id="390" r:id="rId16"/>
    <p:sldId id="408" r:id="rId17"/>
    <p:sldId id="383" r:id="rId18"/>
    <p:sldId id="391" r:id="rId19"/>
    <p:sldId id="405" r:id="rId20"/>
    <p:sldId id="429" r:id="rId21"/>
    <p:sldId id="402" r:id="rId22"/>
    <p:sldId id="401" r:id="rId23"/>
    <p:sldId id="403" r:id="rId24"/>
    <p:sldId id="400" r:id="rId25"/>
    <p:sldId id="397" r:id="rId26"/>
    <p:sldId id="422" r:id="rId27"/>
    <p:sldId id="423" r:id="rId28"/>
    <p:sldId id="424" r:id="rId29"/>
    <p:sldId id="425" r:id="rId30"/>
    <p:sldId id="435" r:id="rId31"/>
    <p:sldId id="426" r:id="rId32"/>
    <p:sldId id="436" r:id="rId33"/>
    <p:sldId id="427" r:id="rId34"/>
    <p:sldId id="433" r:id="rId35"/>
    <p:sldId id="434" r:id="rId36"/>
    <p:sldId id="373" r:id="rId37"/>
    <p:sldId id="432" r:id="rId38"/>
    <p:sldId id="431" r:id="rId39"/>
    <p:sldId id="411" r:id="rId40"/>
    <p:sldId id="437" r:id="rId41"/>
    <p:sldId id="419" r:id="rId42"/>
    <p:sldId id="421" r:id="rId43"/>
    <p:sldId id="399" r:id="rId44"/>
    <p:sldId id="438" r:id="rId45"/>
    <p:sldId id="413" r:id="rId46"/>
    <p:sldId id="414" r:id="rId47"/>
    <p:sldId id="415" r:id="rId48"/>
    <p:sldId id="416" r:id="rId49"/>
    <p:sldId id="418" r:id="rId50"/>
    <p:sldId id="398" r:id="rId51"/>
    <p:sldId id="350" r:id="rId52"/>
  </p:sldIdLst>
  <p:sldSz cx="9144000" cy="6858000" type="screen4x3"/>
  <p:notesSz cx="6858000" cy="9715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2F2F2"/>
    <a:srgbClr val="FF66CC"/>
    <a:srgbClr val="00FF00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37" autoAdjust="0"/>
    <p:restoredTop sz="79232" autoAdjust="0"/>
  </p:normalViewPr>
  <p:slideViewPr>
    <p:cSldViewPr>
      <p:cViewPr varScale="1">
        <p:scale>
          <a:sx n="74" d="100"/>
          <a:sy n="74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616" y="-114"/>
      </p:cViewPr>
      <p:guideLst>
        <p:guide orient="horz" pos="306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799" cy="485775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200"/>
            </a:lvl1pPr>
          </a:lstStyle>
          <a:p>
            <a:fld id="{9EE5191A-03F2-429D-8A7D-1E06F93C0EE1}" type="datetimeFigureOut">
              <a:rPr lang="en-US" smtClean="0"/>
              <a:pPr/>
              <a:t>8/30/2011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28039"/>
            <a:ext cx="2971799" cy="485775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228039"/>
            <a:ext cx="2971799" cy="485775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200"/>
            </a:lvl1pPr>
          </a:lstStyle>
          <a:p>
            <a:fld id="{9DAF121F-8700-4672-8BB9-20160F125F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799" cy="485775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79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799" cy="485775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799" cy="485775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A72F1E-9EF5-40C5-96C8-C96AC237531E}" type="datetimeFigureOut">
              <a:rPr lang="en-US"/>
              <a:pPr>
                <a:defRPr/>
              </a:pPr>
              <a:t>8/30/2011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614864"/>
            <a:ext cx="5486400" cy="4371975"/>
          </a:xfrm>
          <a:prstGeom prst="rect">
            <a:avLst/>
          </a:prstGeom>
        </p:spPr>
        <p:txBody>
          <a:bodyPr vert="horz" lIns="90782" tIns="45391" rIns="90782" bIns="453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28039"/>
            <a:ext cx="2971799" cy="485775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228039"/>
            <a:ext cx="2971799" cy="485775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6EDE6B-C155-4AD3-B1CB-0F08E7839B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059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EDE6B-C155-4AD3-B1CB-0F08E7839B9C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90D61-E56C-47EA-AFEA-87AECD33035A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90D61-E56C-47EA-AFEA-87AECD33035A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B68DE-21C3-4A5D-9F37-C990CEC88FE7}" type="slidenum">
              <a:rPr lang="nb-NO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nb-NO" smtClean="0">
              <a:cs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EDE6B-C155-4AD3-B1CB-0F08E7839B9C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4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EDE6B-C155-4AD3-B1CB-0F08E7839B9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EDE6B-C155-4AD3-B1CB-0F08E7839B9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59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EDE6B-C155-4AD3-B1CB-0F08E7839B9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59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EDE6B-C155-4AD3-B1CB-0F08E7839B9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596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EDE6B-C155-4AD3-B1CB-0F08E7839B9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59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EDE6B-C155-4AD3-B1CB-0F08E7839B9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59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EDE6B-C155-4AD3-B1CB-0F08E7839B9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596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EDE6B-C155-4AD3-B1CB-0F08E7839B9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59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678615"/>
            <a:ext cx="9144000" cy="179387"/>
          </a:xfrm>
          <a:prstGeom prst="rect">
            <a:avLst/>
          </a:prstGeom>
          <a:solidFill>
            <a:srgbClr val="E0E1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>
              <a:cs typeface="Arial"/>
            </a:endParaRPr>
          </a:p>
        </p:txBody>
      </p:sp>
      <p:pic>
        <p:nvPicPr>
          <p:cNvPr id="5" name="Picture 7" descr="Logo2-so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4" y="863600"/>
            <a:ext cx="15049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9" y="1727202"/>
            <a:ext cx="5632450" cy="3059113"/>
          </a:xfrm>
          <a:solidFill>
            <a:srgbClr val="E0E1DD"/>
          </a:solidFill>
        </p:spPr>
        <p:txBody>
          <a:bodyPr wrap="square" lIns="324000" tIns="324000" rIns="324000" bIns="1836000" anchor="b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2990850"/>
            <a:ext cx="5343525" cy="628650"/>
          </a:xfrm>
        </p:spPr>
        <p:txBody>
          <a:bodyPr lIns="180000" tIns="0" rIns="180000" bIns="0"/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17A0D-743E-40E1-8A78-81E635F671F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05563" y="477838"/>
            <a:ext cx="201453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58776" y="477838"/>
            <a:ext cx="5894388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1F9C-CABF-4E7C-B610-006E076C11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8775" y="477838"/>
            <a:ext cx="6513513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58775" y="1511300"/>
            <a:ext cx="3954463" cy="4446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465638" y="1511300"/>
            <a:ext cx="3954462" cy="214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465638" y="3810000"/>
            <a:ext cx="3954462" cy="214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F7E3E-5361-46FB-A67C-CBEB4D0B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8229600" cy="4340237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224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508752"/>
            <a:ext cx="860425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508752"/>
            <a:ext cx="53975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87588-11B3-4273-A732-419A7E4A09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58775" y="1511300"/>
            <a:ext cx="3954463" cy="444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65638" y="1511300"/>
            <a:ext cx="3954462" cy="444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70E6-CCB0-4141-A450-AF1C34757CE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A7A0F-4394-40E2-809D-979BE1118A6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499227"/>
            <a:ext cx="860425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499227"/>
            <a:ext cx="53975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0431-D187-4689-B8BF-BF8CE5FB655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F392-549B-4DCF-97F5-DA7207783F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379AD-CEAA-45C8-B00C-EFD80F7103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77838"/>
            <a:ext cx="65135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360000" tIns="45720" rIns="36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6" y="1511300"/>
            <a:ext cx="8061325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45720" rIns="36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18252"/>
            <a:ext cx="8604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45720" rIns="18000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1E1E1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598864" y="1042988"/>
            <a:ext cx="5545137" cy="111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>
              <a:cs typeface="Arial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20631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45720" rIns="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1E1E1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F02180-60E6-414B-A19F-1625215CB08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749" y="548680"/>
            <a:ext cx="872058" cy="38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0" y="1042988"/>
            <a:ext cx="5545137" cy="111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2" r:id="rId1"/>
    <p:sldLayoutId id="2147485403" r:id="rId2"/>
    <p:sldLayoutId id="2147485404" r:id="rId3"/>
    <p:sldLayoutId id="2147485405" r:id="rId4"/>
    <p:sldLayoutId id="2147485406" r:id="rId5"/>
    <p:sldLayoutId id="2147485407" r:id="rId6"/>
    <p:sldLayoutId id="2147485408" r:id="rId7"/>
    <p:sldLayoutId id="2147485409" r:id="rId8"/>
    <p:sldLayoutId id="2147485410" r:id="rId9"/>
    <p:sldLayoutId id="2147485411" r:id="rId10"/>
    <p:sldLayoutId id="2147485412" r:id="rId11"/>
    <p:sldLayoutId id="2147485413" r:id="rId12"/>
    <p:sldLayoutId id="2147485414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895350" indent="-17462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57300" indent="-1809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619250" indent="-1809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76450" indent="-1809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533650" indent="-1809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2990850" indent="-1809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448050" indent="-1809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hyperlink" Target="http://www.altomdata.dk/media/imageCrops/20100702/nemid_imageCopy_a01ae2d3_crop_a081aeee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26.jpeg"/><Relationship Id="rId5" Type="http://schemas.openxmlformats.org/officeDocument/2006/relationships/hyperlink" Target="http://images.google.co.uk/imgres?imgurl=http://magnet.sandi.net/workshops/walklikealibrarian/evaluatesites/images/sdhsgirl.jpg&amp;imgrefurl=http://magnet.sandi.net/searching.html&amp;h=247&amp;w=300&amp;sz=28&amp;tbnid=Q_F186JyoB83bM:&amp;tbnh=91&amp;tbnw=111&amp;hl=en&amp;start=7&amp;prev=/images?q=using+internet&amp;svnum=10&amp;hl=en&amp;lr=&amp;safe=off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2.jpeg"/><Relationship Id="rId7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10" Type="http://schemas.openxmlformats.org/officeDocument/2006/relationships/image" Target="../media/image32.jpeg"/><Relationship Id="rId4" Type="http://schemas.openxmlformats.org/officeDocument/2006/relationships/hyperlink" Target="http://www.money.co.uk/php/callsite.php?channel=BSCG&amp;link=12738&amp;pageid=36668&amp;provider=1193&amp;subcatgroup=18&amp;subchannel=LOGO" TargetMode="External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2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gif"/><Relationship Id="rId10" Type="http://schemas.openxmlformats.org/officeDocument/2006/relationships/image" Target="../media/image32.jpeg"/><Relationship Id="rId4" Type="http://schemas.openxmlformats.org/officeDocument/2006/relationships/hyperlink" Target="http://www.money.co.uk/php/callsite.php?channel=BSCG&amp;link=12738&amp;pageid=36668&amp;provider=1193&amp;subcatgroup=18&amp;subchannel=LOGO" TargetMode="External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0.jpeg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.uk/imgres?imgurl=http://www.photo.net/philip-greenspun/photos/digiphotos/200108-nikon775-vienna/tram-in-front-of-opera-missed-moment.half.jpg&amp;imgrefurl=http://www.photo.net/equipment/nikon/775&amp;h=834&amp;w=630&amp;sz=163&amp;tbnid=m_5e-6pTLIJA1M:&amp;tbnh=143&amp;tbnw=108&amp;hl=en&amp;start=3&amp;prev=/images?q=tram&amp;svnum=10&amp;hl=en&amp;lr=&amp;safe=off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jpeg"/><Relationship Id="rId10" Type="http://schemas.openxmlformats.org/officeDocument/2006/relationships/image" Target="../media/image22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0.jpeg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.uk/imgres?imgurl=http://www.photo.net/philip-greenspun/photos/digiphotos/200108-nikon775-vienna/tram-in-front-of-opera-missed-moment.half.jpg&amp;imgrefurl=http://www.photo.net/equipment/nikon/775&amp;h=834&amp;w=630&amp;sz=163&amp;tbnid=m_5e-6pTLIJA1M:&amp;tbnh=143&amp;tbnw=108&amp;hl=en&amp;start=3&amp;prev=/images?q=tram&amp;svnum=10&amp;hl=en&amp;lr=&amp;safe=off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jpeg"/><Relationship Id="rId10" Type="http://schemas.openxmlformats.org/officeDocument/2006/relationships/image" Target="../media/image22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.uk/imgres?imgurl=http://www.photo.net/philip-greenspun/photos/digiphotos/200108-nikon775-vienna/tram-in-front-of-opera-missed-moment.half.jpg&amp;imgrefurl=http://www.photo.net/equipment/nikon/775&amp;h=834&amp;w=630&amp;sz=163&amp;tbnid=m_5e-6pTLIJA1M:&amp;tbnh=143&amp;tbnw=108&amp;hl=en&amp;start=3&amp;prev=/images?q=tram&amp;svnum=10&amp;hl=en&amp;lr=&amp;safe=off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hyperlink" Target="http://images.google.co.uk/imgres?imgurl=http://magnet.sandi.net/workshops/walklikealibrarian/evaluatesites/images/sdhsgirl.jpg&amp;imgrefurl=http://magnet.sandi.net/searching.html&amp;h=247&amp;w=300&amp;sz=28&amp;tbnid=Q_F186JyoB83bM:&amp;tbnh=91&amp;tbnw=111&amp;hl=en&amp;start=7&amp;prev=/images?q=using+internet&amp;svnum=10&amp;hl=en&amp;lr=&amp;safe=of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e 9" descr="GettyImages_sb10068962v-001.jpg"/>
          <p:cNvPicPr>
            <a:picLocks noChangeAspect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428625" y="369888"/>
            <a:ext cx="7737475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600" b="1" dirty="0" smtClean="0">
                <a:solidFill>
                  <a:srgbClr val="0070C0"/>
                </a:solidFill>
              </a:rPr>
              <a:t>3rd Generation eID</a:t>
            </a:r>
          </a:p>
          <a:p>
            <a:pPr>
              <a:spcBef>
                <a:spcPct val="50000"/>
              </a:spcBef>
            </a:pPr>
            <a:r>
              <a:rPr lang="da-DK" sz="2000" dirty="0" smtClean="0">
                <a:solidFill>
                  <a:srgbClr val="0070C0"/>
                </a:solidFill>
              </a:rPr>
              <a:t>Agile eIDs for </a:t>
            </a:r>
            <a:r>
              <a:rPr lang="da-DK" sz="2000" dirty="0">
                <a:solidFill>
                  <a:srgbClr val="0070C0"/>
                </a:solidFill>
              </a:rPr>
              <a:t>W</a:t>
            </a:r>
            <a:r>
              <a:rPr lang="da-DK" sz="2000" dirty="0" smtClean="0">
                <a:solidFill>
                  <a:srgbClr val="0070C0"/>
                </a:solidFill>
              </a:rPr>
              <a:t>idespread National Use</a:t>
            </a:r>
          </a:p>
          <a:p>
            <a:pPr>
              <a:spcBef>
                <a:spcPct val="50000"/>
              </a:spcBef>
            </a:pPr>
            <a:endParaRPr lang="da-DK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da-DK" dirty="0" smtClean="0">
                <a:solidFill>
                  <a:srgbClr val="0070C0"/>
                </a:solidFill>
              </a:rPr>
              <a:t>Jon Shamah</a:t>
            </a:r>
          </a:p>
          <a:p>
            <a:pPr>
              <a:spcBef>
                <a:spcPts val="0"/>
              </a:spcBef>
            </a:pPr>
            <a:r>
              <a:rPr lang="da-DK" dirty="0" smtClean="0">
                <a:solidFill>
                  <a:srgbClr val="0070C0"/>
                </a:solidFill>
              </a:rPr>
              <a:t>30 August 2011</a:t>
            </a:r>
          </a:p>
          <a:p>
            <a:pPr>
              <a:spcBef>
                <a:spcPct val="50000"/>
              </a:spcBef>
            </a:pPr>
            <a:endParaRPr lang="da-DK" sz="20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085184"/>
            <a:ext cx="2530930" cy="9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76456" y="6641560"/>
            <a:ext cx="3866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 smtClean="0"/>
              <a:t>V1.00</a:t>
            </a:r>
            <a:endParaRPr lang="en-GB" sz="600" dirty="0"/>
          </a:p>
        </p:txBody>
      </p:sp>
      <p:sp>
        <p:nvSpPr>
          <p:cNvPr id="3" name="TextBox 2"/>
          <p:cNvSpPr txBox="1"/>
          <p:nvPr/>
        </p:nvSpPr>
        <p:spPr>
          <a:xfrm>
            <a:off x="6516216" y="488322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Northern Europe’s leading Payments and Identity Services Provider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400431-D187-4689-B8BF-BF8CE5FB655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846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 Generation eID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6" y="1549935"/>
            <a:ext cx="5161758" cy="23762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On-line use only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Mainly Bank or Private Sector owned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PKI stored centrally</a:t>
            </a:r>
          </a:p>
          <a:p>
            <a:r>
              <a:rPr lang="en-GB" dirty="0" smtClean="0"/>
              <a:t>Released by a On-Time Password device</a:t>
            </a:r>
          </a:p>
          <a:p>
            <a:r>
              <a:rPr lang="en-GB" dirty="0" smtClean="0"/>
              <a:t>Multiple authentication methods with ‘</a:t>
            </a:r>
            <a:r>
              <a:rPr lang="en-GB" dirty="0" err="1" smtClean="0"/>
              <a:t>platformless</a:t>
            </a:r>
            <a:r>
              <a:rPr lang="en-GB" dirty="0" smtClean="0"/>
              <a:t>’ option</a:t>
            </a:r>
          </a:p>
          <a:p>
            <a:endParaRPr lang="en-GB" dirty="0"/>
          </a:p>
          <a:p>
            <a:r>
              <a:rPr lang="en-GB" dirty="0" smtClean="0"/>
              <a:t>Example: 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40158"/>
            <a:ext cx="1731035" cy="99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87" y="3122323"/>
            <a:ext cx="1750122" cy="175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609" y="1714646"/>
            <a:ext cx="1293205" cy="140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ttp://www.gi-de.com/gd_media/media/bilder/product_images/mobile_security/strong_authentication/EMV_persp_100801_IMAGE_1C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34" y="4503734"/>
            <a:ext cx="1707085" cy="11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e billede i fuld størrels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4734428"/>
            <a:ext cx="1061392" cy="67929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91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 Generation </a:t>
            </a:r>
            <a:r>
              <a:rPr lang="en-GB" dirty="0" err="1" smtClean="0"/>
              <a:t>eID</a:t>
            </a:r>
            <a:r>
              <a:rPr lang="en-GB" dirty="0" smtClean="0"/>
              <a:t> Schemes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9346" y="1454833"/>
            <a:ext cx="5161758" cy="3846375"/>
          </a:xfrm>
        </p:spPr>
        <p:txBody>
          <a:bodyPr/>
          <a:lstStyle/>
          <a:p>
            <a:r>
              <a:rPr lang="en-GB" dirty="0" smtClean="0"/>
              <a:t>No travel document</a:t>
            </a:r>
          </a:p>
          <a:p>
            <a:r>
              <a:rPr lang="en-GB" dirty="0" smtClean="0"/>
              <a:t>Cannot be used for ad-hoc digital signing</a:t>
            </a:r>
          </a:p>
          <a:p>
            <a:r>
              <a:rPr lang="en-GB" dirty="0" smtClean="0"/>
              <a:t>Server form and on-line digital signing</a:t>
            </a:r>
          </a:p>
          <a:p>
            <a:r>
              <a:rPr lang="en-GB" dirty="0" smtClean="0"/>
              <a:t>Uses existing registration processes via banks, </a:t>
            </a:r>
            <a:r>
              <a:rPr lang="en-GB" dirty="0" err="1" smtClean="0"/>
              <a:t>telco</a:t>
            </a:r>
            <a:r>
              <a:rPr lang="en-GB" dirty="0" smtClean="0"/>
              <a:t> operators and local government</a:t>
            </a:r>
          </a:p>
          <a:p>
            <a:r>
              <a:rPr lang="en-GB" dirty="0" smtClean="0"/>
              <a:t>Simple to use</a:t>
            </a:r>
          </a:p>
          <a:p>
            <a:r>
              <a:rPr lang="en-GB" dirty="0" smtClean="0"/>
              <a:t>Fast deployment</a:t>
            </a:r>
          </a:p>
          <a:p>
            <a:r>
              <a:rPr lang="en-GB" dirty="0" smtClean="0"/>
              <a:t>Low-support costs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40158"/>
            <a:ext cx="1731035" cy="99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87" y="3122323"/>
            <a:ext cx="1750122" cy="175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609" y="1714646"/>
            <a:ext cx="1293205" cy="140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ttp://www.gi-de.com/gd_media/media/bilder/product_images/mobile_security/strong_authentication/EMV_persp_100801_IMAGE_1C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34" y="4503734"/>
            <a:ext cx="1707085" cy="11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5805264"/>
            <a:ext cx="769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Low cost to implement, fast to deploy, and light to support,</a:t>
            </a:r>
          </a:p>
          <a:p>
            <a:r>
              <a:rPr lang="en-GB" sz="2000" dirty="0">
                <a:solidFill>
                  <a:srgbClr val="FF0000"/>
                </a:solidFill>
              </a:rPr>
              <a:t>b</a:t>
            </a:r>
            <a:r>
              <a:rPr lang="en-GB" sz="2000" dirty="0" smtClean="0">
                <a:solidFill>
                  <a:srgbClr val="FF0000"/>
                </a:solidFill>
              </a:rPr>
              <a:t>ut no off-line capability and cannot be used as an ID card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67544" y="5907179"/>
            <a:ext cx="504056" cy="504056"/>
          </a:xfrm>
          <a:prstGeom prst="ellipse">
            <a:avLst/>
          </a:prstGeom>
          <a:solidFill>
            <a:schemeClr val="tx2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87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6513513" cy="576262"/>
          </a:xfrm>
        </p:spPr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 Generation </a:t>
            </a:r>
            <a:r>
              <a:rPr lang="en-GB" dirty="0" err="1" smtClean="0"/>
              <a:t>eID</a:t>
            </a:r>
            <a:r>
              <a:rPr lang="en-GB" dirty="0" smtClean="0"/>
              <a:t> Architecture</a:t>
            </a:r>
            <a:endParaRPr lang="en-GB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31" y="5774813"/>
            <a:ext cx="821653" cy="89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blog.norway.com/wp-content/uploads/2009/09/dnb_nor_654062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62" y="1303521"/>
            <a:ext cx="1600294" cy="9013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sdhsgir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39" y="4544873"/>
            <a:ext cx="1270544" cy="104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b="9891"/>
          <a:stretch/>
        </p:blipFill>
        <p:spPr bwMode="auto">
          <a:xfrm>
            <a:off x="6156176" y="1667403"/>
            <a:ext cx="1676831" cy="121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t="-1" b="6789"/>
          <a:stretch/>
        </p:blipFill>
        <p:spPr bwMode="auto">
          <a:xfrm>
            <a:off x="6994592" y="3169570"/>
            <a:ext cx="1647116" cy="102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>
            <a:stCxn id="1027" idx="1"/>
            <a:endCxn id="18" idx="3"/>
          </p:cNvCxnSpPr>
          <p:nvPr/>
        </p:nvCxnSpPr>
        <p:spPr bwMode="auto">
          <a:xfrm flipH="1">
            <a:off x="3826246" y="2273599"/>
            <a:ext cx="2329930" cy="2002001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028" idx="1"/>
            <a:endCxn id="18" idx="3"/>
          </p:cNvCxnSpPr>
          <p:nvPr/>
        </p:nvCxnSpPr>
        <p:spPr bwMode="auto">
          <a:xfrm flipH="1">
            <a:off x="3826246" y="3682886"/>
            <a:ext cx="3168346" cy="592714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9" idx="1"/>
            <a:endCxn id="18" idx="3"/>
          </p:cNvCxnSpPr>
          <p:nvPr/>
        </p:nvCxnSpPr>
        <p:spPr bwMode="auto">
          <a:xfrm flipH="1" flipV="1">
            <a:off x="3826246" y="4275600"/>
            <a:ext cx="3246293" cy="789843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892522" y="2979984"/>
            <a:ext cx="2933724" cy="2049268"/>
            <a:chOff x="892522" y="2979984"/>
            <a:chExt cx="2933724" cy="2049268"/>
          </a:xfrm>
        </p:grpSpPr>
        <p:pic>
          <p:nvPicPr>
            <p:cNvPr id="1030" name="Picture 6" descr="http://www.blogcdn.com/www.engadget.com/media/2007/01/hp_mediasmartserver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325" y="2979984"/>
              <a:ext cx="1591498" cy="2049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 descr="http://1.2.3.13/bmi/www.mysecurecyberspace.com/encyclopedia/index/digitalcertificate.pic1.jpe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364" y="3796012"/>
              <a:ext cx="823882" cy="95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http://1.2.3.13/bmi/www.mysecurecyberspace.com/encyclopedia/index/digitalcertificate.pic1.jpe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363" y="3358889"/>
              <a:ext cx="492633" cy="57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1" descr="http://1.2.3.13/bmi/www.mysecurecyberspace.com/encyclopedia/index/digitalcertificate.pic1.jpe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244" y="3481098"/>
              <a:ext cx="492633" cy="57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http://1.2.3.13/bmi/www.mysecurecyberspace.com/encyclopedia/index/digitalcertificate.pic1.jpe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186" y="3645654"/>
              <a:ext cx="492633" cy="57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1" descr="http://1.2.3.13/bmi/www.mysecurecyberspace.com/encyclopedia/index/digitalcertificate.pic1.jpe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888" y="3714770"/>
              <a:ext cx="492633" cy="57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1" descr="http://1.2.3.13/bmi/www.mysecurecyberspace.com/encyclopedia/index/digitalcertificate.pic1.jpe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502" y="3808713"/>
              <a:ext cx="492633" cy="57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1" descr="http://1.2.3.13/bmi/www.mysecurecyberspace.com/encyclopedia/index/digitalcertificate.pic1.jpe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145" y="3961334"/>
              <a:ext cx="492633" cy="57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1" descr="http://1.2.3.13/bmi/www.mysecurecyberspace.com/encyclopedia/index/digitalcertificate.pic1.jpe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22" y="3360384"/>
              <a:ext cx="492633" cy="57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1" descr="http://1.2.3.13/bmi/www.mysecurecyberspace.com/encyclopedia/index/digitalcertificate.pic1.jpe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942" y="3521948"/>
              <a:ext cx="492633" cy="57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1" descr="http://1.2.3.13/bmi/www.mysecurecyberspace.com/encyclopedia/index/digitalcertificate.pic1.jpe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560" y="3645653"/>
              <a:ext cx="492633" cy="57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1" descr="http://1.2.3.13/bmi/www.mysecurecyberspace.com/encyclopedia/index/digitalcertificate.pic1.jpe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046" y="3808713"/>
              <a:ext cx="492633" cy="57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1" descr="http://1.2.3.13/bmi/www.mysecurecyberspace.com/encyclopedia/index/digitalcertificate.pic1.jpe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298" y="3893967"/>
              <a:ext cx="492633" cy="57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1" descr="http://1.2.3.13/bmi/www.mysecurecyberspace.com/encyclopedia/index/digitalcertificate.pic1.jpe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869" y="4001535"/>
              <a:ext cx="492633" cy="57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Straight Connector 2"/>
          <p:cNvCxnSpPr>
            <a:stCxn id="18" idx="2"/>
            <a:endCxn id="13" idx="0"/>
          </p:cNvCxnSpPr>
          <p:nvPr/>
        </p:nvCxnSpPr>
        <p:spPr bwMode="auto">
          <a:xfrm flipH="1">
            <a:off x="2243758" y="4755188"/>
            <a:ext cx="1170547" cy="1019625"/>
          </a:xfrm>
          <a:prstGeom prst="line">
            <a:avLst/>
          </a:prstGeom>
          <a:solidFill>
            <a:schemeClr val="tx2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" name="Picture 2" descr="http://blog.norway.com/wp-content/uploads/2009/09/dnb_nor_654062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68" y="1484784"/>
            <a:ext cx="1600294" cy="9013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blog.norway.com/wp-content/uploads/2009/09/dnb_nor_654062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36" y="1667403"/>
            <a:ext cx="1600294" cy="9013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>
            <a:endCxn id="41" idx="2"/>
          </p:cNvCxnSpPr>
          <p:nvPr/>
        </p:nvCxnSpPr>
        <p:spPr bwMode="auto">
          <a:xfrm flipH="1" flipV="1">
            <a:off x="2695283" y="2568746"/>
            <a:ext cx="62791" cy="600824"/>
          </a:xfrm>
          <a:prstGeom prst="line">
            <a:avLst/>
          </a:prstGeom>
          <a:solidFill>
            <a:schemeClr val="tx2"/>
          </a:solidFill>
          <a:ln w="571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1021942" y="5586012"/>
            <a:ext cx="2531881" cy="1083185"/>
          </a:xfrm>
          <a:prstGeom prst="ellipse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003" y="4699730"/>
            <a:ext cx="182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Central server stores keys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1292" y="1647463"/>
            <a:ext cx="182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Private Sector provides Identity Assurance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23700" y="5586012"/>
            <a:ext cx="182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One Time Password authenticates and instructs to release keys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49574" y="3173321"/>
            <a:ext cx="1825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User is logged 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729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3" descr="greatbe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8215338" cy="4302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91264" cy="523220"/>
          </a:xfrm>
        </p:spPr>
        <p:txBody>
          <a:bodyPr/>
          <a:lstStyle/>
          <a:p>
            <a:r>
              <a:rPr lang="da-DK" dirty="0"/>
              <a:t>Agile eIDs for Widespread National </a:t>
            </a:r>
            <a:r>
              <a:rPr lang="da-DK" dirty="0" smtClean="0"/>
              <a:t>Use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1CDAC5-838F-4F12-B2BD-990B162A9F12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2987824" y="1700808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FF0000"/>
              </a:buClr>
              <a:buSzPct val="118000"/>
              <a:buFont typeface="Arial" pitchFamily="34" charset="0"/>
              <a:buChar char="•"/>
            </a:pPr>
            <a:r>
              <a:rPr lang="da-DK" sz="24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180975" indent="-180975">
              <a:buClr>
                <a:srgbClr val="FF0000"/>
              </a:buClr>
              <a:buSzPct val="118000"/>
              <a:buFont typeface="Arial" pitchFamily="34" charset="0"/>
              <a:buChar char="•"/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1st and 2nd Generation Architectures</a:t>
            </a:r>
          </a:p>
          <a:p>
            <a:pPr marL="180975" indent="-180975">
              <a:buClr>
                <a:srgbClr val="FF0000"/>
              </a:buClr>
              <a:buSzPct val="118000"/>
              <a:buFont typeface="Arial" pitchFamily="34" charset="0"/>
              <a:buChar char="•"/>
            </a:pPr>
            <a:r>
              <a:rPr lang="da-DK" sz="2400" dirty="0"/>
              <a:t>3rd Generation </a:t>
            </a:r>
            <a:r>
              <a:rPr lang="da-DK" sz="2400" dirty="0" smtClean="0"/>
              <a:t>Architectures</a:t>
            </a:r>
            <a:endParaRPr lang="da-DK" sz="2400" dirty="0"/>
          </a:p>
        </p:txBody>
      </p:sp>
      <p:sp>
        <p:nvSpPr>
          <p:cNvPr id="18434" name="AutoShape 2" descr="https://www.nemid.nu/_shared/images/om_nemid_forside_splash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7706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Generation </a:t>
            </a:r>
            <a:r>
              <a:rPr lang="en-GB" dirty="0" err="1" smtClean="0"/>
              <a:t>eID</a:t>
            </a:r>
            <a:r>
              <a:rPr lang="en-GB" dirty="0" smtClean="0"/>
              <a:t> – </a:t>
            </a:r>
            <a:r>
              <a:rPr lang="en-GB" dirty="0" err="1" smtClean="0"/>
              <a:t>EcoSystem</a:t>
            </a:r>
            <a:endParaRPr lang="en-GB" dirty="0"/>
          </a:p>
        </p:txBody>
      </p:sp>
      <p:pic>
        <p:nvPicPr>
          <p:cNvPr id="3" name="Picture 2" descr="C:\Users\Jon\Desktop\img68894654accfdb83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4" t="29886" r="15755" b="20818"/>
          <a:stretch/>
        </p:blipFill>
        <p:spPr bwMode="auto">
          <a:xfrm>
            <a:off x="503786" y="1539662"/>
            <a:ext cx="2160240" cy="10970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blog.norway.com/wp-content/uploads/2009/09/dnb_nor_654062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39" y="3161235"/>
            <a:ext cx="1600294" cy="9013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.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6" y="4588539"/>
            <a:ext cx="1903859" cy="5755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heberryfix.com/wp-content/uploads/telefonic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63" y="1656707"/>
            <a:ext cx="1935639" cy="9800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opnews.com.sg/images/carrefour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81" y="3371813"/>
            <a:ext cx="1394347" cy="108201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ari373.files.wordpress.com/2010/03/mcdonalds_logo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16241" r="6857" b="12217"/>
          <a:stretch/>
        </p:blipFill>
        <p:spPr bwMode="auto">
          <a:xfrm>
            <a:off x="4416317" y="3161235"/>
            <a:ext cx="1571048" cy="13092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weekeurope.co.uk/wp-content/uploads/2010/08/zurich_insurance_log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52" y="1562846"/>
            <a:ext cx="1647607" cy="10738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7624" y="5877272"/>
            <a:ext cx="6964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 multitude of brands providing credentials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7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22" y="3869157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26" y="2396939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31" y="2413034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02" y="4166035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445" y="4348745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59" y="2413034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30" y="5001242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717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Generation </a:t>
            </a:r>
            <a:r>
              <a:rPr lang="en-GB" dirty="0" err="1" smtClean="0"/>
              <a:t>eID</a:t>
            </a:r>
            <a:r>
              <a:rPr lang="en-GB" dirty="0" smtClean="0"/>
              <a:t> – </a:t>
            </a:r>
            <a:r>
              <a:rPr lang="en-GB" dirty="0" err="1" smtClean="0"/>
              <a:t>EcoSystem</a:t>
            </a:r>
            <a:endParaRPr lang="en-GB" dirty="0"/>
          </a:p>
        </p:txBody>
      </p:sp>
      <p:pic>
        <p:nvPicPr>
          <p:cNvPr id="3" name="Picture 2" descr="C:\Users\Jon\Desktop\img68894654accfdb83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4" t="29886" r="15755" b="20818"/>
          <a:stretch/>
        </p:blipFill>
        <p:spPr bwMode="auto">
          <a:xfrm>
            <a:off x="503786" y="1539662"/>
            <a:ext cx="2160240" cy="10970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blog.norway.com/wp-content/uploads/2009/09/dnb_nor_654062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39" y="3161235"/>
            <a:ext cx="1600294" cy="9013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.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6" y="4588539"/>
            <a:ext cx="1903859" cy="5755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heberryfix.com/wp-content/uploads/telefonic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63" y="1656707"/>
            <a:ext cx="1935639" cy="9800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opnews.com.sg/images/carrefour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81" y="3371813"/>
            <a:ext cx="1394347" cy="108201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ari373.files.wordpress.com/2010/03/mcdonalds_logo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16241" r="6857" b="12217"/>
          <a:stretch/>
        </p:blipFill>
        <p:spPr bwMode="auto">
          <a:xfrm>
            <a:off x="4416317" y="3161235"/>
            <a:ext cx="1571048" cy="13092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weekeurope.co.uk/wp-content/uploads/2010/08/zurich_insurance_log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52" y="1562846"/>
            <a:ext cx="1647607" cy="10738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1249" y="6093296"/>
            <a:ext cx="81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Mixed with existing government issued credentials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7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22" y="3869157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26" y="2396939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31" y="2413034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02" y="4166035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445" y="4348745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59" y="2413034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30" y="5001242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c.europa.eu/idabc/servlets/ImageServerbd86html.html?fuseAction=fetchImage&amp;id=20161&amp;width=510&amp;height=15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41"/>
          <a:stretch/>
        </p:blipFill>
        <p:spPr bwMode="auto">
          <a:xfrm>
            <a:off x="3866172" y="4788721"/>
            <a:ext cx="1507284" cy="9046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ronderslev.dk/TopMenu/Borgerservice/~/media/website/RightBannerArea_Billeder/nem_id%20jpg.ash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97" y="5109220"/>
            <a:ext cx="1884432" cy="73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87" y="5480830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41" y="5466584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31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Benefits?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eID Card may already be distributed</a:t>
            </a:r>
          </a:p>
          <a:p>
            <a:pPr lvl="1"/>
            <a:r>
              <a:rPr lang="en-GB" dirty="0" smtClean="0"/>
              <a:t>Travel Document</a:t>
            </a:r>
          </a:p>
          <a:p>
            <a:pPr lvl="1"/>
            <a:r>
              <a:rPr lang="en-GB" dirty="0" smtClean="0"/>
              <a:t>Offline ID Card</a:t>
            </a:r>
          </a:p>
          <a:p>
            <a:pPr lvl="1"/>
            <a:endParaRPr lang="en-GB" dirty="0"/>
          </a:p>
          <a:p>
            <a:r>
              <a:rPr lang="en-GB" dirty="0" smtClean="0"/>
              <a:t>Many Governments may be nervous to have 3</a:t>
            </a:r>
            <a:r>
              <a:rPr lang="en-GB" baseline="30000" dirty="0" smtClean="0"/>
              <a:t>rd</a:t>
            </a:r>
            <a:r>
              <a:rPr lang="en-GB" dirty="0" smtClean="0"/>
              <a:t> party applications residing on the credential</a:t>
            </a:r>
          </a:p>
          <a:p>
            <a:endParaRPr lang="en-GB" dirty="0"/>
          </a:p>
          <a:p>
            <a:r>
              <a:rPr lang="en-GB"/>
              <a:t>M</a:t>
            </a:r>
            <a:r>
              <a:rPr lang="en-GB" smtClean="0"/>
              <a:t>any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parties may not be happy to be associated with the State and/or give up their own branding</a:t>
            </a:r>
          </a:p>
          <a:p>
            <a:endParaRPr lang="en-GB" dirty="0"/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Generation eID enables Relying Parties to benefit from privately operated </a:t>
            </a:r>
            <a:r>
              <a:rPr lang="en-GB" dirty="0" err="1" smtClean="0"/>
              <a:t>eIDs</a:t>
            </a:r>
            <a:r>
              <a:rPr lang="en-GB" dirty="0" smtClean="0"/>
              <a:t> anchored to a government credential.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311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Generation </a:t>
            </a:r>
            <a:r>
              <a:rPr lang="en-GB" dirty="0" err="1" smtClean="0"/>
              <a:t>eID</a:t>
            </a:r>
            <a:r>
              <a:rPr lang="en-GB" dirty="0" smtClean="0"/>
              <a:t> Architecture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36264" y="5957737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eID</a:t>
            </a:r>
            <a:r>
              <a:rPr lang="en-GB" sz="2800" dirty="0" smtClean="0">
                <a:solidFill>
                  <a:srgbClr val="FF0000"/>
                </a:solidFill>
              </a:rPr>
              <a:t> as a 3–Tier Architecture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02327" y="1908419"/>
            <a:ext cx="1323322" cy="129614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HUB</a:t>
            </a:r>
          </a:p>
        </p:txBody>
      </p:sp>
      <p:sp>
        <p:nvSpPr>
          <p:cNvPr id="9" name="Oval 8"/>
          <p:cNvSpPr/>
          <p:nvPr/>
        </p:nvSpPr>
        <p:spPr>
          <a:xfrm>
            <a:off x="3802327" y="3760068"/>
            <a:ext cx="1323322" cy="129614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HUB</a:t>
            </a:r>
          </a:p>
        </p:txBody>
      </p:sp>
      <p:pic>
        <p:nvPicPr>
          <p:cNvPr id="10" name="Picture 9" descr="C:\Users\Jon\Desktop\img68894654accfdb83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4" t="29886" r="15755" b="20818"/>
          <a:stretch/>
        </p:blipFill>
        <p:spPr bwMode="auto">
          <a:xfrm>
            <a:off x="560003" y="1457204"/>
            <a:ext cx="1692426" cy="85949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cari373.files.wordpress.com/2010/03/mcdonalds_logo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16241" r="6857" b="12217"/>
          <a:stretch/>
        </p:blipFill>
        <p:spPr bwMode="auto">
          <a:xfrm>
            <a:off x="681381" y="4238107"/>
            <a:ext cx="1571048" cy="13092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34" y="3625739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29" y="2076903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66" y="5242907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norfiden.files.wordpress.com/2010/11/id-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9" y="1971758"/>
            <a:ext cx="931846" cy="58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>
            <a:stCxn id="10" idx="3"/>
            <a:endCxn id="8" idx="2"/>
          </p:cNvCxnSpPr>
          <p:nvPr/>
        </p:nvCxnSpPr>
        <p:spPr bwMode="auto">
          <a:xfrm>
            <a:off x="2252429" y="1886951"/>
            <a:ext cx="1549898" cy="669540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72" name="Straight Connector 3071"/>
          <p:cNvCxnSpPr>
            <a:stCxn id="11" idx="3"/>
            <a:endCxn id="8" idx="2"/>
          </p:cNvCxnSpPr>
          <p:nvPr/>
        </p:nvCxnSpPr>
        <p:spPr bwMode="auto">
          <a:xfrm flipV="1">
            <a:off x="1934845" y="2556491"/>
            <a:ext cx="1867482" cy="811998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7" name="Straight Connector 3076"/>
          <p:cNvCxnSpPr>
            <a:stCxn id="11" idx="3"/>
            <a:endCxn id="9" idx="2"/>
          </p:cNvCxnSpPr>
          <p:nvPr/>
        </p:nvCxnSpPr>
        <p:spPr bwMode="auto">
          <a:xfrm>
            <a:off x="1934845" y="3368489"/>
            <a:ext cx="1867482" cy="1039651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79" name="Straight Connector 3078"/>
          <p:cNvCxnSpPr>
            <a:stCxn id="15" idx="3"/>
            <a:endCxn id="9" idx="2"/>
          </p:cNvCxnSpPr>
          <p:nvPr/>
        </p:nvCxnSpPr>
        <p:spPr bwMode="auto">
          <a:xfrm flipV="1">
            <a:off x="2252429" y="4408140"/>
            <a:ext cx="1549898" cy="484571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81" name="Straight Connector 3080"/>
          <p:cNvCxnSpPr>
            <a:stCxn id="15" idx="3"/>
            <a:endCxn id="8" idx="2"/>
          </p:cNvCxnSpPr>
          <p:nvPr/>
        </p:nvCxnSpPr>
        <p:spPr bwMode="auto">
          <a:xfrm flipV="1">
            <a:off x="2252429" y="2556491"/>
            <a:ext cx="1549898" cy="2336220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0" name="Picture 13" descr="tram-in-front-of-opera-missed-momen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2573" r="4613" b="4823"/>
          <a:stretch>
            <a:fillRect/>
          </a:stretch>
        </p:blipFill>
        <p:spPr bwMode="auto">
          <a:xfrm>
            <a:off x="7670171" y="3437669"/>
            <a:ext cx="853877" cy="11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 descr="Student using Intern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38967"/>
            <a:ext cx="1080120" cy="88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3" descr="_214989_bank_counter_3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493" r="2083" b="3831"/>
          <a:stretch>
            <a:fillRect/>
          </a:stretch>
        </p:blipFill>
        <p:spPr bwMode="auto">
          <a:xfrm>
            <a:off x="6127868" y="4305419"/>
            <a:ext cx="1163197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.norway.com/wp-content/uploads/2009/09/dnb_nor_654062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1" y="2917817"/>
            <a:ext cx="1600294" cy="9013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b="9891"/>
          <a:stretch/>
        </p:blipFill>
        <p:spPr bwMode="auto">
          <a:xfrm>
            <a:off x="5566979" y="1230561"/>
            <a:ext cx="989218" cy="71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91" name="Straight Connector 3090"/>
          <p:cNvCxnSpPr>
            <a:stCxn id="55" idx="2"/>
            <a:endCxn id="8" idx="6"/>
          </p:cNvCxnSpPr>
          <p:nvPr/>
        </p:nvCxnSpPr>
        <p:spPr bwMode="auto">
          <a:xfrm flipH="1">
            <a:off x="5125649" y="1945790"/>
            <a:ext cx="935939" cy="610701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Straight Connector 3092"/>
          <p:cNvCxnSpPr>
            <a:stCxn id="73" idx="1"/>
            <a:endCxn id="8" idx="6"/>
          </p:cNvCxnSpPr>
          <p:nvPr/>
        </p:nvCxnSpPr>
        <p:spPr bwMode="auto">
          <a:xfrm flipH="1">
            <a:off x="5125649" y="1849933"/>
            <a:ext cx="2331701" cy="706558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5" name="Straight Connector 3094"/>
          <p:cNvCxnSpPr>
            <a:stCxn id="51" idx="1"/>
            <a:endCxn id="9" idx="6"/>
          </p:cNvCxnSpPr>
          <p:nvPr/>
        </p:nvCxnSpPr>
        <p:spPr bwMode="auto">
          <a:xfrm flipH="1">
            <a:off x="5125649" y="3379543"/>
            <a:ext cx="742495" cy="1028597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8" name="Straight Connector 3097"/>
          <p:cNvCxnSpPr>
            <a:stCxn id="8" idx="6"/>
            <a:endCxn id="51" idx="1"/>
          </p:cNvCxnSpPr>
          <p:nvPr/>
        </p:nvCxnSpPr>
        <p:spPr bwMode="auto">
          <a:xfrm>
            <a:off x="5125649" y="2556491"/>
            <a:ext cx="742495" cy="823052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0" name="Straight Connector 3099"/>
          <p:cNvCxnSpPr>
            <a:stCxn id="9" idx="6"/>
            <a:endCxn id="53" idx="1"/>
          </p:cNvCxnSpPr>
          <p:nvPr/>
        </p:nvCxnSpPr>
        <p:spPr bwMode="auto">
          <a:xfrm>
            <a:off x="5125649" y="4408140"/>
            <a:ext cx="1002219" cy="242285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2" name="Straight Connector 3101"/>
          <p:cNvCxnSpPr>
            <a:stCxn id="9" idx="6"/>
            <a:endCxn id="50" idx="1"/>
          </p:cNvCxnSpPr>
          <p:nvPr/>
        </p:nvCxnSpPr>
        <p:spPr bwMode="auto">
          <a:xfrm flipV="1">
            <a:off x="5125649" y="4006921"/>
            <a:ext cx="2544522" cy="401219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738435" y="529803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4102350" y="529803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Hubs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934245" y="454331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57350" y="1583891"/>
            <a:ext cx="1016067" cy="53208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eGov</a:t>
            </a:r>
            <a:endParaRPr lang="en-GB" sz="1400" dirty="0" smtClean="0"/>
          </a:p>
        </p:txBody>
      </p:sp>
      <p:sp>
        <p:nvSpPr>
          <p:cNvPr id="78" name="Rectangle 77"/>
          <p:cNvSpPr/>
          <p:nvPr/>
        </p:nvSpPr>
        <p:spPr>
          <a:xfrm>
            <a:off x="7119569" y="2440290"/>
            <a:ext cx="1016067" cy="53208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eGov</a:t>
            </a:r>
            <a:endParaRPr lang="en-GB" sz="1400" dirty="0" smtClean="0"/>
          </a:p>
        </p:txBody>
      </p:sp>
      <p:cxnSp>
        <p:nvCxnSpPr>
          <p:cNvPr id="39" name="Straight Connector 38"/>
          <p:cNvCxnSpPr>
            <a:stCxn id="78" idx="1"/>
            <a:endCxn id="8" idx="6"/>
          </p:cNvCxnSpPr>
          <p:nvPr/>
        </p:nvCxnSpPr>
        <p:spPr bwMode="auto">
          <a:xfrm flipH="1" flipV="1">
            <a:off x="5125649" y="2556491"/>
            <a:ext cx="1993920" cy="149841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189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Generation </a:t>
            </a:r>
            <a:r>
              <a:rPr lang="en-GB" dirty="0" err="1"/>
              <a:t>eID</a:t>
            </a:r>
            <a:r>
              <a:rPr lang="en-GB" dirty="0"/>
              <a:t> Assurance Levels</a:t>
            </a:r>
            <a:br>
              <a:rPr lang="en-GB" dirty="0"/>
            </a:br>
            <a:endParaRPr lang="en-GB" dirty="0"/>
          </a:p>
        </p:txBody>
      </p:sp>
      <p:sp>
        <p:nvSpPr>
          <p:cNvPr id="3" name="Right Arrow 2"/>
          <p:cNvSpPr/>
          <p:nvPr/>
        </p:nvSpPr>
        <p:spPr bwMode="auto">
          <a:xfrm>
            <a:off x="2791389" y="1614015"/>
            <a:ext cx="1368152" cy="1008112"/>
          </a:xfrm>
          <a:prstGeom prst="rightArrow">
            <a:avLst/>
          </a:prstGeom>
          <a:solidFill>
            <a:srgbClr val="FF993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699111" y="3311375"/>
            <a:ext cx="3600400" cy="1008112"/>
          </a:xfrm>
          <a:prstGeom prst="rightArrow">
            <a:avLst/>
          </a:prstGeom>
          <a:solidFill>
            <a:srgbClr val="0070C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7764" y="193340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Identrust**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62320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Standard Certificate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6880" y="4616132"/>
            <a:ext cx="1992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High Assurance eID</a:t>
            </a:r>
          </a:p>
          <a:p>
            <a:pPr algn="r"/>
            <a:r>
              <a:rPr lang="en-GB" dirty="0" smtClean="0"/>
              <a:t>Credentials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 bwMode="auto">
          <a:xfrm>
            <a:off x="5076056" y="1192423"/>
            <a:ext cx="1505352" cy="1505352"/>
          </a:xfrm>
          <a:prstGeom prst="ellipse">
            <a:avLst/>
          </a:prstGeom>
          <a:solidFill>
            <a:srgbClr val="92D05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High*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Assurance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Hub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076056" y="4786786"/>
            <a:ext cx="1505352" cy="1505352"/>
          </a:xfrm>
          <a:prstGeom prst="ellipse">
            <a:avLst/>
          </a:prstGeom>
          <a:solidFill>
            <a:schemeClr val="bg2">
              <a:lumMod val="75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</a:rPr>
              <a:t>Standard *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</a:rPr>
              <a:t>Assurance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</a:rPr>
              <a:t>Hub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164288" y="1690738"/>
            <a:ext cx="1152128" cy="499867"/>
          </a:xfrm>
          <a:prstGeom prst="rect">
            <a:avLst/>
          </a:prstGeom>
          <a:solidFill>
            <a:srgbClr val="A5002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Application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143585" y="2417023"/>
            <a:ext cx="1152128" cy="499867"/>
          </a:xfrm>
          <a:prstGeom prst="rect">
            <a:avLst/>
          </a:prstGeom>
          <a:solidFill>
            <a:srgbClr val="A5002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bg1"/>
                </a:solidFill>
                <a:latin typeface="Arial" charset="0"/>
              </a:rPr>
              <a:t>Application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143585" y="3815431"/>
            <a:ext cx="1152128" cy="4998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Arial" charset="0"/>
              </a:rPr>
              <a:t>Application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143585" y="4440199"/>
            <a:ext cx="1152128" cy="4998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Arial" charset="0"/>
              </a:rPr>
              <a:t>Application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143585" y="5064685"/>
            <a:ext cx="1152128" cy="4998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Arial" charset="0"/>
              </a:rPr>
              <a:t>Application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112031" y="5687639"/>
            <a:ext cx="1152128" cy="4998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Arial" charset="0"/>
              </a:rPr>
              <a:t>Application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040550" y="3062755"/>
            <a:ext cx="1505352" cy="1505352"/>
          </a:xfrm>
          <a:prstGeom prst="ellipse">
            <a:avLst/>
          </a:prstGeom>
          <a:gradFill>
            <a:gsLst>
              <a:gs pos="0">
                <a:srgbClr val="DDEBCF"/>
              </a:gs>
              <a:gs pos="27000">
                <a:schemeClr val="bg2">
                  <a:lumMod val="31000"/>
                  <a:lumOff val="69000"/>
                </a:schemeClr>
              </a:gs>
              <a:gs pos="100000">
                <a:srgbClr val="156B13"/>
              </a:gs>
            </a:gsLst>
            <a:lin ang="7800000" scaled="0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</a:rPr>
              <a:t>Multi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</a:rPr>
              <a:t>Assurance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</a:rPr>
              <a:t>Hub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2499311" y="4995228"/>
            <a:ext cx="1800200" cy="1008112"/>
          </a:xfrm>
          <a:prstGeom prst="rightArrow">
            <a:avLst/>
          </a:prstGeom>
          <a:solidFill>
            <a:srgbClr val="0070C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8043" y="531461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Session Cert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9579" y="1690738"/>
            <a:ext cx="1992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Enterprise Level Assurance eID</a:t>
            </a:r>
          </a:p>
          <a:p>
            <a:pPr algn="r"/>
            <a:r>
              <a:rPr lang="en-GB" dirty="0" smtClean="0"/>
              <a:t>Credential</a:t>
            </a:r>
            <a:endParaRPr lang="en-GB" dirty="0"/>
          </a:p>
        </p:txBody>
      </p:sp>
      <p:sp>
        <p:nvSpPr>
          <p:cNvPr id="20" name="Left Brace 19"/>
          <p:cNvSpPr/>
          <p:nvPr/>
        </p:nvSpPr>
        <p:spPr bwMode="auto">
          <a:xfrm>
            <a:off x="4427984" y="1340768"/>
            <a:ext cx="416505" cy="4951370"/>
          </a:xfrm>
          <a:prstGeom prst="leftBrace">
            <a:avLst/>
          </a:prstGeom>
          <a:noFill/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2123" y="6412686"/>
            <a:ext cx="2198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* Assurance levels to be defined</a:t>
            </a:r>
            <a:endParaRPr lang="en-GB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836596" y="1340768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** Example only</a:t>
            </a:r>
            <a:endParaRPr lang="en-GB" sz="11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460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this better?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886003"/>
          </a:xfrm>
          <a:noFill/>
        </p:spPr>
        <p:txBody>
          <a:bodyPr/>
          <a:lstStyle/>
          <a:p>
            <a:r>
              <a:rPr lang="en-GB" dirty="0"/>
              <a:t>Government eID Card </a:t>
            </a:r>
            <a:r>
              <a:rPr lang="en-GB" dirty="0" smtClean="0"/>
              <a:t>can be used </a:t>
            </a:r>
            <a:r>
              <a:rPr lang="en-GB" dirty="0"/>
              <a:t>as breeder document</a:t>
            </a:r>
          </a:p>
          <a:p>
            <a:pPr lvl="1"/>
            <a:r>
              <a:rPr lang="en-GB" dirty="0" smtClean="0"/>
              <a:t>Government acceptance </a:t>
            </a:r>
            <a:r>
              <a:rPr lang="en-GB" dirty="0"/>
              <a:t>of private eID service signed by citizen using eID Card</a:t>
            </a:r>
          </a:p>
          <a:p>
            <a:pPr lvl="2"/>
            <a:r>
              <a:rPr lang="en-GB" dirty="0"/>
              <a:t>Trust flows through </a:t>
            </a:r>
            <a:r>
              <a:rPr lang="en-GB" dirty="0" smtClean="0"/>
              <a:t>Government </a:t>
            </a:r>
            <a:r>
              <a:rPr lang="en-GB" dirty="0"/>
              <a:t>credential </a:t>
            </a:r>
            <a:endParaRPr lang="en-GB" dirty="0" smtClean="0"/>
          </a:p>
          <a:p>
            <a:pPr lvl="2"/>
            <a:r>
              <a:rPr lang="en-GB" dirty="0" smtClean="0"/>
              <a:t>Improves cost of offsetting risk by </a:t>
            </a:r>
            <a:r>
              <a:rPr lang="en-GB" dirty="0" err="1" smtClean="0"/>
              <a:t>IdPs</a:t>
            </a:r>
            <a:r>
              <a:rPr lang="en-GB" dirty="0" smtClean="0"/>
              <a:t> and relying parties</a:t>
            </a:r>
          </a:p>
          <a:p>
            <a:r>
              <a:rPr lang="en-GB" dirty="0" smtClean="0"/>
              <a:t>Familiar branding encourages uptake</a:t>
            </a:r>
          </a:p>
          <a:p>
            <a:r>
              <a:rPr lang="en-GB" dirty="0" smtClean="0"/>
              <a:t>Increased trust</a:t>
            </a:r>
          </a:p>
          <a:p>
            <a:pPr lvl="1"/>
            <a:r>
              <a:rPr lang="en-GB" dirty="0" smtClean="0"/>
              <a:t>Ability to ‘spread’ segments of identity across multiple service providers</a:t>
            </a:r>
          </a:p>
          <a:p>
            <a:pPr lvl="1"/>
            <a:r>
              <a:rPr lang="en-GB" dirty="0" smtClean="0"/>
              <a:t>Less direct connection to government in day-to-day use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However…..</a:t>
            </a:r>
          </a:p>
          <a:p>
            <a:pPr lvl="1"/>
            <a:r>
              <a:rPr lang="en-GB" dirty="0" smtClean="0"/>
              <a:t>The cost of establishing an IdP is high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993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e 9" descr="GettyImages_sb10068962v-001.jpg"/>
          <p:cNvPicPr>
            <a:picLocks noChangeAspect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428625" y="369888"/>
            <a:ext cx="7737475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600" b="1" dirty="0" smtClean="0">
                <a:solidFill>
                  <a:srgbClr val="0070C0"/>
                </a:solidFill>
              </a:rPr>
              <a:t>3rd Generation eID</a:t>
            </a:r>
          </a:p>
          <a:p>
            <a:pPr>
              <a:spcBef>
                <a:spcPct val="50000"/>
              </a:spcBef>
            </a:pPr>
            <a:r>
              <a:rPr lang="da-DK" sz="2000" dirty="0" smtClean="0">
                <a:solidFill>
                  <a:srgbClr val="0070C0"/>
                </a:solidFill>
              </a:rPr>
              <a:t>Agile eIDs for </a:t>
            </a:r>
            <a:r>
              <a:rPr lang="da-DK" sz="2000" dirty="0">
                <a:solidFill>
                  <a:srgbClr val="0070C0"/>
                </a:solidFill>
              </a:rPr>
              <a:t>W</a:t>
            </a:r>
            <a:r>
              <a:rPr lang="da-DK" sz="2000" dirty="0" smtClean="0">
                <a:solidFill>
                  <a:srgbClr val="0070C0"/>
                </a:solidFill>
              </a:rPr>
              <a:t>idespread National Use</a:t>
            </a:r>
          </a:p>
          <a:p>
            <a:pPr>
              <a:spcBef>
                <a:spcPct val="50000"/>
              </a:spcBef>
            </a:pPr>
            <a:endParaRPr lang="da-DK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da-DK" dirty="0" smtClean="0">
                <a:solidFill>
                  <a:srgbClr val="0070C0"/>
                </a:solidFill>
              </a:rPr>
              <a:t>Jon Shamah</a:t>
            </a:r>
          </a:p>
          <a:p>
            <a:pPr>
              <a:spcBef>
                <a:spcPts val="0"/>
              </a:spcBef>
            </a:pPr>
            <a:r>
              <a:rPr lang="da-DK" dirty="0" smtClean="0">
                <a:solidFill>
                  <a:srgbClr val="0070C0"/>
                </a:solidFill>
              </a:rPr>
              <a:t>30 August 2011</a:t>
            </a:r>
          </a:p>
          <a:p>
            <a:pPr>
              <a:spcBef>
                <a:spcPct val="50000"/>
              </a:spcBef>
            </a:pPr>
            <a:endParaRPr lang="da-DK" sz="20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085184"/>
            <a:ext cx="2530930" cy="9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48463" y="6481324"/>
            <a:ext cx="3866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 smtClean="0"/>
              <a:t>V1.00</a:t>
            </a:r>
            <a:endParaRPr lang="en-GB" sz="600" dirty="0"/>
          </a:p>
        </p:txBody>
      </p:sp>
      <p:sp>
        <p:nvSpPr>
          <p:cNvPr id="3" name="TextBox 2"/>
          <p:cNvSpPr txBox="1"/>
          <p:nvPr/>
        </p:nvSpPr>
        <p:spPr>
          <a:xfrm>
            <a:off x="6610570" y="428201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Jon Shamah</a:t>
            </a:r>
          </a:p>
          <a:p>
            <a:pPr algn="r"/>
            <a:r>
              <a:rPr lang="en-GB" dirty="0" smtClean="0"/>
              <a:t>Work Package 4</a:t>
            </a:r>
          </a:p>
          <a:p>
            <a:pPr algn="r"/>
            <a:r>
              <a:rPr lang="en-GB" dirty="0" smtClean="0"/>
              <a:t>Coordinator</a:t>
            </a:r>
          </a:p>
          <a:p>
            <a:pPr algn="r"/>
            <a:r>
              <a:rPr lang="en-GB" dirty="0" smtClean="0"/>
              <a:t>SSEDIC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400431-D187-4689-B8BF-BF8CE5FB655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0" r="3540"/>
          <a:stretch/>
        </p:blipFill>
        <p:spPr bwMode="auto">
          <a:xfrm>
            <a:off x="7092279" y="5439322"/>
            <a:ext cx="1584177" cy="82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466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Generation </a:t>
            </a:r>
            <a:r>
              <a:rPr lang="en-GB" dirty="0" err="1" smtClean="0"/>
              <a:t>eID</a:t>
            </a:r>
            <a:r>
              <a:rPr lang="en-GB" dirty="0" smtClean="0"/>
              <a:t> Architecture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36264" y="5957737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Hubs in 3–Tier Architecture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02327" y="1908419"/>
            <a:ext cx="1323322" cy="129614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HUB</a:t>
            </a:r>
          </a:p>
        </p:txBody>
      </p:sp>
      <p:sp>
        <p:nvSpPr>
          <p:cNvPr id="9" name="Oval 8"/>
          <p:cNvSpPr/>
          <p:nvPr/>
        </p:nvSpPr>
        <p:spPr>
          <a:xfrm>
            <a:off x="3802327" y="3760068"/>
            <a:ext cx="1323322" cy="129614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HUB</a:t>
            </a:r>
          </a:p>
        </p:txBody>
      </p:sp>
      <p:pic>
        <p:nvPicPr>
          <p:cNvPr id="10" name="Picture 9" descr="C:\Users\Jon\Desktop\img68894654accfdb83f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4" t="29886" r="15755" b="20818"/>
          <a:stretch/>
        </p:blipFill>
        <p:spPr bwMode="auto">
          <a:xfrm>
            <a:off x="560003" y="1457204"/>
            <a:ext cx="1692426" cy="8594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cari373.files.wordpress.com/2010/03/mcdonalds_logo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16241" r="6857" b="12217"/>
          <a:stretch/>
        </p:blipFill>
        <p:spPr bwMode="auto">
          <a:xfrm>
            <a:off x="681381" y="4238107"/>
            <a:ext cx="1571048" cy="13092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34" y="3625739"/>
            <a:ext cx="411941" cy="4795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29" y="2076903"/>
            <a:ext cx="411941" cy="4795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66" y="5242907"/>
            <a:ext cx="411941" cy="4795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norfiden.files.wordpress.com/2010/11/id-front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9" y="1971758"/>
            <a:ext cx="931846" cy="5847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>
            <a:stCxn id="10" idx="3"/>
            <a:endCxn id="8" idx="2"/>
          </p:cNvCxnSpPr>
          <p:nvPr/>
        </p:nvCxnSpPr>
        <p:spPr bwMode="auto">
          <a:xfrm>
            <a:off x="2252429" y="1886951"/>
            <a:ext cx="1549898" cy="66954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rgbClr val="B2B2B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72" name="Straight Connector 3071"/>
          <p:cNvCxnSpPr>
            <a:stCxn id="11" idx="3"/>
            <a:endCxn id="8" idx="2"/>
          </p:cNvCxnSpPr>
          <p:nvPr/>
        </p:nvCxnSpPr>
        <p:spPr bwMode="auto">
          <a:xfrm flipV="1">
            <a:off x="1934845" y="2556491"/>
            <a:ext cx="1867482" cy="811998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7" name="Straight Connector 3076"/>
          <p:cNvCxnSpPr>
            <a:stCxn id="11" idx="3"/>
            <a:endCxn id="9" idx="2"/>
          </p:cNvCxnSpPr>
          <p:nvPr/>
        </p:nvCxnSpPr>
        <p:spPr bwMode="auto">
          <a:xfrm>
            <a:off x="1934845" y="3368489"/>
            <a:ext cx="1867482" cy="1039651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Straight Connector 3078"/>
          <p:cNvCxnSpPr>
            <a:stCxn id="15" idx="3"/>
            <a:endCxn id="9" idx="2"/>
          </p:cNvCxnSpPr>
          <p:nvPr/>
        </p:nvCxnSpPr>
        <p:spPr bwMode="auto">
          <a:xfrm flipV="1">
            <a:off x="2252429" y="4408140"/>
            <a:ext cx="1549898" cy="484571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rgbClr val="B2B2B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81" name="Straight Connector 3080"/>
          <p:cNvCxnSpPr>
            <a:stCxn id="15" idx="3"/>
            <a:endCxn id="8" idx="2"/>
          </p:cNvCxnSpPr>
          <p:nvPr/>
        </p:nvCxnSpPr>
        <p:spPr bwMode="auto">
          <a:xfrm flipV="1">
            <a:off x="2252429" y="2556491"/>
            <a:ext cx="1549898" cy="233622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rgbClr val="B2B2B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0" name="Picture 13" descr="tram-in-front-of-opera-missed-momen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2573" r="4613" b="4823"/>
          <a:stretch>
            <a:fillRect/>
          </a:stretch>
        </p:blipFill>
        <p:spPr bwMode="auto">
          <a:xfrm>
            <a:off x="7670171" y="3437669"/>
            <a:ext cx="853877" cy="11385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 descr="Student using Internet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38967"/>
            <a:ext cx="1080120" cy="88115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3" descr="_214989_bank_counter_300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493" r="2083" b="3831"/>
          <a:stretch>
            <a:fillRect/>
          </a:stretch>
        </p:blipFill>
        <p:spPr bwMode="auto">
          <a:xfrm>
            <a:off x="6127868" y="4305419"/>
            <a:ext cx="1163197" cy="6900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blog.norway.com/wp-content/uploads/2009/09/dnb_nor_654062i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1" y="2917817"/>
            <a:ext cx="1600294" cy="9013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b="9891"/>
          <a:stretch/>
        </p:blipFill>
        <p:spPr bwMode="auto">
          <a:xfrm>
            <a:off x="5566979" y="1230561"/>
            <a:ext cx="989218" cy="7152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91" name="Straight Connector 3090"/>
          <p:cNvCxnSpPr>
            <a:stCxn id="55" idx="2"/>
            <a:endCxn id="8" idx="6"/>
          </p:cNvCxnSpPr>
          <p:nvPr/>
        </p:nvCxnSpPr>
        <p:spPr bwMode="auto">
          <a:xfrm flipH="1">
            <a:off x="5125649" y="1945790"/>
            <a:ext cx="935939" cy="610701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Straight Connector 3092"/>
          <p:cNvCxnSpPr>
            <a:stCxn id="73" idx="1"/>
            <a:endCxn id="8" idx="6"/>
          </p:cNvCxnSpPr>
          <p:nvPr/>
        </p:nvCxnSpPr>
        <p:spPr bwMode="auto">
          <a:xfrm flipH="1">
            <a:off x="5125649" y="1849933"/>
            <a:ext cx="2331701" cy="706558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5" name="Straight Connector 3094"/>
          <p:cNvCxnSpPr>
            <a:stCxn id="51" idx="1"/>
            <a:endCxn id="9" idx="6"/>
          </p:cNvCxnSpPr>
          <p:nvPr/>
        </p:nvCxnSpPr>
        <p:spPr bwMode="auto">
          <a:xfrm flipH="1">
            <a:off x="5125649" y="3379543"/>
            <a:ext cx="742495" cy="1028597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8" name="Straight Connector 3097"/>
          <p:cNvCxnSpPr>
            <a:stCxn id="8" idx="6"/>
            <a:endCxn id="51" idx="1"/>
          </p:cNvCxnSpPr>
          <p:nvPr/>
        </p:nvCxnSpPr>
        <p:spPr bwMode="auto">
          <a:xfrm>
            <a:off x="5125649" y="2556491"/>
            <a:ext cx="742495" cy="823052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0" name="Straight Connector 3099"/>
          <p:cNvCxnSpPr>
            <a:stCxn id="9" idx="6"/>
            <a:endCxn id="53" idx="1"/>
          </p:cNvCxnSpPr>
          <p:nvPr/>
        </p:nvCxnSpPr>
        <p:spPr bwMode="auto">
          <a:xfrm>
            <a:off x="5125649" y="4408140"/>
            <a:ext cx="1002219" cy="242285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2" name="Straight Connector 3101"/>
          <p:cNvCxnSpPr>
            <a:stCxn id="9" idx="6"/>
            <a:endCxn id="50" idx="1"/>
          </p:cNvCxnSpPr>
          <p:nvPr/>
        </p:nvCxnSpPr>
        <p:spPr bwMode="auto">
          <a:xfrm flipV="1">
            <a:off x="5125649" y="4006921"/>
            <a:ext cx="2544522" cy="401219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4102350" y="529803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Hubs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934245" y="4543312"/>
            <a:ext cx="32573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?</a:t>
            </a:r>
            <a:endParaRPr lang="en-GB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57350" y="1583891"/>
            <a:ext cx="1016067" cy="5320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eGov</a:t>
            </a:r>
            <a:endParaRPr lang="en-GB" sz="1400" dirty="0" smtClean="0"/>
          </a:p>
        </p:txBody>
      </p:sp>
      <p:sp>
        <p:nvSpPr>
          <p:cNvPr id="78" name="Rectangle 77"/>
          <p:cNvSpPr/>
          <p:nvPr/>
        </p:nvSpPr>
        <p:spPr>
          <a:xfrm>
            <a:off x="7119569" y="2440290"/>
            <a:ext cx="1016067" cy="5320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eGov</a:t>
            </a:r>
            <a:endParaRPr lang="en-GB" sz="1400" dirty="0"/>
          </a:p>
        </p:txBody>
      </p:sp>
      <p:cxnSp>
        <p:nvCxnSpPr>
          <p:cNvPr id="39" name="Straight Connector 38"/>
          <p:cNvCxnSpPr>
            <a:stCxn id="78" idx="1"/>
            <a:endCxn id="8" idx="6"/>
          </p:cNvCxnSpPr>
          <p:nvPr/>
        </p:nvCxnSpPr>
        <p:spPr bwMode="auto">
          <a:xfrm flipH="1" flipV="1">
            <a:off x="5125649" y="2556491"/>
            <a:ext cx="1993920" cy="149841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67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s.sys-con.com/story/dec10/1652892/Identity_Management_468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0"/>
          <a:stretch/>
        </p:blipFill>
        <p:spPr bwMode="auto">
          <a:xfrm rot="16200000">
            <a:off x="320445" y="4035831"/>
            <a:ext cx="920678" cy="73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Hubs - Classic Middle-Tier Component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 bwMode="auto">
          <a:xfrm>
            <a:off x="3203848" y="2436880"/>
            <a:ext cx="2369448" cy="2236577"/>
          </a:xfrm>
          <a:prstGeom prst="ellipse">
            <a:avLst/>
          </a:prstGeom>
          <a:solidFill>
            <a:srgbClr val="92D05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Hub</a:t>
            </a:r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 bwMode="auto">
          <a:xfrm>
            <a:off x="1835696" y="1796824"/>
            <a:ext cx="1715150" cy="967595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34" idx="3"/>
            <a:endCxn id="5" idx="2"/>
          </p:cNvCxnSpPr>
          <p:nvPr/>
        </p:nvCxnSpPr>
        <p:spPr bwMode="auto">
          <a:xfrm>
            <a:off x="1527557" y="3550273"/>
            <a:ext cx="1676291" cy="4896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9" name="Straight Arrow Connector 8"/>
          <p:cNvCxnSpPr>
            <a:endCxn id="5" idx="3"/>
          </p:cNvCxnSpPr>
          <p:nvPr/>
        </p:nvCxnSpPr>
        <p:spPr bwMode="auto">
          <a:xfrm flipV="1">
            <a:off x="1763688" y="4345918"/>
            <a:ext cx="1787158" cy="998302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5" idx="7"/>
          </p:cNvCxnSpPr>
          <p:nvPr/>
        </p:nvCxnSpPr>
        <p:spPr bwMode="auto">
          <a:xfrm flipV="1">
            <a:off x="5226298" y="2076840"/>
            <a:ext cx="1865982" cy="687579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5" idx="6"/>
          </p:cNvCxnSpPr>
          <p:nvPr/>
        </p:nvCxnSpPr>
        <p:spPr bwMode="auto">
          <a:xfrm flipV="1">
            <a:off x="5573296" y="3555168"/>
            <a:ext cx="2023040" cy="1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5" idx="5"/>
          </p:cNvCxnSpPr>
          <p:nvPr/>
        </p:nvCxnSpPr>
        <p:spPr bwMode="auto">
          <a:xfrm>
            <a:off x="5226298" y="4345918"/>
            <a:ext cx="1865982" cy="998302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36719" y="2419008"/>
            <a:ext cx="115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Identity Providers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290912" y="4079117"/>
            <a:ext cx="129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Relying Parties 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115616" y="580526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Multiple Protocols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045414" y="557827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SAML</a:t>
            </a:r>
            <a:endParaRPr lang="en-GB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b="9891"/>
          <a:stretch/>
        </p:blipFill>
        <p:spPr bwMode="auto">
          <a:xfrm>
            <a:off x="7452320" y="1951504"/>
            <a:ext cx="1342626" cy="97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25" y="1557030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10479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42" y="5104426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http://1.2.3.13/bmi/www.mysecurecyberspace.com/encyclopedia/index/digitalcertificate.pic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864632"/>
            <a:ext cx="411941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nowledgerush.com/wiki_image/e/ee/Epicyclic_gear_small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46" y="2650155"/>
            <a:ext cx="1767604" cy="181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982050" y="497488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Hub</a:t>
            </a:r>
            <a:endParaRPr lang="en-GB" dirty="0"/>
          </a:p>
        </p:txBody>
      </p:sp>
      <p:pic>
        <p:nvPicPr>
          <p:cNvPr id="1026" name="Picture 2" descr="http://sigarra.up.pt/up/web_gessi_docs.download_file?p_name=F1556755133/STORK_logo_25p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95" y="1228417"/>
            <a:ext cx="990601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958252" y="265015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831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Hubs - Additional Roles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776864" cy="4824536"/>
          </a:xfrm>
        </p:spPr>
        <p:txBody>
          <a:bodyPr/>
          <a:lstStyle/>
          <a:p>
            <a:r>
              <a:rPr lang="en-GB" dirty="0" smtClean="0"/>
              <a:t>Preserve </a:t>
            </a:r>
            <a:r>
              <a:rPr lang="en-GB" dirty="0"/>
              <a:t>data integrity, security and privacy both up and down </a:t>
            </a:r>
            <a:r>
              <a:rPr lang="en-GB" dirty="0" smtClean="0"/>
              <a:t>tiers</a:t>
            </a:r>
          </a:p>
          <a:p>
            <a:endParaRPr lang="en-GB" sz="1000" dirty="0"/>
          </a:p>
          <a:p>
            <a:r>
              <a:rPr lang="en-GB" dirty="0"/>
              <a:t>Mediate </a:t>
            </a:r>
            <a:r>
              <a:rPr lang="en-GB" dirty="0" smtClean="0"/>
              <a:t>Assurance Levels, Minimum Information Datasets</a:t>
            </a:r>
          </a:p>
          <a:p>
            <a:endParaRPr lang="en-GB" sz="1000" dirty="0"/>
          </a:p>
          <a:p>
            <a:r>
              <a:rPr lang="en-GB" dirty="0" smtClean="0"/>
              <a:t>Perform </a:t>
            </a:r>
            <a:r>
              <a:rPr lang="en-GB" dirty="0"/>
              <a:t>auditing and logging at request of the relying application and agreement of individual </a:t>
            </a:r>
            <a:endParaRPr lang="en-GB" dirty="0" smtClean="0"/>
          </a:p>
          <a:p>
            <a:endParaRPr lang="en-GB" sz="1000" dirty="0"/>
          </a:p>
          <a:p>
            <a:r>
              <a:rPr lang="en-GB" dirty="0" smtClean="0"/>
              <a:t>Provide </a:t>
            </a:r>
            <a:r>
              <a:rPr lang="en-GB" dirty="0"/>
              <a:t>anti-fraud protection similar to credit-card transaction monitoring </a:t>
            </a:r>
            <a:endParaRPr lang="en-GB" dirty="0" smtClean="0"/>
          </a:p>
          <a:p>
            <a:endParaRPr lang="en-GB" sz="1000" dirty="0"/>
          </a:p>
          <a:p>
            <a:r>
              <a:rPr lang="en-GB" dirty="0" smtClean="0"/>
              <a:t>Provide </a:t>
            </a:r>
            <a:r>
              <a:rPr lang="en-GB" dirty="0"/>
              <a:t>assurance to individuals that data is only retained for agreed lengths of time </a:t>
            </a:r>
            <a:r>
              <a:rPr lang="en-GB" dirty="0" smtClean="0"/>
              <a:t>- Can it be </a:t>
            </a:r>
            <a:r>
              <a:rPr lang="en-GB" smtClean="0"/>
              <a:t>totally “stateless” ?</a:t>
            </a:r>
            <a:endParaRPr lang="en-GB" dirty="0" smtClean="0"/>
          </a:p>
          <a:p>
            <a:endParaRPr lang="en-GB" sz="1000" dirty="0"/>
          </a:p>
          <a:p>
            <a:r>
              <a:rPr lang="en-GB" dirty="0" smtClean="0"/>
              <a:t>Accept routing interfaces and trust paths for inter-hub and cross-border requests (example: STORK)</a:t>
            </a:r>
            <a:endParaRPr lang="en-GB" sz="1000" dirty="0"/>
          </a:p>
          <a:p>
            <a:endParaRPr lang="en-GB" sz="1000" dirty="0"/>
          </a:p>
          <a:p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760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Hubs - Validating the State of Identity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  <a:noFill/>
        </p:spPr>
        <p:txBody>
          <a:bodyPr/>
          <a:lstStyle/>
          <a:p>
            <a:r>
              <a:rPr lang="en-GB" dirty="0" smtClean="0"/>
              <a:t>Identity Credentials must be checked against</a:t>
            </a:r>
          </a:p>
          <a:p>
            <a:pPr lvl="1"/>
            <a:r>
              <a:rPr lang="en-GB" dirty="0" smtClean="0"/>
              <a:t>Revocation</a:t>
            </a:r>
          </a:p>
          <a:p>
            <a:pPr lvl="1"/>
            <a:r>
              <a:rPr lang="en-GB" dirty="0" smtClean="0"/>
              <a:t>Suspension</a:t>
            </a:r>
          </a:p>
          <a:p>
            <a:endParaRPr lang="en-GB" dirty="0"/>
          </a:p>
          <a:p>
            <a:r>
              <a:rPr lang="en-GB" dirty="0" smtClean="0"/>
              <a:t>Source Identity Provider must be checked for</a:t>
            </a:r>
          </a:p>
          <a:p>
            <a:pPr lvl="1"/>
            <a:r>
              <a:rPr lang="en-GB" dirty="0" smtClean="0"/>
              <a:t>Current Certified Assurance Level</a:t>
            </a:r>
          </a:p>
          <a:p>
            <a:pPr lvl="1"/>
            <a:endParaRPr lang="en-GB" dirty="0"/>
          </a:p>
          <a:p>
            <a:r>
              <a:rPr lang="en-GB" dirty="0" smtClean="0"/>
              <a:t>Demonstration must provide Relying Party Application with</a:t>
            </a:r>
          </a:p>
          <a:p>
            <a:pPr lvl="1"/>
            <a:r>
              <a:rPr lang="en-GB" dirty="0" smtClean="0"/>
              <a:t>Auditable proof that the credential is fit for purpose against a pre-defined set of policies</a:t>
            </a:r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38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Hubs - Ownership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Needs to have ownership</a:t>
            </a:r>
          </a:p>
          <a:p>
            <a:pPr lvl="1"/>
            <a:r>
              <a:rPr lang="en-GB" dirty="0" smtClean="0"/>
              <a:t>Independent of Identity Providers ?</a:t>
            </a:r>
          </a:p>
          <a:p>
            <a:pPr lvl="1"/>
            <a:r>
              <a:rPr lang="en-GB" dirty="0" smtClean="0"/>
              <a:t>Independent of Relying Parties (If multi-RP?)</a:t>
            </a:r>
          </a:p>
          <a:p>
            <a:pPr lvl="1"/>
            <a:endParaRPr lang="en-GB" dirty="0"/>
          </a:p>
          <a:p>
            <a:r>
              <a:rPr lang="en-GB" dirty="0" smtClean="0"/>
              <a:t>Will require bilateral agreements with all relying parties and IDPs if they require</a:t>
            </a:r>
          </a:p>
          <a:p>
            <a:pPr lvl="1"/>
            <a:r>
              <a:rPr lang="en-GB" dirty="0" smtClean="0"/>
              <a:t>SLAs</a:t>
            </a:r>
          </a:p>
          <a:p>
            <a:pPr lvl="1"/>
            <a:r>
              <a:rPr lang="en-GB" dirty="0" smtClean="0"/>
              <a:t>Liabilities</a:t>
            </a:r>
          </a:p>
          <a:p>
            <a:pPr lvl="1"/>
            <a:r>
              <a:rPr lang="en-GB" dirty="0" smtClean="0"/>
              <a:t>Compliance</a:t>
            </a:r>
          </a:p>
          <a:p>
            <a:pPr lvl="1"/>
            <a:endParaRPr lang="en-GB" dirty="0"/>
          </a:p>
          <a:p>
            <a:r>
              <a:rPr lang="en-GB" dirty="0" smtClean="0"/>
              <a:t>Strong regulation required for higher roles  </a:t>
            </a:r>
            <a:endParaRPr lang="en-GB" dirty="0"/>
          </a:p>
        </p:txBody>
      </p:sp>
      <p:pic>
        <p:nvPicPr>
          <p:cNvPr id="4" name="Picture 2" descr="http://debbies-cleaning.com/images/quality%20assuranc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4194" y="4461601"/>
            <a:ext cx="3579806" cy="239639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29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Attribute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As authentication becomes accepted attributes and ‘mandates’ will be seen as desirable:</a:t>
            </a:r>
          </a:p>
          <a:p>
            <a:pPr lvl="1"/>
            <a:r>
              <a:rPr lang="en-GB" dirty="0"/>
              <a:t>Who will be responsible for managing these mandates?</a:t>
            </a:r>
          </a:p>
          <a:p>
            <a:pPr lvl="2"/>
            <a:r>
              <a:rPr lang="en-GB" dirty="0"/>
              <a:t>Government owned Attribute Provider</a:t>
            </a:r>
          </a:p>
          <a:p>
            <a:pPr lvl="2"/>
            <a:r>
              <a:rPr lang="en-GB" dirty="0"/>
              <a:t>Citizen owned Attribute Provider</a:t>
            </a:r>
          </a:p>
          <a:p>
            <a:pPr lvl="1"/>
            <a:r>
              <a:rPr lang="en-GB" dirty="0" smtClean="0"/>
              <a:t>How </a:t>
            </a:r>
            <a:r>
              <a:rPr lang="en-GB" dirty="0"/>
              <a:t>and when will mandates be </a:t>
            </a:r>
            <a:r>
              <a:rPr lang="en-GB" dirty="0" smtClean="0"/>
              <a:t>certified </a:t>
            </a:r>
            <a:r>
              <a:rPr lang="en-GB" dirty="0"/>
              <a:t>for </a:t>
            </a:r>
            <a:r>
              <a:rPr lang="en-GB" dirty="0" smtClean="0"/>
              <a:t>accuracy?</a:t>
            </a:r>
            <a:endParaRPr lang="en-GB" dirty="0"/>
          </a:p>
          <a:p>
            <a:pPr lvl="1"/>
            <a:r>
              <a:rPr lang="en-GB" dirty="0" smtClean="0"/>
              <a:t>How and when will mandates be validated for timeliness?</a:t>
            </a:r>
          </a:p>
          <a:p>
            <a:pPr lvl="1"/>
            <a:r>
              <a:rPr lang="en-GB" dirty="0" smtClean="0"/>
              <a:t>What are the rules which govern the release?</a:t>
            </a:r>
          </a:p>
          <a:p>
            <a:pPr lvl="2"/>
            <a:r>
              <a:rPr lang="en-GB" dirty="0" smtClean="0"/>
              <a:t>Who determines what is needed?</a:t>
            </a:r>
          </a:p>
          <a:p>
            <a:pPr lvl="2"/>
            <a:r>
              <a:rPr lang="en-GB" dirty="0" smtClean="0"/>
              <a:t>Choice of automatic mandate or prompt</a:t>
            </a:r>
          </a:p>
          <a:p>
            <a:pPr lvl="2"/>
            <a:r>
              <a:rPr lang="en-GB" dirty="0" smtClean="0"/>
              <a:t>Minimal disclosure</a:t>
            </a:r>
          </a:p>
          <a:p>
            <a:pPr lvl="1"/>
            <a:r>
              <a:rPr lang="en-GB" dirty="0" smtClean="0"/>
              <a:t>How will anonymous credentials be incorporated?</a:t>
            </a:r>
          </a:p>
          <a:p>
            <a:pPr lvl="1"/>
            <a:r>
              <a:rPr lang="en-GB" dirty="0" smtClean="0"/>
              <a:t>Should they be incorporated via the </a:t>
            </a:r>
            <a:r>
              <a:rPr lang="en-GB" dirty="0" err="1" smtClean="0"/>
              <a:t>IdPs</a:t>
            </a:r>
            <a:r>
              <a:rPr lang="en-GB" dirty="0" smtClean="0"/>
              <a:t> or hubs</a:t>
            </a:r>
          </a:p>
          <a:p>
            <a:pPr lvl="2"/>
            <a:r>
              <a:rPr lang="en-GB" dirty="0" smtClean="0"/>
              <a:t>Is there any conflict of interest? 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388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Ethics</a:t>
            </a:r>
          </a:p>
          <a:p>
            <a:pPr lvl="1"/>
            <a:r>
              <a:rPr lang="en-GB" dirty="0" smtClean="0"/>
              <a:t>Minimum Data Disclosure</a:t>
            </a:r>
          </a:p>
          <a:p>
            <a:pPr lvl="1"/>
            <a:r>
              <a:rPr lang="en-GB" dirty="0" smtClean="0"/>
              <a:t>User Centric Permission (and revocation)</a:t>
            </a:r>
          </a:p>
          <a:p>
            <a:pPr lvl="1"/>
            <a:r>
              <a:rPr lang="en-GB" dirty="0" smtClean="0"/>
              <a:t>Usage Governance and remedy management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Technology</a:t>
            </a:r>
          </a:p>
          <a:p>
            <a:pPr lvl="1"/>
            <a:r>
              <a:rPr lang="en-GB" dirty="0" smtClean="0"/>
              <a:t>Privacy enhancing</a:t>
            </a:r>
          </a:p>
          <a:p>
            <a:pPr lvl="1"/>
            <a:r>
              <a:rPr lang="en-GB" dirty="0" smtClean="0"/>
              <a:t>Security Assurance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054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Attribute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Public Sector ‘Owned’</a:t>
            </a:r>
          </a:p>
          <a:p>
            <a:pPr lvl="1"/>
            <a:r>
              <a:rPr lang="en-GB" dirty="0" smtClean="0"/>
              <a:t>Social Security</a:t>
            </a:r>
          </a:p>
          <a:p>
            <a:pPr lvl="1"/>
            <a:r>
              <a:rPr lang="en-GB" dirty="0" smtClean="0"/>
              <a:t>Driving Licence</a:t>
            </a:r>
          </a:p>
          <a:p>
            <a:pPr lvl="1"/>
            <a:r>
              <a:rPr lang="en-GB" dirty="0" smtClean="0"/>
              <a:t>Medical reference number</a:t>
            </a:r>
          </a:p>
          <a:p>
            <a:pPr lvl="1"/>
            <a:r>
              <a:rPr lang="en-GB" dirty="0" smtClean="0"/>
              <a:t>VAT</a:t>
            </a:r>
          </a:p>
          <a:p>
            <a:pPr lvl="1"/>
            <a:r>
              <a:rPr lang="en-GB" dirty="0" smtClean="0"/>
              <a:t>Passport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Privately owned</a:t>
            </a:r>
          </a:p>
          <a:p>
            <a:pPr lvl="1"/>
            <a:r>
              <a:rPr lang="en-GB" dirty="0" smtClean="0"/>
              <a:t>Biometrics</a:t>
            </a:r>
          </a:p>
          <a:p>
            <a:pPr lvl="1"/>
            <a:r>
              <a:rPr lang="en-GB" dirty="0" smtClean="0"/>
              <a:t>Personal Preferences</a:t>
            </a:r>
          </a:p>
          <a:p>
            <a:pPr lvl="1"/>
            <a:r>
              <a:rPr lang="en-GB" dirty="0" smtClean="0"/>
              <a:t>Bank details</a:t>
            </a:r>
          </a:p>
          <a:p>
            <a:pPr lvl="1"/>
            <a:r>
              <a:rPr lang="en-GB" dirty="0" smtClean="0"/>
              <a:t>Medical Data</a:t>
            </a:r>
          </a:p>
          <a:p>
            <a:pPr lvl="1"/>
            <a:r>
              <a:rPr lang="en-GB" dirty="0" smtClean="0"/>
              <a:t>………..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170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Uses for Attributes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061325" cy="4446588"/>
          </a:xfrm>
        </p:spPr>
        <p:txBody>
          <a:bodyPr>
            <a:normAutofit/>
          </a:bodyPr>
          <a:lstStyle/>
          <a:p>
            <a:r>
              <a:rPr lang="en-GB" dirty="0" smtClean="0"/>
              <a:t>Establishing Identity Credentials</a:t>
            </a:r>
          </a:p>
          <a:p>
            <a:pPr lvl="1"/>
            <a:r>
              <a:rPr lang="en-GB" dirty="0" smtClean="0"/>
              <a:t>‘Primary’ type attributes </a:t>
            </a:r>
          </a:p>
          <a:p>
            <a:pPr lvl="1"/>
            <a:r>
              <a:rPr lang="en-GB" dirty="0" smtClean="0"/>
              <a:t>High Assurance</a:t>
            </a:r>
          </a:p>
          <a:p>
            <a:pPr lvl="1"/>
            <a:r>
              <a:rPr lang="en-GB" dirty="0" smtClean="0"/>
              <a:t>Critical for ecosystem integrity</a:t>
            </a:r>
          </a:p>
          <a:p>
            <a:pPr lvl="1"/>
            <a:endParaRPr lang="en-GB" dirty="0"/>
          </a:p>
          <a:p>
            <a:r>
              <a:rPr lang="en-GB" dirty="0" smtClean="0"/>
              <a:t>Supplementing Identity Credentials</a:t>
            </a:r>
          </a:p>
          <a:p>
            <a:pPr lvl="1"/>
            <a:r>
              <a:rPr lang="en-GB" dirty="0" smtClean="0"/>
              <a:t>‘Secondary’ Type Attributes</a:t>
            </a:r>
          </a:p>
          <a:p>
            <a:pPr lvl="1"/>
            <a:r>
              <a:rPr lang="en-GB" dirty="0" smtClean="0"/>
              <a:t>Providing Service Providers with data</a:t>
            </a:r>
          </a:p>
          <a:p>
            <a:pPr lvl="1"/>
            <a:r>
              <a:rPr lang="en-GB" dirty="0" smtClean="0"/>
              <a:t>Additional Authentication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27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004" y="332656"/>
            <a:ext cx="6513513" cy="576262"/>
          </a:xfrm>
        </p:spPr>
        <p:txBody>
          <a:bodyPr/>
          <a:lstStyle/>
          <a:p>
            <a:r>
              <a:rPr lang="en-GB" dirty="0" smtClean="0"/>
              <a:t>Introducing Attributes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1165996" y="3478322"/>
            <a:ext cx="504056" cy="5040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/>
          </a:p>
        </p:txBody>
      </p:sp>
      <p:sp>
        <p:nvSpPr>
          <p:cNvPr id="13" name="Oval 12"/>
          <p:cNvSpPr/>
          <p:nvPr/>
        </p:nvSpPr>
        <p:spPr>
          <a:xfrm>
            <a:off x="1165996" y="4190691"/>
            <a:ext cx="504056" cy="50405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/>
          </a:p>
        </p:txBody>
      </p:sp>
      <p:sp>
        <p:nvSpPr>
          <p:cNvPr id="14" name="Oval 13"/>
          <p:cNvSpPr/>
          <p:nvPr/>
        </p:nvSpPr>
        <p:spPr>
          <a:xfrm>
            <a:off x="1189105" y="4984796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/>
          </a:p>
        </p:txBody>
      </p:sp>
      <p:sp>
        <p:nvSpPr>
          <p:cNvPr id="21" name="Oval 20"/>
          <p:cNvSpPr/>
          <p:nvPr/>
        </p:nvSpPr>
        <p:spPr>
          <a:xfrm>
            <a:off x="3819980" y="3591769"/>
            <a:ext cx="1008112" cy="1008112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/>
          </a:p>
        </p:txBody>
      </p:sp>
      <p:sp>
        <p:nvSpPr>
          <p:cNvPr id="23" name="TextBox 22"/>
          <p:cNvSpPr txBox="1"/>
          <p:nvPr/>
        </p:nvSpPr>
        <p:spPr>
          <a:xfrm>
            <a:off x="1077241" y="59917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IdPs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712799" y="598338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Hubs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6843907" y="4227193"/>
            <a:ext cx="1518113" cy="1518113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Relying Party</a:t>
            </a:r>
          </a:p>
        </p:txBody>
      </p:sp>
      <p:sp>
        <p:nvSpPr>
          <p:cNvPr id="25" name="Oval 24"/>
          <p:cNvSpPr/>
          <p:nvPr/>
        </p:nvSpPr>
        <p:spPr>
          <a:xfrm>
            <a:off x="6896539" y="2212237"/>
            <a:ext cx="1518113" cy="1518113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Relying Party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8104" y="5991797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Relying Parties / Applications</a:t>
            </a:r>
            <a:endParaRPr lang="en-GB" dirty="0"/>
          </a:p>
        </p:txBody>
      </p:sp>
      <p:cxnSp>
        <p:nvCxnSpPr>
          <p:cNvPr id="3" name="Straight Connector 2"/>
          <p:cNvCxnSpPr>
            <a:stCxn id="25" idx="2"/>
            <a:endCxn id="21" idx="6"/>
          </p:cNvCxnSpPr>
          <p:nvPr/>
        </p:nvCxnSpPr>
        <p:spPr>
          <a:xfrm flipH="1">
            <a:off x="4828092" y="2971294"/>
            <a:ext cx="2068447" cy="1124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2"/>
            <a:endCxn id="21" idx="6"/>
          </p:cNvCxnSpPr>
          <p:nvPr/>
        </p:nvCxnSpPr>
        <p:spPr>
          <a:xfrm flipH="1" flipV="1">
            <a:off x="4828092" y="4095825"/>
            <a:ext cx="2015815" cy="890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2"/>
            <a:endCxn id="12" idx="6"/>
          </p:cNvCxnSpPr>
          <p:nvPr/>
        </p:nvCxnSpPr>
        <p:spPr>
          <a:xfrm flipH="1" flipV="1">
            <a:off x="1670052" y="3730350"/>
            <a:ext cx="2149928" cy="365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1" idx="2"/>
            <a:endCxn id="13" idx="6"/>
          </p:cNvCxnSpPr>
          <p:nvPr/>
        </p:nvCxnSpPr>
        <p:spPr>
          <a:xfrm flipH="1">
            <a:off x="1670052" y="4095825"/>
            <a:ext cx="2149928" cy="346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2"/>
            <a:endCxn id="14" idx="6"/>
          </p:cNvCxnSpPr>
          <p:nvPr/>
        </p:nvCxnSpPr>
        <p:spPr>
          <a:xfrm flipH="1">
            <a:off x="1693161" y="4095825"/>
            <a:ext cx="2126819" cy="11409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64" idx="2"/>
            <a:endCxn id="12" idx="0"/>
          </p:cNvCxnSpPr>
          <p:nvPr/>
        </p:nvCxnSpPr>
        <p:spPr bwMode="auto">
          <a:xfrm>
            <a:off x="1418024" y="3064856"/>
            <a:ext cx="0" cy="4134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9" idx="3"/>
            <a:endCxn id="21" idx="1"/>
          </p:cNvCxnSpPr>
          <p:nvPr/>
        </p:nvCxnSpPr>
        <p:spPr bwMode="auto">
          <a:xfrm>
            <a:off x="1725843" y="2124135"/>
            <a:ext cx="2241772" cy="1615269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owchart: Card 63"/>
          <p:cNvSpPr/>
          <p:nvPr/>
        </p:nvSpPr>
        <p:spPr bwMode="auto">
          <a:xfrm>
            <a:off x="1113240" y="2556173"/>
            <a:ext cx="609568" cy="508683"/>
          </a:xfrm>
          <a:prstGeom prst="flowChartPunchedCard">
            <a:avLst/>
          </a:prstGeom>
          <a:solidFill>
            <a:schemeClr val="tx2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9" name="Flowchart: Card 68"/>
          <p:cNvSpPr/>
          <p:nvPr/>
        </p:nvSpPr>
        <p:spPr bwMode="auto">
          <a:xfrm>
            <a:off x="1113240" y="1855461"/>
            <a:ext cx="612603" cy="537348"/>
          </a:xfrm>
          <a:prstGeom prst="flowChartPunchedCard">
            <a:avLst/>
          </a:prstGeom>
          <a:solidFill>
            <a:srgbClr val="FF66C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5223" y="126876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Attribute Providers</a:t>
            </a:r>
            <a:endParaRPr lang="en-GB" dirty="0"/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1835696" y="3578223"/>
            <a:ext cx="1512168" cy="334864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5220072" y="3140968"/>
            <a:ext cx="1080120" cy="589382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807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3" descr="greatbe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8215338" cy="4302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91264" cy="52322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a-DK" dirty="0"/>
              <a:t>Agile eIDs for Widespread National 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1CDAC5-838F-4F12-B2BD-990B162A9F12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2987824" y="1700808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FF0000"/>
              </a:buClr>
              <a:buSzPct val="118000"/>
              <a:buFont typeface="Arial" pitchFamily="34" charset="0"/>
              <a:buChar char="•"/>
            </a:pPr>
            <a:r>
              <a:rPr lang="da-DK" sz="2400" dirty="0" smtClean="0"/>
              <a:t>Introduction</a:t>
            </a:r>
          </a:p>
          <a:p>
            <a:pPr marL="180975" indent="-180975">
              <a:buClr>
                <a:srgbClr val="FF0000"/>
              </a:buClr>
              <a:buSzPct val="118000"/>
              <a:buFont typeface="Arial" pitchFamily="34" charset="0"/>
              <a:buChar char="•"/>
            </a:pPr>
            <a:r>
              <a:rPr lang="da-DK" sz="2400" dirty="0" smtClean="0"/>
              <a:t>1st and 2nd Generation Architectures</a:t>
            </a:r>
          </a:p>
          <a:p>
            <a:pPr marL="180975" indent="-180975">
              <a:buClr>
                <a:srgbClr val="FF0000"/>
              </a:buClr>
              <a:buSzPct val="118000"/>
              <a:buFont typeface="Arial" pitchFamily="34" charset="0"/>
              <a:buChar char="•"/>
            </a:pPr>
            <a:r>
              <a:rPr lang="da-DK" sz="2400" dirty="0" smtClean="0"/>
              <a:t>3rd Generation Architectures</a:t>
            </a:r>
            <a:endParaRPr lang="da-DK" sz="2400" dirty="0"/>
          </a:p>
        </p:txBody>
      </p:sp>
      <p:sp>
        <p:nvSpPr>
          <p:cNvPr id="18434" name="AutoShape 2" descr="https://www.nemid.nu/_shared/images/om_nemid_forside_splash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2416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004" y="332656"/>
            <a:ext cx="6513513" cy="576262"/>
          </a:xfrm>
        </p:spPr>
        <p:txBody>
          <a:bodyPr/>
          <a:lstStyle/>
          <a:p>
            <a:r>
              <a:rPr lang="en-GB" dirty="0" smtClean="0"/>
              <a:t>Introducing Attributes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1165996" y="3478322"/>
            <a:ext cx="504056" cy="5040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/>
          </a:p>
        </p:txBody>
      </p:sp>
      <p:sp>
        <p:nvSpPr>
          <p:cNvPr id="13" name="Oval 12"/>
          <p:cNvSpPr/>
          <p:nvPr/>
        </p:nvSpPr>
        <p:spPr>
          <a:xfrm>
            <a:off x="1165996" y="4190691"/>
            <a:ext cx="504056" cy="50405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/>
          </a:p>
        </p:txBody>
      </p:sp>
      <p:sp>
        <p:nvSpPr>
          <p:cNvPr id="14" name="Oval 13"/>
          <p:cNvSpPr/>
          <p:nvPr/>
        </p:nvSpPr>
        <p:spPr>
          <a:xfrm>
            <a:off x="1189105" y="4984796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/>
          </a:p>
        </p:txBody>
      </p:sp>
      <p:sp>
        <p:nvSpPr>
          <p:cNvPr id="21" name="Oval 20"/>
          <p:cNvSpPr/>
          <p:nvPr/>
        </p:nvSpPr>
        <p:spPr>
          <a:xfrm>
            <a:off x="3819980" y="3591769"/>
            <a:ext cx="1008112" cy="1008112"/>
          </a:xfrm>
          <a:prstGeom prst="ellipse">
            <a:avLst/>
          </a:prstGeom>
          <a:solidFill>
            <a:srgbClr val="B2B2B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/>
          </a:p>
        </p:txBody>
      </p:sp>
      <p:sp>
        <p:nvSpPr>
          <p:cNvPr id="23" name="TextBox 22"/>
          <p:cNvSpPr txBox="1"/>
          <p:nvPr/>
        </p:nvSpPr>
        <p:spPr>
          <a:xfrm>
            <a:off x="1077241" y="59917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IdPs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712799" y="598338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Hubs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6843907" y="4227193"/>
            <a:ext cx="1518113" cy="1518113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Relying Party</a:t>
            </a:r>
          </a:p>
        </p:txBody>
      </p:sp>
      <p:sp>
        <p:nvSpPr>
          <p:cNvPr id="25" name="Oval 24"/>
          <p:cNvSpPr/>
          <p:nvPr/>
        </p:nvSpPr>
        <p:spPr>
          <a:xfrm>
            <a:off x="6896539" y="2212237"/>
            <a:ext cx="1518113" cy="1518113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Relying Party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8104" y="5991797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Relying Parties / Applications</a:t>
            </a:r>
            <a:endParaRPr lang="en-GB" dirty="0"/>
          </a:p>
        </p:txBody>
      </p:sp>
      <p:cxnSp>
        <p:nvCxnSpPr>
          <p:cNvPr id="3" name="Straight Connector 2"/>
          <p:cNvCxnSpPr>
            <a:stCxn id="25" idx="2"/>
            <a:endCxn id="21" idx="6"/>
          </p:cNvCxnSpPr>
          <p:nvPr/>
        </p:nvCxnSpPr>
        <p:spPr>
          <a:xfrm flipH="1">
            <a:off x="4828092" y="2971294"/>
            <a:ext cx="2068447" cy="1124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2"/>
            <a:endCxn id="21" idx="6"/>
          </p:cNvCxnSpPr>
          <p:nvPr/>
        </p:nvCxnSpPr>
        <p:spPr>
          <a:xfrm flipH="1" flipV="1">
            <a:off x="4828092" y="4095825"/>
            <a:ext cx="2015815" cy="890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2"/>
            <a:endCxn id="12" idx="6"/>
          </p:cNvCxnSpPr>
          <p:nvPr/>
        </p:nvCxnSpPr>
        <p:spPr>
          <a:xfrm flipH="1" flipV="1">
            <a:off x="1670052" y="3730350"/>
            <a:ext cx="2149928" cy="365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1" idx="2"/>
            <a:endCxn id="13" idx="6"/>
          </p:cNvCxnSpPr>
          <p:nvPr/>
        </p:nvCxnSpPr>
        <p:spPr>
          <a:xfrm flipH="1">
            <a:off x="1670052" y="4095825"/>
            <a:ext cx="2149928" cy="346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2"/>
            <a:endCxn id="14" idx="6"/>
          </p:cNvCxnSpPr>
          <p:nvPr/>
        </p:nvCxnSpPr>
        <p:spPr>
          <a:xfrm flipH="1">
            <a:off x="1693161" y="4095825"/>
            <a:ext cx="2126819" cy="11409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64" idx="2"/>
            <a:endCxn id="12" idx="0"/>
          </p:cNvCxnSpPr>
          <p:nvPr/>
        </p:nvCxnSpPr>
        <p:spPr bwMode="auto">
          <a:xfrm>
            <a:off x="1418024" y="3064856"/>
            <a:ext cx="0" cy="4134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9" idx="3"/>
            <a:endCxn id="21" idx="1"/>
          </p:cNvCxnSpPr>
          <p:nvPr/>
        </p:nvCxnSpPr>
        <p:spPr bwMode="auto">
          <a:xfrm>
            <a:off x="1725843" y="2124135"/>
            <a:ext cx="2241772" cy="1615269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owchart: Card 63"/>
          <p:cNvSpPr/>
          <p:nvPr/>
        </p:nvSpPr>
        <p:spPr bwMode="auto">
          <a:xfrm>
            <a:off x="1113240" y="2556173"/>
            <a:ext cx="609568" cy="508683"/>
          </a:xfrm>
          <a:prstGeom prst="flowChartPunchedCard">
            <a:avLst/>
          </a:prstGeom>
          <a:solidFill>
            <a:schemeClr val="tx2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9" name="Flowchart: Card 68"/>
          <p:cNvSpPr/>
          <p:nvPr/>
        </p:nvSpPr>
        <p:spPr bwMode="auto">
          <a:xfrm>
            <a:off x="1113240" y="1855461"/>
            <a:ext cx="612603" cy="537348"/>
          </a:xfrm>
          <a:prstGeom prst="flowChartPunchedCard">
            <a:avLst/>
          </a:prstGeom>
          <a:solidFill>
            <a:srgbClr val="FF66C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5223" y="126876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Attribute Providers</a:t>
            </a:r>
            <a:endParaRPr lang="en-GB" dirty="0"/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1835696" y="3578223"/>
            <a:ext cx="1512168" cy="334864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flipV="1">
            <a:off x="5220072" y="3140968"/>
            <a:ext cx="1080120" cy="589382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>
            <a:off x="2123728" y="2124135"/>
            <a:ext cx="4375545" cy="720988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ross 100"/>
          <p:cNvSpPr/>
          <p:nvPr/>
        </p:nvSpPr>
        <p:spPr bwMode="auto">
          <a:xfrm rot="18869388">
            <a:off x="4158352" y="2252926"/>
            <a:ext cx="555444" cy="463406"/>
          </a:xfrm>
          <a:prstGeom prst="plus">
            <a:avLst>
              <a:gd name="adj" fmla="val 36845"/>
            </a:avLst>
          </a:prstGeom>
          <a:solidFill>
            <a:srgbClr val="FF0000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416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Use - Primary Attributes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24" y="2184118"/>
            <a:ext cx="986625" cy="89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48064" y="2439604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Level n Assurance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060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Use - Primary Attributes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24" y="2184118"/>
            <a:ext cx="986625" cy="89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3993853"/>
            <a:ext cx="246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Level n + 1 Assurance</a:t>
            </a:r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32" y="3912310"/>
            <a:ext cx="986625" cy="89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48064" y="2439604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Level n Assurance</a:t>
            </a:r>
            <a:endParaRPr lang="en-GB" dirty="0"/>
          </a:p>
        </p:txBody>
      </p:sp>
      <p:sp>
        <p:nvSpPr>
          <p:cNvPr id="11" name="Cross 10"/>
          <p:cNvSpPr/>
          <p:nvPr/>
        </p:nvSpPr>
        <p:spPr bwMode="auto">
          <a:xfrm>
            <a:off x="2657892" y="4015113"/>
            <a:ext cx="324036" cy="324036"/>
          </a:xfrm>
          <a:prstGeom prst="plus">
            <a:avLst/>
          </a:prstGeom>
          <a:solidFill>
            <a:schemeClr val="tx2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Flowchart: Card 12"/>
          <p:cNvSpPr/>
          <p:nvPr/>
        </p:nvSpPr>
        <p:spPr bwMode="auto">
          <a:xfrm>
            <a:off x="3439770" y="3908457"/>
            <a:ext cx="612603" cy="537348"/>
          </a:xfrm>
          <a:prstGeom prst="flowChartPunchedCard">
            <a:avLst/>
          </a:prstGeom>
          <a:solidFill>
            <a:srgbClr val="FFC00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Notched Right Arrow 4"/>
          <p:cNvSpPr/>
          <p:nvPr/>
        </p:nvSpPr>
        <p:spPr bwMode="auto">
          <a:xfrm>
            <a:off x="4427984" y="4015113"/>
            <a:ext cx="504056" cy="324036"/>
          </a:xfrm>
          <a:prstGeom prst="notchedRightArrow">
            <a:avLst/>
          </a:prstGeom>
          <a:solidFill>
            <a:schemeClr val="tx2"/>
          </a:solidFill>
          <a:ln w="0" cap="flat" cmpd="sng" algn="ctr">
            <a:solidFill>
              <a:srgbClr val="7476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32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Use - Secondary Attributes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67544" y="1482774"/>
            <a:ext cx="7776864" cy="1586186"/>
            <a:chOff x="467544" y="1482774"/>
            <a:chExt cx="7776864" cy="1586186"/>
          </a:xfrm>
        </p:grpSpPr>
        <p:sp>
          <p:nvSpPr>
            <p:cNvPr id="4" name="TextBox 3"/>
            <p:cNvSpPr txBox="1"/>
            <p:nvPr/>
          </p:nvSpPr>
          <p:spPr>
            <a:xfrm>
              <a:off x="467544" y="209336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Step 1</a:t>
              </a:r>
              <a:endParaRPr lang="en-GB" dirty="0"/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152" y="1522251"/>
              <a:ext cx="1931896" cy="1511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616" y="1884163"/>
              <a:ext cx="1110160" cy="111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1" name="Picture 1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2" t="5014" r="4928" b="6605"/>
            <a:stretch/>
          </p:blipFill>
          <p:spPr bwMode="auto">
            <a:xfrm>
              <a:off x="2307771" y="1637211"/>
              <a:ext cx="1257714" cy="1262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1619672" y="1482774"/>
              <a:ext cx="6624736" cy="1586186"/>
            </a:xfrm>
            <a:prstGeom prst="rect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99011" y="259217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Enquire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83263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Use - Secondary Attributes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67544" y="1482774"/>
            <a:ext cx="7776864" cy="1586186"/>
            <a:chOff x="467544" y="1482774"/>
            <a:chExt cx="7776864" cy="1586186"/>
          </a:xfrm>
        </p:grpSpPr>
        <p:sp>
          <p:nvSpPr>
            <p:cNvPr id="4" name="TextBox 3"/>
            <p:cNvSpPr txBox="1"/>
            <p:nvPr/>
          </p:nvSpPr>
          <p:spPr>
            <a:xfrm>
              <a:off x="467544" y="209336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Step 1</a:t>
              </a:r>
              <a:endParaRPr lang="en-GB" dirty="0"/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152" y="1522251"/>
              <a:ext cx="1931896" cy="1511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616" y="1884163"/>
              <a:ext cx="1110160" cy="111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1" name="Picture 1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2" t="5014" r="4928" b="6605"/>
            <a:stretch/>
          </p:blipFill>
          <p:spPr bwMode="auto">
            <a:xfrm>
              <a:off x="2307771" y="1637211"/>
              <a:ext cx="1257714" cy="1262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1619672" y="1482774"/>
              <a:ext cx="6624736" cy="1586186"/>
            </a:xfrm>
            <a:prstGeom prst="rect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0232" y="3356992"/>
            <a:ext cx="7754176" cy="1512168"/>
            <a:chOff x="490232" y="3356992"/>
            <a:chExt cx="7754176" cy="1512168"/>
          </a:xfrm>
        </p:grpSpPr>
        <p:sp>
          <p:nvSpPr>
            <p:cNvPr id="5" name="Notched Right Arrow 4"/>
            <p:cNvSpPr/>
            <p:nvPr/>
          </p:nvSpPr>
          <p:spPr bwMode="auto">
            <a:xfrm>
              <a:off x="6250872" y="3723734"/>
              <a:ext cx="1584176" cy="731291"/>
            </a:xfrm>
            <a:prstGeom prst="notched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225" y="3621536"/>
              <a:ext cx="1003403" cy="991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384" y="3517149"/>
              <a:ext cx="1029343" cy="120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ross 5"/>
            <p:cNvSpPr/>
            <p:nvPr/>
          </p:nvSpPr>
          <p:spPr bwMode="auto">
            <a:xfrm>
              <a:off x="4608004" y="3895497"/>
              <a:ext cx="324036" cy="324036"/>
            </a:xfrm>
            <a:prstGeom prst="plus">
              <a:avLst/>
            </a:prstGeom>
            <a:solidFill>
              <a:schemeClr val="tx2"/>
            </a:solidFill>
            <a:ln w="0" cap="flat" cmpd="sng" algn="ctr">
              <a:solidFill>
                <a:srgbClr val="747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529" y="3573781"/>
              <a:ext cx="773397" cy="1031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Cross 18"/>
            <p:cNvSpPr/>
            <p:nvPr/>
          </p:nvSpPr>
          <p:spPr bwMode="auto">
            <a:xfrm>
              <a:off x="3154528" y="3895497"/>
              <a:ext cx="324036" cy="324036"/>
            </a:xfrm>
            <a:prstGeom prst="plus">
              <a:avLst/>
            </a:prstGeom>
            <a:solidFill>
              <a:schemeClr val="tx2"/>
            </a:solidFill>
            <a:ln w="0" cap="flat" cmpd="sng" algn="ctr">
              <a:solidFill>
                <a:srgbClr val="747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0232" y="3932669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Step 2</a:t>
              </a:r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619672" y="3356992"/>
              <a:ext cx="6624736" cy="1512168"/>
            </a:xfrm>
            <a:prstGeom prst="rect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99011" y="259217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Enquire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34501" y="4400170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Order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77484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Use - Secondary Attributes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67544" y="1482774"/>
            <a:ext cx="7776864" cy="1586186"/>
            <a:chOff x="467544" y="1482774"/>
            <a:chExt cx="7776864" cy="1586186"/>
          </a:xfrm>
        </p:grpSpPr>
        <p:sp>
          <p:nvSpPr>
            <p:cNvPr id="4" name="TextBox 3"/>
            <p:cNvSpPr txBox="1"/>
            <p:nvPr/>
          </p:nvSpPr>
          <p:spPr>
            <a:xfrm>
              <a:off x="467544" y="209336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Step 1</a:t>
              </a:r>
              <a:endParaRPr lang="en-GB" dirty="0"/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152" y="1522251"/>
              <a:ext cx="1931896" cy="1511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616" y="1884163"/>
              <a:ext cx="1110160" cy="111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1" name="Picture 1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2" t="5014" r="4928" b="6605"/>
            <a:stretch/>
          </p:blipFill>
          <p:spPr bwMode="auto">
            <a:xfrm>
              <a:off x="2307771" y="1637211"/>
              <a:ext cx="1257714" cy="1262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1619672" y="1482774"/>
              <a:ext cx="6624736" cy="1586186"/>
            </a:xfrm>
            <a:prstGeom prst="rect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0232" y="2592177"/>
            <a:ext cx="7754176" cy="3545387"/>
            <a:chOff x="490232" y="2592177"/>
            <a:chExt cx="7754176" cy="3545387"/>
          </a:xfrm>
        </p:grpSpPr>
        <p:sp>
          <p:nvSpPr>
            <p:cNvPr id="5" name="Notched Right Arrow 4"/>
            <p:cNvSpPr/>
            <p:nvPr/>
          </p:nvSpPr>
          <p:spPr bwMode="auto">
            <a:xfrm>
              <a:off x="6250872" y="3723734"/>
              <a:ext cx="1584176" cy="731291"/>
            </a:xfrm>
            <a:prstGeom prst="notched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225" y="3621536"/>
              <a:ext cx="1003403" cy="991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384" y="3517149"/>
              <a:ext cx="1029343" cy="120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ross 5"/>
            <p:cNvSpPr/>
            <p:nvPr/>
          </p:nvSpPr>
          <p:spPr bwMode="auto">
            <a:xfrm>
              <a:off x="4608004" y="3895497"/>
              <a:ext cx="324036" cy="324036"/>
            </a:xfrm>
            <a:prstGeom prst="plus">
              <a:avLst/>
            </a:prstGeom>
            <a:solidFill>
              <a:schemeClr val="tx2"/>
            </a:solidFill>
            <a:ln w="0" cap="flat" cmpd="sng" algn="ctr">
              <a:solidFill>
                <a:srgbClr val="747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529" y="3573781"/>
              <a:ext cx="773397" cy="1031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Cross 18"/>
            <p:cNvSpPr/>
            <p:nvPr/>
          </p:nvSpPr>
          <p:spPr bwMode="auto">
            <a:xfrm>
              <a:off x="3154528" y="3895497"/>
              <a:ext cx="324036" cy="324036"/>
            </a:xfrm>
            <a:prstGeom prst="plus">
              <a:avLst/>
            </a:prstGeom>
            <a:solidFill>
              <a:schemeClr val="tx2"/>
            </a:solidFill>
            <a:ln w="0" cap="flat" cmpd="sng" algn="ctr">
              <a:solidFill>
                <a:srgbClr val="7476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0232" y="3932669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Step 2</a:t>
              </a:r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619672" y="3356992"/>
              <a:ext cx="6624736" cy="1512168"/>
            </a:xfrm>
            <a:prstGeom prst="rect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4007" y="5829787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Fulfil</a:t>
              </a:r>
              <a:endParaRPr lang="en-GB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9011" y="2592177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Enquire</a:t>
              </a:r>
              <a:endParaRPr lang="en-GB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4501" y="4400170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Order</a:t>
              </a:r>
              <a:endParaRPr lang="en-GB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9011" y="5063304"/>
            <a:ext cx="7745397" cy="1512168"/>
            <a:chOff x="499011" y="5063304"/>
            <a:chExt cx="7745397" cy="151216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820" y="5145875"/>
              <a:ext cx="844137" cy="1271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Notched Right Arrow 21"/>
            <p:cNvSpPr/>
            <p:nvPr/>
          </p:nvSpPr>
          <p:spPr bwMode="auto">
            <a:xfrm rot="10800000">
              <a:off x="4429688" y="5415980"/>
              <a:ext cx="1584176" cy="731291"/>
            </a:xfrm>
            <a:prstGeom prst="notched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1824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740" y="5079290"/>
              <a:ext cx="964745" cy="1480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99011" y="545005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Step 3</a:t>
              </a:r>
              <a:endParaRPr lang="en-GB" dirty="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619672" y="5063304"/>
              <a:ext cx="6624736" cy="1512168"/>
            </a:xfrm>
            <a:prstGeom prst="rect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84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Models &amp; Revenues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061325" cy="4446588"/>
          </a:xfrm>
        </p:spPr>
        <p:txBody>
          <a:bodyPr/>
          <a:lstStyle/>
          <a:p>
            <a:r>
              <a:rPr lang="en-GB" dirty="0" smtClean="0"/>
              <a:t>From Government Savings</a:t>
            </a:r>
          </a:p>
          <a:p>
            <a:pPr lvl="1"/>
            <a:r>
              <a:rPr lang="en-GB" dirty="0" smtClean="0"/>
              <a:t>Movement to “e-only” Government</a:t>
            </a:r>
          </a:p>
          <a:p>
            <a:pPr lvl="2"/>
            <a:r>
              <a:rPr lang="en-GB" dirty="0" smtClean="0"/>
              <a:t>Front desk outsourced for marginalised citizens</a:t>
            </a:r>
          </a:p>
          <a:p>
            <a:pPr lvl="1"/>
            <a:r>
              <a:rPr lang="en-GB" dirty="0" smtClean="0"/>
              <a:t>Many statistics available demonstrating savings</a:t>
            </a:r>
          </a:p>
          <a:p>
            <a:pPr lvl="1"/>
            <a:endParaRPr lang="en-GB" dirty="0"/>
          </a:p>
          <a:p>
            <a:r>
              <a:rPr lang="en-GB" dirty="0" smtClean="0"/>
              <a:t>From Private Sector</a:t>
            </a:r>
          </a:p>
          <a:p>
            <a:pPr lvl="1"/>
            <a:r>
              <a:rPr lang="en-GB" dirty="0" smtClean="0"/>
              <a:t>Reduction in identity risk</a:t>
            </a:r>
          </a:p>
          <a:p>
            <a:pPr lvl="2"/>
            <a:r>
              <a:rPr lang="en-GB" dirty="0" smtClean="0"/>
              <a:t>Compliance</a:t>
            </a:r>
          </a:p>
          <a:p>
            <a:pPr lvl="2"/>
            <a:r>
              <a:rPr lang="en-GB" dirty="0" smtClean="0"/>
              <a:t>Fraud</a:t>
            </a:r>
            <a:endParaRPr lang="en-GB" dirty="0"/>
          </a:p>
          <a:p>
            <a:pPr lvl="1"/>
            <a:r>
              <a:rPr lang="en-GB" dirty="0" smtClean="0"/>
              <a:t>Reduced costs</a:t>
            </a:r>
          </a:p>
          <a:p>
            <a:pPr lvl="2"/>
            <a:r>
              <a:rPr lang="en-GB" dirty="0" smtClean="0"/>
              <a:t>Process automation</a:t>
            </a:r>
          </a:p>
          <a:p>
            <a:pPr lvl="2"/>
            <a:r>
              <a:rPr lang="en-GB" dirty="0" smtClean="0"/>
              <a:t>Error reduction</a:t>
            </a:r>
          </a:p>
          <a:p>
            <a:endParaRPr lang="en-GB" dirty="0"/>
          </a:p>
          <a:p>
            <a:r>
              <a:rPr lang="en-GB" dirty="0" smtClean="0"/>
              <a:t>“New Business”</a:t>
            </a:r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13" y="4653136"/>
            <a:ext cx="2023308" cy="199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485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Digitisation of Contract Application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43608" y="1412775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Service </a:t>
            </a:r>
            <a:r>
              <a:rPr lang="en-GB" dirty="0"/>
              <a:t>consisting of a signing and workflow service is used in conjunction with </a:t>
            </a:r>
            <a:r>
              <a:rPr lang="en-GB" dirty="0" smtClean="0"/>
              <a:t>eIDs to digitally process bank loan application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43608" y="4293096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Traditionally this process can take over one month in time to complete and require over 70 sheets of </a:t>
            </a:r>
            <a:r>
              <a:rPr lang="en-GB" dirty="0" smtClean="0"/>
              <a:t>paper.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Real </a:t>
            </a:r>
            <a:r>
              <a:rPr lang="en-GB" dirty="0"/>
              <a:t>examples have shown savings in excess of €50 per application and each </a:t>
            </a:r>
            <a:r>
              <a:rPr lang="en-GB" dirty="0" smtClean="0"/>
              <a:t>bank </a:t>
            </a:r>
            <a:r>
              <a:rPr lang="en-GB" dirty="0"/>
              <a:t>may process many thousands of applications per week.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For the case of 10,000 applications per month, the </a:t>
            </a:r>
            <a:r>
              <a:rPr lang="en-GB" dirty="0" smtClean="0"/>
              <a:t>saving to a bank is worth approximately </a:t>
            </a:r>
            <a:r>
              <a:rPr lang="en-GB" dirty="0"/>
              <a:t>€6 million per year.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60811"/>
              </p:ext>
            </p:extLst>
          </p:nvPr>
        </p:nvGraphicFramePr>
        <p:xfrm>
          <a:off x="1043611" y="2276872"/>
          <a:ext cx="7272805" cy="172658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54409"/>
                <a:gridCol w="1454409"/>
                <a:gridCol w="1454409"/>
                <a:gridCol w="1454409"/>
                <a:gridCol w="1455169"/>
              </a:tblGrid>
              <a:tr h="588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Application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Guarantee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Contract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Terms &amp; Conditions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4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Applicant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4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Advisor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4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Manager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4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Guarantor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x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x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24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954816" cy="382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eID Revenue Flows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02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Roles for </a:t>
            </a:r>
            <a:r>
              <a:rPr lang="en-GB" dirty="0" err="1" smtClean="0"/>
              <a:t>Telcos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13" y="4653136"/>
            <a:ext cx="2023308" cy="199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772945"/>
            <a:ext cx="8389688" cy="4870028"/>
          </a:xfrm>
        </p:spPr>
        <p:txBody>
          <a:bodyPr/>
          <a:lstStyle/>
          <a:p>
            <a:r>
              <a:rPr lang="en-GB" dirty="0" smtClean="0"/>
              <a:t>Unique place in the market</a:t>
            </a:r>
          </a:p>
          <a:p>
            <a:pPr lvl="1"/>
            <a:r>
              <a:rPr lang="en-GB" dirty="0" smtClean="0"/>
              <a:t>High penetration of global population and geographies</a:t>
            </a:r>
          </a:p>
          <a:p>
            <a:pPr lvl="1"/>
            <a:r>
              <a:rPr lang="en-GB" dirty="0"/>
              <a:t>Interoperable framework experience</a:t>
            </a:r>
          </a:p>
          <a:p>
            <a:pPr lvl="1"/>
            <a:r>
              <a:rPr lang="en-GB" dirty="0"/>
              <a:t>Wide scale managed networks and datacentres</a:t>
            </a:r>
          </a:p>
          <a:p>
            <a:endParaRPr lang="en-GB" dirty="0" smtClean="0"/>
          </a:p>
          <a:p>
            <a:r>
              <a:rPr lang="en-GB" dirty="0"/>
              <a:t>White-Labelling of IdP Framework </a:t>
            </a:r>
            <a:r>
              <a:rPr lang="en-GB" dirty="0" smtClean="0"/>
              <a:t>Services</a:t>
            </a:r>
          </a:p>
          <a:p>
            <a:r>
              <a:rPr lang="en-GB" dirty="0" smtClean="0"/>
              <a:t>Attribute Providers</a:t>
            </a:r>
          </a:p>
          <a:p>
            <a:r>
              <a:rPr lang="en-GB" dirty="0" smtClean="0"/>
              <a:t>Hub Operators</a:t>
            </a:r>
          </a:p>
          <a:p>
            <a:r>
              <a:rPr lang="en-GB" dirty="0" smtClean="0"/>
              <a:t>Service Providers</a:t>
            </a:r>
          </a:p>
          <a:p>
            <a:r>
              <a:rPr lang="en-GB" dirty="0" smtClean="0"/>
              <a:t>Network Operators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40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3" descr="greatbe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8215338" cy="4302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91264" cy="52322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a-DK" dirty="0"/>
              <a:t>Agile eIDs for Widespread National 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1CDAC5-838F-4F12-B2BD-990B162A9F12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2987824" y="1700808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FF0000"/>
              </a:buClr>
              <a:buSzPct val="118000"/>
              <a:buFont typeface="Arial" pitchFamily="34" charset="0"/>
              <a:buChar char="•"/>
            </a:pPr>
            <a:r>
              <a:rPr lang="da-DK" sz="2400" dirty="0" smtClean="0"/>
              <a:t>Introduction</a:t>
            </a:r>
          </a:p>
          <a:p>
            <a:pPr marL="180975" indent="-180975">
              <a:buClr>
                <a:srgbClr val="FF0000"/>
              </a:buClr>
              <a:buSzPct val="118000"/>
              <a:buFont typeface="Arial" pitchFamily="34" charset="0"/>
              <a:buChar char="•"/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1st and 2nd Generation Architectures</a:t>
            </a:r>
          </a:p>
          <a:p>
            <a:pPr marL="180975" indent="-180975">
              <a:buClr>
                <a:srgbClr val="FF0000"/>
              </a:buClr>
              <a:buSzPct val="118000"/>
              <a:buFont typeface="Arial" pitchFamily="34" charset="0"/>
              <a:buChar char="•"/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3rd Generation Architectures</a:t>
            </a:r>
          </a:p>
        </p:txBody>
      </p:sp>
      <p:sp>
        <p:nvSpPr>
          <p:cNvPr id="18434" name="AutoShape 2" descr="https://www.nemid.nu/_shared/images/om_nemid_forside_splash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3215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 the Telco Value Chain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8" b="15979"/>
          <a:stretch/>
        </p:blipFill>
        <p:spPr bwMode="auto">
          <a:xfrm>
            <a:off x="899592" y="1268760"/>
            <a:ext cx="6768752" cy="4178941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13" y="4653136"/>
            <a:ext cx="2023308" cy="199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11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White-Labelling of IdP Framework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</a:t>
            </a:r>
            <a:r>
              <a:rPr lang="en-GB" dirty="0" err="1" smtClean="0"/>
              <a:t>IdPs</a:t>
            </a:r>
            <a:r>
              <a:rPr lang="en-GB" dirty="0" smtClean="0"/>
              <a:t>, Framework Services will</a:t>
            </a:r>
          </a:p>
          <a:p>
            <a:pPr lvl="1"/>
            <a:r>
              <a:rPr lang="en-GB" dirty="0" smtClean="0"/>
              <a:t>reduce cost of entry</a:t>
            </a:r>
          </a:p>
          <a:p>
            <a:pPr lvl="1"/>
            <a:r>
              <a:rPr lang="en-GB" dirty="0" smtClean="0"/>
              <a:t>reduce on-going specialist resources commitments</a:t>
            </a:r>
          </a:p>
          <a:p>
            <a:pPr lvl="1"/>
            <a:r>
              <a:rPr lang="en-GB" dirty="0" smtClean="0"/>
              <a:t>provide a common governance framework</a:t>
            </a:r>
          </a:p>
          <a:p>
            <a:pPr lvl="1"/>
            <a:endParaRPr lang="en-GB" sz="1600" dirty="0"/>
          </a:p>
          <a:p>
            <a:r>
              <a:rPr lang="en-GB" dirty="0" smtClean="0"/>
              <a:t>Managed Services to include</a:t>
            </a:r>
          </a:p>
          <a:p>
            <a:pPr lvl="1"/>
            <a:r>
              <a:rPr lang="en-GB" dirty="0" smtClean="0"/>
              <a:t>PKI Back-Office (3 Assurance levels)</a:t>
            </a:r>
          </a:p>
          <a:p>
            <a:pPr lvl="1"/>
            <a:r>
              <a:rPr lang="en-GB" dirty="0" smtClean="0"/>
              <a:t>Front Office</a:t>
            </a:r>
          </a:p>
          <a:p>
            <a:pPr lvl="1"/>
            <a:r>
              <a:rPr lang="en-GB" dirty="0" smtClean="0"/>
              <a:t>Authentication (multiple methods)</a:t>
            </a:r>
          </a:p>
          <a:p>
            <a:pPr lvl="1"/>
            <a:r>
              <a:rPr lang="en-GB" dirty="0" smtClean="0"/>
              <a:t>Registration</a:t>
            </a:r>
          </a:p>
          <a:p>
            <a:pPr lvl="1"/>
            <a:r>
              <a:rPr lang="en-GB" dirty="0" smtClean="0"/>
              <a:t>Insurance Management</a:t>
            </a:r>
          </a:p>
          <a:p>
            <a:pPr lvl="1"/>
            <a:r>
              <a:rPr lang="en-GB" dirty="0" smtClean="0"/>
              <a:t>Data Management</a:t>
            </a:r>
          </a:p>
          <a:p>
            <a:pPr lvl="1"/>
            <a:endParaRPr lang="en-GB" sz="2000" dirty="0"/>
          </a:p>
          <a:p>
            <a:r>
              <a:rPr lang="en-GB" dirty="0" err="1" smtClean="0"/>
              <a:t>IdPs</a:t>
            </a:r>
            <a:r>
              <a:rPr lang="en-GB" dirty="0" smtClean="0"/>
              <a:t> will be able to choose which services that they need</a:t>
            </a:r>
          </a:p>
          <a:p>
            <a:pPr lvl="1"/>
            <a:endParaRPr lang="en-GB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68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64" y="332656"/>
            <a:ext cx="6513513" cy="576262"/>
          </a:xfrm>
        </p:spPr>
        <p:txBody>
          <a:bodyPr/>
          <a:lstStyle/>
          <a:p>
            <a:r>
              <a:rPr lang="en-GB" dirty="0" smtClean="0"/>
              <a:t>Managed Services Framework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 bwMode="auto">
          <a:xfrm>
            <a:off x="1330187" y="1762459"/>
            <a:ext cx="1806269" cy="30744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96903" y="1849736"/>
            <a:ext cx="640294" cy="6402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/>
          </a:p>
        </p:txBody>
      </p:sp>
      <p:sp>
        <p:nvSpPr>
          <p:cNvPr id="5" name="Oval 4"/>
          <p:cNvSpPr/>
          <p:nvPr/>
        </p:nvSpPr>
        <p:spPr>
          <a:xfrm>
            <a:off x="5204130" y="3129763"/>
            <a:ext cx="640294" cy="64029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/>
          </a:p>
        </p:txBody>
      </p:sp>
      <p:sp>
        <p:nvSpPr>
          <p:cNvPr id="6" name="Oval 5"/>
          <p:cNvSpPr/>
          <p:nvPr/>
        </p:nvSpPr>
        <p:spPr>
          <a:xfrm>
            <a:off x="5171751" y="4386698"/>
            <a:ext cx="640294" cy="64029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1641153" y="3236176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Registration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6953" y="2524532"/>
            <a:ext cx="1438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PKI Back Office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6233" y="4067030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Authentication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3900" y="3253346"/>
            <a:ext cx="19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Common Governance</a:t>
            </a:r>
            <a:endParaRPr lang="en-GB" sz="1400" dirty="0"/>
          </a:p>
        </p:txBody>
      </p:sp>
      <p:cxnSp>
        <p:nvCxnSpPr>
          <p:cNvPr id="14" name="Straight Connector 13"/>
          <p:cNvCxnSpPr>
            <a:stCxn id="5" idx="2"/>
          </p:cNvCxnSpPr>
          <p:nvPr/>
        </p:nvCxnSpPr>
        <p:spPr bwMode="auto">
          <a:xfrm flipH="1" flipV="1">
            <a:off x="3043890" y="2482717"/>
            <a:ext cx="2160240" cy="967193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4" idx="2"/>
          </p:cNvCxnSpPr>
          <p:nvPr/>
        </p:nvCxnSpPr>
        <p:spPr bwMode="auto">
          <a:xfrm flipH="1">
            <a:off x="2971882" y="2169883"/>
            <a:ext cx="2225021" cy="320147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6" idx="2"/>
          </p:cNvCxnSpPr>
          <p:nvPr/>
        </p:nvCxnSpPr>
        <p:spPr bwMode="auto">
          <a:xfrm flipH="1" flipV="1">
            <a:off x="2953518" y="2456822"/>
            <a:ext cx="2218233" cy="2250023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4" idx="2"/>
            <a:endCxn id="3" idx="6"/>
          </p:cNvCxnSpPr>
          <p:nvPr/>
        </p:nvCxnSpPr>
        <p:spPr bwMode="auto">
          <a:xfrm flipH="1">
            <a:off x="3136456" y="2169883"/>
            <a:ext cx="2060447" cy="112982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4" idx="2"/>
            <a:endCxn id="3" idx="5"/>
          </p:cNvCxnSpPr>
          <p:nvPr/>
        </p:nvCxnSpPr>
        <p:spPr bwMode="auto">
          <a:xfrm flipH="1">
            <a:off x="2871934" y="2169883"/>
            <a:ext cx="2324969" cy="2216815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6" idx="2"/>
            <a:endCxn id="3" idx="5"/>
          </p:cNvCxnSpPr>
          <p:nvPr/>
        </p:nvCxnSpPr>
        <p:spPr bwMode="auto">
          <a:xfrm flipH="1" flipV="1">
            <a:off x="2871934" y="4386698"/>
            <a:ext cx="2299817" cy="320147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142588" y="5366845"/>
            <a:ext cx="1983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IdP Managed Services</a:t>
            </a:r>
          </a:p>
          <a:p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754389" y="5259123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/>
              <a:t>IdPs</a:t>
            </a:r>
            <a:r>
              <a:rPr lang="en-GB" sz="1400" dirty="0" smtClean="0"/>
              <a:t> leveraging own brands and client bases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35361" y="6017932"/>
            <a:ext cx="6417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Reduces resource requirements and investment by new </a:t>
            </a:r>
            <a:r>
              <a:rPr lang="en-GB" dirty="0" err="1" smtClean="0">
                <a:solidFill>
                  <a:srgbClr val="00B0F0"/>
                </a:solidFill>
              </a:rPr>
              <a:t>IdPs</a:t>
            </a:r>
            <a:endParaRPr lang="en-GB" dirty="0" smtClean="0">
              <a:solidFill>
                <a:srgbClr val="00B0F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62" name="Right Arrow 61"/>
          <p:cNvSpPr/>
          <p:nvPr/>
        </p:nvSpPr>
        <p:spPr bwMode="auto">
          <a:xfrm>
            <a:off x="6001262" y="1773839"/>
            <a:ext cx="1599121" cy="792088"/>
          </a:xfrm>
          <a:prstGeom prst="rightArrow">
            <a:avLst/>
          </a:prstGeom>
          <a:solidFill>
            <a:srgbClr val="3650A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5400000">
            <a:off x="7403552" y="198521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Hubs</a:t>
            </a:r>
            <a:endParaRPr lang="en-GB" dirty="0"/>
          </a:p>
        </p:txBody>
      </p:sp>
      <p:sp>
        <p:nvSpPr>
          <p:cNvPr id="64" name="Right Arrow 63"/>
          <p:cNvSpPr/>
          <p:nvPr/>
        </p:nvSpPr>
        <p:spPr bwMode="auto">
          <a:xfrm>
            <a:off x="5968470" y="3072487"/>
            <a:ext cx="1599121" cy="792088"/>
          </a:xfrm>
          <a:prstGeom prst="rightArrow">
            <a:avLst/>
          </a:prstGeom>
          <a:solidFill>
            <a:srgbClr val="3650A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5400000">
            <a:off x="7370760" y="328386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Hubs</a:t>
            </a:r>
            <a:endParaRPr lang="en-GB" dirty="0"/>
          </a:p>
        </p:txBody>
      </p:sp>
      <p:sp>
        <p:nvSpPr>
          <p:cNvPr id="66" name="Right Arrow 65"/>
          <p:cNvSpPr/>
          <p:nvPr/>
        </p:nvSpPr>
        <p:spPr bwMode="auto">
          <a:xfrm>
            <a:off x="6017617" y="4242349"/>
            <a:ext cx="1599121" cy="792088"/>
          </a:xfrm>
          <a:prstGeom prst="rightArrow">
            <a:avLst/>
          </a:prstGeom>
          <a:solidFill>
            <a:srgbClr val="3650A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7419907" y="445372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Hubs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1526233" y="3616167"/>
            <a:ext cx="1378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……..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26233" y="2859228"/>
            <a:ext cx="1378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……..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8" name="Picture 8" descr="http://cari373.files.wordpress.com/2010/03/mcdonalds_logo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16241" r="6857" b="12217"/>
          <a:stretch/>
        </p:blipFill>
        <p:spPr bwMode="auto">
          <a:xfrm>
            <a:off x="5106973" y="4810872"/>
            <a:ext cx="453980" cy="37831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blog.norway.com/wp-content/uploads/2009/09/dnb_nor_654062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84" y="3646251"/>
            <a:ext cx="493032" cy="27769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www.theberryfix.com/wp-content/uploads/telefoni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69" y="1762459"/>
            <a:ext cx="521985" cy="3001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72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Governance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Technical Interoperability</a:t>
            </a:r>
          </a:p>
          <a:p>
            <a:pPr lvl="1"/>
            <a:r>
              <a:rPr lang="en-GB" dirty="0"/>
              <a:t>Assurance Levels for different </a:t>
            </a:r>
            <a:r>
              <a:rPr lang="en-GB" dirty="0" smtClean="0"/>
              <a:t>applications</a:t>
            </a:r>
          </a:p>
          <a:p>
            <a:pPr lvl="1"/>
            <a:r>
              <a:rPr lang="en-GB" dirty="0" smtClean="0"/>
              <a:t>Protocols, schemas, profiles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Commercial Interoperability</a:t>
            </a:r>
          </a:p>
          <a:p>
            <a:pPr lvl="1"/>
            <a:r>
              <a:rPr lang="en-GB" dirty="0" smtClean="0"/>
              <a:t>Revenue flows</a:t>
            </a:r>
          </a:p>
          <a:p>
            <a:pPr lvl="1"/>
            <a:r>
              <a:rPr lang="en-GB" dirty="0" smtClean="0"/>
              <a:t>Liability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Exception Management</a:t>
            </a:r>
          </a:p>
          <a:p>
            <a:pPr lvl="1"/>
            <a:r>
              <a:rPr lang="en-GB" dirty="0" smtClean="0"/>
              <a:t>Complaint Resolution</a:t>
            </a:r>
          </a:p>
          <a:p>
            <a:pPr lvl="1"/>
            <a:r>
              <a:rPr lang="en-GB" dirty="0" smtClean="0"/>
              <a:t>Regulatory Compliance</a:t>
            </a:r>
          </a:p>
          <a:p>
            <a:pPr lvl="1"/>
            <a:r>
              <a:rPr lang="en-GB" dirty="0" smtClean="0"/>
              <a:t>Redress</a:t>
            </a:r>
          </a:p>
          <a:p>
            <a:pPr lvl="1"/>
            <a:r>
              <a:rPr lang="en-GB" dirty="0" smtClean="0"/>
              <a:t>Recovery</a:t>
            </a:r>
          </a:p>
          <a:p>
            <a:pPr lvl="1"/>
            <a:endParaRPr lang="en-GB" dirty="0" smtClean="0"/>
          </a:p>
          <a:p>
            <a:pPr marL="360363" lvl="1" indent="0">
              <a:buNone/>
            </a:pPr>
            <a:r>
              <a:rPr lang="en-GB" dirty="0"/>
              <a:t>	</a:t>
            </a:r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2" name="Picture 4" descr="http://www.ggap.org.uk/media/ggap/content/h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606462" cy="212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7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90238"/>
            <a:ext cx="360362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Roles for SDOs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Large number of complex interactions</a:t>
            </a:r>
          </a:p>
          <a:p>
            <a:pPr lvl="1"/>
            <a:r>
              <a:rPr lang="en-GB" dirty="0" smtClean="0"/>
              <a:t>Many cross-border</a:t>
            </a:r>
          </a:p>
          <a:p>
            <a:pPr lvl="1"/>
            <a:endParaRPr lang="en-GB" dirty="0"/>
          </a:p>
          <a:p>
            <a:r>
              <a:rPr lang="en-GB" dirty="0" smtClean="0"/>
              <a:t>Essential that those interactions are standardised</a:t>
            </a:r>
          </a:p>
          <a:p>
            <a:endParaRPr lang="en-GB" dirty="0"/>
          </a:p>
          <a:p>
            <a:r>
              <a:rPr lang="en-GB" dirty="0" smtClean="0"/>
              <a:t>Roles and duties need to be clearly understood by all players</a:t>
            </a:r>
          </a:p>
          <a:p>
            <a:endParaRPr lang="en-GB" dirty="0" smtClean="0"/>
          </a:p>
          <a:p>
            <a:r>
              <a:rPr lang="en-GB" dirty="0" smtClean="0"/>
              <a:t>Governance needs to be established against clearly defined actions</a:t>
            </a:r>
          </a:p>
          <a:p>
            <a:endParaRPr lang="en-GB" dirty="0"/>
          </a:p>
          <a:p>
            <a:r>
              <a:rPr lang="en-GB" dirty="0" smtClean="0"/>
              <a:t>Much of the environment has yet </a:t>
            </a:r>
          </a:p>
          <a:p>
            <a:pPr marL="0" indent="0">
              <a:buNone/>
            </a:pPr>
            <a:r>
              <a:rPr lang="en-GB" dirty="0" smtClean="0"/>
              <a:t>  to be defined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60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EU trend towards </a:t>
            </a:r>
            <a:r>
              <a:rPr lang="en-GB" dirty="0" err="1" smtClean="0"/>
              <a:t>eIDs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340769"/>
            <a:ext cx="8229600" cy="3600399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Problems with State issuance of eID credentials</a:t>
            </a:r>
          </a:p>
          <a:p>
            <a:pPr lvl="1"/>
            <a:r>
              <a:rPr lang="en-GB" dirty="0" smtClean="0"/>
              <a:t>State programs always have long delays</a:t>
            </a:r>
          </a:p>
          <a:p>
            <a:pPr lvl="1"/>
            <a:r>
              <a:rPr lang="en-GB" dirty="0" smtClean="0"/>
              <a:t>Reluctance to ‘share’ chip space with 3</a:t>
            </a:r>
            <a:r>
              <a:rPr lang="en-GB" baseline="30000" dirty="0" smtClean="0"/>
              <a:t>rd</a:t>
            </a:r>
            <a:r>
              <a:rPr lang="en-GB" dirty="0" smtClean="0"/>
              <a:t> parties</a:t>
            </a:r>
          </a:p>
          <a:p>
            <a:pPr lvl="1"/>
            <a:r>
              <a:rPr lang="en-GB" dirty="0" smtClean="0"/>
              <a:t>Liability</a:t>
            </a:r>
          </a:p>
          <a:p>
            <a:pPr lvl="1"/>
            <a:r>
              <a:rPr lang="en-GB" dirty="0" smtClean="0"/>
              <a:t>Need </a:t>
            </a:r>
            <a:r>
              <a:rPr lang="en-GB" dirty="0"/>
              <a:t>to maintain </a:t>
            </a:r>
            <a:r>
              <a:rPr lang="en-GB" dirty="0" smtClean="0"/>
              <a:t>state/citizen separation for privacy</a:t>
            </a:r>
            <a:endParaRPr lang="en-GB" dirty="0"/>
          </a:p>
          <a:p>
            <a:pPr lvl="1"/>
            <a:endParaRPr lang="en-GB" dirty="0" smtClean="0"/>
          </a:p>
          <a:p>
            <a:r>
              <a:rPr lang="en-GB" sz="2000" dirty="0" smtClean="0"/>
              <a:t>Advantages of private organisations</a:t>
            </a:r>
          </a:p>
          <a:p>
            <a:pPr lvl="1"/>
            <a:r>
              <a:rPr lang="en-GB" dirty="0" smtClean="0"/>
              <a:t>Agility, innovation and drive</a:t>
            </a:r>
          </a:p>
          <a:p>
            <a:pPr lvl="1"/>
            <a:r>
              <a:rPr lang="en-GB" dirty="0" smtClean="0"/>
              <a:t>Promotes citizen choice and opt-in</a:t>
            </a:r>
          </a:p>
          <a:p>
            <a:pPr lvl="1"/>
            <a:r>
              <a:rPr lang="en-GB" dirty="0" smtClean="0"/>
              <a:t>Capability for branding</a:t>
            </a:r>
          </a:p>
          <a:p>
            <a:pPr lvl="1"/>
            <a:r>
              <a:rPr lang="en-GB" dirty="0" smtClean="0"/>
              <a:t>Multi applications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lvl="1"/>
            <a:endParaRPr lang="en-GB" sz="2000" dirty="0" smtClean="0"/>
          </a:p>
          <a:p>
            <a:endParaRPr lang="en-GB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7" y="4505944"/>
            <a:ext cx="1704863" cy="82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840" y="5543232"/>
            <a:ext cx="5526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GB" sz="2000" b="1" dirty="0">
                <a:solidFill>
                  <a:srgbClr val="0070C0"/>
                </a:solidFill>
              </a:rPr>
              <a:t>In line with the Digital Agenda for </a:t>
            </a:r>
            <a:r>
              <a:rPr lang="en-GB" sz="2000" b="1" dirty="0" smtClean="0">
                <a:solidFill>
                  <a:srgbClr val="0070C0"/>
                </a:solidFill>
              </a:rPr>
              <a:t>Europe</a:t>
            </a:r>
            <a:endParaRPr lang="en-GB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5510379"/>
            <a:ext cx="2369356" cy="68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lide Number Placeholder 4"/>
          <p:cNvSpPr txBox="1">
            <a:spLocks/>
          </p:cNvSpPr>
          <p:nvPr/>
        </p:nvSpPr>
        <p:spPr>
          <a:xfrm>
            <a:off x="49590" y="6529437"/>
            <a:ext cx="539750" cy="3524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151CDAC5-838F-4F12-B2BD-990B162A9F12}" type="slidenum">
              <a:rPr lang="da-DK" sz="800">
                <a:solidFill>
                  <a:srgbClr val="1E1E1E"/>
                </a:solidFill>
                <a:latin typeface="Arial" charset="0"/>
                <a:cs typeface="+mn-cs"/>
              </a:rPr>
              <a:pPr/>
              <a:t>45</a:t>
            </a:fld>
            <a:endParaRPr lang="da-DK" sz="800" dirty="0">
              <a:solidFill>
                <a:srgbClr val="1E1E1E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528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43102" objId="4"/>
      </p14:showEvtLst>
    </p:ext>
  </p:extLs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n\Documents\My Dropbox\SSEDIC project\WP2 Dissemination Communication\Project logo\SSEDIC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400600" cy="348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400431-D187-4689-B8BF-BF8CE5FB6558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750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513513" cy="576262"/>
          </a:xfrm>
        </p:spPr>
        <p:txBody>
          <a:bodyPr/>
          <a:lstStyle/>
          <a:p>
            <a:r>
              <a:rPr lang="it-IT" dirty="0" smtClean="0"/>
              <a:t>SSEDIC Rational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A secure cyberspace is critical to the heart of our economy and security</a:t>
            </a:r>
          </a:p>
          <a:p>
            <a:r>
              <a:rPr lang="en-GB" sz="1800" dirty="0" smtClean="0"/>
              <a:t>Increasing of online fraud, identity theft and misuse of information online</a:t>
            </a:r>
          </a:p>
          <a:p>
            <a:r>
              <a:rPr lang="en-GB" sz="1800" dirty="0" smtClean="0"/>
              <a:t>Need to increase the level of trust associated with digital identity</a:t>
            </a:r>
          </a:p>
          <a:p>
            <a:r>
              <a:rPr lang="en-GB" sz="1800" dirty="0" smtClean="0"/>
              <a:t>SSEDIC has the mission to contribute to build a strategic vision for Europe in defining rules and guidelines for a single European e-Identity ecosystem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pPr marL="0" indent="0" algn="ctr">
              <a:buNone/>
            </a:pPr>
            <a:r>
              <a:rPr lang="en-GB" sz="1800" dirty="0" smtClean="0"/>
              <a:t>Individuals and organizations must use secure, efficient, easy to use and interoperable identity solutions to access online services with confidence, privacy, choice and innovation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7960" y="188640"/>
            <a:ext cx="1704863" cy="82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173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SSEDIC Impact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63691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“Not just a theoretical exercise, but recommending </a:t>
            </a:r>
            <a:r>
              <a:rPr lang="en-GB" sz="2400" b="1" dirty="0" smtClean="0"/>
              <a:t>practical steps </a:t>
            </a:r>
            <a:r>
              <a:rPr lang="en-GB" sz="2400" dirty="0" smtClean="0"/>
              <a:t>in each stakeholder sector </a:t>
            </a:r>
          </a:p>
          <a:p>
            <a:pPr algn="ctr"/>
            <a:r>
              <a:rPr lang="en-GB" sz="2400" dirty="0" smtClean="0"/>
              <a:t>towards a vision of the Single European Digital Identity Community” </a:t>
            </a:r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7960" y="188640"/>
            <a:ext cx="1704863" cy="82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161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SSEDIC Relevance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Relevance for the EU Digital Agenda</a:t>
            </a:r>
          </a:p>
          <a:p>
            <a:pPr lvl="1"/>
            <a:r>
              <a:rPr lang="en-US" sz="1600" dirty="0" smtClean="0"/>
              <a:t>Goal 2: improve ICT standard-setting and interoperability</a:t>
            </a:r>
          </a:p>
          <a:p>
            <a:pPr lvl="1"/>
            <a:r>
              <a:rPr lang="en-US" sz="1600" dirty="0" smtClean="0"/>
              <a:t>Goal 3: enhance trust and security</a:t>
            </a:r>
          </a:p>
          <a:p>
            <a:endParaRPr lang="en-US" sz="1600" dirty="0" smtClean="0"/>
          </a:p>
          <a:p>
            <a:r>
              <a:rPr lang="en-US" sz="1600" dirty="0" smtClean="0"/>
              <a:t>Relevance for Business in general</a:t>
            </a:r>
          </a:p>
          <a:p>
            <a:pPr lvl="1"/>
            <a:r>
              <a:rPr lang="en-US" sz="1600" dirty="0" smtClean="0"/>
              <a:t>Interest and motivation of 35 partners (67 experts)</a:t>
            </a:r>
          </a:p>
          <a:p>
            <a:pPr lvl="1"/>
            <a:r>
              <a:rPr lang="en-US" sz="1600" dirty="0" smtClean="0"/>
              <a:t>Involvement of “associated” partners (50+)</a:t>
            </a:r>
          </a:p>
          <a:p>
            <a:endParaRPr lang="en-US" sz="1600" dirty="0" smtClean="0"/>
          </a:p>
          <a:p>
            <a:r>
              <a:rPr lang="en-US" sz="1600" dirty="0" smtClean="0"/>
              <a:t>Alignment with STORK</a:t>
            </a:r>
          </a:p>
          <a:p>
            <a:pPr lvl="1"/>
            <a:r>
              <a:rPr lang="en-US" sz="1600" dirty="0" smtClean="0"/>
              <a:t>STORK partners in SSEDIC are: </a:t>
            </a:r>
          </a:p>
          <a:p>
            <a:pPr marL="457200" lvl="1" indent="0">
              <a:buNone/>
            </a:pPr>
            <a:r>
              <a:rPr lang="en-US" sz="1600" dirty="0" smtClean="0"/>
              <a:t>     ATOS, A-SIT, T-Systems, BSI, </a:t>
            </a:r>
            <a:r>
              <a:rPr lang="en-US" sz="1600" dirty="0" err="1" smtClean="0"/>
              <a:t>CapGemini</a:t>
            </a:r>
            <a:r>
              <a:rPr lang="en-US" sz="1600" dirty="0" smtClean="0"/>
              <a:t>, and EEMA.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Connections with other identity related projects: PEPPOL, SPOCS, SEMIRAMIS, TDL ….	</a:t>
            </a:r>
          </a:p>
          <a:p>
            <a:endParaRPr lang="en-GB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7960" y="188640"/>
            <a:ext cx="1704863" cy="82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36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is a National </a:t>
            </a:r>
            <a:r>
              <a:rPr lang="en-GB" dirty="0" err="1" smtClean="0"/>
              <a:t>eID</a:t>
            </a:r>
            <a:r>
              <a:rPr lang="en-GB" dirty="0" smtClean="0"/>
              <a:t> – </a:t>
            </a:r>
            <a:r>
              <a:rPr lang="en-GB" u="sng" dirty="0" smtClean="0"/>
              <a:t>not</a:t>
            </a:r>
            <a:r>
              <a:rPr lang="en-GB" dirty="0" smtClean="0"/>
              <a:t> National Identity Card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428868"/>
            <a:ext cx="3336697" cy="212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2000232" y="1500174"/>
            <a:ext cx="5429288" cy="4214818"/>
            <a:chOff x="-1785982" y="2643182"/>
            <a:chExt cx="5429288" cy="4214818"/>
          </a:xfrm>
        </p:grpSpPr>
        <p:sp>
          <p:nvSpPr>
            <p:cNvPr id="22" name="Rectangle 21"/>
            <p:cNvSpPr/>
            <p:nvPr/>
          </p:nvSpPr>
          <p:spPr bwMode="auto">
            <a:xfrm>
              <a:off x="-1785982" y="2714620"/>
              <a:ext cx="5429288" cy="4143380"/>
            </a:xfrm>
            <a:prstGeom prst="rect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pic>
          <p:nvPicPr>
            <p:cNvPr id="21" name="Plassholder for innhold 15" descr="CH_BineryMan_f_weblayers_ copy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8726" y="2643182"/>
              <a:ext cx="3603466" cy="4187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495264"/>
            <a:ext cx="539750" cy="360363"/>
          </a:xfrm>
        </p:spPr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96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6513513" cy="576262"/>
          </a:xfrm>
        </p:spPr>
        <p:txBody>
          <a:bodyPr/>
          <a:lstStyle/>
          <a:p>
            <a:pPr eaLnBrk="1" hangingPunct="1"/>
            <a:r>
              <a:rPr lang="en-GB" dirty="0" smtClean="0"/>
              <a:t>Summary &amp; Action Needed</a:t>
            </a:r>
          </a:p>
        </p:txBody>
      </p:sp>
      <p:sp>
        <p:nvSpPr>
          <p:cNvPr id="238596" name="Rectangle 4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429684" cy="4429156"/>
          </a:xfrm>
          <a:solidFill>
            <a:schemeClr val="bg1"/>
          </a:solidFill>
        </p:spPr>
        <p:txBody>
          <a:bodyPr/>
          <a:lstStyle/>
          <a:p>
            <a:pPr marL="381000" indent="-381000" eaLnBrk="1" hangingPunct="1"/>
            <a:r>
              <a:rPr lang="en-GB" dirty="0" smtClean="0"/>
              <a:t>Public Private Partnerships are becoming more accepted for National eID deployments and 3</a:t>
            </a:r>
            <a:r>
              <a:rPr lang="en-GB" baseline="30000" dirty="0" smtClean="0"/>
              <a:t>rd</a:t>
            </a:r>
            <a:r>
              <a:rPr lang="en-GB" dirty="0" smtClean="0"/>
              <a:t> Generation eID, can open the market for a large scale single federated digital ID community in the near future</a:t>
            </a:r>
          </a:p>
          <a:p>
            <a:pPr marL="381000" indent="-381000" eaLnBrk="1" hangingPunct="1"/>
            <a:endParaRPr lang="en-GB" dirty="0" smtClean="0"/>
          </a:p>
          <a:p>
            <a:pPr marL="381000" indent="-381000" eaLnBrk="1" hangingPunct="1"/>
            <a:r>
              <a:rPr lang="en-GB" dirty="0" smtClean="0"/>
              <a:t>There is profit to be made as the market grows with </a:t>
            </a:r>
            <a:r>
              <a:rPr lang="en-GB" dirty="0" err="1" smtClean="0"/>
              <a:t>telcos</a:t>
            </a:r>
            <a:r>
              <a:rPr lang="en-GB" dirty="0" smtClean="0"/>
              <a:t> being very well placed to take advantage of the new revenues</a:t>
            </a:r>
            <a:endParaRPr lang="en-GB" dirty="0"/>
          </a:p>
          <a:p>
            <a:pPr marL="381000" indent="-381000" eaLnBrk="1" hangingPunct="1"/>
            <a:endParaRPr lang="en-GB" dirty="0"/>
          </a:p>
          <a:p>
            <a:pPr marL="381000" indent="-381000"/>
            <a:r>
              <a:rPr lang="en-GB" dirty="0" smtClean="0"/>
              <a:t>Controls  </a:t>
            </a:r>
            <a:r>
              <a:rPr lang="en-GB" dirty="0"/>
              <a:t>and standards </a:t>
            </a:r>
            <a:r>
              <a:rPr lang="en-GB" dirty="0" smtClean="0"/>
              <a:t>must </a:t>
            </a:r>
            <a:r>
              <a:rPr lang="en-GB" dirty="0"/>
              <a:t>be in </a:t>
            </a:r>
            <a:r>
              <a:rPr lang="en-GB" dirty="0" smtClean="0"/>
              <a:t>place in order for this new market to flourish. Organisations such as the ITU-T have </a:t>
            </a:r>
            <a:r>
              <a:rPr lang="en-GB" i="1" dirty="0" smtClean="0"/>
              <a:t>a duty</a:t>
            </a:r>
            <a:r>
              <a:rPr lang="en-GB" dirty="0" smtClean="0"/>
              <a:t> to provide the standards needed for such a growth and ITU-T needs to be addressing those standards, in coordination with partners urgently. </a:t>
            </a:r>
          </a:p>
          <a:p>
            <a:pPr marL="381000" indent="-381000" eaLnBrk="1" hangingPunct="1"/>
            <a:endParaRPr lang="en-GB" dirty="0"/>
          </a:p>
          <a:p>
            <a:pPr marL="381000" indent="-381000" eaLnBrk="1" hangingPunct="1"/>
            <a:endParaRPr lang="en-GB" dirty="0" smtClean="0"/>
          </a:p>
          <a:p>
            <a:pPr marL="444500" lvl="1" indent="0" eaLnBrk="1" hangingPunct="1">
              <a:buNone/>
            </a:pPr>
            <a:endParaRPr lang="en-GB" dirty="0" smtClean="0"/>
          </a:p>
          <a:p>
            <a:pPr marL="444500" lvl="1" indent="0" eaLnBrk="1" hangingPunct="1">
              <a:buNone/>
            </a:pPr>
            <a:endParaRPr lang="en-GB" dirty="0"/>
          </a:p>
          <a:p>
            <a:pPr marL="444500" lvl="1" indent="0" eaLnBrk="1" hangingPunct="1">
              <a:buNone/>
            </a:pP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442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85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158.jpg"/>
          <p:cNvPicPr>
            <a:picLocks noChangeAspect="1"/>
          </p:cNvPicPr>
          <p:nvPr/>
        </p:nvPicPr>
        <p:blipFill rotWithShape="1">
          <a:blip r:embed="rId3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808" y="0"/>
            <a:ext cx="915880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04664"/>
            <a:ext cx="5356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Any questions ?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940" y="6093296"/>
            <a:ext cx="1240787" cy="55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004048" y="1081118"/>
            <a:ext cx="389908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400" dirty="0" smtClean="0">
                <a:solidFill>
                  <a:schemeClr val="bg1"/>
                </a:solidFill>
              </a:rPr>
              <a:t>NETS eSecurity</a:t>
            </a:r>
            <a:endParaRPr lang="nb-NO" sz="1400" dirty="0">
              <a:solidFill>
                <a:schemeClr val="bg1"/>
              </a:solidFill>
            </a:endParaRPr>
          </a:p>
          <a:p>
            <a:pPr algn="r"/>
            <a:r>
              <a:rPr lang="nb-NO" sz="1400" dirty="0">
                <a:solidFill>
                  <a:schemeClr val="bg1"/>
                </a:solidFill>
              </a:rPr>
              <a:t>Haavard Martinsens vei 54, </a:t>
            </a:r>
            <a:r>
              <a:rPr lang="en-GB" sz="1400" dirty="0">
                <a:solidFill>
                  <a:schemeClr val="bg1"/>
                </a:solidFill>
              </a:rPr>
              <a:t>N-0045 OSLO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750355" y="304243"/>
            <a:ext cx="3152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 dirty="0" smtClean="0">
                <a:solidFill>
                  <a:schemeClr val="bg1"/>
                </a:solidFill>
              </a:rPr>
              <a:t>Jon Shamah</a:t>
            </a:r>
            <a:endParaRPr lang="en-GB" sz="1600" b="1" dirty="0">
              <a:solidFill>
                <a:schemeClr val="bg1"/>
              </a:solidFill>
            </a:endParaRPr>
          </a:p>
          <a:p>
            <a:pPr algn="r"/>
            <a:r>
              <a:rPr lang="en-GB" sz="1200" dirty="0" smtClean="0">
                <a:solidFill>
                  <a:schemeClr val="bg1"/>
                </a:solidFill>
              </a:rPr>
              <a:t>Email: jsham@nets.eu</a:t>
            </a:r>
            <a:endParaRPr lang="en-GB" sz="1600" dirty="0">
              <a:solidFill>
                <a:schemeClr val="bg1"/>
              </a:solidFill>
            </a:endParaRPr>
          </a:p>
          <a:p>
            <a:pPr algn="r"/>
            <a:r>
              <a:rPr lang="en-GB" sz="1200" dirty="0" smtClean="0">
                <a:solidFill>
                  <a:schemeClr val="bg1"/>
                </a:solidFill>
              </a:rPr>
              <a:t>UK Mobile: +44 </a:t>
            </a:r>
            <a:r>
              <a:rPr lang="en-GB" sz="1200" dirty="0">
                <a:solidFill>
                  <a:schemeClr val="bg1"/>
                </a:solidFill>
              </a:rPr>
              <a:t>7813-111290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1" r="3683"/>
          <a:stretch/>
        </p:blipFill>
        <p:spPr bwMode="auto">
          <a:xfrm>
            <a:off x="251520" y="5953990"/>
            <a:ext cx="1317535" cy="6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004048" y="1916832"/>
            <a:ext cx="3899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400" dirty="0" smtClean="0"/>
              <a:t>SSEDIC</a:t>
            </a:r>
            <a:endParaRPr lang="nb-NO" sz="1400" dirty="0"/>
          </a:p>
          <a:p>
            <a:pPr algn="r"/>
            <a:r>
              <a:rPr lang="nb-NO" sz="1400" dirty="0" smtClean="0"/>
              <a:t>http://www.eid-ssedic.eu</a:t>
            </a:r>
            <a:r>
              <a:rPr lang="en-GB" sz="1400" dirty="0" smtClean="0"/>
              <a:t> 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44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3" descr="greatbe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8215338" cy="4302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91264" cy="523220"/>
          </a:xfrm>
        </p:spPr>
        <p:txBody>
          <a:bodyPr/>
          <a:lstStyle/>
          <a:p>
            <a:r>
              <a:rPr lang="da-DK" dirty="0"/>
              <a:t>Agile eIDs for Widespread National </a:t>
            </a:r>
            <a:r>
              <a:rPr lang="da-DK" dirty="0" smtClean="0"/>
              <a:t>Use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1CDAC5-838F-4F12-B2BD-990B162A9F12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2987824" y="1700808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FF0000"/>
              </a:buClr>
              <a:buSzPct val="118000"/>
              <a:buFont typeface="Arial" pitchFamily="34" charset="0"/>
              <a:buChar char="•"/>
            </a:pPr>
            <a:r>
              <a:rPr lang="da-DK" sz="24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180975" indent="-180975">
              <a:buClr>
                <a:srgbClr val="FF0000"/>
              </a:buClr>
              <a:buSzPct val="118000"/>
              <a:buFont typeface="Arial" pitchFamily="34" charset="0"/>
              <a:buChar char="•"/>
            </a:pPr>
            <a:r>
              <a:rPr lang="da-DK" sz="2400" dirty="0" smtClean="0"/>
              <a:t>1st and 2nd Generation Architectures</a:t>
            </a:r>
          </a:p>
          <a:p>
            <a:pPr marL="180975" indent="-180975">
              <a:buClr>
                <a:srgbClr val="FF0000"/>
              </a:buClr>
              <a:buSzPct val="118000"/>
              <a:buFont typeface="Arial" pitchFamily="34" charset="0"/>
              <a:buChar char="•"/>
            </a:pPr>
            <a:r>
              <a:rPr lang="da-DK" sz="2400" dirty="0" smtClean="0">
                <a:solidFill>
                  <a:schemeClr val="bg1">
                    <a:lumMod val="75000"/>
                  </a:schemeClr>
                </a:solidFill>
              </a:rPr>
              <a:t>3rd Generation Architectures</a:t>
            </a:r>
            <a:endParaRPr lang="da-DK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434" name="AutoShape 2" descr="https://www.nemid.nu/_shared/images/om_nemid_forside_splash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7548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Generation eID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6" y="1628800"/>
            <a:ext cx="8061325" cy="4329088"/>
          </a:xfrm>
        </p:spPr>
        <p:txBody>
          <a:bodyPr/>
          <a:lstStyle/>
          <a:p>
            <a:r>
              <a:rPr lang="en-GB" dirty="0" smtClean="0"/>
              <a:t>Government Owned</a:t>
            </a:r>
          </a:p>
          <a:p>
            <a:r>
              <a:rPr lang="en-GB" dirty="0" smtClean="0"/>
              <a:t>Embedded Chip</a:t>
            </a:r>
          </a:p>
          <a:p>
            <a:pPr lvl="1"/>
            <a:r>
              <a:rPr lang="en-GB" dirty="0" smtClean="0"/>
              <a:t>Contact/contactless interface</a:t>
            </a:r>
          </a:p>
          <a:p>
            <a:pPr lvl="1"/>
            <a:r>
              <a:rPr lang="en-GB" dirty="0" smtClean="0"/>
              <a:t>ICAO Applet</a:t>
            </a:r>
          </a:p>
          <a:p>
            <a:pPr lvl="1"/>
            <a:r>
              <a:rPr lang="en-GB" dirty="0" smtClean="0"/>
              <a:t>2 or 3 digital certificates</a:t>
            </a:r>
          </a:p>
          <a:p>
            <a:r>
              <a:rPr lang="en-GB" dirty="0" smtClean="0"/>
              <a:t>Printed Data on surface</a:t>
            </a:r>
          </a:p>
          <a:p>
            <a:pPr lvl="1"/>
            <a:r>
              <a:rPr lang="en-GB" dirty="0"/>
              <a:t>Facial </a:t>
            </a:r>
            <a:r>
              <a:rPr lang="en-GB" dirty="0" smtClean="0"/>
              <a:t>Biometric</a:t>
            </a:r>
          </a:p>
          <a:p>
            <a:pPr lvl="1"/>
            <a:r>
              <a:rPr lang="en-GB" dirty="0" smtClean="0"/>
              <a:t>Name</a:t>
            </a:r>
          </a:p>
          <a:p>
            <a:pPr lvl="1"/>
            <a:r>
              <a:rPr lang="en-GB" dirty="0" smtClean="0"/>
              <a:t>Date of Birth</a:t>
            </a:r>
          </a:p>
          <a:p>
            <a:r>
              <a:rPr lang="en-GB" dirty="0" smtClean="0"/>
              <a:t>T1 form factor polymer card</a:t>
            </a:r>
          </a:p>
          <a:p>
            <a:r>
              <a:rPr lang="en-GB" dirty="0" smtClean="0"/>
              <a:t>On-line or off-line use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2" descr="http://norfiden.files.wordpress.com/2010/11/id-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810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7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Generation eID Schemes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6" y="1511300"/>
            <a:ext cx="4285231" cy="4446588"/>
          </a:xfrm>
        </p:spPr>
        <p:txBody>
          <a:bodyPr/>
          <a:lstStyle/>
          <a:p>
            <a:r>
              <a:rPr lang="en-GB" dirty="0" err="1"/>
              <a:t>e</a:t>
            </a:r>
            <a:r>
              <a:rPr lang="en-GB" dirty="0" err="1" smtClean="0"/>
              <a:t>Government</a:t>
            </a:r>
            <a:r>
              <a:rPr lang="en-GB" dirty="0" smtClean="0"/>
              <a:t> access</a:t>
            </a:r>
          </a:p>
          <a:p>
            <a:endParaRPr lang="en-GB" dirty="0" smtClean="0"/>
          </a:p>
          <a:p>
            <a:r>
              <a:rPr lang="en-GB" dirty="0" smtClean="0"/>
              <a:t>ICAO Travel Document</a:t>
            </a:r>
          </a:p>
          <a:p>
            <a:endParaRPr lang="en-GB" dirty="0" smtClean="0"/>
          </a:p>
          <a:p>
            <a:r>
              <a:rPr lang="en-GB" dirty="0" smtClean="0"/>
              <a:t>Digital signing via contact interface with digital certificate (EU Qualified)</a:t>
            </a:r>
          </a:p>
          <a:p>
            <a:endParaRPr lang="en-GB" dirty="0" smtClean="0"/>
          </a:p>
          <a:p>
            <a:r>
              <a:rPr lang="en-GB" dirty="0" smtClean="0"/>
              <a:t>Authentication for private applications with limited liability</a:t>
            </a:r>
            <a:endParaRPr lang="en-GB" dirty="0"/>
          </a:p>
        </p:txBody>
      </p:sp>
      <p:pic>
        <p:nvPicPr>
          <p:cNvPr id="5" name="Picture 2" descr="http://norfiden.files.wordpress.com/2010/11/id-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810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805264"/>
            <a:ext cx="769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Expensive to implement, slow to deploy, and heavy on support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67544" y="5753291"/>
            <a:ext cx="504056" cy="504056"/>
          </a:xfrm>
          <a:prstGeom prst="ellipse">
            <a:avLst/>
          </a:prstGeom>
          <a:solidFill>
            <a:schemeClr val="tx2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CB1B4-C95E-4342-B9FE-A4EB1B637FE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28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Generation </a:t>
            </a:r>
            <a:r>
              <a:rPr lang="en-GB" dirty="0" err="1" smtClean="0"/>
              <a:t>eID</a:t>
            </a:r>
            <a:r>
              <a:rPr lang="en-GB" dirty="0" smtClean="0"/>
              <a:t> Architecture</a:t>
            </a:r>
            <a:endParaRPr lang="en-GB" dirty="0"/>
          </a:p>
        </p:txBody>
      </p:sp>
      <p:sp>
        <p:nvSpPr>
          <p:cNvPr id="6" name="AutoShape 2" descr="undefined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://lohokleung.net/pb/wp_9cb81242/images/img68894654accfdb83f.JPG"/>
          <p:cNvSpPr>
            <a:spLocks noChangeAspect="1" noChangeArrowheads="1"/>
          </p:cNvSpPr>
          <p:nvPr/>
        </p:nvSpPr>
        <p:spPr bwMode="auto">
          <a:xfrm>
            <a:off x="63500" y="-136525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://lohokleung.net/pb/wp_9cb81242/images/img68894654accfdb83f.JPG"/>
          <p:cNvSpPr>
            <a:spLocks noChangeAspect="1" noChangeArrowheads="1"/>
          </p:cNvSpPr>
          <p:nvPr/>
        </p:nvSpPr>
        <p:spPr bwMode="auto">
          <a:xfrm>
            <a:off x="215900" y="15875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 descr="C:\Users\Jon\Desktop\img68894654accfdb83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4" t="29886" r="15755" b="20818"/>
          <a:stretch/>
        </p:blipFill>
        <p:spPr bwMode="auto">
          <a:xfrm>
            <a:off x="468841" y="1522005"/>
            <a:ext cx="2829781" cy="143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lbow Connector 9"/>
          <p:cNvCxnSpPr>
            <a:stCxn id="1031" idx="2"/>
            <a:endCxn id="5" idx="1"/>
          </p:cNvCxnSpPr>
          <p:nvPr/>
        </p:nvCxnSpPr>
        <p:spPr bwMode="auto">
          <a:xfrm rot="16200000" flipH="1">
            <a:off x="930667" y="3912164"/>
            <a:ext cx="2081696" cy="175567"/>
          </a:xfrm>
          <a:prstGeom prst="bentConnector2">
            <a:avLst/>
          </a:prstGeom>
          <a:solidFill>
            <a:schemeClr val="tx2"/>
          </a:solidFill>
          <a:ln w="571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2059299" y="4208496"/>
            <a:ext cx="2959368" cy="2224008"/>
            <a:chOff x="2059299" y="4208496"/>
            <a:chExt cx="2959368" cy="2224008"/>
          </a:xfrm>
        </p:grpSpPr>
        <p:pic>
          <p:nvPicPr>
            <p:cNvPr id="5" name="Picture 2" descr="http://norfiden.files.wordpress.com/2010/11/id-fron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299" y="4208496"/>
              <a:ext cx="2652749" cy="166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http://1.2.3.13/bmi/www.mysecurecyberspace.com/encyclopedia/index/digitalcertificate.pic1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658" y="5313683"/>
              <a:ext cx="961009" cy="1118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3" descr="tram-in-front-of-opera-missed-momen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2573" r="4613" b="4823"/>
          <a:stretch>
            <a:fillRect/>
          </a:stretch>
        </p:blipFill>
        <p:spPr bwMode="auto">
          <a:xfrm>
            <a:off x="7596448" y="2060848"/>
            <a:ext cx="936104" cy="124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enefit offic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5556" r="36414" b="5556"/>
          <a:stretch/>
        </p:blipFill>
        <p:spPr bwMode="auto">
          <a:xfrm>
            <a:off x="7473283" y="3578429"/>
            <a:ext cx="118243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sdhsgirl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8" y="5021558"/>
            <a:ext cx="1149071" cy="9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stCxn id="5" idx="3"/>
            <a:endCxn id="11" idx="1"/>
          </p:cNvCxnSpPr>
          <p:nvPr/>
        </p:nvCxnSpPr>
        <p:spPr bwMode="auto">
          <a:xfrm flipV="1">
            <a:off x="4712048" y="2684918"/>
            <a:ext cx="2884400" cy="2355878"/>
          </a:xfrm>
          <a:prstGeom prst="line">
            <a:avLst/>
          </a:prstGeom>
          <a:solidFill>
            <a:schemeClr val="tx2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3"/>
            <a:endCxn id="13" idx="1"/>
          </p:cNvCxnSpPr>
          <p:nvPr/>
        </p:nvCxnSpPr>
        <p:spPr bwMode="auto">
          <a:xfrm flipV="1">
            <a:off x="4712048" y="4118973"/>
            <a:ext cx="2761235" cy="921823"/>
          </a:xfrm>
          <a:prstGeom prst="line">
            <a:avLst/>
          </a:prstGeom>
          <a:solidFill>
            <a:schemeClr val="tx2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14" idx="1"/>
          </p:cNvCxnSpPr>
          <p:nvPr/>
        </p:nvCxnSpPr>
        <p:spPr bwMode="auto">
          <a:xfrm>
            <a:off x="4712048" y="5040796"/>
            <a:ext cx="2739680" cy="451562"/>
          </a:xfrm>
          <a:prstGeom prst="line">
            <a:avLst/>
          </a:prstGeom>
          <a:solidFill>
            <a:schemeClr val="tx2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1" descr="border%20che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94904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>
            <a:stCxn id="25" idx="2"/>
            <a:endCxn id="5" idx="3"/>
          </p:cNvCxnSpPr>
          <p:nvPr/>
        </p:nvCxnSpPr>
        <p:spPr bwMode="auto">
          <a:xfrm flipH="1">
            <a:off x="4712048" y="2710904"/>
            <a:ext cx="1198016" cy="2329892"/>
          </a:xfrm>
          <a:prstGeom prst="line">
            <a:avLst/>
          </a:prstGeom>
          <a:solidFill>
            <a:schemeClr val="tx2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760594" y="3894446"/>
            <a:ext cx="5076056" cy="2702906"/>
          </a:xfrm>
          <a:prstGeom prst="ellipse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0" y="6432504"/>
            <a:ext cx="539750" cy="360363"/>
          </a:xfrm>
        </p:spPr>
        <p:txBody>
          <a:bodyPr/>
          <a:lstStyle/>
          <a:p>
            <a:pPr>
              <a:defRPr/>
            </a:pPr>
            <a:fld id="{746C036B-F1F4-4876-88D8-97773705F6D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36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BS_ppt_hvit">
  <a:themeElements>
    <a:clrScheme name="Default 1">
      <a:dk1>
        <a:srgbClr val="1E1E1E"/>
      </a:dk1>
      <a:lt1>
        <a:srgbClr val="FFFFFF"/>
      </a:lt1>
      <a:dk2>
        <a:srgbClr val="3C8A2E"/>
      </a:dk2>
      <a:lt2>
        <a:srgbClr val="BCBDBC"/>
      </a:lt2>
      <a:accent1>
        <a:srgbClr val="3C8A2E"/>
      </a:accent1>
      <a:accent2>
        <a:srgbClr val="005B82"/>
      </a:accent2>
      <a:accent3>
        <a:srgbClr val="FFFFFF"/>
      </a:accent3>
      <a:accent4>
        <a:srgbClr val="181818"/>
      </a:accent4>
      <a:accent5>
        <a:srgbClr val="AFC4AD"/>
      </a:accent5>
      <a:accent6>
        <a:srgbClr val="005275"/>
      </a:accent6>
      <a:hlink>
        <a:srgbClr val="009FDA"/>
      </a:hlink>
      <a:folHlink>
        <a:srgbClr val="ACDEE6"/>
      </a:folHlink>
    </a:clrScheme>
    <a:fontScheme name="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0" cap="flat" cmpd="sng" algn="ctr">
          <a:solidFill>
            <a:srgbClr val="74767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0" cap="flat" cmpd="sng" algn="ctr">
          <a:solidFill>
            <a:srgbClr val="74767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1E1E1E"/>
        </a:dk1>
        <a:lt1>
          <a:srgbClr val="FFFFFF"/>
        </a:lt1>
        <a:dk2>
          <a:srgbClr val="3C8A2E"/>
        </a:dk2>
        <a:lt2>
          <a:srgbClr val="BCBDBC"/>
        </a:lt2>
        <a:accent1>
          <a:srgbClr val="3C8A2E"/>
        </a:accent1>
        <a:accent2>
          <a:srgbClr val="005B82"/>
        </a:accent2>
        <a:accent3>
          <a:srgbClr val="FFFFFF"/>
        </a:accent3>
        <a:accent4>
          <a:srgbClr val="181818"/>
        </a:accent4>
        <a:accent5>
          <a:srgbClr val="AFC4AD"/>
        </a:accent5>
        <a:accent6>
          <a:srgbClr val="005275"/>
        </a:accent6>
        <a:hlink>
          <a:srgbClr val="009FDA"/>
        </a:hlink>
        <a:folHlink>
          <a:srgbClr val="ACDE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9D15DAC426A74E91982A7A3C20D1B9" ma:contentTypeVersion="4" ma:contentTypeDescription="Create a new document." ma:contentTypeScope="" ma:versionID="17454a831a91144736c0f0b9b46872fe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0a370456390dc8c2763c4626a714d79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93CEC36-AF4E-4F70-9D3F-4CFDB0A812EF}"/>
</file>

<file path=customXml/itemProps2.xml><?xml version="1.0" encoding="utf-8"?>
<ds:datastoreItem xmlns:ds="http://schemas.openxmlformats.org/officeDocument/2006/customXml" ds:itemID="{CA47E064-02C7-4C3D-B0EC-17D5A2DB4CC6}"/>
</file>

<file path=customXml/itemProps3.xml><?xml version="1.0" encoding="utf-8"?>
<ds:datastoreItem xmlns:ds="http://schemas.openxmlformats.org/officeDocument/2006/customXml" ds:itemID="{45353623-85E0-456A-A4AC-6A2D957D8B5A}"/>
</file>

<file path=docProps/app.xml><?xml version="1.0" encoding="utf-8"?>
<Properties xmlns="http://schemas.openxmlformats.org/officeDocument/2006/extended-properties" xmlns:vt="http://schemas.openxmlformats.org/officeDocument/2006/docPropsVTypes">
  <Template>BBS GVS -Cross-Border e-Procurement v71</Template>
  <TotalTime>0</TotalTime>
  <Words>1850</Words>
  <Application>Microsoft Office PowerPoint</Application>
  <PresentationFormat>On-screen Show (4:3)</PresentationFormat>
  <Paragraphs>516</Paragraphs>
  <Slides>51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2_BBS_ppt_hvit</vt:lpstr>
      <vt:lpstr>PowerPoint Presentation</vt:lpstr>
      <vt:lpstr>PowerPoint Presentation</vt:lpstr>
      <vt:lpstr>Agile eIDs for Widespread National Use</vt:lpstr>
      <vt:lpstr>Agile eIDs for Widespread National Use</vt:lpstr>
      <vt:lpstr>It is a National eID – not National Identity Card</vt:lpstr>
      <vt:lpstr>Agile eIDs for Widespread National Use</vt:lpstr>
      <vt:lpstr>1st Generation eID</vt:lpstr>
      <vt:lpstr>1st Generation eID Schemes</vt:lpstr>
      <vt:lpstr>1st Generation eID Architecture</vt:lpstr>
      <vt:lpstr>2nd  Generation eID</vt:lpstr>
      <vt:lpstr>2nd  Generation eID Schemes</vt:lpstr>
      <vt:lpstr>2nd  Generation eID Architecture</vt:lpstr>
      <vt:lpstr>Agile eIDs for Widespread National Use</vt:lpstr>
      <vt:lpstr>3rd Generation eID – EcoSystem</vt:lpstr>
      <vt:lpstr>3rd Generation eID – EcoSystem</vt:lpstr>
      <vt:lpstr>What are the Benefits?</vt:lpstr>
      <vt:lpstr>3rd Generation eID Architecture</vt:lpstr>
      <vt:lpstr>3rd Generation eID Assurance Levels </vt:lpstr>
      <vt:lpstr>Why is this better?</vt:lpstr>
      <vt:lpstr>3rd Generation eID Architecture</vt:lpstr>
      <vt:lpstr>Hubs - Classic Middle-Tier Component </vt:lpstr>
      <vt:lpstr>Hubs - Additional Roles</vt:lpstr>
      <vt:lpstr>Hubs - Validating the State of Identity</vt:lpstr>
      <vt:lpstr>Hubs - Ownership</vt:lpstr>
      <vt:lpstr>Attribute Management</vt:lpstr>
      <vt:lpstr>Key Features</vt:lpstr>
      <vt:lpstr>Attribute Types</vt:lpstr>
      <vt:lpstr>Uses for Attributes</vt:lpstr>
      <vt:lpstr>Introducing Attributes</vt:lpstr>
      <vt:lpstr>Introducing Attributes</vt:lpstr>
      <vt:lpstr>Example of Use - Primary Attributes</vt:lpstr>
      <vt:lpstr>Example of Use - Primary Attributes</vt:lpstr>
      <vt:lpstr>Example of Use - Secondary Attributes</vt:lpstr>
      <vt:lpstr>Example of Use - Secondary Attributes</vt:lpstr>
      <vt:lpstr>Example of Use - Secondary Attributes</vt:lpstr>
      <vt:lpstr>Business Models &amp; Revenues</vt:lpstr>
      <vt:lpstr>Example: Digitisation of Contract Application</vt:lpstr>
      <vt:lpstr>eID Revenue Flows</vt:lpstr>
      <vt:lpstr>Roles for Telcos</vt:lpstr>
      <vt:lpstr>Up the Telco Value Chain</vt:lpstr>
      <vt:lpstr>White-Labelling of IdP Framework Services</vt:lpstr>
      <vt:lpstr>Managed Services Framework</vt:lpstr>
      <vt:lpstr>Common Governance </vt:lpstr>
      <vt:lpstr>Roles for SDOs</vt:lpstr>
      <vt:lpstr>Current EU trend towards eIDs</vt:lpstr>
      <vt:lpstr>PowerPoint Presentation</vt:lpstr>
      <vt:lpstr>SSEDIC Rational</vt:lpstr>
      <vt:lpstr>SSEDIC Impact</vt:lpstr>
      <vt:lpstr>SSEDIC Relevance</vt:lpstr>
      <vt:lpstr>Summary &amp; Action Needed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2010-03-10T07:58:08Z</dcterms:created>
  <dcterms:modified xsi:type="dcterms:W3CDTF">2011-08-30T04:12:03Z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0x0101003E9D15DAC426A74E91982A7A3C20D1B9</vt:lpwstr>
  </property>
</Properties>
</file>