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9" r:id="rId3"/>
    <p:sldId id="322" r:id="rId4"/>
    <p:sldId id="290" r:id="rId5"/>
    <p:sldId id="291" r:id="rId6"/>
    <p:sldId id="325" r:id="rId7"/>
    <p:sldId id="315" r:id="rId8"/>
    <p:sldId id="293" r:id="rId9"/>
    <p:sldId id="316" r:id="rId10"/>
    <p:sldId id="330" r:id="rId11"/>
    <p:sldId id="331" r:id="rId12"/>
    <p:sldId id="332" r:id="rId13"/>
    <p:sldId id="333" r:id="rId14"/>
    <p:sldId id="334" r:id="rId15"/>
    <p:sldId id="335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9900"/>
    <a:srgbClr val="CC6600"/>
    <a:srgbClr val="006600"/>
    <a:srgbClr val="339933"/>
    <a:srgbClr val="CC3300"/>
    <a:srgbClr val="FF9900"/>
    <a:srgbClr val="CC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277" autoAdjust="0"/>
  </p:normalViewPr>
  <p:slideViewPr>
    <p:cSldViewPr>
      <p:cViewPr varScale="1">
        <p:scale>
          <a:sx n="49" d="100"/>
          <a:sy n="49" d="100"/>
        </p:scale>
        <p:origin x="-15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872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661070-224A-4B3B-BF0B-D82B83F4BAD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73508A4-66F1-4D41-BEAF-CDFBE99F2C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7C05B-E7BB-4597-A633-EDDA0BCD8D20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88322-106A-4576-82E9-9B92E40B673C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BD9C5-5F79-4837-82D9-AC793F69970D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508A4-66F1-4D41-BEAF-CDFBE99F2C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70167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fld id="{9A8E03A0-A80B-49E1-B423-45430EBDB4BC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752600" y="6477000"/>
            <a:ext cx="4419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  <a:p>
            <a:endParaRPr lang="en-US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 sz="1400"/>
            </a:lvl1pPr>
          </a:lstStyle>
          <a:p>
            <a:fld id="{2064DCCC-FF23-4DF9-AB1A-41DC38BEBFC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2583" name="Picture 7" descr="FOS_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04775"/>
            <a:ext cx="20447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4" name="Picture 8" descr="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1676400" cy="4143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8059A-07A4-46AB-AD25-FA85AD6F6023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A93E-C049-4BBC-AB28-6EAE2B7BC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88925"/>
            <a:ext cx="2076450" cy="326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8925"/>
            <a:ext cx="6076950" cy="326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6FC93-4225-4000-928C-B88E605D8E26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3161B-F889-45FC-8B53-1A1C60C23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82591-4AC6-4C0E-9595-64021511845A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B6AA8-BF85-4648-AC12-F77DCBB00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9A680-7C13-470E-A610-DD840688122C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4BD3D-EFEC-49BF-9FD3-8B002AB76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4EA5A-5B6A-4A78-92F7-3994E5B0E0CE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5A80F-C4BD-424B-8390-76A1BF108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2CF90-27CD-41ED-9460-AC187F48F31C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59556-A77A-46B0-9524-4DC903261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A96BB-A19B-407B-A704-4FE265F33F77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A836-AD55-42F4-AE72-A602973D2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1AF5D-8AFF-41E1-B79B-60F1F7807CE8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B7FB4-6251-41F6-A89C-F412DB364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02E6C-1771-41A1-AF2A-8A5A52133F49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851A-44B2-4EEF-9B97-2E3FB8C89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889E1-B33E-454B-9714-A0F3F4A21E6F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1D3F4-68E6-481E-9E3E-266BCF6A1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FOS_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59700" y="6019800"/>
            <a:ext cx="12954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69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SG">
              <a:solidFill>
                <a:srgbClr val="115DA3"/>
              </a:solidFill>
              <a:latin typeface="Arial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8925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9088"/>
            <a:ext cx="1143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fld id="{AEE61CC4-0AEA-4BAB-92D7-B86952BCC373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/>
              <a:t>mcs</a:t>
            </a:r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08900" y="6629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fld id="{9E13DBBD-2799-4D00-91B9-ACB223E4F4A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1561" name="Picture 9" descr="s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72200"/>
            <a:ext cx="1066800" cy="2778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379B324A-11CA-4940-B67F-D29EFBE65015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64EE5E5-BEB3-45BD-959D-6B41B721016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57952"/>
            <a:ext cx="8785225" cy="2554545"/>
          </a:xfrm>
        </p:spPr>
        <p:txBody>
          <a:bodyPr/>
          <a:lstStyle/>
          <a:p>
            <a:r>
              <a:rPr lang="en-US" altLang="zh-CN" sz="44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RFID Security &amp; Privacy at both Physical and System Levels</a:t>
            </a:r>
            <a:br>
              <a:rPr lang="en-US" altLang="zh-CN" sz="44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altLang="zh-CN" sz="44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Presentation to </a:t>
            </a:r>
            <a:r>
              <a:rPr lang="en-US" altLang="zh-CN" sz="2800" dirty="0" err="1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IoT</a:t>
            </a:r>
            <a: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-GSI</a:t>
            </a:r>
            <a:b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26</a:t>
            </a:r>
            <a:r>
              <a:rPr lang="en-US" altLang="zh-CN" sz="2800" baseline="300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2800" dirty="0" smtClean="0">
                <a:solidFill>
                  <a:srgbClr val="CC99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August 2011</a:t>
            </a:r>
            <a:endParaRPr lang="en-US" altLang="zh-CN" sz="4400" dirty="0">
              <a:solidFill>
                <a:srgbClr val="CC99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501008"/>
            <a:ext cx="6400800" cy="2529923"/>
          </a:xfrm>
          <a:noFill/>
          <a:ln/>
        </p:spPr>
        <p:txBody>
          <a:bodyPr/>
          <a:lstStyle/>
          <a:p>
            <a:endParaRPr lang="en-US" altLang="zh-CN" sz="2400" dirty="0" smtClean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dirty="0">
                <a:latin typeface="Calibri" pitchFamily="34" charset="0"/>
                <a:ea typeface="宋体" pitchFamily="2" charset="-122"/>
              </a:rPr>
              <a:t>Robert H. 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</a:rPr>
              <a:t>Deng &amp; Yingjiu Li</a:t>
            </a:r>
          </a:p>
          <a:p>
            <a:r>
              <a:rPr lang="en-US" altLang="zh-CN" dirty="0" smtClean="0">
                <a:latin typeface="Calibri" pitchFamily="34" charset="0"/>
                <a:ea typeface="宋体" pitchFamily="2" charset="-122"/>
              </a:rPr>
              <a:t>School of Information Systems</a:t>
            </a:r>
            <a:endParaRPr lang="en-US" altLang="zh-CN" dirty="0">
              <a:latin typeface="Calibri" pitchFamily="34" charset="0"/>
              <a:ea typeface="宋体" pitchFamily="2" charset="-122"/>
            </a:endParaRPr>
          </a:p>
          <a:p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Singapore Management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IoT</a:t>
            </a:r>
            <a:r>
              <a:rPr lang="en-US" dirty="0" smtClean="0"/>
              <a:t> Architecture for Sharing RFID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5560" y="6669088"/>
            <a:ext cx="1143000" cy="188912"/>
          </a:xfrm>
        </p:spPr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77260" y="6629400"/>
            <a:ext cx="1295400" cy="228600"/>
          </a:xfrm>
        </p:spPr>
        <p:txBody>
          <a:bodyPr/>
          <a:lstStyle/>
          <a:p>
            <a:fld id="{CD8B6AA8-BF85-4648-AC12-F77DCBB0058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19" descr="RFID-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7610" y="5519736"/>
            <a:ext cx="5048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17" descr="Mobiles Lesegerät (freigestellt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7935" y="4510086"/>
            <a:ext cx="4445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ylinder 54"/>
          <p:cNvSpPr/>
          <p:nvPr/>
        </p:nvSpPr>
        <p:spPr>
          <a:xfrm>
            <a:off x="2187610" y="3646486"/>
            <a:ext cx="531813" cy="430213"/>
          </a:xfrm>
          <a:prstGeom prst="can">
            <a:avLst>
              <a:gd name="adj" fmla="val 18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76535" y="5086349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476535" y="407828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11468" y="5572140"/>
            <a:ext cx="1146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RFID tags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1468" y="4643446"/>
            <a:ext cx="143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RFID readers</a:t>
            </a:r>
            <a:endParaRPr lang="en-US" sz="16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1468" y="357187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Information service</a:t>
            </a:r>
            <a:endParaRPr lang="en-US" sz="1600" dirty="0"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97022" y="3286124"/>
            <a:ext cx="2786082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97022" y="6143644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Enterprise information system</a:t>
            </a:r>
            <a:endParaRPr lang="en-US" sz="1600" dirty="0">
              <a:latin typeface="+mn-lt"/>
            </a:endParaRPr>
          </a:p>
        </p:txBody>
      </p:sp>
      <p:pic>
        <p:nvPicPr>
          <p:cNvPr id="22" name="Picture 19" descr="RFID-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5328" y="5519736"/>
            <a:ext cx="5048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Grafik 17" descr="Mobiles Lesegerät (freigestellt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5653" y="4510086"/>
            <a:ext cx="4445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ylinder 54"/>
          <p:cNvSpPr/>
          <p:nvPr/>
        </p:nvSpPr>
        <p:spPr>
          <a:xfrm>
            <a:off x="6545328" y="3646486"/>
            <a:ext cx="531813" cy="430213"/>
          </a:xfrm>
          <a:prstGeom prst="can">
            <a:avLst>
              <a:gd name="adj" fmla="val 18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V="1">
            <a:off x="6834253" y="5086349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6834253" y="407828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69186" y="5621552"/>
            <a:ext cx="1503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RFID tags</a:t>
            </a:r>
            <a:endParaRPr lang="en-US" sz="16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69186" y="4643446"/>
            <a:ext cx="1646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RFID readers</a:t>
            </a:r>
            <a:endParaRPr lang="en-US" sz="16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9186" y="357187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Information service</a:t>
            </a:r>
            <a:endParaRPr lang="en-US" sz="1600" dirty="0">
              <a:latin typeface="+mn-lt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854740" y="3286124"/>
            <a:ext cx="2786082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54740" y="6143644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Enterprise information system</a:t>
            </a:r>
            <a:endParaRPr lang="en-US" sz="1600" dirty="0">
              <a:latin typeface="+mn-lt"/>
            </a:endParaRPr>
          </a:p>
        </p:txBody>
      </p:sp>
      <p:cxnSp>
        <p:nvCxnSpPr>
          <p:cNvPr id="33" name="Straight Arrow Connector 32"/>
          <p:cNvCxnSpPr>
            <a:stCxn id="16" idx="3"/>
            <a:endCxn id="22" idx="1"/>
          </p:cNvCxnSpPr>
          <p:nvPr/>
        </p:nvCxnSpPr>
        <p:spPr>
          <a:xfrm>
            <a:off x="3857620" y="5741417"/>
            <a:ext cx="2687708" cy="29144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68856" y="4572008"/>
            <a:ext cx="100013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ylinder 54"/>
          <p:cNvSpPr/>
          <p:nvPr/>
        </p:nvSpPr>
        <p:spPr>
          <a:xfrm>
            <a:off x="4068790" y="1860536"/>
            <a:ext cx="531813" cy="430213"/>
          </a:xfrm>
          <a:prstGeom prst="can">
            <a:avLst>
              <a:gd name="adj" fmla="val 18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92648" y="178592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Discovery service</a:t>
            </a:r>
            <a:endParaRPr lang="en-US" sz="1600" dirty="0">
              <a:latin typeface="+mn-lt"/>
            </a:endParaRPr>
          </a:p>
        </p:txBody>
      </p:sp>
      <p:sp>
        <p:nvSpPr>
          <p:cNvPr id="39" name="Cloud 38"/>
          <p:cNvSpPr/>
          <p:nvPr/>
        </p:nvSpPr>
        <p:spPr>
          <a:xfrm>
            <a:off x="3783038" y="1500174"/>
            <a:ext cx="2214578" cy="121444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643570" y="230462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Internet</a:t>
            </a:r>
            <a:endParaRPr lang="en-US" sz="1600" dirty="0">
              <a:latin typeface="+mn-lt"/>
            </a:endParaRPr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714488"/>
            <a:ext cx="740019" cy="702366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500034" y="235743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User</a:t>
            </a:r>
            <a:endParaRPr lang="en-US" sz="1600" dirty="0">
              <a:latin typeface="+mn-lt"/>
            </a:endParaRPr>
          </a:p>
        </p:txBody>
      </p:sp>
      <p:cxnSp>
        <p:nvCxnSpPr>
          <p:cNvPr id="46" name="Straight Arrow Connector 45"/>
          <p:cNvCxnSpPr>
            <a:stCxn id="1026" idx="3"/>
            <a:endCxn id="37" idx="2"/>
          </p:cNvCxnSpPr>
          <p:nvPr/>
        </p:nvCxnSpPr>
        <p:spPr>
          <a:xfrm>
            <a:off x="1311491" y="2065671"/>
            <a:ext cx="2757299" cy="99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8" idx="1"/>
          </p:cNvCxnSpPr>
          <p:nvPr/>
        </p:nvCxnSpPr>
        <p:spPr>
          <a:xfrm rot="16200000" flipH="1">
            <a:off x="1225156" y="2418125"/>
            <a:ext cx="1360494" cy="109622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4" idx="2"/>
          </p:cNvCxnSpPr>
          <p:nvPr/>
        </p:nvCxnSpPr>
        <p:spPr>
          <a:xfrm>
            <a:off x="1463891" y="2218071"/>
            <a:ext cx="5081437" cy="16435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1"/>
          </p:cNvCxnSpPr>
          <p:nvPr/>
        </p:nvCxnSpPr>
        <p:spPr>
          <a:xfrm rot="5400000" flipH="1" flipV="1">
            <a:off x="2618197" y="2121312"/>
            <a:ext cx="1360494" cy="168985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4" idx="1"/>
          </p:cNvCxnSpPr>
          <p:nvPr/>
        </p:nvCxnSpPr>
        <p:spPr>
          <a:xfrm>
            <a:off x="4429124" y="2285992"/>
            <a:ext cx="2382111" cy="136049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42"/>
          <p:cNvSpPr txBox="1">
            <a:spLocks noChangeArrowheads="1"/>
          </p:cNvSpPr>
          <p:nvPr/>
        </p:nvSpPr>
        <p:spPr bwMode="auto">
          <a:xfrm>
            <a:off x="5072066" y="2857496"/>
            <a:ext cx="1435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 smtClean="0">
                <a:latin typeface="Tahoma" pitchFamily="34" charset="0"/>
              </a:rPr>
              <a:t>Publish/ </a:t>
            </a:r>
            <a:r>
              <a:rPr lang="en-US" sz="1400" i="1" dirty="0">
                <a:latin typeface="Tahoma" pitchFamily="34" charset="0"/>
              </a:rPr>
              <a:t>Update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61" name="Textfeld 42"/>
          <p:cNvSpPr txBox="1">
            <a:spLocks noChangeArrowheads="1"/>
          </p:cNvSpPr>
          <p:nvPr/>
        </p:nvSpPr>
        <p:spPr bwMode="auto">
          <a:xfrm>
            <a:off x="1785918" y="1763901"/>
            <a:ext cx="1362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 smtClean="0">
                <a:latin typeface="Tahoma" pitchFamily="34" charset="0"/>
              </a:rPr>
              <a:t>Query/ Answer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62" name="Textfeld 42"/>
          <p:cNvSpPr txBox="1">
            <a:spLocks noChangeArrowheads="1"/>
          </p:cNvSpPr>
          <p:nvPr/>
        </p:nvSpPr>
        <p:spPr bwMode="auto">
          <a:xfrm>
            <a:off x="1928794" y="2263967"/>
            <a:ext cx="1362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 smtClean="0">
                <a:latin typeface="Tahoma" pitchFamily="34" charset="0"/>
              </a:rPr>
              <a:t>Query/ Answer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63" name="Textfeld 42"/>
          <p:cNvSpPr txBox="1">
            <a:spLocks noChangeArrowheads="1"/>
          </p:cNvSpPr>
          <p:nvPr/>
        </p:nvSpPr>
        <p:spPr bwMode="auto">
          <a:xfrm>
            <a:off x="1142976" y="2714620"/>
            <a:ext cx="1362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 smtClean="0">
                <a:latin typeface="Tahoma" pitchFamily="34" charset="0"/>
              </a:rPr>
              <a:t>Query/ Answer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65" name="Textfeld 42"/>
          <p:cNvSpPr txBox="1">
            <a:spLocks noChangeArrowheads="1"/>
          </p:cNvSpPr>
          <p:nvPr/>
        </p:nvSpPr>
        <p:spPr bwMode="auto">
          <a:xfrm>
            <a:off x="2500298" y="2928934"/>
            <a:ext cx="1435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 smtClean="0">
                <a:latin typeface="Tahoma" pitchFamily="34" charset="0"/>
              </a:rPr>
              <a:t>Publish/ </a:t>
            </a:r>
            <a:r>
              <a:rPr lang="en-US" sz="1400" i="1" dirty="0">
                <a:latin typeface="Tahoma" pitchFamily="34" charset="0"/>
              </a:rPr>
              <a:t>Update</a:t>
            </a:r>
            <a:endParaRPr lang="en-US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2848"/>
          </a:xfrm>
        </p:spPr>
        <p:txBody>
          <a:bodyPr/>
          <a:lstStyle/>
          <a:p>
            <a:r>
              <a:rPr lang="en-US" sz="2800" dirty="0" smtClean="0">
                <a:solidFill>
                  <a:srgbClr val="0000CC"/>
                </a:solidFill>
              </a:rPr>
              <a:t>Security: Identification/authentication of involving </a:t>
            </a:r>
            <a:r>
              <a:rPr lang="en-US" sz="2800" u="sng" dirty="0" smtClean="0">
                <a:solidFill>
                  <a:srgbClr val="0000CC"/>
                </a:solidFill>
              </a:rPr>
              <a:t>parties</a:t>
            </a:r>
          </a:p>
          <a:p>
            <a:pPr lvl="1"/>
            <a:r>
              <a:rPr lang="en-US" sz="2400" dirty="0" smtClean="0"/>
              <a:t>Users, discovery services, information services</a:t>
            </a:r>
          </a:p>
          <a:p>
            <a:pPr lvl="1"/>
            <a:endParaRPr lang="en-US" dirty="0" smtClean="0"/>
          </a:p>
          <a:p>
            <a:r>
              <a:rPr lang="en-US" sz="2800" dirty="0" smtClean="0">
                <a:solidFill>
                  <a:srgbClr val="0000CC"/>
                </a:solidFill>
              </a:rPr>
              <a:t>Privacy: Only authorized parties can </a:t>
            </a:r>
            <a:r>
              <a:rPr lang="en-US" sz="2800" u="sng" dirty="0" smtClean="0">
                <a:solidFill>
                  <a:srgbClr val="0000CC"/>
                </a:solidFill>
              </a:rPr>
              <a:t>access</a:t>
            </a:r>
            <a:r>
              <a:rPr lang="en-US" sz="2800" dirty="0" smtClean="0">
                <a:solidFill>
                  <a:srgbClr val="0000CC"/>
                </a:solidFill>
              </a:rPr>
              <a:t> RFID data as needed</a:t>
            </a:r>
          </a:p>
          <a:p>
            <a:pPr lvl="1"/>
            <a:r>
              <a:rPr lang="en-US" sz="2400" dirty="0" smtClean="0"/>
              <a:t>Query, read, write, update, delete</a:t>
            </a:r>
          </a:p>
          <a:p>
            <a:pPr lvl="1"/>
            <a:endParaRPr lang="en-US" dirty="0" smtClean="0"/>
          </a:p>
          <a:p>
            <a:r>
              <a:rPr lang="en-US" sz="2800" dirty="0" smtClean="0">
                <a:solidFill>
                  <a:srgbClr val="0000CC"/>
                </a:solidFill>
              </a:rPr>
              <a:t>Solution: Access control</a:t>
            </a:r>
          </a:p>
          <a:p>
            <a:pPr lvl="1"/>
            <a:r>
              <a:rPr lang="en-US" sz="2400" dirty="0" smtClean="0"/>
              <a:t>Policy management, enforcement,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33823"/>
          </a:xfrm>
        </p:spPr>
        <p:txBody>
          <a:bodyPr/>
          <a:lstStyle/>
          <a:p>
            <a:r>
              <a:rPr lang="en-US" sz="2800" dirty="0" smtClean="0">
                <a:solidFill>
                  <a:srgbClr val="0000CC"/>
                </a:solidFill>
              </a:rPr>
              <a:t>Cross domain</a:t>
            </a:r>
          </a:p>
          <a:p>
            <a:pPr lvl="1"/>
            <a:r>
              <a:rPr lang="en-US" sz="2400" dirty="0" smtClean="0"/>
              <a:t>RFID data to be shared are managed by different parties (IS and DS)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Unknown users</a:t>
            </a:r>
          </a:p>
          <a:p>
            <a:pPr lvl="1"/>
            <a:r>
              <a:rPr lang="en-US" sz="2400" dirty="0" smtClean="0"/>
              <a:t>Query issuer may not have prior business relationship or be known to data holders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Visibility</a:t>
            </a:r>
          </a:p>
          <a:p>
            <a:pPr lvl="1"/>
            <a:r>
              <a:rPr lang="en-US" sz="2400" dirty="0" smtClean="0"/>
              <a:t>Access to RFID data is based on supply chain information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Compatibility</a:t>
            </a:r>
          </a:p>
          <a:p>
            <a:pPr lvl="1"/>
            <a:r>
              <a:rPr lang="en-US" sz="2400" dirty="0" smtClean="0"/>
              <a:t>Access control can be easily enforced in web services and database systems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Access Control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57568"/>
          </a:xfrm>
        </p:spPr>
        <p:txBody>
          <a:bodyPr/>
          <a:lstStyle/>
          <a:p>
            <a:r>
              <a:rPr lang="en-US" dirty="0" smtClean="0"/>
              <a:t>Discretionary access control (DAC)</a:t>
            </a:r>
          </a:p>
          <a:p>
            <a:r>
              <a:rPr lang="en-US" dirty="0" smtClean="0"/>
              <a:t>Mandatory access control (MAC)</a:t>
            </a:r>
          </a:p>
          <a:p>
            <a:r>
              <a:rPr lang="en-US" dirty="0" smtClean="0"/>
              <a:t>Role based access control (RBAC)</a:t>
            </a:r>
          </a:p>
          <a:p>
            <a:r>
              <a:rPr lang="en-US" dirty="0" smtClean="0"/>
              <a:t>Attribute based access control (ABAC)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1670" y="4714884"/>
            <a:ext cx="1285884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14546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Subject 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43570" y="4714884"/>
            <a:ext cx="1285884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57884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Object </a:t>
            </a:r>
            <a:endParaRPr lang="en-US" dirty="0">
              <a:latin typeface="+mn-lt"/>
            </a:endParaRPr>
          </a:p>
        </p:txBody>
      </p:sp>
      <p:cxnSp>
        <p:nvCxnSpPr>
          <p:cNvPr id="11" name="Straight Arrow Connector 10"/>
          <p:cNvCxnSpPr>
            <a:stCxn id="6" idx="6"/>
            <a:endCxn id="8" idx="2"/>
          </p:cNvCxnSpPr>
          <p:nvPr/>
        </p:nvCxnSpPr>
        <p:spPr>
          <a:xfrm>
            <a:off x="3357554" y="5036355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9058" y="46434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Access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5" y="1357298"/>
          <a:ext cx="8215370" cy="4257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074"/>
                <a:gridCol w="1610213"/>
                <a:gridCol w="1675935"/>
                <a:gridCol w="1643074"/>
                <a:gridCol w="1643074"/>
              </a:tblGrid>
              <a:tr h="819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Cross Domain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Unknown users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Visibility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Compatibility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56479">
                <a:tc>
                  <a:txBody>
                    <a:bodyPr/>
                    <a:lstStyle/>
                    <a:p>
                      <a:r>
                        <a:rPr lang="en-US" dirty="0" smtClean="0"/>
                        <a:t>DAC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√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479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6479">
                <a:tc>
                  <a:txBody>
                    <a:bodyPr/>
                    <a:lstStyle/>
                    <a:p>
                      <a:r>
                        <a:rPr lang="en-US" dirty="0" smtClean="0"/>
                        <a:t>RBAC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Χ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69228">
                <a:tc>
                  <a:txBody>
                    <a:bodyPr/>
                    <a:lstStyle/>
                    <a:p>
                      <a:r>
                        <a:rPr lang="en-US" dirty="0" smtClean="0"/>
                        <a:t>ABAC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435"/>
            <a:ext cx="8305800" cy="646331"/>
          </a:xfrm>
        </p:spPr>
        <p:txBody>
          <a:bodyPr/>
          <a:lstStyle/>
          <a:p>
            <a:r>
              <a:rPr lang="en-US" dirty="0" smtClean="0"/>
              <a:t>Current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56714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Data Discovery Requirements Document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EPCglobal</a:t>
            </a:r>
            <a:r>
              <a:rPr lang="en-US" sz="2400" b="1" dirty="0" smtClean="0"/>
              <a:t> draft, 2009)</a:t>
            </a:r>
          </a:p>
          <a:p>
            <a:pPr lvl="1"/>
            <a:r>
              <a:rPr lang="en-US" sz="2000" b="1" dirty="0" smtClean="0"/>
              <a:t>Description of requirements on RFID discovery services, including data confidentiality, integrity and access control 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A framework of components for access control in data discovery services </a:t>
            </a:r>
            <a:r>
              <a:rPr lang="en-US" sz="2400" b="1" dirty="0" smtClean="0"/>
              <a:t>(BRIDGE final report, 2009)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Focus on networked services for inter-company operation of supply chains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Our current work</a:t>
            </a:r>
          </a:p>
          <a:p>
            <a:pPr lvl="1"/>
            <a:r>
              <a:rPr lang="en-US" sz="2000" b="1" dirty="0" smtClean="0"/>
              <a:t>Design secure discovery services and implement the whole system in Singapore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3718"/>
            <a:ext cx="7772400" cy="1323439"/>
          </a:xfrm>
        </p:spPr>
        <p:txBody>
          <a:bodyPr/>
          <a:lstStyle/>
          <a:p>
            <a:r>
              <a:rPr lang="en-US" dirty="0" smtClean="0"/>
              <a:t>RFID Security &amp; Privacy at Physical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A8E03A0-A80B-49E1-B423-45430EBDB4BC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4DCCC-FF23-4DF9-AB1A-41DC38BEBF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657"/>
            <a:ext cx="8305800" cy="707886"/>
          </a:xfrm>
        </p:spPr>
        <p:txBody>
          <a:bodyPr/>
          <a:lstStyle/>
          <a:p>
            <a:r>
              <a:rPr lang="en-US" dirty="0" smtClean="0"/>
              <a:t>Radio Frequency </a:t>
            </a:r>
            <a:r>
              <a:rPr lang="en-US" dirty="0" err="1" smtClean="0"/>
              <a:t>IDentification</a:t>
            </a:r>
            <a:r>
              <a:rPr lang="en-US" dirty="0" smtClean="0"/>
              <a:t> </a:t>
            </a:r>
            <a:r>
              <a:rPr lang="en-US" altLang="zh-CN" sz="4000" dirty="0" smtClean="0">
                <a:latin typeface="Calibri" pitchFamily="34" charset="0"/>
                <a:ea typeface="宋体" pitchFamily="2" charset="-122"/>
              </a:rPr>
              <a:t>(RFID)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591-4AC6-4C0E-9595-64021511845A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6AA8-BF85-4648-AC12-F77DCBB0058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05005" y="3935857"/>
            <a:ext cx="3085653" cy="1071062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 dirty="0">
                <a:latin typeface="Tahoma" pitchFamily="34" charset="0"/>
              </a:rPr>
              <a:t>Reader (transceivers)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Read data off tags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without direct contact</a:t>
            </a:r>
            <a:endParaRPr lang="en-US" sz="1600" dirty="0">
              <a:solidFill>
                <a:schemeClr val="bg2"/>
              </a:solidFill>
              <a:latin typeface="Tahoma" pitchFamily="34" charset="0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768380" y="1213282"/>
            <a:ext cx="1066800" cy="477850"/>
            <a:chOff x="4774" y="1477"/>
            <a:chExt cx="445" cy="536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853" y="1577"/>
              <a:ext cx="96" cy="377"/>
            </a:xfrm>
            <a:custGeom>
              <a:avLst/>
              <a:gdLst/>
              <a:ahLst/>
              <a:cxnLst>
                <a:cxn ang="0">
                  <a:pos x="80" y="753"/>
                </a:cxn>
                <a:cxn ang="0">
                  <a:pos x="66" y="747"/>
                </a:cxn>
                <a:cxn ang="0">
                  <a:pos x="55" y="744"/>
                </a:cxn>
                <a:cxn ang="0">
                  <a:pos x="42" y="738"/>
                </a:cxn>
                <a:cxn ang="0">
                  <a:pos x="47" y="719"/>
                </a:cxn>
                <a:cxn ang="0">
                  <a:pos x="68" y="683"/>
                </a:cxn>
                <a:cxn ang="0">
                  <a:pos x="87" y="645"/>
                </a:cxn>
                <a:cxn ang="0">
                  <a:pos x="104" y="603"/>
                </a:cxn>
                <a:cxn ang="0">
                  <a:pos x="118" y="561"/>
                </a:cxn>
                <a:cxn ang="0">
                  <a:pos x="127" y="519"/>
                </a:cxn>
                <a:cxn ang="0">
                  <a:pos x="135" y="475"/>
                </a:cxn>
                <a:cxn ang="0">
                  <a:pos x="139" y="430"/>
                </a:cxn>
                <a:cxn ang="0">
                  <a:pos x="139" y="380"/>
                </a:cxn>
                <a:cxn ang="0">
                  <a:pos x="135" y="327"/>
                </a:cxn>
                <a:cxn ang="0">
                  <a:pos x="123" y="276"/>
                </a:cxn>
                <a:cxn ang="0">
                  <a:pos x="110" y="226"/>
                </a:cxn>
                <a:cxn ang="0">
                  <a:pos x="91" y="179"/>
                </a:cxn>
                <a:cxn ang="0">
                  <a:pos x="70" y="133"/>
                </a:cxn>
                <a:cxn ang="0">
                  <a:pos x="44" y="89"/>
                </a:cxn>
                <a:cxn ang="0">
                  <a:pos x="15" y="50"/>
                </a:cxn>
                <a:cxn ang="0">
                  <a:pos x="6" y="27"/>
                </a:cxn>
                <a:cxn ang="0">
                  <a:pos x="15" y="17"/>
                </a:cxn>
                <a:cxn ang="0">
                  <a:pos x="25" y="10"/>
                </a:cxn>
                <a:cxn ang="0">
                  <a:pos x="34" y="2"/>
                </a:cxn>
                <a:cxn ang="0">
                  <a:pos x="57" y="21"/>
                </a:cxn>
                <a:cxn ang="0">
                  <a:pos x="89" y="65"/>
                </a:cxn>
                <a:cxn ang="0">
                  <a:pos x="116" y="110"/>
                </a:cxn>
                <a:cxn ang="0">
                  <a:pos x="141" y="160"/>
                </a:cxn>
                <a:cxn ang="0">
                  <a:pos x="160" y="211"/>
                </a:cxn>
                <a:cxn ang="0">
                  <a:pos x="175" y="264"/>
                </a:cxn>
                <a:cxn ang="0">
                  <a:pos x="186" y="320"/>
                </a:cxn>
                <a:cxn ang="0">
                  <a:pos x="190" y="378"/>
                </a:cxn>
                <a:cxn ang="0">
                  <a:pos x="192" y="430"/>
                </a:cxn>
                <a:cxn ang="0">
                  <a:pos x="188" y="477"/>
                </a:cxn>
                <a:cxn ang="0">
                  <a:pos x="180" y="523"/>
                </a:cxn>
                <a:cxn ang="0">
                  <a:pos x="169" y="569"/>
                </a:cxn>
                <a:cxn ang="0">
                  <a:pos x="156" y="612"/>
                </a:cxn>
                <a:cxn ang="0">
                  <a:pos x="139" y="654"/>
                </a:cxn>
                <a:cxn ang="0">
                  <a:pos x="120" y="696"/>
                </a:cxn>
                <a:cxn ang="0">
                  <a:pos x="99" y="736"/>
                </a:cxn>
                <a:cxn ang="0">
                  <a:pos x="87" y="755"/>
                </a:cxn>
              </a:cxnLst>
              <a:rect l="0" t="0" r="r" b="b"/>
              <a:pathLst>
                <a:path w="192" h="755">
                  <a:moveTo>
                    <a:pt x="87" y="755"/>
                  </a:moveTo>
                  <a:lnTo>
                    <a:pt x="80" y="753"/>
                  </a:lnTo>
                  <a:lnTo>
                    <a:pt x="74" y="751"/>
                  </a:lnTo>
                  <a:lnTo>
                    <a:pt x="66" y="747"/>
                  </a:lnTo>
                  <a:lnTo>
                    <a:pt x="61" y="745"/>
                  </a:lnTo>
                  <a:lnTo>
                    <a:pt x="55" y="744"/>
                  </a:lnTo>
                  <a:lnTo>
                    <a:pt x="49" y="742"/>
                  </a:lnTo>
                  <a:lnTo>
                    <a:pt x="42" y="738"/>
                  </a:lnTo>
                  <a:lnTo>
                    <a:pt x="36" y="738"/>
                  </a:lnTo>
                  <a:lnTo>
                    <a:pt x="47" y="719"/>
                  </a:lnTo>
                  <a:lnTo>
                    <a:pt x="59" y="702"/>
                  </a:lnTo>
                  <a:lnTo>
                    <a:pt x="68" y="683"/>
                  </a:lnTo>
                  <a:lnTo>
                    <a:pt x="80" y="664"/>
                  </a:lnTo>
                  <a:lnTo>
                    <a:pt x="87" y="645"/>
                  </a:lnTo>
                  <a:lnTo>
                    <a:pt x="97" y="624"/>
                  </a:lnTo>
                  <a:lnTo>
                    <a:pt x="104" y="603"/>
                  </a:lnTo>
                  <a:lnTo>
                    <a:pt x="112" y="584"/>
                  </a:lnTo>
                  <a:lnTo>
                    <a:pt x="118" y="561"/>
                  </a:lnTo>
                  <a:lnTo>
                    <a:pt x="123" y="540"/>
                  </a:lnTo>
                  <a:lnTo>
                    <a:pt x="127" y="519"/>
                  </a:lnTo>
                  <a:lnTo>
                    <a:pt x="133" y="498"/>
                  </a:lnTo>
                  <a:lnTo>
                    <a:pt x="135" y="475"/>
                  </a:lnTo>
                  <a:lnTo>
                    <a:pt x="139" y="453"/>
                  </a:lnTo>
                  <a:lnTo>
                    <a:pt x="139" y="430"/>
                  </a:lnTo>
                  <a:lnTo>
                    <a:pt x="141" y="407"/>
                  </a:lnTo>
                  <a:lnTo>
                    <a:pt x="139" y="380"/>
                  </a:lnTo>
                  <a:lnTo>
                    <a:pt x="139" y="354"/>
                  </a:lnTo>
                  <a:lnTo>
                    <a:pt x="135" y="327"/>
                  </a:lnTo>
                  <a:lnTo>
                    <a:pt x="131" y="302"/>
                  </a:lnTo>
                  <a:lnTo>
                    <a:pt x="123" y="276"/>
                  </a:lnTo>
                  <a:lnTo>
                    <a:pt x="118" y="251"/>
                  </a:lnTo>
                  <a:lnTo>
                    <a:pt x="110" y="226"/>
                  </a:lnTo>
                  <a:lnTo>
                    <a:pt x="103" y="204"/>
                  </a:lnTo>
                  <a:lnTo>
                    <a:pt x="91" y="179"/>
                  </a:lnTo>
                  <a:lnTo>
                    <a:pt x="82" y="156"/>
                  </a:lnTo>
                  <a:lnTo>
                    <a:pt x="70" y="133"/>
                  </a:lnTo>
                  <a:lnTo>
                    <a:pt x="57" y="110"/>
                  </a:lnTo>
                  <a:lnTo>
                    <a:pt x="44" y="89"/>
                  </a:lnTo>
                  <a:lnTo>
                    <a:pt x="30" y="69"/>
                  </a:lnTo>
                  <a:lnTo>
                    <a:pt x="15" y="50"/>
                  </a:lnTo>
                  <a:lnTo>
                    <a:pt x="0" y="31"/>
                  </a:lnTo>
                  <a:lnTo>
                    <a:pt x="6" y="27"/>
                  </a:lnTo>
                  <a:lnTo>
                    <a:pt x="9" y="23"/>
                  </a:lnTo>
                  <a:lnTo>
                    <a:pt x="15" y="17"/>
                  </a:lnTo>
                  <a:lnTo>
                    <a:pt x="21" y="13"/>
                  </a:lnTo>
                  <a:lnTo>
                    <a:pt x="25" y="10"/>
                  </a:lnTo>
                  <a:lnTo>
                    <a:pt x="30" y="6"/>
                  </a:lnTo>
                  <a:lnTo>
                    <a:pt x="34" y="2"/>
                  </a:lnTo>
                  <a:lnTo>
                    <a:pt x="40" y="0"/>
                  </a:lnTo>
                  <a:lnTo>
                    <a:pt x="57" y="21"/>
                  </a:lnTo>
                  <a:lnTo>
                    <a:pt x="74" y="42"/>
                  </a:lnTo>
                  <a:lnTo>
                    <a:pt x="89" y="65"/>
                  </a:lnTo>
                  <a:lnTo>
                    <a:pt x="104" y="88"/>
                  </a:lnTo>
                  <a:lnTo>
                    <a:pt x="116" y="110"/>
                  </a:lnTo>
                  <a:lnTo>
                    <a:pt x="129" y="135"/>
                  </a:lnTo>
                  <a:lnTo>
                    <a:pt x="141" y="160"/>
                  </a:lnTo>
                  <a:lnTo>
                    <a:pt x="152" y="186"/>
                  </a:lnTo>
                  <a:lnTo>
                    <a:pt x="160" y="211"/>
                  </a:lnTo>
                  <a:lnTo>
                    <a:pt x="169" y="238"/>
                  </a:lnTo>
                  <a:lnTo>
                    <a:pt x="175" y="264"/>
                  </a:lnTo>
                  <a:lnTo>
                    <a:pt x="182" y="293"/>
                  </a:lnTo>
                  <a:lnTo>
                    <a:pt x="186" y="320"/>
                  </a:lnTo>
                  <a:lnTo>
                    <a:pt x="188" y="348"/>
                  </a:lnTo>
                  <a:lnTo>
                    <a:pt x="190" y="378"/>
                  </a:lnTo>
                  <a:lnTo>
                    <a:pt x="192" y="407"/>
                  </a:lnTo>
                  <a:lnTo>
                    <a:pt x="192" y="430"/>
                  </a:lnTo>
                  <a:lnTo>
                    <a:pt x="190" y="455"/>
                  </a:lnTo>
                  <a:lnTo>
                    <a:pt x="188" y="477"/>
                  </a:lnTo>
                  <a:lnTo>
                    <a:pt x="184" y="502"/>
                  </a:lnTo>
                  <a:lnTo>
                    <a:pt x="180" y="523"/>
                  </a:lnTo>
                  <a:lnTo>
                    <a:pt x="175" y="546"/>
                  </a:lnTo>
                  <a:lnTo>
                    <a:pt x="169" y="569"/>
                  </a:lnTo>
                  <a:lnTo>
                    <a:pt x="165" y="591"/>
                  </a:lnTo>
                  <a:lnTo>
                    <a:pt x="156" y="612"/>
                  </a:lnTo>
                  <a:lnTo>
                    <a:pt x="148" y="635"/>
                  </a:lnTo>
                  <a:lnTo>
                    <a:pt x="139" y="654"/>
                  </a:lnTo>
                  <a:lnTo>
                    <a:pt x="131" y="677"/>
                  </a:lnTo>
                  <a:lnTo>
                    <a:pt x="120" y="696"/>
                  </a:lnTo>
                  <a:lnTo>
                    <a:pt x="110" y="717"/>
                  </a:lnTo>
                  <a:lnTo>
                    <a:pt x="99" y="736"/>
                  </a:lnTo>
                  <a:lnTo>
                    <a:pt x="87" y="755"/>
                  </a:lnTo>
                  <a:lnTo>
                    <a:pt x="87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964" y="1534"/>
              <a:ext cx="115" cy="449"/>
            </a:xfrm>
            <a:custGeom>
              <a:avLst/>
              <a:gdLst/>
              <a:ahLst/>
              <a:cxnLst>
                <a:cxn ang="0">
                  <a:pos x="97" y="893"/>
                </a:cxn>
                <a:cxn ang="0">
                  <a:pos x="82" y="887"/>
                </a:cxn>
                <a:cxn ang="0">
                  <a:pos x="65" y="884"/>
                </a:cxn>
                <a:cxn ang="0">
                  <a:pos x="50" y="878"/>
                </a:cxn>
                <a:cxn ang="0">
                  <a:pos x="55" y="855"/>
                </a:cxn>
                <a:cxn ang="0">
                  <a:pos x="82" y="810"/>
                </a:cxn>
                <a:cxn ang="0">
                  <a:pos x="105" y="764"/>
                </a:cxn>
                <a:cxn ang="0">
                  <a:pos x="124" y="716"/>
                </a:cxn>
                <a:cxn ang="0">
                  <a:pos x="141" y="667"/>
                </a:cxn>
                <a:cxn ang="0">
                  <a:pos x="152" y="616"/>
                </a:cxn>
                <a:cxn ang="0">
                  <a:pos x="162" y="562"/>
                </a:cxn>
                <a:cxn ang="0">
                  <a:pos x="166" y="511"/>
                </a:cxn>
                <a:cxn ang="0">
                  <a:pos x="166" y="452"/>
                </a:cxn>
                <a:cxn ang="0">
                  <a:pos x="160" y="389"/>
                </a:cxn>
                <a:cxn ang="0">
                  <a:pos x="149" y="328"/>
                </a:cxn>
                <a:cxn ang="0">
                  <a:pos x="131" y="270"/>
                </a:cxn>
                <a:cxn ang="0">
                  <a:pos x="111" y="213"/>
                </a:cxn>
                <a:cxn ang="0">
                  <a:pos x="84" y="159"/>
                </a:cxn>
                <a:cxn ang="0">
                  <a:pos x="54" y="108"/>
                </a:cxn>
                <a:cxn ang="0">
                  <a:pos x="19" y="60"/>
                </a:cxn>
                <a:cxn ang="0">
                  <a:pos x="8" y="32"/>
                </a:cxn>
                <a:cxn ang="0">
                  <a:pos x="19" y="22"/>
                </a:cxn>
                <a:cxn ang="0">
                  <a:pos x="33" y="13"/>
                </a:cxn>
                <a:cxn ang="0">
                  <a:pos x="44" y="3"/>
                </a:cxn>
                <a:cxn ang="0">
                  <a:pos x="71" y="24"/>
                </a:cxn>
                <a:cxn ang="0">
                  <a:pos x="107" y="76"/>
                </a:cxn>
                <a:cxn ang="0">
                  <a:pos x="141" y="131"/>
                </a:cxn>
                <a:cxn ang="0">
                  <a:pos x="169" y="190"/>
                </a:cxn>
                <a:cxn ang="0">
                  <a:pos x="192" y="252"/>
                </a:cxn>
                <a:cxn ang="0">
                  <a:pos x="209" y="315"/>
                </a:cxn>
                <a:cxn ang="0">
                  <a:pos x="223" y="382"/>
                </a:cxn>
                <a:cxn ang="0">
                  <a:pos x="228" y="448"/>
                </a:cxn>
                <a:cxn ang="0">
                  <a:pos x="228" y="511"/>
                </a:cxn>
                <a:cxn ang="0">
                  <a:pos x="223" y="568"/>
                </a:cxn>
                <a:cxn ang="0">
                  <a:pos x="215" y="621"/>
                </a:cxn>
                <a:cxn ang="0">
                  <a:pos x="204" y="675"/>
                </a:cxn>
                <a:cxn ang="0">
                  <a:pos x="187" y="728"/>
                </a:cxn>
                <a:cxn ang="0">
                  <a:pos x="166" y="777"/>
                </a:cxn>
                <a:cxn ang="0">
                  <a:pos x="143" y="827"/>
                </a:cxn>
                <a:cxn ang="0">
                  <a:pos x="118" y="872"/>
                </a:cxn>
                <a:cxn ang="0">
                  <a:pos x="105" y="897"/>
                </a:cxn>
              </a:cxnLst>
              <a:rect l="0" t="0" r="r" b="b"/>
              <a:pathLst>
                <a:path w="230" h="897">
                  <a:moveTo>
                    <a:pt x="105" y="897"/>
                  </a:moveTo>
                  <a:lnTo>
                    <a:pt x="97" y="893"/>
                  </a:lnTo>
                  <a:lnTo>
                    <a:pt x="90" y="891"/>
                  </a:lnTo>
                  <a:lnTo>
                    <a:pt x="82" y="887"/>
                  </a:lnTo>
                  <a:lnTo>
                    <a:pt x="74" y="886"/>
                  </a:lnTo>
                  <a:lnTo>
                    <a:pt x="65" y="884"/>
                  </a:lnTo>
                  <a:lnTo>
                    <a:pt x="57" y="880"/>
                  </a:lnTo>
                  <a:lnTo>
                    <a:pt x="50" y="878"/>
                  </a:lnTo>
                  <a:lnTo>
                    <a:pt x="42" y="876"/>
                  </a:lnTo>
                  <a:lnTo>
                    <a:pt x="55" y="855"/>
                  </a:lnTo>
                  <a:lnTo>
                    <a:pt x="69" y="832"/>
                  </a:lnTo>
                  <a:lnTo>
                    <a:pt x="82" y="810"/>
                  </a:lnTo>
                  <a:lnTo>
                    <a:pt x="95" y="789"/>
                  </a:lnTo>
                  <a:lnTo>
                    <a:pt x="105" y="764"/>
                  </a:lnTo>
                  <a:lnTo>
                    <a:pt x="114" y="741"/>
                  </a:lnTo>
                  <a:lnTo>
                    <a:pt x="124" y="716"/>
                  </a:lnTo>
                  <a:lnTo>
                    <a:pt x="133" y="694"/>
                  </a:lnTo>
                  <a:lnTo>
                    <a:pt x="141" y="667"/>
                  </a:lnTo>
                  <a:lnTo>
                    <a:pt x="149" y="642"/>
                  </a:lnTo>
                  <a:lnTo>
                    <a:pt x="152" y="616"/>
                  </a:lnTo>
                  <a:lnTo>
                    <a:pt x="158" y="591"/>
                  </a:lnTo>
                  <a:lnTo>
                    <a:pt x="162" y="562"/>
                  </a:lnTo>
                  <a:lnTo>
                    <a:pt x="166" y="538"/>
                  </a:lnTo>
                  <a:lnTo>
                    <a:pt x="166" y="511"/>
                  </a:lnTo>
                  <a:lnTo>
                    <a:pt x="168" y="484"/>
                  </a:lnTo>
                  <a:lnTo>
                    <a:pt x="166" y="452"/>
                  </a:lnTo>
                  <a:lnTo>
                    <a:pt x="164" y="420"/>
                  </a:lnTo>
                  <a:lnTo>
                    <a:pt x="160" y="389"/>
                  </a:lnTo>
                  <a:lnTo>
                    <a:pt x="156" y="359"/>
                  </a:lnTo>
                  <a:lnTo>
                    <a:pt x="149" y="328"/>
                  </a:lnTo>
                  <a:lnTo>
                    <a:pt x="141" y="298"/>
                  </a:lnTo>
                  <a:lnTo>
                    <a:pt x="131" y="270"/>
                  </a:lnTo>
                  <a:lnTo>
                    <a:pt x="122" y="241"/>
                  </a:lnTo>
                  <a:lnTo>
                    <a:pt x="111" y="213"/>
                  </a:lnTo>
                  <a:lnTo>
                    <a:pt x="99" y="186"/>
                  </a:lnTo>
                  <a:lnTo>
                    <a:pt x="84" y="159"/>
                  </a:lnTo>
                  <a:lnTo>
                    <a:pt x="71" y="135"/>
                  </a:lnTo>
                  <a:lnTo>
                    <a:pt x="54" y="108"/>
                  </a:lnTo>
                  <a:lnTo>
                    <a:pt x="36" y="83"/>
                  </a:lnTo>
                  <a:lnTo>
                    <a:pt x="19" y="60"/>
                  </a:lnTo>
                  <a:lnTo>
                    <a:pt x="0" y="38"/>
                  </a:lnTo>
                  <a:lnTo>
                    <a:pt x="8" y="32"/>
                  </a:lnTo>
                  <a:lnTo>
                    <a:pt x="14" y="28"/>
                  </a:lnTo>
                  <a:lnTo>
                    <a:pt x="19" y="22"/>
                  </a:lnTo>
                  <a:lnTo>
                    <a:pt x="27" y="19"/>
                  </a:lnTo>
                  <a:lnTo>
                    <a:pt x="33" y="13"/>
                  </a:lnTo>
                  <a:lnTo>
                    <a:pt x="38" y="7"/>
                  </a:lnTo>
                  <a:lnTo>
                    <a:pt x="44" y="3"/>
                  </a:lnTo>
                  <a:lnTo>
                    <a:pt x="50" y="0"/>
                  </a:lnTo>
                  <a:lnTo>
                    <a:pt x="71" y="24"/>
                  </a:lnTo>
                  <a:lnTo>
                    <a:pt x="90" y="51"/>
                  </a:lnTo>
                  <a:lnTo>
                    <a:pt x="107" y="76"/>
                  </a:lnTo>
                  <a:lnTo>
                    <a:pt x="124" y="104"/>
                  </a:lnTo>
                  <a:lnTo>
                    <a:pt x="141" y="131"/>
                  </a:lnTo>
                  <a:lnTo>
                    <a:pt x="156" y="161"/>
                  </a:lnTo>
                  <a:lnTo>
                    <a:pt x="169" y="190"/>
                  </a:lnTo>
                  <a:lnTo>
                    <a:pt x="181" y="220"/>
                  </a:lnTo>
                  <a:lnTo>
                    <a:pt x="192" y="252"/>
                  </a:lnTo>
                  <a:lnTo>
                    <a:pt x="202" y="283"/>
                  </a:lnTo>
                  <a:lnTo>
                    <a:pt x="209" y="315"/>
                  </a:lnTo>
                  <a:lnTo>
                    <a:pt x="217" y="348"/>
                  </a:lnTo>
                  <a:lnTo>
                    <a:pt x="223" y="382"/>
                  </a:lnTo>
                  <a:lnTo>
                    <a:pt x="227" y="414"/>
                  </a:lnTo>
                  <a:lnTo>
                    <a:pt x="228" y="448"/>
                  </a:lnTo>
                  <a:lnTo>
                    <a:pt x="230" y="484"/>
                  </a:lnTo>
                  <a:lnTo>
                    <a:pt x="228" y="511"/>
                  </a:lnTo>
                  <a:lnTo>
                    <a:pt x="227" y="540"/>
                  </a:lnTo>
                  <a:lnTo>
                    <a:pt x="223" y="568"/>
                  </a:lnTo>
                  <a:lnTo>
                    <a:pt x="221" y="597"/>
                  </a:lnTo>
                  <a:lnTo>
                    <a:pt x="215" y="621"/>
                  </a:lnTo>
                  <a:lnTo>
                    <a:pt x="209" y="648"/>
                  </a:lnTo>
                  <a:lnTo>
                    <a:pt x="204" y="675"/>
                  </a:lnTo>
                  <a:lnTo>
                    <a:pt x="196" y="703"/>
                  </a:lnTo>
                  <a:lnTo>
                    <a:pt x="187" y="728"/>
                  </a:lnTo>
                  <a:lnTo>
                    <a:pt x="177" y="752"/>
                  </a:lnTo>
                  <a:lnTo>
                    <a:pt x="166" y="777"/>
                  </a:lnTo>
                  <a:lnTo>
                    <a:pt x="156" y="802"/>
                  </a:lnTo>
                  <a:lnTo>
                    <a:pt x="143" y="827"/>
                  </a:lnTo>
                  <a:lnTo>
                    <a:pt x="131" y="849"/>
                  </a:lnTo>
                  <a:lnTo>
                    <a:pt x="118" y="872"/>
                  </a:lnTo>
                  <a:lnTo>
                    <a:pt x="105" y="897"/>
                  </a:lnTo>
                  <a:lnTo>
                    <a:pt x="105" y="8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082" y="1477"/>
              <a:ext cx="137" cy="536"/>
            </a:xfrm>
            <a:custGeom>
              <a:avLst/>
              <a:gdLst/>
              <a:ahLst/>
              <a:cxnLst>
                <a:cxn ang="0">
                  <a:pos x="114" y="1071"/>
                </a:cxn>
                <a:cxn ang="0">
                  <a:pos x="95" y="1063"/>
                </a:cxn>
                <a:cxn ang="0">
                  <a:pos x="82" y="1060"/>
                </a:cxn>
                <a:cxn ang="0">
                  <a:pos x="72" y="1056"/>
                </a:cxn>
                <a:cxn ang="0">
                  <a:pos x="63" y="1054"/>
                </a:cxn>
                <a:cxn ang="0">
                  <a:pos x="53" y="1050"/>
                </a:cxn>
                <a:cxn ang="0">
                  <a:pos x="67" y="1023"/>
                </a:cxn>
                <a:cxn ang="0">
                  <a:pos x="97" y="970"/>
                </a:cxn>
                <a:cxn ang="0">
                  <a:pos x="125" y="915"/>
                </a:cxn>
                <a:cxn ang="0">
                  <a:pos x="148" y="858"/>
                </a:cxn>
                <a:cxn ang="0">
                  <a:pos x="167" y="799"/>
                </a:cxn>
                <a:cxn ang="0">
                  <a:pos x="183" y="736"/>
                </a:cxn>
                <a:cxn ang="0">
                  <a:pos x="192" y="674"/>
                </a:cxn>
                <a:cxn ang="0">
                  <a:pos x="198" y="611"/>
                </a:cxn>
                <a:cxn ang="0">
                  <a:pos x="198" y="540"/>
                </a:cxn>
                <a:cxn ang="0">
                  <a:pos x="190" y="464"/>
                </a:cxn>
                <a:cxn ang="0">
                  <a:pos x="177" y="392"/>
                </a:cxn>
                <a:cxn ang="0">
                  <a:pos x="158" y="322"/>
                </a:cxn>
                <a:cxn ang="0">
                  <a:pos x="131" y="255"/>
                </a:cxn>
                <a:cxn ang="0">
                  <a:pos x="101" y="191"/>
                </a:cxn>
                <a:cxn ang="0">
                  <a:pos x="63" y="130"/>
                </a:cxn>
                <a:cxn ang="0">
                  <a:pos x="23" y="73"/>
                </a:cxn>
                <a:cxn ang="0">
                  <a:pos x="8" y="40"/>
                </a:cxn>
                <a:cxn ang="0">
                  <a:pos x="23" y="27"/>
                </a:cxn>
                <a:cxn ang="0">
                  <a:pos x="36" y="16"/>
                </a:cxn>
                <a:cxn ang="0">
                  <a:pos x="51" y="6"/>
                </a:cxn>
                <a:cxn ang="0">
                  <a:pos x="82" y="29"/>
                </a:cxn>
                <a:cxn ang="0">
                  <a:pos x="127" y="94"/>
                </a:cxn>
                <a:cxn ang="0">
                  <a:pos x="167" y="160"/>
                </a:cxn>
                <a:cxn ang="0">
                  <a:pos x="202" y="229"/>
                </a:cxn>
                <a:cxn ang="0">
                  <a:pos x="228" y="303"/>
                </a:cxn>
                <a:cxn ang="0">
                  <a:pos x="249" y="379"/>
                </a:cxn>
                <a:cxn ang="0">
                  <a:pos x="264" y="455"/>
                </a:cxn>
                <a:cxn ang="0">
                  <a:pos x="272" y="537"/>
                </a:cxn>
                <a:cxn ang="0">
                  <a:pos x="272" y="613"/>
                </a:cxn>
                <a:cxn ang="0">
                  <a:pos x="266" y="679"/>
                </a:cxn>
                <a:cxn ang="0">
                  <a:pos x="257" y="746"/>
                </a:cxn>
                <a:cxn ang="0">
                  <a:pos x="241" y="809"/>
                </a:cxn>
                <a:cxn ang="0">
                  <a:pos x="222" y="871"/>
                </a:cxn>
                <a:cxn ang="0">
                  <a:pos x="200" y="932"/>
                </a:cxn>
                <a:cxn ang="0">
                  <a:pos x="171" y="989"/>
                </a:cxn>
                <a:cxn ang="0">
                  <a:pos x="141" y="1046"/>
                </a:cxn>
                <a:cxn ang="0">
                  <a:pos x="124" y="1073"/>
                </a:cxn>
              </a:cxnLst>
              <a:rect l="0" t="0" r="r" b="b"/>
              <a:pathLst>
                <a:path w="274" h="1073">
                  <a:moveTo>
                    <a:pt x="124" y="1073"/>
                  </a:moveTo>
                  <a:lnTo>
                    <a:pt x="114" y="1071"/>
                  </a:lnTo>
                  <a:lnTo>
                    <a:pt x="105" y="1067"/>
                  </a:lnTo>
                  <a:lnTo>
                    <a:pt x="95" y="1063"/>
                  </a:lnTo>
                  <a:lnTo>
                    <a:pt x="87" y="1061"/>
                  </a:lnTo>
                  <a:lnTo>
                    <a:pt x="82" y="1060"/>
                  </a:lnTo>
                  <a:lnTo>
                    <a:pt x="78" y="1058"/>
                  </a:lnTo>
                  <a:lnTo>
                    <a:pt x="72" y="1056"/>
                  </a:lnTo>
                  <a:lnTo>
                    <a:pt x="68" y="1054"/>
                  </a:lnTo>
                  <a:lnTo>
                    <a:pt x="63" y="1054"/>
                  </a:lnTo>
                  <a:lnTo>
                    <a:pt x="59" y="1052"/>
                  </a:lnTo>
                  <a:lnTo>
                    <a:pt x="53" y="1050"/>
                  </a:lnTo>
                  <a:lnTo>
                    <a:pt x="49" y="1048"/>
                  </a:lnTo>
                  <a:lnTo>
                    <a:pt x="67" y="1023"/>
                  </a:lnTo>
                  <a:lnTo>
                    <a:pt x="82" y="997"/>
                  </a:lnTo>
                  <a:lnTo>
                    <a:pt x="97" y="970"/>
                  </a:lnTo>
                  <a:lnTo>
                    <a:pt x="112" y="944"/>
                  </a:lnTo>
                  <a:lnTo>
                    <a:pt x="125" y="915"/>
                  </a:lnTo>
                  <a:lnTo>
                    <a:pt x="137" y="887"/>
                  </a:lnTo>
                  <a:lnTo>
                    <a:pt x="148" y="858"/>
                  </a:lnTo>
                  <a:lnTo>
                    <a:pt x="160" y="829"/>
                  </a:lnTo>
                  <a:lnTo>
                    <a:pt x="167" y="799"/>
                  </a:lnTo>
                  <a:lnTo>
                    <a:pt x="177" y="769"/>
                  </a:lnTo>
                  <a:lnTo>
                    <a:pt x="183" y="736"/>
                  </a:lnTo>
                  <a:lnTo>
                    <a:pt x="188" y="706"/>
                  </a:lnTo>
                  <a:lnTo>
                    <a:pt x="192" y="674"/>
                  </a:lnTo>
                  <a:lnTo>
                    <a:pt x="196" y="643"/>
                  </a:lnTo>
                  <a:lnTo>
                    <a:pt x="198" y="611"/>
                  </a:lnTo>
                  <a:lnTo>
                    <a:pt x="200" y="578"/>
                  </a:lnTo>
                  <a:lnTo>
                    <a:pt x="198" y="540"/>
                  </a:lnTo>
                  <a:lnTo>
                    <a:pt x="196" y="502"/>
                  </a:lnTo>
                  <a:lnTo>
                    <a:pt x="190" y="464"/>
                  </a:lnTo>
                  <a:lnTo>
                    <a:pt x="184" y="428"/>
                  </a:lnTo>
                  <a:lnTo>
                    <a:pt x="177" y="392"/>
                  </a:lnTo>
                  <a:lnTo>
                    <a:pt x="167" y="358"/>
                  </a:lnTo>
                  <a:lnTo>
                    <a:pt x="158" y="322"/>
                  </a:lnTo>
                  <a:lnTo>
                    <a:pt x="146" y="289"/>
                  </a:lnTo>
                  <a:lnTo>
                    <a:pt x="131" y="255"/>
                  </a:lnTo>
                  <a:lnTo>
                    <a:pt x="116" y="223"/>
                  </a:lnTo>
                  <a:lnTo>
                    <a:pt x="101" y="191"/>
                  </a:lnTo>
                  <a:lnTo>
                    <a:pt x="84" y="160"/>
                  </a:lnTo>
                  <a:lnTo>
                    <a:pt x="63" y="130"/>
                  </a:lnTo>
                  <a:lnTo>
                    <a:pt x="44" y="101"/>
                  </a:lnTo>
                  <a:lnTo>
                    <a:pt x="23" y="73"/>
                  </a:lnTo>
                  <a:lnTo>
                    <a:pt x="0" y="48"/>
                  </a:lnTo>
                  <a:lnTo>
                    <a:pt x="8" y="40"/>
                  </a:lnTo>
                  <a:lnTo>
                    <a:pt x="15" y="35"/>
                  </a:lnTo>
                  <a:lnTo>
                    <a:pt x="23" y="27"/>
                  </a:lnTo>
                  <a:lnTo>
                    <a:pt x="30" y="21"/>
                  </a:lnTo>
                  <a:lnTo>
                    <a:pt x="36" y="16"/>
                  </a:lnTo>
                  <a:lnTo>
                    <a:pt x="44" y="10"/>
                  </a:lnTo>
                  <a:lnTo>
                    <a:pt x="51" y="6"/>
                  </a:lnTo>
                  <a:lnTo>
                    <a:pt x="59" y="0"/>
                  </a:lnTo>
                  <a:lnTo>
                    <a:pt x="82" y="29"/>
                  </a:lnTo>
                  <a:lnTo>
                    <a:pt x="106" y="61"/>
                  </a:lnTo>
                  <a:lnTo>
                    <a:pt x="127" y="94"/>
                  </a:lnTo>
                  <a:lnTo>
                    <a:pt x="148" y="126"/>
                  </a:lnTo>
                  <a:lnTo>
                    <a:pt x="167" y="160"/>
                  </a:lnTo>
                  <a:lnTo>
                    <a:pt x="184" y="194"/>
                  </a:lnTo>
                  <a:lnTo>
                    <a:pt x="202" y="229"/>
                  </a:lnTo>
                  <a:lnTo>
                    <a:pt x="217" y="267"/>
                  </a:lnTo>
                  <a:lnTo>
                    <a:pt x="228" y="303"/>
                  </a:lnTo>
                  <a:lnTo>
                    <a:pt x="240" y="341"/>
                  </a:lnTo>
                  <a:lnTo>
                    <a:pt x="249" y="379"/>
                  </a:lnTo>
                  <a:lnTo>
                    <a:pt x="259" y="417"/>
                  </a:lnTo>
                  <a:lnTo>
                    <a:pt x="264" y="455"/>
                  </a:lnTo>
                  <a:lnTo>
                    <a:pt x="268" y="497"/>
                  </a:lnTo>
                  <a:lnTo>
                    <a:pt x="272" y="537"/>
                  </a:lnTo>
                  <a:lnTo>
                    <a:pt x="274" y="578"/>
                  </a:lnTo>
                  <a:lnTo>
                    <a:pt x="272" y="613"/>
                  </a:lnTo>
                  <a:lnTo>
                    <a:pt x="270" y="645"/>
                  </a:lnTo>
                  <a:lnTo>
                    <a:pt x="266" y="679"/>
                  </a:lnTo>
                  <a:lnTo>
                    <a:pt x="262" y="712"/>
                  </a:lnTo>
                  <a:lnTo>
                    <a:pt x="257" y="746"/>
                  </a:lnTo>
                  <a:lnTo>
                    <a:pt x="251" y="778"/>
                  </a:lnTo>
                  <a:lnTo>
                    <a:pt x="241" y="809"/>
                  </a:lnTo>
                  <a:lnTo>
                    <a:pt x="234" y="841"/>
                  </a:lnTo>
                  <a:lnTo>
                    <a:pt x="222" y="871"/>
                  </a:lnTo>
                  <a:lnTo>
                    <a:pt x="211" y="904"/>
                  </a:lnTo>
                  <a:lnTo>
                    <a:pt x="200" y="932"/>
                  </a:lnTo>
                  <a:lnTo>
                    <a:pt x="186" y="961"/>
                  </a:lnTo>
                  <a:lnTo>
                    <a:pt x="171" y="989"/>
                  </a:lnTo>
                  <a:lnTo>
                    <a:pt x="156" y="1020"/>
                  </a:lnTo>
                  <a:lnTo>
                    <a:pt x="141" y="1046"/>
                  </a:lnTo>
                  <a:lnTo>
                    <a:pt x="124" y="1073"/>
                  </a:lnTo>
                  <a:lnTo>
                    <a:pt x="124" y="10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774" y="1629"/>
              <a:ext cx="74" cy="291"/>
            </a:xfrm>
            <a:custGeom>
              <a:avLst/>
              <a:gdLst/>
              <a:ahLst/>
              <a:cxnLst>
                <a:cxn ang="0">
                  <a:pos x="63" y="580"/>
                </a:cxn>
                <a:cxn ang="0">
                  <a:pos x="53" y="576"/>
                </a:cxn>
                <a:cxn ang="0">
                  <a:pos x="42" y="574"/>
                </a:cxn>
                <a:cxn ang="0">
                  <a:pos x="32" y="570"/>
                </a:cxn>
                <a:cxn ang="0">
                  <a:pos x="36" y="555"/>
                </a:cxn>
                <a:cxn ang="0">
                  <a:pos x="53" y="526"/>
                </a:cxn>
                <a:cxn ang="0">
                  <a:pos x="69" y="496"/>
                </a:cxn>
                <a:cxn ang="0">
                  <a:pos x="82" y="466"/>
                </a:cxn>
                <a:cxn ang="0">
                  <a:pos x="91" y="433"/>
                </a:cxn>
                <a:cxn ang="0">
                  <a:pos x="99" y="399"/>
                </a:cxn>
                <a:cxn ang="0">
                  <a:pos x="105" y="365"/>
                </a:cxn>
                <a:cxn ang="0">
                  <a:pos x="108" y="331"/>
                </a:cxn>
                <a:cxn ang="0">
                  <a:pos x="108" y="293"/>
                </a:cxn>
                <a:cxn ang="0">
                  <a:pos x="103" y="253"/>
                </a:cxn>
                <a:cxn ang="0">
                  <a:pos x="95" y="213"/>
                </a:cxn>
                <a:cxn ang="0">
                  <a:pos x="86" y="175"/>
                </a:cxn>
                <a:cxn ang="0">
                  <a:pos x="70" y="138"/>
                </a:cxn>
                <a:cxn ang="0">
                  <a:pos x="55" y="102"/>
                </a:cxn>
                <a:cxn ang="0">
                  <a:pos x="34" y="70"/>
                </a:cxn>
                <a:cxn ang="0">
                  <a:pos x="11" y="40"/>
                </a:cxn>
                <a:cxn ang="0">
                  <a:pos x="10" y="17"/>
                </a:cxn>
                <a:cxn ang="0">
                  <a:pos x="25" y="5"/>
                </a:cxn>
                <a:cxn ang="0">
                  <a:pos x="46" y="15"/>
                </a:cxn>
                <a:cxn ang="0">
                  <a:pos x="69" y="49"/>
                </a:cxn>
                <a:cxn ang="0">
                  <a:pos x="91" y="85"/>
                </a:cxn>
                <a:cxn ang="0">
                  <a:pos x="108" y="121"/>
                </a:cxn>
                <a:cxn ang="0">
                  <a:pos x="124" y="163"/>
                </a:cxn>
                <a:cxn ang="0">
                  <a:pos x="135" y="203"/>
                </a:cxn>
                <a:cxn ang="0">
                  <a:pos x="143" y="247"/>
                </a:cxn>
                <a:cxn ang="0">
                  <a:pos x="148" y="291"/>
                </a:cxn>
                <a:cxn ang="0">
                  <a:pos x="148" y="331"/>
                </a:cxn>
                <a:cxn ang="0">
                  <a:pos x="145" y="367"/>
                </a:cxn>
                <a:cxn ang="0">
                  <a:pos x="139" y="403"/>
                </a:cxn>
                <a:cxn ang="0">
                  <a:pos x="131" y="439"/>
                </a:cxn>
                <a:cxn ang="0">
                  <a:pos x="122" y="471"/>
                </a:cxn>
                <a:cxn ang="0">
                  <a:pos x="108" y="504"/>
                </a:cxn>
                <a:cxn ang="0">
                  <a:pos x="93" y="536"/>
                </a:cxn>
                <a:cxn ang="0">
                  <a:pos x="76" y="566"/>
                </a:cxn>
                <a:cxn ang="0">
                  <a:pos x="69" y="582"/>
                </a:cxn>
              </a:cxnLst>
              <a:rect l="0" t="0" r="r" b="b"/>
              <a:pathLst>
                <a:path w="148" h="582">
                  <a:moveTo>
                    <a:pt x="69" y="582"/>
                  </a:moveTo>
                  <a:lnTo>
                    <a:pt x="63" y="580"/>
                  </a:lnTo>
                  <a:lnTo>
                    <a:pt x="57" y="580"/>
                  </a:lnTo>
                  <a:lnTo>
                    <a:pt x="53" y="576"/>
                  </a:lnTo>
                  <a:lnTo>
                    <a:pt x="48" y="576"/>
                  </a:lnTo>
                  <a:lnTo>
                    <a:pt x="42" y="574"/>
                  </a:lnTo>
                  <a:lnTo>
                    <a:pt x="38" y="572"/>
                  </a:lnTo>
                  <a:lnTo>
                    <a:pt x="32" y="570"/>
                  </a:lnTo>
                  <a:lnTo>
                    <a:pt x="29" y="570"/>
                  </a:lnTo>
                  <a:lnTo>
                    <a:pt x="36" y="555"/>
                  </a:lnTo>
                  <a:lnTo>
                    <a:pt x="46" y="542"/>
                  </a:lnTo>
                  <a:lnTo>
                    <a:pt x="53" y="526"/>
                  </a:lnTo>
                  <a:lnTo>
                    <a:pt x="61" y="513"/>
                  </a:lnTo>
                  <a:lnTo>
                    <a:pt x="69" y="496"/>
                  </a:lnTo>
                  <a:lnTo>
                    <a:pt x="74" y="481"/>
                  </a:lnTo>
                  <a:lnTo>
                    <a:pt x="82" y="466"/>
                  </a:lnTo>
                  <a:lnTo>
                    <a:pt x="88" y="450"/>
                  </a:lnTo>
                  <a:lnTo>
                    <a:pt x="91" y="433"/>
                  </a:lnTo>
                  <a:lnTo>
                    <a:pt x="95" y="416"/>
                  </a:lnTo>
                  <a:lnTo>
                    <a:pt x="99" y="399"/>
                  </a:lnTo>
                  <a:lnTo>
                    <a:pt x="103" y="382"/>
                  </a:lnTo>
                  <a:lnTo>
                    <a:pt x="105" y="365"/>
                  </a:lnTo>
                  <a:lnTo>
                    <a:pt x="107" y="348"/>
                  </a:lnTo>
                  <a:lnTo>
                    <a:pt x="108" y="331"/>
                  </a:lnTo>
                  <a:lnTo>
                    <a:pt x="108" y="313"/>
                  </a:lnTo>
                  <a:lnTo>
                    <a:pt x="108" y="293"/>
                  </a:lnTo>
                  <a:lnTo>
                    <a:pt x="107" y="273"/>
                  </a:lnTo>
                  <a:lnTo>
                    <a:pt x="103" y="253"/>
                  </a:lnTo>
                  <a:lnTo>
                    <a:pt x="101" y="232"/>
                  </a:lnTo>
                  <a:lnTo>
                    <a:pt x="95" y="213"/>
                  </a:lnTo>
                  <a:lnTo>
                    <a:pt x="91" y="194"/>
                  </a:lnTo>
                  <a:lnTo>
                    <a:pt x="86" y="175"/>
                  </a:lnTo>
                  <a:lnTo>
                    <a:pt x="80" y="156"/>
                  </a:lnTo>
                  <a:lnTo>
                    <a:pt x="70" y="138"/>
                  </a:lnTo>
                  <a:lnTo>
                    <a:pt x="63" y="119"/>
                  </a:lnTo>
                  <a:lnTo>
                    <a:pt x="55" y="102"/>
                  </a:lnTo>
                  <a:lnTo>
                    <a:pt x="46" y="87"/>
                  </a:lnTo>
                  <a:lnTo>
                    <a:pt x="34" y="70"/>
                  </a:lnTo>
                  <a:lnTo>
                    <a:pt x="25" y="55"/>
                  </a:lnTo>
                  <a:lnTo>
                    <a:pt x="11" y="40"/>
                  </a:lnTo>
                  <a:lnTo>
                    <a:pt x="0" y="24"/>
                  </a:lnTo>
                  <a:lnTo>
                    <a:pt x="10" y="17"/>
                  </a:lnTo>
                  <a:lnTo>
                    <a:pt x="17" y="11"/>
                  </a:lnTo>
                  <a:lnTo>
                    <a:pt x="25" y="5"/>
                  </a:lnTo>
                  <a:lnTo>
                    <a:pt x="32" y="0"/>
                  </a:lnTo>
                  <a:lnTo>
                    <a:pt x="46" y="15"/>
                  </a:lnTo>
                  <a:lnTo>
                    <a:pt x="57" y="32"/>
                  </a:lnTo>
                  <a:lnTo>
                    <a:pt x="69" y="49"/>
                  </a:lnTo>
                  <a:lnTo>
                    <a:pt x="82" y="66"/>
                  </a:lnTo>
                  <a:lnTo>
                    <a:pt x="91" y="85"/>
                  </a:lnTo>
                  <a:lnTo>
                    <a:pt x="101" y="104"/>
                  </a:lnTo>
                  <a:lnTo>
                    <a:pt x="108" y="121"/>
                  </a:lnTo>
                  <a:lnTo>
                    <a:pt x="118" y="142"/>
                  </a:lnTo>
                  <a:lnTo>
                    <a:pt x="124" y="163"/>
                  </a:lnTo>
                  <a:lnTo>
                    <a:pt x="129" y="182"/>
                  </a:lnTo>
                  <a:lnTo>
                    <a:pt x="135" y="203"/>
                  </a:lnTo>
                  <a:lnTo>
                    <a:pt x="141" y="224"/>
                  </a:lnTo>
                  <a:lnTo>
                    <a:pt x="143" y="247"/>
                  </a:lnTo>
                  <a:lnTo>
                    <a:pt x="146" y="268"/>
                  </a:lnTo>
                  <a:lnTo>
                    <a:pt x="148" y="291"/>
                  </a:lnTo>
                  <a:lnTo>
                    <a:pt x="148" y="313"/>
                  </a:lnTo>
                  <a:lnTo>
                    <a:pt x="148" y="331"/>
                  </a:lnTo>
                  <a:lnTo>
                    <a:pt x="146" y="350"/>
                  </a:lnTo>
                  <a:lnTo>
                    <a:pt x="145" y="367"/>
                  </a:lnTo>
                  <a:lnTo>
                    <a:pt x="143" y="386"/>
                  </a:lnTo>
                  <a:lnTo>
                    <a:pt x="139" y="403"/>
                  </a:lnTo>
                  <a:lnTo>
                    <a:pt x="135" y="422"/>
                  </a:lnTo>
                  <a:lnTo>
                    <a:pt x="131" y="439"/>
                  </a:lnTo>
                  <a:lnTo>
                    <a:pt x="127" y="456"/>
                  </a:lnTo>
                  <a:lnTo>
                    <a:pt x="122" y="471"/>
                  </a:lnTo>
                  <a:lnTo>
                    <a:pt x="116" y="488"/>
                  </a:lnTo>
                  <a:lnTo>
                    <a:pt x="108" y="504"/>
                  </a:lnTo>
                  <a:lnTo>
                    <a:pt x="101" y="521"/>
                  </a:lnTo>
                  <a:lnTo>
                    <a:pt x="93" y="536"/>
                  </a:lnTo>
                  <a:lnTo>
                    <a:pt x="86" y="551"/>
                  </a:lnTo>
                  <a:lnTo>
                    <a:pt x="76" y="566"/>
                  </a:lnTo>
                  <a:lnTo>
                    <a:pt x="69" y="582"/>
                  </a:lnTo>
                  <a:lnTo>
                    <a:pt x="69" y="5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696943" y="1775269"/>
            <a:ext cx="1441450" cy="584775"/>
          </a:xfrm>
          <a:prstGeom prst="wedgeRectCallout">
            <a:avLst>
              <a:gd name="adj1" fmla="val -36672"/>
              <a:gd name="adj2" fmla="val 128844"/>
            </a:avLst>
          </a:prstGeom>
          <a:noFill/>
          <a:ln w="127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600" dirty="0">
                <a:latin typeface="Tahoma" pitchFamily="34" charset="0"/>
              </a:rPr>
              <a:t>Radio signal (contactless)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89555" y="3935857"/>
            <a:ext cx="1887055" cy="1071062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 dirty="0">
                <a:latin typeface="Tahoma" pitchFamily="34" charset="0"/>
              </a:rPr>
              <a:t>Database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Match tag IDs to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physical objects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91893" y="3864419"/>
            <a:ext cx="3046155" cy="1348061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 dirty="0">
                <a:latin typeface="Tahoma" pitchFamily="34" charset="0"/>
              </a:rPr>
              <a:t>Tags (transponders)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Attached to objects,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“call out” identifying data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on a special radio frequency</a:t>
            </a:r>
          </a:p>
        </p:txBody>
      </p:sp>
      <p:pic>
        <p:nvPicPr>
          <p:cNvPr id="15" name="Picture 19" descr="RFID-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593" y="2783332"/>
            <a:ext cx="792162" cy="787400"/>
          </a:xfrm>
          <a:prstGeom prst="rect">
            <a:avLst/>
          </a:prstGeom>
          <a:noFill/>
        </p:spPr>
      </p:pic>
      <p:sp>
        <p:nvSpPr>
          <p:cNvPr id="16" name="Zylinder 54"/>
          <p:cNvSpPr/>
          <p:nvPr/>
        </p:nvSpPr>
        <p:spPr>
          <a:xfrm>
            <a:off x="7521355" y="2711894"/>
            <a:ext cx="750888" cy="860425"/>
          </a:xfrm>
          <a:prstGeom prst="can">
            <a:avLst>
              <a:gd name="adj" fmla="val 18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Grafik 17" descr="Mobiles Lesegerät (freigestellt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3068" y="2783332"/>
            <a:ext cx="6556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Gerade Verbindung mit Pfeil 9"/>
          <p:cNvCxnSpPr/>
          <p:nvPr/>
        </p:nvCxnSpPr>
        <p:spPr>
          <a:xfrm rot="10800000" flipV="1">
            <a:off x="2339752" y="3284984"/>
            <a:ext cx="2214562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0"/>
          <p:cNvSpPr txBox="1">
            <a:spLocks noChangeArrowheads="1"/>
          </p:cNvSpPr>
          <p:nvPr/>
        </p:nvSpPr>
        <p:spPr bwMode="auto">
          <a:xfrm>
            <a:off x="2416915" y="2856356"/>
            <a:ext cx="22634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600" i="1" dirty="0">
                <a:latin typeface="Tahoma" pitchFamily="34" charset="0"/>
              </a:rPr>
              <a:t>Authenticate / Identify</a:t>
            </a:r>
            <a:r>
              <a:rPr lang="en-US" sz="1600" i="1" dirty="0">
                <a:latin typeface="Calibri" pitchFamily="34" charset="0"/>
              </a:rPr>
              <a:t> </a:t>
            </a:r>
            <a:endParaRPr lang="en-US" sz="1600" baseline="-25000" dirty="0">
              <a:latin typeface="cmmi10"/>
            </a:endParaRPr>
          </a:p>
        </p:txBody>
      </p:sp>
      <p:cxnSp>
        <p:nvCxnSpPr>
          <p:cNvPr id="22" name="Gerade Verbindung 12"/>
          <p:cNvCxnSpPr/>
          <p:nvPr/>
        </p:nvCxnSpPr>
        <p:spPr>
          <a:xfrm>
            <a:off x="5432205" y="3213544"/>
            <a:ext cx="200025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42"/>
          <p:cNvSpPr txBox="1">
            <a:spLocks noChangeArrowheads="1"/>
          </p:cNvSpPr>
          <p:nvPr/>
        </p:nvSpPr>
        <p:spPr bwMode="auto">
          <a:xfrm>
            <a:off x="5749705" y="2927794"/>
            <a:ext cx="1319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sz="1400" i="1" dirty="0">
                <a:latin typeface="Tahoma" pitchFamily="34" charset="0"/>
              </a:rPr>
              <a:t>Read / Update</a:t>
            </a:r>
            <a:endParaRPr lang="en-US" sz="1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BC5E-91EC-4CFB-9ABD-16FF6E8BF9DF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4A44-158B-4B07-8F76-8EF3DB7A3968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8763"/>
            <a:ext cx="8305800" cy="701675"/>
          </a:xfrm>
        </p:spPr>
        <p:txBody>
          <a:bodyPr/>
          <a:lstStyle/>
          <a:p>
            <a:r>
              <a:rPr lang="en-US" altLang="zh-CN" sz="4000">
                <a:latin typeface="Calibri" pitchFamily="34" charset="0"/>
                <a:ea typeface="宋体" pitchFamily="2" charset="-122"/>
              </a:rPr>
              <a:t>RFID Security Issues </a:t>
            </a:r>
            <a:endParaRPr lang="en-US" sz="4000">
              <a:solidFill>
                <a:srgbClr val="0066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214422"/>
            <a:ext cx="8791575" cy="4068806"/>
          </a:xfrm>
        </p:spPr>
        <p:txBody>
          <a:bodyPr/>
          <a:lstStyle/>
          <a:p>
            <a:r>
              <a:rPr lang="en-US" sz="2800" b="1" dirty="0">
                <a:solidFill>
                  <a:srgbClr val="0000CC"/>
                </a:solidFill>
                <a:latin typeface="Calibri" pitchFamily="34" charset="0"/>
              </a:rPr>
              <a:t>Tag </a:t>
            </a:r>
            <a:r>
              <a:rPr lang="en-US" sz="2800" b="1" dirty="0" smtClean="0">
                <a:solidFill>
                  <a:srgbClr val="0000CC"/>
                </a:solidFill>
                <a:latin typeface="Calibri" pitchFamily="34" charset="0"/>
              </a:rPr>
              <a:t>Authentication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Only </a:t>
            </a:r>
            <a:r>
              <a:rPr lang="en-US" sz="2400" dirty="0">
                <a:latin typeface="Calibri" pitchFamily="34" charset="0"/>
              </a:rPr>
              <a:t>valid tags are accepted by a valid reader</a:t>
            </a:r>
            <a:endParaRPr lang="en-US" altLang="zh-CN" sz="24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b="1" dirty="0">
                <a:solidFill>
                  <a:srgbClr val="0000CC"/>
                </a:solidFill>
                <a:latin typeface="Calibri" pitchFamily="34" charset="0"/>
              </a:rPr>
              <a:t>Reader </a:t>
            </a:r>
            <a:r>
              <a:rPr lang="en-US" sz="2800" b="1" dirty="0" smtClean="0">
                <a:solidFill>
                  <a:srgbClr val="0000CC"/>
                </a:solidFill>
                <a:latin typeface="Calibri" pitchFamily="34" charset="0"/>
              </a:rPr>
              <a:t>Authentication</a:t>
            </a:r>
            <a:r>
              <a:rPr lang="en-US" sz="2800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Only </a:t>
            </a:r>
            <a:r>
              <a:rPr lang="en-US" sz="2400" dirty="0">
                <a:latin typeface="Calibri" pitchFamily="34" charset="0"/>
              </a:rPr>
              <a:t>valid readers are accepted by valid </a:t>
            </a:r>
            <a:r>
              <a:rPr lang="en-US" sz="2400" dirty="0" smtClean="0">
                <a:latin typeface="Calibri" pitchFamily="34" charset="0"/>
              </a:rPr>
              <a:t>tags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Not </a:t>
            </a:r>
            <a:r>
              <a:rPr lang="en-US" sz="2400" dirty="0">
                <a:latin typeface="Calibri" pitchFamily="34" charset="0"/>
              </a:rPr>
              <a:t>always required but mandatory in some applications (e.g., e-tickets)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Calibri" pitchFamily="34" charset="0"/>
              </a:rPr>
              <a:t>Availability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Infeasible </a:t>
            </a:r>
            <a:r>
              <a:rPr lang="en-US" sz="2400" dirty="0">
                <a:latin typeface="Calibri" pitchFamily="34" charset="0"/>
              </a:rPr>
              <a:t>to manipulate honest tags such that honest readers do not accept them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3A94-D6D8-4516-A793-EBA49A87826B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40CB-52DB-4BA2-856B-7FB750D34CD2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8763"/>
            <a:ext cx="8305800" cy="701675"/>
          </a:xfrm>
        </p:spPr>
        <p:txBody>
          <a:bodyPr/>
          <a:lstStyle/>
          <a:p>
            <a:r>
              <a:rPr lang="en-US" altLang="zh-CN" sz="4000">
                <a:latin typeface="Calibri" pitchFamily="34" charset="0"/>
                <a:ea typeface="宋体" pitchFamily="2" charset="-122"/>
              </a:rPr>
              <a:t>RFID Privacy Issues</a:t>
            </a:r>
            <a:endParaRPr lang="en-US" sz="4000">
              <a:solidFill>
                <a:srgbClr val="0066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96752"/>
            <a:ext cx="39687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  <a:cs typeface="+mn-cs"/>
              </a:rPr>
              <a:t>Privacy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Adversaries identify tags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itchFamily="2" charset="-122"/>
              </a:rPr>
              <a:t>Adversaries track tags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86400" y="3686157"/>
            <a:ext cx="1131888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pitchFamily="34" charset="0"/>
              </a:rPr>
              <a:t>Reader</a:t>
            </a:r>
            <a:endParaRPr lang="en-US" sz="1600">
              <a:solidFill>
                <a:schemeClr val="bg2"/>
              </a:solidFill>
              <a:latin typeface="Tahoma" pitchFamily="34" charset="0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203848" y="2852936"/>
            <a:ext cx="1224136" cy="706884"/>
            <a:chOff x="4774" y="1477"/>
            <a:chExt cx="445" cy="536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853" y="1577"/>
              <a:ext cx="96" cy="377"/>
            </a:xfrm>
            <a:custGeom>
              <a:avLst/>
              <a:gdLst/>
              <a:ahLst/>
              <a:cxnLst>
                <a:cxn ang="0">
                  <a:pos x="80" y="753"/>
                </a:cxn>
                <a:cxn ang="0">
                  <a:pos x="66" y="747"/>
                </a:cxn>
                <a:cxn ang="0">
                  <a:pos x="55" y="744"/>
                </a:cxn>
                <a:cxn ang="0">
                  <a:pos x="42" y="738"/>
                </a:cxn>
                <a:cxn ang="0">
                  <a:pos x="47" y="719"/>
                </a:cxn>
                <a:cxn ang="0">
                  <a:pos x="68" y="683"/>
                </a:cxn>
                <a:cxn ang="0">
                  <a:pos x="87" y="645"/>
                </a:cxn>
                <a:cxn ang="0">
                  <a:pos x="104" y="603"/>
                </a:cxn>
                <a:cxn ang="0">
                  <a:pos x="118" y="561"/>
                </a:cxn>
                <a:cxn ang="0">
                  <a:pos x="127" y="519"/>
                </a:cxn>
                <a:cxn ang="0">
                  <a:pos x="135" y="475"/>
                </a:cxn>
                <a:cxn ang="0">
                  <a:pos x="139" y="430"/>
                </a:cxn>
                <a:cxn ang="0">
                  <a:pos x="139" y="380"/>
                </a:cxn>
                <a:cxn ang="0">
                  <a:pos x="135" y="327"/>
                </a:cxn>
                <a:cxn ang="0">
                  <a:pos x="123" y="276"/>
                </a:cxn>
                <a:cxn ang="0">
                  <a:pos x="110" y="226"/>
                </a:cxn>
                <a:cxn ang="0">
                  <a:pos x="91" y="179"/>
                </a:cxn>
                <a:cxn ang="0">
                  <a:pos x="70" y="133"/>
                </a:cxn>
                <a:cxn ang="0">
                  <a:pos x="44" y="89"/>
                </a:cxn>
                <a:cxn ang="0">
                  <a:pos x="15" y="50"/>
                </a:cxn>
                <a:cxn ang="0">
                  <a:pos x="6" y="27"/>
                </a:cxn>
                <a:cxn ang="0">
                  <a:pos x="15" y="17"/>
                </a:cxn>
                <a:cxn ang="0">
                  <a:pos x="25" y="10"/>
                </a:cxn>
                <a:cxn ang="0">
                  <a:pos x="34" y="2"/>
                </a:cxn>
                <a:cxn ang="0">
                  <a:pos x="57" y="21"/>
                </a:cxn>
                <a:cxn ang="0">
                  <a:pos x="89" y="65"/>
                </a:cxn>
                <a:cxn ang="0">
                  <a:pos x="116" y="110"/>
                </a:cxn>
                <a:cxn ang="0">
                  <a:pos x="141" y="160"/>
                </a:cxn>
                <a:cxn ang="0">
                  <a:pos x="160" y="211"/>
                </a:cxn>
                <a:cxn ang="0">
                  <a:pos x="175" y="264"/>
                </a:cxn>
                <a:cxn ang="0">
                  <a:pos x="186" y="320"/>
                </a:cxn>
                <a:cxn ang="0">
                  <a:pos x="190" y="378"/>
                </a:cxn>
                <a:cxn ang="0">
                  <a:pos x="192" y="430"/>
                </a:cxn>
                <a:cxn ang="0">
                  <a:pos x="188" y="477"/>
                </a:cxn>
                <a:cxn ang="0">
                  <a:pos x="180" y="523"/>
                </a:cxn>
                <a:cxn ang="0">
                  <a:pos x="169" y="569"/>
                </a:cxn>
                <a:cxn ang="0">
                  <a:pos x="156" y="612"/>
                </a:cxn>
                <a:cxn ang="0">
                  <a:pos x="139" y="654"/>
                </a:cxn>
                <a:cxn ang="0">
                  <a:pos x="120" y="696"/>
                </a:cxn>
                <a:cxn ang="0">
                  <a:pos x="99" y="736"/>
                </a:cxn>
                <a:cxn ang="0">
                  <a:pos x="87" y="755"/>
                </a:cxn>
              </a:cxnLst>
              <a:rect l="0" t="0" r="r" b="b"/>
              <a:pathLst>
                <a:path w="192" h="755">
                  <a:moveTo>
                    <a:pt x="87" y="755"/>
                  </a:moveTo>
                  <a:lnTo>
                    <a:pt x="80" y="753"/>
                  </a:lnTo>
                  <a:lnTo>
                    <a:pt x="74" y="751"/>
                  </a:lnTo>
                  <a:lnTo>
                    <a:pt x="66" y="747"/>
                  </a:lnTo>
                  <a:lnTo>
                    <a:pt x="61" y="745"/>
                  </a:lnTo>
                  <a:lnTo>
                    <a:pt x="55" y="744"/>
                  </a:lnTo>
                  <a:lnTo>
                    <a:pt x="49" y="742"/>
                  </a:lnTo>
                  <a:lnTo>
                    <a:pt x="42" y="738"/>
                  </a:lnTo>
                  <a:lnTo>
                    <a:pt x="36" y="738"/>
                  </a:lnTo>
                  <a:lnTo>
                    <a:pt x="47" y="719"/>
                  </a:lnTo>
                  <a:lnTo>
                    <a:pt x="59" y="702"/>
                  </a:lnTo>
                  <a:lnTo>
                    <a:pt x="68" y="683"/>
                  </a:lnTo>
                  <a:lnTo>
                    <a:pt x="80" y="664"/>
                  </a:lnTo>
                  <a:lnTo>
                    <a:pt x="87" y="645"/>
                  </a:lnTo>
                  <a:lnTo>
                    <a:pt x="97" y="624"/>
                  </a:lnTo>
                  <a:lnTo>
                    <a:pt x="104" y="603"/>
                  </a:lnTo>
                  <a:lnTo>
                    <a:pt x="112" y="584"/>
                  </a:lnTo>
                  <a:lnTo>
                    <a:pt x="118" y="561"/>
                  </a:lnTo>
                  <a:lnTo>
                    <a:pt x="123" y="540"/>
                  </a:lnTo>
                  <a:lnTo>
                    <a:pt x="127" y="519"/>
                  </a:lnTo>
                  <a:lnTo>
                    <a:pt x="133" y="498"/>
                  </a:lnTo>
                  <a:lnTo>
                    <a:pt x="135" y="475"/>
                  </a:lnTo>
                  <a:lnTo>
                    <a:pt x="139" y="453"/>
                  </a:lnTo>
                  <a:lnTo>
                    <a:pt x="139" y="430"/>
                  </a:lnTo>
                  <a:lnTo>
                    <a:pt x="141" y="407"/>
                  </a:lnTo>
                  <a:lnTo>
                    <a:pt x="139" y="380"/>
                  </a:lnTo>
                  <a:lnTo>
                    <a:pt x="139" y="354"/>
                  </a:lnTo>
                  <a:lnTo>
                    <a:pt x="135" y="327"/>
                  </a:lnTo>
                  <a:lnTo>
                    <a:pt x="131" y="302"/>
                  </a:lnTo>
                  <a:lnTo>
                    <a:pt x="123" y="276"/>
                  </a:lnTo>
                  <a:lnTo>
                    <a:pt x="118" y="251"/>
                  </a:lnTo>
                  <a:lnTo>
                    <a:pt x="110" y="226"/>
                  </a:lnTo>
                  <a:lnTo>
                    <a:pt x="103" y="204"/>
                  </a:lnTo>
                  <a:lnTo>
                    <a:pt x="91" y="179"/>
                  </a:lnTo>
                  <a:lnTo>
                    <a:pt x="82" y="156"/>
                  </a:lnTo>
                  <a:lnTo>
                    <a:pt x="70" y="133"/>
                  </a:lnTo>
                  <a:lnTo>
                    <a:pt x="57" y="110"/>
                  </a:lnTo>
                  <a:lnTo>
                    <a:pt x="44" y="89"/>
                  </a:lnTo>
                  <a:lnTo>
                    <a:pt x="30" y="69"/>
                  </a:lnTo>
                  <a:lnTo>
                    <a:pt x="15" y="50"/>
                  </a:lnTo>
                  <a:lnTo>
                    <a:pt x="0" y="31"/>
                  </a:lnTo>
                  <a:lnTo>
                    <a:pt x="6" y="27"/>
                  </a:lnTo>
                  <a:lnTo>
                    <a:pt x="9" y="23"/>
                  </a:lnTo>
                  <a:lnTo>
                    <a:pt x="15" y="17"/>
                  </a:lnTo>
                  <a:lnTo>
                    <a:pt x="21" y="13"/>
                  </a:lnTo>
                  <a:lnTo>
                    <a:pt x="25" y="10"/>
                  </a:lnTo>
                  <a:lnTo>
                    <a:pt x="30" y="6"/>
                  </a:lnTo>
                  <a:lnTo>
                    <a:pt x="34" y="2"/>
                  </a:lnTo>
                  <a:lnTo>
                    <a:pt x="40" y="0"/>
                  </a:lnTo>
                  <a:lnTo>
                    <a:pt x="57" y="21"/>
                  </a:lnTo>
                  <a:lnTo>
                    <a:pt x="74" y="42"/>
                  </a:lnTo>
                  <a:lnTo>
                    <a:pt x="89" y="65"/>
                  </a:lnTo>
                  <a:lnTo>
                    <a:pt x="104" y="88"/>
                  </a:lnTo>
                  <a:lnTo>
                    <a:pt x="116" y="110"/>
                  </a:lnTo>
                  <a:lnTo>
                    <a:pt x="129" y="135"/>
                  </a:lnTo>
                  <a:lnTo>
                    <a:pt x="141" y="160"/>
                  </a:lnTo>
                  <a:lnTo>
                    <a:pt x="152" y="186"/>
                  </a:lnTo>
                  <a:lnTo>
                    <a:pt x="160" y="211"/>
                  </a:lnTo>
                  <a:lnTo>
                    <a:pt x="169" y="238"/>
                  </a:lnTo>
                  <a:lnTo>
                    <a:pt x="175" y="264"/>
                  </a:lnTo>
                  <a:lnTo>
                    <a:pt x="182" y="293"/>
                  </a:lnTo>
                  <a:lnTo>
                    <a:pt x="186" y="320"/>
                  </a:lnTo>
                  <a:lnTo>
                    <a:pt x="188" y="348"/>
                  </a:lnTo>
                  <a:lnTo>
                    <a:pt x="190" y="378"/>
                  </a:lnTo>
                  <a:lnTo>
                    <a:pt x="192" y="407"/>
                  </a:lnTo>
                  <a:lnTo>
                    <a:pt x="192" y="430"/>
                  </a:lnTo>
                  <a:lnTo>
                    <a:pt x="190" y="455"/>
                  </a:lnTo>
                  <a:lnTo>
                    <a:pt x="188" y="477"/>
                  </a:lnTo>
                  <a:lnTo>
                    <a:pt x="184" y="502"/>
                  </a:lnTo>
                  <a:lnTo>
                    <a:pt x="180" y="523"/>
                  </a:lnTo>
                  <a:lnTo>
                    <a:pt x="175" y="546"/>
                  </a:lnTo>
                  <a:lnTo>
                    <a:pt x="169" y="569"/>
                  </a:lnTo>
                  <a:lnTo>
                    <a:pt x="165" y="591"/>
                  </a:lnTo>
                  <a:lnTo>
                    <a:pt x="156" y="612"/>
                  </a:lnTo>
                  <a:lnTo>
                    <a:pt x="148" y="635"/>
                  </a:lnTo>
                  <a:lnTo>
                    <a:pt x="139" y="654"/>
                  </a:lnTo>
                  <a:lnTo>
                    <a:pt x="131" y="677"/>
                  </a:lnTo>
                  <a:lnTo>
                    <a:pt x="120" y="696"/>
                  </a:lnTo>
                  <a:lnTo>
                    <a:pt x="110" y="717"/>
                  </a:lnTo>
                  <a:lnTo>
                    <a:pt x="99" y="736"/>
                  </a:lnTo>
                  <a:lnTo>
                    <a:pt x="87" y="755"/>
                  </a:lnTo>
                  <a:lnTo>
                    <a:pt x="87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964" y="1534"/>
              <a:ext cx="115" cy="449"/>
            </a:xfrm>
            <a:custGeom>
              <a:avLst/>
              <a:gdLst/>
              <a:ahLst/>
              <a:cxnLst>
                <a:cxn ang="0">
                  <a:pos x="97" y="893"/>
                </a:cxn>
                <a:cxn ang="0">
                  <a:pos x="82" y="887"/>
                </a:cxn>
                <a:cxn ang="0">
                  <a:pos x="65" y="884"/>
                </a:cxn>
                <a:cxn ang="0">
                  <a:pos x="50" y="878"/>
                </a:cxn>
                <a:cxn ang="0">
                  <a:pos x="55" y="855"/>
                </a:cxn>
                <a:cxn ang="0">
                  <a:pos x="82" y="810"/>
                </a:cxn>
                <a:cxn ang="0">
                  <a:pos x="105" y="764"/>
                </a:cxn>
                <a:cxn ang="0">
                  <a:pos x="124" y="716"/>
                </a:cxn>
                <a:cxn ang="0">
                  <a:pos x="141" y="667"/>
                </a:cxn>
                <a:cxn ang="0">
                  <a:pos x="152" y="616"/>
                </a:cxn>
                <a:cxn ang="0">
                  <a:pos x="162" y="562"/>
                </a:cxn>
                <a:cxn ang="0">
                  <a:pos x="166" y="511"/>
                </a:cxn>
                <a:cxn ang="0">
                  <a:pos x="166" y="452"/>
                </a:cxn>
                <a:cxn ang="0">
                  <a:pos x="160" y="389"/>
                </a:cxn>
                <a:cxn ang="0">
                  <a:pos x="149" y="328"/>
                </a:cxn>
                <a:cxn ang="0">
                  <a:pos x="131" y="270"/>
                </a:cxn>
                <a:cxn ang="0">
                  <a:pos x="111" y="213"/>
                </a:cxn>
                <a:cxn ang="0">
                  <a:pos x="84" y="159"/>
                </a:cxn>
                <a:cxn ang="0">
                  <a:pos x="54" y="108"/>
                </a:cxn>
                <a:cxn ang="0">
                  <a:pos x="19" y="60"/>
                </a:cxn>
                <a:cxn ang="0">
                  <a:pos x="8" y="32"/>
                </a:cxn>
                <a:cxn ang="0">
                  <a:pos x="19" y="22"/>
                </a:cxn>
                <a:cxn ang="0">
                  <a:pos x="33" y="13"/>
                </a:cxn>
                <a:cxn ang="0">
                  <a:pos x="44" y="3"/>
                </a:cxn>
                <a:cxn ang="0">
                  <a:pos x="71" y="24"/>
                </a:cxn>
                <a:cxn ang="0">
                  <a:pos x="107" y="76"/>
                </a:cxn>
                <a:cxn ang="0">
                  <a:pos x="141" y="131"/>
                </a:cxn>
                <a:cxn ang="0">
                  <a:pos x="169" y="190"/>
                </a:cxn>
                <a:cxn ang="0">
                  <a:pos x="192" y="252"/>
                </a:cxn>
                <a:cxn ang="0">
                  <a:pos x="209" y="315"/>
                </a:cxn>
                <a:cxn ang="0">
                  <a:pos x="223" y="382"/>
                </a:cxn>
                <a:cxn ang="0">
                  <a:pos x="228" y="448"/>
                </a:cxn>
                <a:cxn ang="0">
                  <a:pos x="228" y="511"/>
                </a:cxn>
                <a:cxn ang="0">
                  <a:pos x="223" y="568"/>
                </a:cxn>
                <a:cxn ang="0">
                  <a:pos x="215" y="621"/>
                </a:cxn>
                <a:cxn ang="0">
                  <a:pos x="204" y="675"/>
                </a:cxn>
                <a:cxn ang="0">
                  <a:pos x="187" y="728"/>
                </a:cxn>
                <a:cxn ang="0">
                  <a:pos x="166" y="777"/>
                </a:cxn>
                <a:cxn ang="0">
                  <a:pos x="143" y="827"/>
                </a:cxn>
                <a:cxn ang="0">
                  <a:pos x="118" y="872"/>
                </a:cxn>
                <a:cxn ang="0">
                  <a:pos x="105" y="897"/>
                </a:cxn>
              </a:cxnLst>
              <a:rect l="0" t="0" r="r" b="b"/>
              <a:pathLst>
                <a:path w="230" h="897">
                  <a:moveTo>
                    <a:pt x="105" y="897"/>
                  </a:moveTo>
                  <a:lnTo>
                    <a:pt x="97" y="893"/>
                  </a:lnTo>
                  <a:lnTo>
                    <a:pt x="90" y="891"/>
                  </a:lnTo>
                  <a:lnTo>
                    <a:pt x="82" y="887"/>
                  </a:lnTo>
                  <a:lnTo>
                    <a:pt x="74" y="886"/>
                  </a:lnTo>
                  <a:lnTo>
                    <a:pt x="65" y="884"/>
                  </a:lnTo>
                  <a:lnTo>
                    <a:pt x="57" y="880"/>
                  </a:lnTo>
                  <a:lnTo>
                    <a:pt x="50" y="878"/>
                  </a:lnTo>
                  <a:lnTo>
                    <a:pt x="42" y="876"/>
                  </a:lnTo>
                  <a:lnTo>
                    <a:pt x="55" y="855"/>
                  </a:lnTo>
                  <a:lnTo>
                    <a:pt x="69" y="832"/>
                  </a:lnTo>
                  <a:lnTo>
                    <a:pt x="82" y="810"/>
                  </a:lnTo>
                  <a:lnTo>
                    <a:pt x="95" y="789"/>
                  </a:lnTo>
                  <a:lnTo>
                    <a:pt x="105" y="764"/>
                  </a:lnTo>
                  <a:lnTo>
                    <a:pt x="114" y="741"/>
                  </a:lnTo>
                  <a:lnTo>
                    <a:pt x="124" y="716"/>
                  </a:lnTo>
                  <a:lnTo>
                    <a:pt x="133" y="694"/>
                  </a:lnTo>
                  <a:lnTo>
                    <a:pt x="141" y="667"/>
                  </a:lnTo>
                  <a:lnTo>
                    <a:pt x="149" y="642"/>
                  </a:lnTo>
                  <a:lnTo>
                    <a:pt x="152" y="616"/>
                  </a:lnTo>
                  <a:lnTo>
                    <a:pt x="158" y="591"/>
                  </a:lnTo>
                  <a:lnTo>
                    <a:pt x="162" y="562"/>
                  </a:lnTo>
                  <a:lnTo>
                    <a:pt x="166" y="538"/>
                  </a:lnTo>
                  <a:lnTo>
                    <a:pt x="166" y="511"/>
                  </a:lnTo>
                  <a:lnTo>
                    <a:pt x="168" y="484"/>
                  </a:lnTo>
                  <a:lnTo>
                    <a:pt x="166" y="452"/>
                  </a:lnTo>
                  <a:lnTo>
                    <a:pt x="164" y="420"/>
                  </a:lnTo>
                  <a:lnTo>
                    <a:pt x="160" y="389"/>
                  </a:lnTo>
                  <a:lnTo>
                    <a:pt x="156" y="359"/>
                  </a:lnTo>
                  <a:lnTo>
                    <a:pt x="149" y="328"/>
                  </a:lnTo>
                  <a:lnTo>
                    <a:pt x="141" y="298"/>
                  </a:lnTo>
                  <a:lnTo>
                    <a:pt x="131" y="270"/>
                  </a:lnTo>
                  <a:lnTo>
                    <a:pt x="122" y="241"/>
                  </a:lnTo>
                  <a:lnTo>
                    <a:pt x="111" y="213"/>
                  </a:lnTo>
                  <a:lnTo>
                    <a:pt x="99" y="186"/>
                  </a:lnTo>
                  <a:lnTo>
                    <a:pt x="84" y="159"/>
                  </a:lnTo>
                  <a:lnTo>
                    <a:pt x="71" y="135"/>
                  </a:lnTo>
                  <a:lnTo>
                    <a:pt x="54" y="108"/>
                  </a:lnTo>
                  <a:lnTo>
                    <a:pt x="36" y="83"/>
                  </a:lnTo>
                  <a:lnTo>
                    <a:pt x="19" y="60"/>
                  </a:lnTo>
                  <a:lnTo>
                    <a:pt x="0" y="38"/>
                  </a:lnTo>
                  <a:lnTo>
                    <a:pt x="8" y="32"/>
                  </a:lnTo>
                  <a:lnTo>
                    <a:pt x="14" y="28"/>
                  </a:lnTo>
                  <a:lnTo>
                    <a:pt x="19" y="22"/>
                  </a:lnTo>
                  <a:lnTo>
                    <a:pt x="27" y="19"/>
                  </a:lnTo>
                  <a:lnTo>
                    <a:pt x="33" y="13"/>
                  </a:lnTo>
                  <a:lnTo>
                    <a:pt x="38" y="7"/>
                  </a:lnTo>
                  <a:lnTo>
                    <a:pt x="44" y="3"/>
                  </a:lnTo>
                  <a:lnTo>
                    <a:pt x="50" y="0"/>
                  </a:lnTo>
                  <a:lnTo>
                    <a:pt x="71" y="24"/>
                  </a:lnTo>
                  <a:lnTo>
                    <a:pt x="90" y="51"/>
                  </a:lnTo>
                  <a:lnTo>
                    <a:pt x="107" y="76"/>
                  </a:lnTo>
                  <a:lnTo>
                    <a:pt x="124" y="104"/>
                  </a:lnTo>
                  <a:lnTo>
                    <a:pt x="141" y="131"/>
                  </a:lnTo>
                  <a:lnTo>
                    <a:pt x="156" y="161"/>
                  </a:lnTo>
                  <a:lnTo>
                    <a:pt x="169" y="190"/>
                  </a:lnTo>
                  <a:lnTo>
                    <a:pt x="181" y="220"/>
                  </a:lnTo>
                  <a:lnTo>
                    <a:pt x="192" y="252"/>
                  </a:lnTo>
                  <a:lnTo>
                    <a:pt x="202" y="283"/>
                  </a:lnTo>
                  <a:lnTo>
                    <a:pt x="209" y="315"/>
                  </a:lnTo>
                  <a:lnTo>
                    <a:pt x="217" y="348"/>
                  </a:lnTo>
                  <a:lnTo>
                    <a:pt x="223" y="382"/>
                  </a:lnTo>
                  <a:lnTo>
                    <a:pt x="227" y="414"/>
                  </a:lnTo>
                  <a:lnTo>
                    <a:pt x="228" y="448"/>
                  </a:lnTo>
                  <a:lnTo>
                    <a:pt x="230" y="484"/>
                  </a:lnTo>
                  <a:lnTo>
                    <a:pt x="228" y="511"/>
                  </a:lnTo>
                  <a:lnTo>
                    <a:pt x="227" y="540"/>
                  </a:lnTo>
                  <a:lnTo>
                    <a:pt x="223" y="568"/>
                  </a:lnTo>
                  <a:lnTo>
                    <a:pt x="221" y="597"/>
                  </a:lnTo>
                  <a:lnTo>
                    <a:pt x="215" y="621"/>
                  </a:lnTo>
                  <a:lnTo>
                    <a:pt x="209" y="648"/>
                  </a:lnTo>
                  <a:lnTo>
                    <a:pt x="204" y="675"/>
                  </a:lnTo>
                  <a:lnTo>
                    <a:pt x="196" y="703"/>
                  </a:lnTo>
                  <a:lnTo>
                    <a:pt x="187" y="728"/>
                  </a:lnTo>
                  <a:lnTo>
                    <a:pt x="177" y="752"/>
                  </a:lnTo>
                  <a:lnTo>
                    <a:pt x="166" y="777"/>
                  </a:lnTo>
                  <a:lnTo>
                    <a:pt x="156" y="802"/>
                  </a:lnTo>
                  <a:lnTo>
                    <a:pt x="143" y="827"/>
                  </a:lnTo>
                  <a:lnTo>
                    <a:pt x="131" y="849"/>
                  </a:lnTo>
                  <a:lnTo>
                    <a:pt x="118" y="872"/>
                  </a:lnTo>
                  <a:lnTo>
                    <a:pt x="105" y="897"/>
                  </a:lnTo>
                  <a:lnTo>
                    <a:pt x="105" y="8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082" y="1477"/>
              <a:ext cx="137" cy="536"/>
            </a:xfrm>
            <a:custGeom>
              <a:avLst/>
              <a:gdLst/>
              <a:ahLst/>
              <a:cxnLst>
                <a:cxn ang="0">
                  <a:pos x="114" y="1071"/>
                </a:cxn>
                <a:cxn ang="0">
                  <a:pos x="95" y="1063"/>
                </a:cxn>
                <a:cxn ang="0">
                  <a:pos x="82" y="1060"/>
                </a:cxn>
                <a:cxn ang="0">
                  <a:pos x="72" y="1056"/>
                </a:cxn>
                <a:cxn ang="0">
                  <a:pos x="63" y="1054"/>
                </a:cxn>
                <a:cxn ang="0">
                  <a:pos x="53" y="1050"/>
                </a:cxn>
                <a:cxn ang="0">
                  <a:pos x="67" y="1023"/>
                </a:cxn>
                <a:cxn ang="0">
                  <a:pos x="97" y="970"/>
                </a:cxn>
                <a:cxn ang="0">
                  <a:pos x="125" y="915"/>
                </a:cxn>
                <a:cxn ang="0">
                  <a:pos x="148" y="858"/>
                </a:cxn>
                <a:cxn ang="0">
                  <a:pos x="167" y="799"/>
                </a:cxn>
                <a:cxn ang="0">
                  <a:pos x="183" y="736"/>
                </a:cxn>
                <a:cxn ang="0">
                  <a:pos x="192" y="674"/>
                </a:cxn>
                <a:cxn ang="0">
                  <a:pos x="198" y="611"/>
                </a:cxn>
                <a:cxn ang="0">
                  <a:pos x="198" y="540"/>
                </a:cxn>
                <a:cxn ang="0">
                  <a:pos x="190" y="464"/>
                </a:cxn>
                <a:cxn ang="0">
                  <a:pos x="177" y="392"/>
                </a:cxn>
                <a:cxn ang="0">
                  <a:pos x="158" y="322"/>
                </a:cxn>
                <a:cxn ang="0">
                  <a:pos x="131" y="255"/>
                </a:cxn>
                <a:cxn ang="0">
                  <a:pos x="101" y="191"/>
                </a:cxn>
                <a:cxn ang="0">
                  <a:pos x="63" y="130"/>
                </a:cxn>
                <a:cxn ang="0">
                  <a:pos x="23" y="73"/>
                </a:cxn>
                <a:cxn ang="0">
                  <a:pos x="8" y="40"/>
                </a:cxn>
                <a:cxn ang="0">
                  <a:pos x="23" y="27"/>
                </a:cxn>
                <a:cxn ang="0">
                  <a:pos x="36" y="16"/>
                </a:cxn>
                <a:cxn ang="0">
                  <a:pos x="51" y="6"/>
                </a:cxn>
                <a:cxn ang="0">
                  <a:pos x="82" y="29"/>
                </a:cxn>
                <a:cxn ang="0">
                  <a:pos x="127" y="94"/>
                </a:cxn>
                <a:cxn ang="0">
                  <a:pos x="167" y="160"/>
                </a:cxn>
                <a:cxn ang="0">
                  <a:pos x="202" y="229"/>
                </a:cxn>
                <a:cxn ang="0">
                  <a:pos x="228" y="303"/>
                </a:cxn>
                <a:cxn ang="0">
                  <a:pos x="249" y="379"/>
                </a:cxn>
                <a:cxn ang="0">
                  <a:pos x="264" y="455"/>
                </a:cxn>
                <a:cxn ang="0">
                  <a:pos x="272" y="537"/>
                </a:cxn>
                <a:cxn ang="0">
                  <a:pos x="272" y="613"/>
                </a:cxn>
                <a:cxn ang="0">
                  <a:pos x="266" y="679"/>
                </a:cxn>
                <a:cxn ang="0">
                  <a:pos x="257" y="746"/>
                </a:cxn>
                <a:cxn ang="0">
                  <a:pos x="241" y="809"/>
                </a:cxn>
                <a:cxn ang="0">
                  <a:pos x="222" y="871"/>
                </a:cxn>
                <a:cxn ang="0">
                  <a:pos x="200" y="932"/>
                </a:cxn>
                <a:cxn ang="0">
                  <a:pos x="171" y="989"/>
                </a:cxn>
                <a:cxn ang="0">
                  <a:pos x="141" y="1046"/>
                </a:cxn>
                <a:cxn ang="0">
                  <a:pos x="124" y="1073"/>
                </a:cxn>
              </a:cxnLst>
              <a:rect l="0" t="0" r="r" b="b"/>
              <a:pathLst>
                <a:path w="274" h="1073">
                  <a:moveTo>
                    <a:pt x="124" y="1073"/>
                  </a:moveTo>
                  <a:lnTo>
                    <a:pt x="114" y="1071"/>
                  </a:lnTo>
                  <a:lnTo>
                    <a:pt x="105" y="1067"/>
                  </a:lnTo>
                  <a:lnTo>
                    <a:pt x="95" y="1063"/>
                  </a:lnTo>
                  <a:lnTo>
                    <a:pt x="87" y="1061"/>
                  </a:lnTo>
                  <a:lnTo>
                    <a:pt x="82" y="1060"/>
                  </a:lnTo>
                  <a:lnTo>
                    <a:pt x="78" y="1058"/>
                  </a:lnTo>
                  <a:lnTo>
                    <a:pt x="72" y="1056"/>
                  </a:lnTo>
                  <a:lnTo>
                    <a:pt x="68" y="1054"/>
                  </a:lnTo>
                  <a:lnTo>
                    <a:pt x="63" y="1054"/>
                  </a:lnTo>
                  <a:lnTo>
                    <a:pt x="59" y="1052"/>
                  </a:lnTo>
                  <a:lnTo>
                    <a:pt x="53" y="1050"/>
                  </a:lnTo>
                  <a:lnTo>
                    <a:pt x="49" y="1048"/>
                  </a:lnTo>
                  <a:lnTo>
                    <a:pt x="67" y="1023"/>
                  </a:lnTo>
                  <a:lnTo>
                    <a:pt x="82" y="997"/>
                  </a:lnTo>
                  <a:lnTo>
                    <a:pt x="97" y="970"/>
                  </a:lnTo>
                  <a:lnTo>
                    <a:pt x="112" y="944"/>
                  </a:lnTo>
                  <a:lnTo>
                    <a:pt x="125" y="915"/>
                  </a:lnTo>
                  <a:lnTo>
                    <a:pt x="137" y="887"/>
                  </a:lnTo>
                  <a:lnTo>
                    <a:pt x="148" y="858"/>
                  </a:lnTo>
                  <a:lnTo>
                    <a:pt x="160" y="829"/>
                  </a:lnTo>
                  <a:lnTo>
                    <a:pt x="167" y="799"/>
                  </a:lnTo>
                  <a:lnTo>
                    <a:pt x="177" y="769"/>
                  </a:lnTo>
                  <a:lnTo>
                    <a:pt x="183" y="736"/>
                  </a:lnTo>
                  <a:lnTo>
                    <a:pt x="188" y="706"/>
                  </a:lnTo>
                  <a:lnTo>
                    <a:pt x="192" y="674"/>
                  </a:lnTo>
                  <a:lnTo>
                    <a:pt x="196" y="643"/>
                  </a:lnTo>
                  <a:lnTo>
                    <a:pt x="198" y="611"/>
                  </a:lnTo>
                  <a:lnTo>
                    <a:pt x="200" y="578"/>
                  </a:lnTo>
                  <a:lnTo>
                    <a:pt x="198" y="540"/>
                  </a:lnTo>
                  <a:lnTo>
                    <a:pt x="196" y="502"/>
                  </a:lnTo>
                  <a:lnTo>
                    <a:pt x="190" y="464"/>
                  </a:lnTo>
                  <a:lnTo>
                    <a:pt x="184" y="428"/>
                  </a:lnTo>
                  <a:lnTo>
                    <a:pt x="177" y="392"/>
                  </a:lnTo>
                  <a:lnTo>
                    <a:pt x="167" y="358"/>
                  </a:lnTo>
                  <a:lnTo>
                    <a:pt x="158" y="322"/>
                  </a:lnTo>
                  <a:lnTo>
                    <a:pt x="146" y="289"/>
                  </a:lnTo>
                  <a:lnTo>
                    <a:pt x="131" y="255"/>
                  </a:lnTo>
                  <a:lnTo>
                    <a:pt x="116" y="223"/>
                  </a:lnTo>
                  <a:lnTo>
                    <a:pt x="101" y="191"/>
                  </a:lnTo>
                  <a:lnTo>
                    <a:pt x="84" y="160"/>
                  </a:lnTo>
                  <a:lnTo>
                    <a:pt x="63" y="130"/>
                  </a:lnTo>
                  <a:lnTo>
                    <a:pt x="44" y="101"/>
                  </a:lnTo>
                  <a:lnTo>
                    <a:pt x="23" y="73"/>
                  </a:lnTo>
                  <a:lnTo>
                    <a:pt x="0" y="48"/>
                  </a:lnTo>
                  <a:lnTo>
                    <a:pt x="8" y="40"/>
                  </a:lnTo>
                  <a:lnTo>
                    <a:pt x="15" y="35"/>
                  </a:lnTo>
                  <a:lnTo>
                    <a:pt x="23" y="27"/>
                  </a:lnTo>
                  <a:lnTo>
                    <a:pt x="30" y="21"/>
                  </a:lnTo>
                  <a:lnTo>
                    <a:pt x="36" y="16"/>
                  </a:lnTo>
                  <a:lnTo>
                    <a:pt x="44" y="10"/>
                  </a:lnTo>
                  <a:lnTo>
                    <a:pt x="51" y="6"/>
                  </a:lnTo>
                  <a:lnTo>
                    <a:pt x="59" y="0"/>
                  </a:lnTo>
                  <a:lnTo>
                    <a:pt x="82" y="29"/>
                  </a:lnTo>
                  <a:lnTo>
                    <a:pt x="106" y="61"/>
                  </a:lnTo>
                  <a:lnTo>
                    <a:pt x="127" y="94"/>
                  </a:lnTo>
                  <a:lnTo>
                    <a:pt x="148" y="126"/>
                  </a:lnTo>
                  <a:lnTo>
                    <a:pt x="167" y="160"/>
                  </a:lnTo>
                  <a:lnTo>
                    <a:pt x="184" y="194"/>
                  </a:lnTo>
                  <a:lnTo>
                    <a:pt x="202" y="229"/>
                  </a:lnTo>
                  <a:lnTo>
                    <a:pt x="217" y="267"/>
                  </a:lnTo>
                  <a:lnTo>
                    <a:pt x="228" y="303"/>
                  </a:lnTo>
                  <a:lnTo>
                    <a:pt x="240" y="341"/>
                  </a:lnTo>
                  <a:lnTo>
                    <a:pt x="249" y="379"/>
                  </a:lnTo>
                  <a:lnTo>
                    <a:pt x="259" y="417"/>
                  </a:lnTo>
                  <a:lnTo>
                    <a:pt x="264" y="455"/>
                  </a:lnTo>
                  <a:lnTo>
                    <a:pt x="268" y="497"/>
                  </a:lnTo>
                  <a:lnTo>
                    <a:pt x="272" y="537"/>
                  </a:lnTo>
                  <a:lnTo>
                    <a:pt x="274" y="578"/>
                  </a:lnTo>
                  <a:lnTo>
                    <a:pt x="272" y="613"/>
                  </a:lnTo>
                  <a:lnTo>
                    <a:pt x="270" y="645"/>
                  </a:lnTo>
                  <a:lnTo>
                    <a:pt x="266" y="679"/>
                  </a:lnTo>
                  <a:lnTo>
                    <a:pt x="262" y="712"/>
                  </a:lnTo>
                  <a:lnTo>
                    <a:pt x="257" y="746"/>
                  </a:lnTo>
                  <a:lnTo>
                    <a:pt x="251" y="778"/>
                  </a:lnTo>
                  <a:lnTo>
                    <a:pt x="241" y="809"/>
                  </a:lnTo>
                  <a:lnTo>
                    <a:pt x="234" y="841"/>
                  </a:lnTo>
                  <a:lnTo>
                    <a:pt x="222" y="871"/>
                  </a:lnTo>
                  <a:lnTo>
                    <a:pt x="211" y="904"/>
                  </a:lnTo>
                  <a:lnTo>
                    <a:pt x="200" y="932"/>
                  </a:lnTo>
                  <a:lnTo>
                    <a:pt x="186" y="961"/>
                  </a:lnTo>
                  <a:lnTo>
                    <a:pt x="171" y="989"/>
                  </a:lnTo>
                  <a:lnTo>
                    <a:pt x="156" y="1020"/>
                  </a:lnTo>
                  <a:lnTo>
                    <a:pt x="141" y="1046"/>
                  </a:lnTo>
                  <a:lnTo>
                    <a:pt x="124" y="1073"/>
                  </a:lnTo>
                  <a:lnTo>
                    <a:pt x="124" y="10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774" y="1629"/>
              <a:ext cx="74" cy="291"/>
            </a:xfrm>
            <a:custGeom>
              <a:avLst/>
              <a:gdLst/>
              <a:ahLst/>
              <a:cxnLst>
                <a:cxn ang="0">
                  <a:pos x="63" y="580"/>
                </a:cxn>
                <a:cxn ang="0">
                  <a:pos x="53" y="576"/>
                </a:cxn>
                <a:cxn ang="0">
                  <a:pos x="42" y="574"/>
                </a:cxn>
                <a:cxn ang="0">
                  <a:pos x="32" y="570"/>
                </a:cxn>
                <a:cxn ang="0">
                  <a:pos x="36" y="555"/>
                </a:cxn>
                <a:cxn ang="0">
                  <a:pos x="53" y="526"/>
                </a:cxn>
                <a:cxn ang="0">
                  <a:pos x="69" y="496"/>
                </a:cxn>
                <a:cxn ang="0">
                  <a:pos x="82" y="466"/>
                </a:cxn>
                <a:cxn ang="0">
                  <a:pos x="91" y="433"/>
                </a:cxn>
                <a:cxn ang="0">
                  <a:pos x="99" y="399"/>
                </a:cxn>
                <a:cxn ang="0">
                  <a:pos x="105" y="365"/>
                </a:cxn>
                <a:cxn ang="0">
                  <a:pos x="108" y="331"/>
                </a:cxn>
                <a:cxn ang="0">
                  <a:pos x="108" y="293"/>
                </a:cxn>
                <a:cxn ang="0">
                  <a:pos x="103" y="253"/>
                </a:cxn>
                <a:cxn ang="0">
                  <a:pos x="95" y="213"/>
                </a:cxn>
                <a:cxn ang="0">
                  <a:pos x="86" y="175"/>
                </a:cxn>
                <a:cxn ang="0">
                  <a:pos x="70" y="138"/>
                </a:cxn>
                <a:cxn ang="0">
                  <a:pos x="55" y="102"/>
                </a:cxn>
                <a:cxn ang="0">
                  <a:pos x="34" y="70"/>
                </a:cxn>
                <a:cxn ang="0">
                  <a:pos x="11" y="40"/>
                </a:cxn>
                <a:cxn ang="0">
                  <a:pos x="10" y="17"/>
                </a:cxn>
                <a:cxn ang="0">
                  <a:pos x="25" y="5"/>
                </a:cxn>
                <a:cxn ang="0">
                  <a:pos x="46" y="15"/>
                </a:cxn>
                <a:cxn ang="0">
                  <a:pos x="69" y="49"/>
                </a:cxn>
                <a:cxn ang="0">
                  <a:pos x="91" y="85"/>
                </a:cxn>
                <a:cxn ang="0">
                  <a:pos x="108" y="121"/>
                </a:cxn>
                <a:cxn ang="0">
                  <a:pos x="124" y="163"/>
                </a:cxn>
                <a:cxn ang="0">
                  <a:pos x="135" y="203"/>
                </a:cxn>
                <a:cxn ang="0">
                  <a:pos x="143" y="247"/>
                </a:cxn>
                <a:cxn ang="0">
                  <a:pos x="148" y="291"/>
                </a:cxn>
                <a:cxn ang="0">
                  <a:pos x="148" y="331"/>
                </a:cxn>
                <a:cxn ang="0">
                  <a:pos x="145" y="367"/>
                </a:cxn>
                <a:cxn ang="0">
                  <a:pos x="139" y="403"/>
                </a:cxn>
                <a:cxn ang="0">
                  <a:pos x="131" y="439"/>
                </a:cxn>
                <a:cxn ang="0">
                  <a:pos x="122" y="471"/>
                </a:cxn>
                <a:cxn ang="0">
                  <a:pos x="108" y="504"/>
                </a:cxn>
                <a:cxn ang="0">
                  <a:pos x="93" y="536"/>
                </a:cxn>
                <a:cxn ang="0">
                  <a:pos x="76" y="566"/>
                </a:cxn>
                <a:cxn ang="0">
                  <a:pos x="69" y="582"/>
                </a:cxn>
              </a:cxnLst>
              <a:rect l="0" t="0" r="r" b="b"/>
              <a:pathLst>
                <a:path w="148" h="582">
                  <a:moveTo>
                    <a:pt x="69" y="582"/>
                  </a:moveTo>
                  <a:lnTo>
                    <a:pt x="63" y="580"/>
                  </a:lnTo>
                  <a:lnTo>
                    <a:pt x="57" y="580"/>
                  </a:lnTo>
                  <a:lnTo>
                    <a:pt x="53" y="576"/>
                  </a:lnTo>
                  <a:lnTo>
                    <a:pt x="48" y="576"/>
                  </a:lnTo>
                  <a:lnTo>
                    <a:pt x="42" y="574"/>
                  </a:lnTo>
                  <a:lnTo>
                    <a:pt x="38" y="572"/>
                  </a:lnTo>
                  <a:lnTo>
                    <a:pt x="32" y="570"/>
                  </a:lnTo>
                  <a:lnTo>
                    <a:pt x="29" y="570"/>
                  </a:lnTo>
                  <a:lnTo>
                    <a:pt x="36" y="555"/>
                  </a:lnTo>
                  <a:lnTo>
                    <a:pt x="46" y="542"/>
                  </a:lnTo>
                  <a:lnTo>
                    <a:pt x="53" y="526"/>
                  </a:lnTo>
                  <a:lnTo>
                    <a:pt x="61" y="513"/>
                  </a:lnTo>
                  <a:lnTo>
                    <a:pt x="69" y="496"/>
                  </a:lnTo>
                  <a:lnTo>
                    <a:pt x="74" y="481"/>
                  </a:lnTo>
                  <a:lnTo>
                    <a:pt x="82" y="466"/>
                  </a:lnTo>
                  <a:lnTo>
                    <a:pt x="88" y="450"/>
                  </a:lnTo>
                  <a:lnTo>
                    <a:pt x="91" y="433"/>
                  </a:lnTo>
                  <a:lnTo>
                    <a:pt x="95" y="416"/>
                  </a:lnTo>
                  <a:lnTo>
                    <a:pt x="99" y="399"/>
                  </a:lnTo>
                  <a:lnTo>
                    <a:pt x="103" y="382"/>
                  </a:lnTo>
                  <a:lnTo>
                    <a:pt x="105" y="365"/>
                  </a:lnTo>
                  <a:lnTo>
                    <a:pt x="107" y="348"/>
                  </a:lnTo>
                  <a:lnTo>
                    <a:pt x="108" y="331"/>
                  </a:lnTo>
                  <a:lnTo>
                    <a:pt x="108" y="313"/>
                  </a:lnTo>
                  <a:lnTo>
                    <a:pt x="108" y="293"/>
                  </a:lnTo>
                  <a:lnTo>
                    <a:pt x="107" y="273"/>
                  </a:lnTo>
                  <a:lnTo>
                    <a:pt x="103" y="253"/>
                  </a:lnTo>
                  <a:lnTo>
                    <a:pt x="101" y="232"/>
                  </a:lnTo>
                  <a:lnTo>
                    <a:pt x="95" y="213"/>
                  </a:lnTo>
                  <a:lnTo>
                    <a:pt x="91" y="194"/>
                  </a:lnTo>
                  <a:lnTo>
                    <a:pt x="86" y="175"/>
                  </a:lnTo>
                  <a:lnTo>
                    <a:pt x="80" y="156"/>
                  </a:lnTo>
                  <a:lnTo>
                    <a:pt x="70" y="138"/>
                  </a:lnTo>
                  <a:lnTo>
                    <a:pt x="63" y="119"/>
                  </a:lnTo>
                  <a:lnTo>
                    <a:pt x="55" y="102"/>
                  </a:lnTo>
                  <a:lnTo>
                    <a:pt x="46" y="87"/>
                  </a:lnTo>
                  <a:lnTo>
                    <a:pt x="34" y="70"/>
                  </a:lnTo>
                  <a:lnTo>
                    <a:pt x="25" y="55"/>
                  </a:lnTo>
                  <a:lnTo>
                    <a:pt x="11" y="40"/>
                  </a:lnTo>
                  <a:lnTo>
                    <a:pt x="0" y="24"/>
                  </a:lnTo>
                  <a:lnTo>
                    <a:pt x="10" y="17"/>
                  </a:lnTo>
                  <a:lnTo>
                    <a:pt x="17" y="11"/>
                  </a:lnTo>
                  <a:lnTo>
                    <a:pt x="25" y="5"/>
                  </a:lnTo>
                  <a:lnTo>
                    <a:pt x="32" y="0"/>
                  </a:lnTo>
                  <a:lnTo>
                    <a:pt x="46" y="15"/>
                  </a:lnTo>
                  <a:lnTo>
                    <a:pt x="57" y="32"/>
                  </a:lnTo>
                  <a:lnTo>
                    <a:pt x="69" y="49"/>
                  </a:lnTo>
                  <a:lnTo>
                    <a:pt x="82" y="66"/>
                  </a:lnTo>
                  <a:lnTo>
                    <a:pt x="91" y="85"/>
                  </a:lnTo>
                  <a:lnTo>
                    <a:pt x="101" y="104"/>
                  </a:lnTo>
                  <a:lnTo>
                    <a:pt x="108" y="121"/>
                  </a:lnTo>
                  <a:lnTo>
                    <a:pt x="118" y="142"/>
                  </a:lnTo>
                  <a:lnTo>
                    <a:pt x="124" y="163"/>
                  </a:lnTo>
                  <a:lnTo>
                    <a:pt x="129" y="182"/>
                  </a:lnTo>
                  <a:lnTo>
                    <a:pt x="135" y="203"/>
                  </a:lnTo>
                  <a:lnTo>
                    <a:pt x="141" y="224"/>
                  </a:lnTo>
                  <a:lnTo>
                    <a:pt x="143" y="247"/>
                  </a:lnTo>
                  <a:lnTo>
                    <a:pt x="146" y="268"/>
                  </a:lnTo>
                  <a:lnTo>
                    <a:pt x="148" y="291"/>
                  </a:lnTo>
                  <a:lnTo>
                    <a:pt x="148" y="313"/>
                  </a:lnTo>
                  <a:lnTo>
                    <a:pt x="148" y="331"/>
                  </a:lnTo>
                  <a:lnTo>
                    <a:pt x="146" y="350"/>
                  </a:lnTo>
                  <a:lnTo>
                    <a:pt x="145" y="367"/>
                  </a:lnTo>
                  <a:lnTo>
                    <a:pt x="143" y="386"/>
                  </a:lnTo>
                  <a:lnTo>
                    <a:pt x="139" y="403"/>
                  </a:lnTo>
                  <a:lnTo>
                    <a:pt x="135" y="422"/>
                  </a:lnTo>
                  <a:lnTo>
                    <a:pt x="131" y="439"/>
                  </a:lnTo>
                  <a:lnTo>
                    <a:pt x="127" y="456"/>
                  </a:lnTo>
                  <a:lnTo>
                    <a:pt x="122" y="471"/>
                  </a:lnTo>
                  <a:lnTo>
                    <a:pt x="116" y="488"/>
                  </a:lnTo>
                  <a:lnTo>
                    <a:pt x="108" y="504"/>
                  </a:lnTo>
                  <a:lnTo>
                    <a:pt x="101" y="521"/>
                  </a:lnTo>
                  <a:lnTo>
                    <a:pt x="93" y="536"/>
                  </a:lnTo>
                  <a:lnTo>
                    <a:pt x="86" y="551"/>
                  </a:lnTo>
                  <a:lnTo>
                    <a:pt x="76" y="566"/>
                  </a:lnTo>
                  <a:lnTo>
                    <a:pt x="69" y="582"/>
                  </a:lnTo>
                  <a:lnTo>
                    <a:pt x="69" y="5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3419872" y="3573016"/>
            <a:ext cx="1441450" cy="530225"/>
          </a:xfrm>
          <a:prstGeom prst="wedgeRectCallout">
            <a:avLst>
              <a:gd name="adj1" fmla="val -48789"/>
              <a:gd name="adj2" fmla="val 157883"/>
            </a:avLst>
          </a:prstGeom>
          <a:noFill/>
          <a:ln w="127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 dirty="0">
                <a:latin typeface="Tahoma" pitchFamily="34" charset="0"/>
              </a:rPr>
              <a:t>Radio signal (contactless)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670050" y="3686157"/>
            <a:ext cx="827088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pitchFamily="34" charset="0"/>
              </a:rPr>
              <a:t>Tags</a:t>
            </a:r>
            <a:endParaRPr lang="en-US" sz="1600">
              <a:solidFill>
                <a:schemeClr val="bg2"/>
              </a:solidFill>
              <a:latin typeface="Tahoma" pitchFamily="34" charset="0"/>
            </a:endParaRPr>
          </a:p>
        </p:txBody>
      </p:sp>
      <p:pic>
        <p:nvPicPr>
          <p:cNvPr id="19" name="Picture 12" descr="RFID-T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9900" y="4335445"/>
            <a:ext cx="792163" cy="787400"/>
          </a:xfrm>
          <a:prstGeom prst="rect">
            <a:avLst/>
          </a:prstGeom>
          <a:noFill/>
        </p:spPr>
      </p:pic>
      <p:pic>
        <p:nvPicPr>
          <p:cNvPr id="20" name="Grafik 17" descr="Mobiles Lesegerät (freigestellt)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0863" y="4335445"/>
            <a:ext cx="6556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Gerade Verbindung mit Pfeil 9"/>
          <p:cNvCxnSpPr/>
          <p:nvPr/>
        </p:nvCxnSpPr>
        <p:spPr>
          <a:xfrm rot="10800000" flipV="1">
            <a:off x="3059832" y="4725144"/>
            <a:ext cx="22145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21"/>
          <p:cNvSpPr>
            <a:spLocks noChangeShapeType="1"/>
          </p:cNvSpPr>
          <p:nvPr/>
        </p:nvSpPr>
        <p:spPr bwMode="auto">
          <a:xfrm flipH="1">
            <a:off x="3563888" y="4797152"/>
            <a:ext cx="0" cy="7921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887788" y="1124744"/>
            <a:ext cx="52562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0000CC"/>
                </a:solidFill>
                <a:latin typeface="Calibri" pitchFamily="34" charset="0"/>
              </a:rPr>
              <a:t>Privacy </a:t>
            </a:r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requirements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pitchFamily="34" charset="0"/>
              </a:rPr>
              <a:t>Anonymity:</a:t>
            </a:r>
            <a:r>
              <a:rPr lang="en-US" sz="2000" dirty="0">
                <a:latin typeface="Calibri" pitchFamily="34" charset="0"/>
              </a:rPr>
              <a:t> Confidentiality of the tag identity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 b="1" dirty="0" err="1">
                <a:latin typeface="Calibri" pitchFamily="34" charset="0"/>
              </a:rPr>
              <a:t>Untraceability</a:t>
            </a:r>
            <a:r>
              <a:rPr lang="en-US" sz="2000" b="1" dirty="0">
                <a:latin typeface="Calibri" pitchFamily="34" charset="0"/>
              </a:rPr>
              <a:t>: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Unlinkability</a:t>
            </a:r>
            <a:r>
              <a:rPr lang="en-US" sz="2000" dirty="0">
                <a:latin typeface="Calibri" pitchFamily="34" charset="0"/>
              </a:rPr>
              <a:t> of the tag’s transactions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5157192"/>
            <a:ext cx="1396752" cy="13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Privacy Preserving Authentication Protocol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03A0-A80B-49E1-B423-45430EBDB4BC}" type="datetime1">
              <a:rPr lang="zh-CN" altLang="en-US" smtClean="0"/>
              <a:pPr/>
              <a:t>2011/8/17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DCCC-FF23-4DF9-AB1A-41DC38BEBF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83511" y="1599456"/>
            <a:ext cx="1416050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pitchFamily="34" charset="0"/>
              </a:rPr>
              <a:t>Reader </a:t>
            </a:r>
            <a:r>
              <a:rPr lang="en-US" sz="2400">
                <a:solidFill>
                  <a:srgbClr val="0000CC"/>
                </a:solidFill>
                <a:latin typeface="Tahoma" pitchFamily="34" charset="0"/>
              </a:rPr>
              <a:t>R</a:t>
            </a:r>
            <a:endParaRPr lang="en-US" sz="1600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11623" y="1528018"/>
            <a:ext cx="963613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pitchFamily="34" charset="0"/>
              </a:rPr>
              <a:t>Tag </a:t>
            </a:r>
            <a:r>
              <a:rPr lang="en-US" sz="2400">
                <a:solidFill>
                  <a:srgbClr val="0000CC"/>
                </a:solidFill>
                <a:latin typeface="Tahoma" pitchFamily="34" charset="0"/>
              </a:rPr>
              <a:t>T</a:t>
            </a:r>
            <a:endParaRPr lang="en-US" sz="1600">
              <a:solidFill>
                <a:srgbClr val="0000CC"/>
              </a:solidFill>
              <a:latin typeface="Tahoma" pitchFamily="34" charset="0"/>
            </a:endParaRPr>
          </a:p>
        </p:txBody>
      </p:sp>
      <p:pic>
        <p:nvPicPr>
          <p:cNvPr id="10" name="Picture 7" descr="RFID-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1623" y="2104281"/>
            <a:ext cx="792163" cy="787400"/>
          </a:xfrm>
          <a:prstGeom prst="rect">
            <a:avLst/>
          </a:prstGeom>
          <a:noFill/>
        </p:spPr>
      </p:pic>
      <p:pic>
        <p:nvPicPr>
          <p:cNvPr id="11" name="Grafik 17" descr="Mobiles Lesegerät (freigestellt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9411" y="2104281"/>
            <a:ext cx="6556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Gerade Verbindung mit Pfeil 9"/>
          <p:cNvCxnSpPr>
            <a:cxnSpLocks noChangeShapeType="1"/>
          </p:cNvCxnSpPr>
          <p:nvPr/>
        </p:nvCxnSpPr>
        <p:spPr bwMode="auto">
          <a:xfrm flipH="1">
            <a:off x="3203848" y="2132856"/>
            <a:ext cx="2214563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feld 10"/>
          <p:cNvSpPr txBox="1">
            <a:spLocks noChangeArrowheads="1"/>
          </p:cNvSpPr>
          <p:nvPr/>
        </p:nvSpPr>
        <p:spPr bwMode="auto">
          <a:xfrm>
            <a:off x="4125565" y="1670893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altLang="zh-CN" sz="2400" dirty="0">
                <a:latin typeface="Tahoma" pitchFamily="34" charset="0"/>
              </a:rPr>
              <a:t>c </a:t>
            </a:r>
            <a:endParaRPr lang="en-US" sz="2800" b="1" baseline="-25000" dirty="0">
              <a:sym typeface="Symbol" pitchFamily="18" charset="2"/>
            </a:endParaRPr>
          </a:p>
        </p:txBody>
      </p:sp>
      <p:cxnSp>
        <p:nvCxnSpPr>
          <p:cNvPr id="14" name="Gerade Verbindung mit Pfeil 37"/>
          <p:cNvCxnSpPr>
            <a:cxnSpLocks noChangeShapeType="1"/>
          </p:cNvCxnSpPr>
          <p:nvPr/>
        </p:nvCxnSpPr>
        <p:spPr bwMode="auto">
          <a:xfrm flipH="1">
            <a:off x="3203848" y="2580531"/>
            <a:ext cx="2214563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" name="Gerade Verbindung mit Pfeil 9"/>
          <p:cNvCxnSpPr>
            <a:cxnSpLocks noChangeShapeType="1"/>
          </p:cNvCxnSpPr>
          <p:nvPr/>
        </p:nvCxnSpPr>
        <p:spPr bwMode="auto">
          <a:xfrm flipH="1">
            <a:off x="3207023" y="3039318"/>
            <a:ext cx="221456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Textfeld 10"/>
          <p:cNvSpPr txBox="1">
            <a:spLocks noChangeArrowheads="1"/>
          </p:cNvSpPr>
          <p:nvPr/>
        </p:nvSpPr>
        <p:spPr bwMode="auto">
          <a:xfrm>
            <a:off x="4719911" y="2678956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altLang="zh-CN">
                <a:latin typeface="Tahoma" pitchFamily="34" charset="0"/>
              </a:rPr>
              <a:t>(optional)</a:t>
            </a:r>
            <a:endParaRPr lang="en-US" baseline="-25000">
              <a:latin typeface="cmmi10"/>
            </a:endParaRPr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4149611" y="2175718"/>
            <a:ext cx="375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altLang="zh-CN" sz="2400" dirty="0">
                <a:latin typeface="Tahoma" pitchFamily="34" charset="0"/>
              </a:rPr>
              <a:t>r</a:t>
            </a:r>
            <a:r>
              <a:rPr lang="en-US" altLang="zh-CN" sz="2000" dirty="0">
                <a:latin typeface="Tahoma" pitchFamily="34" charset="0"/>
              </a:rPr>
              <a:t> </a:t>
            </a:r>
            <a:endParaRPr lang="en-US" sz="2400" b="1" baseline="-25000" dirty="0">
              <a:sym typeface="Symbol" pitchFamily="18" charset="2"/>
            </a:endParaRP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4147214" y="2607518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/>
            <a:r>
              <a:rPr lang="en-US" altLang="zh-CN" sz="2400" dirty="0">
                <a:latin typeface="Tahoma" pitchFamily="34" charset="0"/>
              </a:rPr>
              <a:t>f </a:t>
            </a:r>
            <a:endParaRPr lang="en-US" sz="2800" b="1" baseline="-25000" dirty="0">
              <a:sym typeface="Symbol" pitchFamily="18" charset="2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899592" y="3861048"/>
            <a:ext cx="6715172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  <a:latin typeface="Calibri" pitchFamily="34" charset="0"/>
              </a:rPr>
              <a:t>Security requirements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One way or mutual authentication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  <a:latin typeface="Calibri" pitchFamily="34" charset="0"/>
              </a:rPr>
              <a:t>Privacy </a:t>
            </a:r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requirements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pitchFamily="34" charset="0"/>
              </a:rPr>
              <a:t>Anonymity:</a:t>
            </a:r>
            <a:r>
              <a:rPr lang="en-US" sz="2000" dirty="0">
                <a:latin typeface="Calibri" pitchFamily="34" charset="0"/>
              </a:rPr>
              <a:t> Confidentiality of the tag identity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 b="1" dirty="0" err="1">
                <a:latin typeface="Calibri" pitchFamily="34" charset="0"/>
              </a:rPr>
              <a:t>Untraceability</a:t>
            </a:r>
            <a:r>
              <a:rPr lang="en-US" sz="2000" b="1" dirty="0">
                <a:latin typeface="Calibri" pitchFamily="34" charset="0"/>
              </a:rPr>
              <a:t>: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Unlinkability</a:t>
            </a:r>
            <a:r>
              <a:rPr lang="en-US" sz="2000" dirty="0">
                <a:latin typeface="Calibri" pitchFamily="34" charset="0"/>
              </a:rPr>
              <a:t> of the tag’s transactions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5E11-FBCA-4D6B-A894-1EC1230591FF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9101-B293-4F63-8BCB-8AC720F9DF7B}" type="slidenum">
              <a:rPr lang="en-US"/>
              <a:pPr/>
              <a:t>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46038"/>
            <a:ext cx="8305800" cy="1311276"/>
          </a:xfrm>
        </p:spPr>
        <p:txBody>
          <a:bodyPr/>
          <a:lstStyle/>
          <a:p>
            <a:r>
              <a:rPr lang="en-US" altLang="zh-CN" sz="4000">
                <a:latin typeface="Calibri" pitchFamily="34" charset="0"/>
                <a:ea typeface="宋体" pitchFamily="2" charset="-122"/>
              </a:rPr>
              <a:t>Cryptographic Protocols for RFID Privacy</a:t>
            </a:r>
            <a:endParaRPr lang="en-SG" sz="4000">
              <a:solidFill>
                <a:srgbClr val="0066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3736407"/>
          </a:xfrm>
        </p:spPr>
        <p:txBody>
          <a:bodyPr/>
          <a:lstStyle/>
          <a:p>
            <a:r>
              <a:rPr lang="en-US" altLang="zh-CN" dirty="0">
                <a:latin typeface="Calibri" pitchFamily="34" charset="0"/>
                <a:ea typeface="宋体" pitchFamily="2" charset="-122"/>
              </a:rPr>
              <a:t>Numerous lightweight RFID protocols for low-cost tags have been proposed</a:t>
            </a:r>
          </a:p>
          <a:p>
            <a:r>
              <a:rPr lang="en-US" altLang="zh-CN" dirty="0">
                <a:latin typeface="Calibri" pitchFamily="34" charset="0"/>
                <a:ea typeface="宋体" pitchFamily="2" charset="-122"/>
              </a:rPr>
              <a:t>They use simple operations (XOR, bit inner product, CRC, etc)</a:t>
            </a:r>
          </a:p>
          <a:p>
            <a:r>
              <a:rPr lang="en-US" altLang="zh-CN" dirty="0" smtClean="0">
                <a:latin typeface="Calibri" pitchFamily="34" charset="0"/>
                <a:ea typeface="宋体" pitchFamily="2" charset="-122"/>
              </a:rPr>
              <a:t>Most of them </a:t>
            </a:r>
            <a:r>
              <a:rPr lang="en-US" altLang="zh-CN" dirty="0">
                <a:latin typeface="Calibri" pitchFamily="34" charset="0"/>
                <a:ea typeface="宋体" pitchFamily="2" charset="-122"/>
              </a:rPr>
              <a:t>have been broken (</a:t>
            </a:r>
            <a:r>
              <a:rPr lang="en-US" altLang="zh-CN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T. van </a:t>
            </a:r>
            <a:r>
              <a:rPr lang="en-US" altLang="zh-CN" dirty="0" err="1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Deursen</a:t>
            </a:r>
            <a:r>
              <a:rPr lang="en-US" altLang="zh-CN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 and S. </a:t>
            </a:r>
            <a:r>
              <a:rPr lang="en-US" altLang="zh-CN" dirty="0" err="1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Radomirovic</a:t>
            </a:r>
            <a:r>
              <a:rPr lang="en-US" altLang="zh-CN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: Attacks on RFID Protocols, </a:t>
            </a:r>
            <a:r>
              <a:rPr lang="en-US" altLang="zh-CN" i="1" dirty="0" err="1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ePrint</a:t>
            </a:r>
            <a:r>
              <a:rPr lang="en-US" altLang="zh-CN" i="1" dirty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 Archive: Report 2008/310</a:t>
            </a:r>
            <a:r>
              <a:rPr lang="en-US" altLang="zh-CN" dirty="0">
                <a:latin typeface="Calibri" pitchFamily="34" charset="0"/>
                <a:ea typeface="宋体" pitchFamily="2" charset="-122"/>
              </a:rPr>
              <a:t>)</a:t>
            </a:r>
            <a:endParaRPr lang="en-S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1B2F-4C16-43A3-9C2E-44D01138AC92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6A4F-1418-4C35-9EE5-4B964FFD746A}" type="slidenum">
              <a:rPr lang="en-US"/>
              <a:pPr/>
              <a:t>8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8763"/>
            <a:ext cx="8305800" cy="701675"/>
          </a:xfrm>
        </p:spPr>
        <p:txBody>
          <a:bodyPr/>
          <a:lstStyle/>
          <a:p>
            <a:r>
              <a:rPr lang="en-US" altLang="zh-CN" sz="4000" dirty="0" smtClean="0">
                <a:latin typeface="Calibri" pitchFamily="34" charset="0"/>
                <a:ea typeface="宋体" pitchFamily="2" charset="-122"/>
              </a:rPr>
              <a:t>Recent Progress: RFID Privacy Models</a:t>
            </a:r>
            <a:endParaRPr lang="en-US" sz="4000" dirty="0">
              <a:solidFill>
                <a:srgbClr val="FF00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229600" cy="1335750"/>
          </a:xfrm>
        </p:spPr>
        <p:txBody>
          <a:bodyPr/>
          <a:lstStyle/>
          <a:p>
            <a:r>
              <a:rPr lang="en-US" altLang="zh-CN" sz="2800" dirty="0" err="1" smtClean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Ind</a:t>
            </a:r>
            <a:r>
              <a:rPr lang="en-US" altLang="zh-CN" sz="2800" dirty="0" smtClean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-privacy: </a:t>
            </a:r>
            <a:r>
              <a:rPr lang="en-US" altLang="zh-CN" sz="2800" dirty="0" err="1" smtClean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indistinguishability</a:t>
            </a:r>
            <a:r>
              <a:rPr lang="en-US" altLang="zh-CN" sz="2800" dirty="0" smtClean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  <a:t> of two tags</a:t>
            </a:r>
            <a:br>
              <a:rPr lang="en-US" altLang="zh-CN" sz="2800" dirty="0" smtClean="0">
                <a:solidFill>
                  <a:srgbClr val="0000CC"/>
                </a:solidFill>
                <a:latin typeface="Calibri" pitchFamily="34" charset="0"/>
                <a:ea typeface="宋体" pitchFamily="2" charset="-122"/>
              </a:rPr>
            </a:br>
            <a:r>
              <a:rPr lang="en-US" altLang="zh-CN" sz="2400" dirty="0" smtClean="0">
                <a:latin typeface="Calibri" pitchFamily="34" charset="0"/>
                <a:ea typeface="宋体" pitchFamily="2" charset="-122"/>
              </a:rPr>
              <a:t>(Jules &amp; Weis, </a:t>
            </a:r>
            <a:r>
              <a:rPr lang="en-US" altLang="zh-CN" sz="2400" dirty="0" err="1" smtClean="0">
                <a:latin typeface="Calibri" pitchFamily="34" charset="0"/>
                <a:ea typeface="宋体" pitchFamily="2" charset="-122"/>
              </a:rPr>
              <a:t>PerCom</a:t>
            </a:r>
            <a:r>
              <a:rPr lang="en-US" altLang="zh-CN" sz="2400" dirty="0" smtClean="0">
                <a:latin typeface="Calibri" pitchFamily="34" charset="0"/>
                <a:ea typeface="宋体" pitchFamily="2" charset="-122"/>
              </a:rPr>
              <a:t> 2007)</a:t>
            </a:r>
          </a:p>
          <a:p>
            <a:pPr lvl="1"/>
            <a:r>
              <a:rPr lang="en-US" sz="2400" dirty="0" smtClean="0">
                <a:latin typeface="Calibri" pitchFamily="34" charset="0"/>
                <a:ea typeface="宋体" pitchFamily="2" charset="-122"/>
              </a:rPr>
              <a:t>Ideal model, but </a:t>
            </a:r>
            <a:r>
              <a:rPr lang="en-US" sz="2400" smtClean="0">
                <a:latin typeface="Calibri" pitchFamily="34" charset="0"/>
                <a:ea typeface="宋体" pitchFamily="2" charset="-122"/>
              </a:rPr>
              <a:t>not easy </a:t>
            </a:r>
            <a:r>
              <a:rPr lang="en-US" sz="2400" dirty="0" smtClean="0">
                <a:latin typeface="Calibri" pitchFamily="34" charset="0"/>
                <a:ea typeface="宋体" pitchFamily="2" charset="-122"/>
              </a:rPr>
              <a:t>to work with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3568" y="2564904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latin typeface="Calibri" pitchFamily="34" charset="0"/>
              </a:rPr>
              <a:t> </a:t>
            </a:r>
            <a:r>
              <a:rPr lang="en-US" altLang="zh-CN" sz="2800" dirty="0" err="1" smtClean="0">
                <a:solidFill>
                  <a:srgbClr val="0000CC"/>
                </a:solidFill>
                <a:latin typeface="Calibri" pitchFamily="34" charset="0"/>
              </a:rPr>
              <a:t>Unp</a:t>
            </a:r>
            <a:r>
              <a:rPr lang="en-US" altLang="zh-CN" sz="2800" dirty="0" smtClean="0">
                <a:solidFill>
                  <a:srgbClr val="0000CC"/>
                </a:solidFill>
                <a:latin typeface="Calibri" pitchFamily="34" charset="0"/>
              </a:rPr>
              <a:t>-privacy: unpredictability of protocol  messages</a:t>
            </a:r>
          </a:p>
          <a:p>
            <a:r>
              <a:rPr lang="en-US" altLang="zh-CN" sz="2400" dirty="0" smtClean="0">
                <a:latin typeface="Calibri" pitchFamily="34" charset="0"/>
              </a:rPr>
              <a:t>   (</a:t>
            </a:r>
            <a:r>
              <a:rPr lang="en-US" sz="2000" dirty="0" smtClean="0">
                <a:latin typeface="Arial" charset="0"/>
              </a:rPr>
              <a:t>Ha, Moon, Zhou &amp; Ha</a:t>
            </a:r>
            <a:r>
              <a:rPr lang="en-US" altLang="zh-CN" sz="2400" dirty="0" smtClean="0">
                <a:latin typeface="Calibri" pitchFamily="34" charset="0"/>
              </a:rPr>
              <a:t>, </a:t>
            </a:r>
            <a:r>
              <a:rPr lang="en-US" sz="2000" i="1" dirty="0" smtClean="0">
                <a:latin typeface="Arial" charset="0"/>
              </a:rPr>
              <a:t>ESORICS</a:t>
            </a:r>
            <a:r>
              <a:rPr lang="en-US" altLang="zh-CN" sz="2000" i="1" dirty="0" smtClean="0">
                <a:latin typeface="Arial" charset="0"/>
              </a:rPr>
              <a:t> 2008</a:t>
            </a:r>
            <a:r>
              <a:rPr lang="en-US" altLang="zh-CN" sz="2000" i="1" dirty="0" smtClean="0">
                <a:latin typeface="+mj-lt"/>
              </a:rPr>
              <a:t>),</a:t>
            </a:r>
            <a:r>
              <a:rPr lang="en-US" altLang="zh-CN" sz="2000" dirty="0" smtClean="0">
                <a:latin typeface="+mj-lt"/>
              </a:rPr>
              <a:t> (Ma, Li, Deng, Li, CCS09)</a:t>
            </a:r>
          </a:p>
          <a:p>
            <a:pPr lvl="1">
              <a:buFont typeface="Arial" pitchFamily="34" charset="0"/>
              <a:buChar char="─"/>
            </a:pPr>
            <a:r>
              <a:rPr lang="en-US" sz="2400" dirty="0" smtClean="0">
                <a:latin typeface="+mj-lt"/>
              </a:rPr>
              <a:t> Only works with symmetric key based protocols</a:t>
            </a:r>
            <a:endParaRPr lang="en-US" sz="2400" dirty="0"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11560" y="4057233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dirty="0" smtClean="0">
                <a:latin typeface="+mj-lt"/>
              </a:rPr>
              <a:t> </a:t>
            </a:r>
            <a:r>
              <a:rPr lang="en-US" altLang="zh-CN" sz="2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ZK-privacy model: Zero knowledge model</a:t>
            </a:r>
          </a:p>
          <a:p>
            <a:r>
              <a:rPr lang="en-US" altLang="zh-CN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(Deng, Li, Yung, Zhao, </a:t>
            </a:r>
            <a:r>
              <a:rPr lang="en-US" altLang="zh-CN" sz="2400" dirty="0" err="1" smtClean="0">
                <a:latin typeface="Calibri" pitchFamily="34" charset="0"/>
                <a:cs typeface="Calibri" pitchFamily="34" charset="0"/>
              </a:rPr>
              <a:t>Esorics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 2010)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 Output of real world experiment and output of simulated world experiment are indistinguishable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 Works with both symmetric key and public key protocols</a:t>
            </a:r>
            <a:endParaRPr lang="en-US" altLang="zh-C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62D6810-219E-4503-859D-C14A2F8F20D9}" type="datetime1">
              <a:rPr lang="zh-CN" altLang="en-US"/>
              <a:pPr/>
              <a:t>2011/8/17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7815C03-963D-46AB-B656-A3BC1BF4D78E}" type="slidenum">
              <a:rPr lang="en-US"/>
              <a:pPr/>
              <a:t>9</a:t>
            </a:fld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03718"/>
            <a:ext cx="7772400" cy="1323439"/>
          </a:xfrm>
        </p:spPr>
        <p:txBody>
          <a:bodyPr/>
          <a:lstStyle/>
          <a:p>
            <a:r>
              <a:rPr lang="en-US" dirty="0" smtClean="0"/>
              <a:t>RFID Security &amp; Privacy at System Level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M05-DanielChong">
  <a:themeElements>
    <a:clrScheme name="DRM05-DanielCho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M05-DanielCho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RM05-DanielCho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M05-DanielCho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M05-DanielCho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M05-DanielCho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M05-DanielCho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M05-DanielCho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M05-DanielCho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D15DAC426A74E91982A7A3C20D1B9" ma:contentTypeVersion="4" ma:contentTypeDescription="Create a new document." ma:contentTypeScope="" ma:versionID="17454a831a91144736c0f0b9b46872f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39DA42-332F-4D56-99C9-208D0BE3FE53}"/>
</file>

<file path=customXml/itemProps2.xml><?xml version="1.0" encoding="utf-8"?>
<ds:datastoreItem xmlns:ds="http://schemas.openxmlformats.org/officeDocument/2006/customXml" ds:itemID="{9919D079-2427-4983-9165-F78334B897CC}"/>
</file>

<file path=customXml/itemProps3.xml><?xml version="1.0" encoding="utf-8"?>
<ds:datastoreItem xmlns:ds="http://schemas.openxmlformats.org/officeDocument/2006/customXml" ds:itemID="{040F2060-58D2-4906-8238-9BDAA2070A3E}"/>
</file>

<file path=docProps/app.xml><?xml version="1.0" encoding="utf-8"?>
<Properties xmlns="http://schemas.openxmlformats.org/officeDocument/2006/extended-properties" xmlns:vt="http://schemas.openxmlformats.org/officeDocument/2006/docPropsVTypes">
  <Template>Wuda-November2009</Template>
  <TotalTime>6953</TotalTime>
  <Words>682</Words>
  <Application>Microsoft Office PowerPoint</Application>
  <PresentationFormat>On-screen Show (4:3)</PresentationFormat>
  <Paragraphs>177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DRM05-DanielChong</vt:lpstr>
      <vt:lpstr>RFID Security &amp; Privacy at both Physical and System Levels - Presentation to IoT-GSI 26th August 2011</vt:lpstr>
      <vt:lpstr>RFID Security &amp; Privacy at Physical Level</vt:lpstr>
      <vt:lpstr>Radio Frequency IDentification (RFID)</vt:lpstr>
      <vt:lpstr>RFID Security Issues </vt:lpstr>
      <vt:lpstr>RFID Privacy Issues</vt:lpstr>
      <vt:lpstr>RFID Privacy Preserving Authentication Protocol Design</vt:lpstr>
      <vt:lpstr>Cryptographic Protocols for RFID Privacy</vt:lpstr>
      <vt:lpstr>Recent Progress: RFID Privacy Models</vt:lpstr>
      <vt:lpstr>RFID Security &amp; Privacy at System Level</vt:lpstr>
      <vt:lpstr>An IoT Architecture for Sharing RFID Information</vt:lpstr>
      <vt:lpstr>Security and Privacy</vt:lpstr>
      <vt:lpstr>Access Control Requirements</vt:lpstr>
      <vt:lpstr>Existing Access Control Models</vt:lpstr>
      <vt:lpstr>Comparison</vt:lpstr>
      <vt:lpstr>Current Effort</vt:lpstr>
    </vt:vector>
  </TitlesOfParts>
  <Company>SMU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 Privacy: Equivalence Between Two Notions, Minimal Condition, and Efficient Construction</dc:title>
  <dc:creator>changshema</dc:creator>
  <cp:lastModifiedBy>robertdeng</cp:lastModifiedBy>
  <cp:revision>237</cp:revision>
  <dcterms:created xsi:type="dcterms:W3CDTF">2009-03-26T02:35:10Z</dcterms:created>
  <dcterms:modified xsi:type="dcterms:W3CDTF">2011-08-17T03:22:42Z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0x0101003E9D15DAC426A74E91982A7A3C20D1B9</vt:lpwstr>
  </property>
</Properties>
</file>