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6.xml" ContentType="application/vnd.openxmlformats-officedocument.presentationml.slide+xml"/>
  <Override PartName="/ppt/slides/slide57.xml" ContentType="application/vnd.openxmlformats-officedocument.presentationml.slide+xml"/>
  <Override PartName="/ppt/slides/slide5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61.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25.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6.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4.xml" ContentType="application/vnd.openxmlformats-officedocument.theme+xml"/>
  <Override PartName="/ppt/theme/theme3.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 id="2147483796" r:id="rId2"/>
    <p:sldMasterId id="2147483800" r:id="rId3"/>
  </p:sldMasterIdLst>
  <p:notesMasterIdLst>
    <p:notesMasterId r:id="rId69"/>
  </p:notesMasterIdLst>
  <p:handoutMasterIdLst>
    <p:handoutMasterId r:id="rId70"/>
  </p:handoutMasterIdLst>
  <p:sldIdLst>
    <p:sldId id="412" r:id="rId4"/>
    <p:sldId id="416" r:id="rId5"/>
    <p:sldId id="554" r:id="rId6"/>
    <p:sldId id="514" r:id="rId7"/>
    <p:sldId id="520" r:id="rId8"/>
    <p:sldId id="534" r:id="rId9"/>
    <p:sldId id="439" r:id="rId10"/>
    <p:sldId id="545" r:id="rId11"/>
    <p:sldId id="440" r:id="rId12"/>
    <p:sldId id="528" r:id="rId13"/>
    <p:sldId id="529" r:id="rId14"/>
    <p:sldId id="530" r:id="rId15"/>
    <p:sldId id="535" r:id="rId16"/>
    <p:sldId id="536" r:id="rId17"/>
    <p:sldId id="537" r:id="rId18"/>
    <p:sldId id="538" r:id="rId19"/>
    <p:sldId id="539" r:id="rId20"/>
    <p:sldId id="548" r:id="rId21"/>
    <p:sldId id="540" r:id="rId22"/>
    <p:sldId id="542" r:id="rId23"/>
    <p:sldId id="543" r:id="rId24"/>
    <p:sldId id="544" r:id="rId25"/>
    <p:sldId id="438" r:id="rId26"/>
    <p:sldId id="546" r:id="rId27"/>
    <p:sldId id="553" r:id="rId28"/>
    <p:sldId id="547" r:id="rId29"/>
    <p:sldId id="425" r:id="rId30"/>
    <p:sldId id="423" r:id="rId31"/>
    <p:sldId id="422" r:id="rId32"/>
    <p:sldId id="552" r:id="rId33"/>
    <p:sldId id="441" r:id="rId34"/>
    <p:sldId id="442" r:id="rId35"/>
    <p:sldId id="518" r:id="rId36"/>
    <p:sldId id="515" r:id="rId37"/>
    <p:sldId id="444" r:id="rId38"/>
    <p:sldId id="446" r:id="rId39"/>
    <p:sldId id="449" r:id="rId40"/>
    <p:sldId id="458" r:id="rId41"/>
    <p:sldId id="459" r:id="rId42"/>
    <p:sldId id="461" r:id="rId43"/>
    <p:sldId id="549" r:id="rId44"/>
    <p:sldId id="468" r:id="rId45"/>
    <p:sldId id="469" r:id="rId46"/>
    <p:sldId id="474" r:id="rId47"/>
    <p:sldId id="533" r:id="rId48"/>
    <p:sldId id="480" r:id="rId49"/>
    <p:sldId id="517" r:id="rId50"/>
    <p:sldId id="484" r:id="rId51"/>
    <p:sldId id="485" r:id="rId52"/>
    <p:sldId id="490" r:id="rId53"/>
    <p:sldId id="550" r:id="rId54"/>
    <p:sldId id="492" r:id="rId55"/>
    <p:sldId id="551" r:id="rId56"/>
    <p:sldId id="498" r:id="rId57"/>
    <p:sldId id="482" r:id="rId58"/>
    <p:sldId id="499" r:id="rId59"/>
    <p:sldId id="531" r:id="rId60"/>
    <p:sldId id="519" r:id="rId61"/>
    <p:sldId id="421" r:id="rId62"/>
    <p:sldId id="501" r:id="rId63"/>
    <p:sldId id="511" r:id="rId64"/>
    <p:sldId id="420" r:id="rId65"/>
    <p:sldId id="556" r:id="rId66"/>
    <p:sldId id="557" r:id="rId67"/>
    <p:sldId id="555" r:id="rId68"/>
  </p:sldIdLst>
  <p:sldSz cx="9144000" cy="6858000" type="screen4x3"/>
  <p:notesSz cx="6797675" cy="9874250"/>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66"/>
    <a:srgbClr val="0E438A"/>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356" autoAdjust="0"/>
    <p:restoredTop sz="91181" autoAdjust="0"/>
  </p:normalViewPr>
  <p:slideViewPr>
    <p:cSldViewPr>
      <p:cViewPr varScale="1">
        <p:scale>
          <a:sx n="63" d="100"/>
          <a:sy n="63" d="100"/>
        </p:scale>
        <p:origin x="1109"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2754" y="-120"/>
      </p:cViewPr>
      <p:guideLst>
        <p:guide orient="horz" pos="3111"/>
        <p:guide pos="2142"/>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notesMaster" Target="notesMasters/notesMaster1.xml"/><Relationship Id="rId77" Type="http://schemas.openxmlformats.org/officeDocument/2006/relationships/customXml" Target="../customXml/item3.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handoutMaster" Target="handoutMasters/handoutMaster1.xml"/><Relationship Id="rId75"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customXml" Target="../customXml/item2.xml"/><Relationship Id="rId7" Type="http://schemas.openxmlformats.org/officeDocument/2006/relationships/slide" Target="slides/slide4.xml"/><Relationship Id="rId71" Type="http://schemas.openxmlformats.org/officeDocument/2006/relationships/presProps" Target="presProps.xml"/><Relationship Id="rId2" Type="http://schemas.openxmlformats.org/officeDocument/2006/relationships/slideMaster" Target="slideMasters/slideMaster2.xml"/><Relationship Id="rId29"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a:t>SG and TSAG leadership Tutorial</a:t>
            </a:r>
          </a:p>
        </p:txBody>
      </p:sp>
      <p:sp>
        <p:nvSpPr>
          <p:cNvPr id="28676" name="Rectangle 4"/>
          <p:cNvSpPr>
            <a:spLocks noGrp="1" noChangeArrowheads="1"/>
          </p:cNvSpPr>
          <p:nvPr>
            <p:ph type="ftr" sz="quarter" idx="2"/>
          </p:nvPr>
        </p:nvSpPr>
        <p:spPr bwMode="auto">
          <a:xfrm>
            <a:off x="242888"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r>
              <a:rPr lang="en-US"/>
              <a:t>10-11 Jan 2013, Geneva</a:t>
            </a:r>
          </a:p>
        </p:txBody>
      </p:sp>
      <p:sp>
        <p:nvSpPr>
          <p:cNvPr id="28677" name="Rectangle 5"/>
          <p:cNvSpPr>
            <a:spLocks noGrp="1" noChangeArrowheads="1"/>
          </p:cNvSpPr>
          <p:nvPr>
            <p:ph type="sldNum" sz="quarter" idx="3"/>
          </p:nvPr>
        </p:nvSpPr>
        <p:spPr bwMode="auto">
          <a:xfrm>
            <a:off x="3619500"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2D5AF11-EBE5-4945-9D6A-5EEF879D27F2}" type="slidenum">
              <a:rPr lang="en-US"/>
              <a:pPr>
                <a:defRPr/>
              </a:pPr>
              <a:t>‹#›</a:t>
            </a:fld>
            <a:endParaRPr lang="en-US"/>
          </a:p>
        </p:txBody>
      </p:sp>
      <p:sp>
        <p:nvSpPr>
          <p:cNvPr id="7" name="Rectangle 2"/>
          <p:cNvSpPr txBox="1">
            <a:spLocks noChangeArrowheads="1"/>
          </p:cNvSpPr>
          <p:nvPr/>
        </p:nvSpPr>
        <p:spPr bwMode="auto">
          <a:xfrm>
            <a:off x="8537575" y="855663"/>
            <a:ext cx="2946400" cy="493712"/>
          </a:xfrm>
          <a:prstGeom prst="rect">
            <a:avLst/>
          </a:prstGeom>
          <a:noFill/>
          <a:ln w="9525">
            <a:noFill/>
            <a:miter lim="800000"/>
            <a:headEnd/>
            <a:tailEnd/>
          </a:ln>
          <a:effectLst/>
        </p:spPr>
        <p:txBody>
          <a:bodyPr/>
          <a:lstStyle>
            <a:lvl1pPr>
              <a:defRPr sz="1200" smtClean="0"/>
            </a:lvl1pPr>
          </a:lstStyle>
          <a:p>
            <a:pPr>
              <a:defRPr/>
            </a:pPr>
            <a:r>
              <a:rPr lang="en-US"/>
              <a:t>Header</a:t>
            </a:r>
            <a:endParaRPr lang="en-US" dirty="0"/>
          </a:p>
        </p:txBody>
      </p:sp>
    </p:spTree>
    <p:extLst>
      <p:ext uri="{BB962C8B-B14F-4D97-AF65-F5344CB8AC3E}">
        <p14:creationId xmlns:p14="http://schemas.microsoft.com/office/powerpoint/2010/main" val="157062795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a:t>SG and TSAG leadership Tutorial</a:t>
            </a:r>
          </a:p>
        </p:txBody>
      </p:sp>
      <p:sp>
        <p:nvSpPr>
          <p:cNvPr id="103427"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6463" y="4689475"/>
            <a:ext cx="4984750" cy="444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r>
              <a:rPr lang="en-US"/>
              <a:t>10-11 Jan 2013, Geneva</a:t>
            </a:r>
          </a:p>
        </p:txBody>
      </p:sp>
      <p:sp>
        <p:nvSpPr>
          <p:cNvPr id="48135" name="Rectangle 7"/>
          <p:cNvSpPr>
            <a:spLocks noGrp="1" noChangeArrowheads="1"/>
          </p:cNvSpPr>
          <p:nvPr>
            <p:ph type="sldNum" sz="quarter" idx="5"/>
          </p:nvPr>
        </p:nvSpPr>
        <p:spPr bwMode="auto">
          <a:xfrm>
            <a:off x="3851275" y="9380538"/>
            <a:ext cx="294640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2E1B37E-1185-4DD2-95D5-477F4DD6FF37}" type="slidenum">
              <a:rPr lang="en-US"/>
              <a:pPr>
                <a:defRPr/>
              </a:pPr>
              <a:t>‹#›</a:t>
            </a:fld>
            <a:endParaRPr lang="en-US"/>
          </a:p>
        </p:txBody>
      </p:sp>
    </p:spTree>
    <p:extLst>
      <p:ext uri="{BB962C8B-B14F-4D97-AF65-F5344CB8AC3E}">
        <p14:creationId xmlns:p14="http://schemas.microsoft.com/office/powerpoint/2010/main" val="3023134230"/>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629FE4B5-2D74-4CC8-BF1B-5D4DC143C091}" type="slidenum">
              <a:rPr lang="en-US" smtClean="0"/>
              <a:pPr/>
              <a:t>1</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cs typeface="Arial" pitchFamily="34" charset="0"/>
            </a:endParaRPr>
          </a:p>
        </p:txBody>
      </p:sp>
      <p:sp>
        <p:nvSpPr>
          <p:cNvPr id="104453" name="Footer Placeholder 4"/>
          <p:cNvSpPr>
            <a:spLocks noGrp="1"/>
          </p:cNvSpPr>
          <p:nvPr>
            <p:ph type="ftr" sz="quarter" idx="4"/>
          </p:nvPr>
        </p:nvSpPr>
        <p:spPr>
          <a:noFill/>
        </p:spPr>
        <p:txBody>
          <a:bodyPr/>
          <a:lstStyle/>
          <a:p>
            <a:r>
              <a:rPr lang="en-US" smtClean="0"/>
              <a:t>10-11 Jan 2013, Geneva</a:t>
            </a:r>
          </a:p>
        </p:txBody>
      </p:sp>
      <p:sp>
        <p:nvSpPr>
          <p:cNvPr id="104454" name="Header Placeholder 5"/>
          <p:cNvSpPr>
            <a:spLocks noGrp="1"/>
          </p:cNvSpPr>
          <p:nvPr>
            <p:ph type="hdr" sz="quarter"/>
          </p:nvPr>
        </p:nvSpPr>
        <p:spPr>
          <a:noFill/>
        </p:spPr>
        <p:txBody>
          <a:bodyPr/>
          <a:lstStyle/>
          <a:p>
            <a:r>
              <a:rPr lang="en-US" smtClean="0"/>
              <a:t>SG and TSAG leadership Tutorial</a:t>
            </a:r>
          </a:p>
        </p:txBody>
      </p:sp>
    </p:spTree>
    <p:extLst>
      <p:ext uri="{BB962C8B-B14F-4D97-AF65-F5344CB8AC3E}">
        <p14:creationId xmlns:p14="http://schemas.microsoft.com/office/powerpoint/2010/main" val="655722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EDCFA45-B4F0-4BF9-A125-E26CE23B0415}" type="slidenum">
              <a:rPr lang="en-US" smtClean="0">
                <a:latin typeface="Times New Roman" pitchFamily="18" charset="0"/>
              </a:rPr>
              <a:pPr/>
              <a:t>2</a:t>
            </a:fld>
            <a:endParaRPr lang="en-US" smtClean="0">
              <a:latin typeface="Times New Roman" pitchFamily="18" charset="0"/>
            </a:endParaRPr>
          </a:p>
        </p:txBody>
      </p:sp>
      <p:sp>
        <p:nvSpPr>
          <p:cNvPr id="105475" name="Rectangle 2"/>
          <p:cNvSpPr>
            <a:spLocks noGrp="1" noRot="1" noChangeAspect="1" noChangeArrowheads="1" noTextEdit="1"/>
          </p:cNvSpPr>
          <p:nvPr>
            <p:ph type="sldImg"/>
          </p:nvPr>
        </p:nvSpPr>
        <p:spPr>
          <a:xfrm>
            <a:off x="930275" y="739775"/>
            <a:ext cx="4938713" cy="3703638"/>
          </a:xfrm>
          <a:ln/>
        </p:spPr>
      </p:sp>
      <p:sp>
        <p:nvSpPr>
          <p:cNvPr id="105476" name="Rectangle 3"/>
          <p:cNvSpPr>
            <a:spLocks noGrp="1" noChangeArrowheads="1"/>
          </p:cNvSpPr>
          <p:nvPr>
            <p:ph type="body" idx="1"/>
          </p:nvPr>
        </p:nvSpPr>
        <p:spPr>
          <a:noFill/>
          <a:ln/>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927669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SG and TSAG leadership Tutorial</a:t>
            </a:r>
            <a:endParaRPr lang="en-US"/>
          </a:p>
        </p:txBody>
      </p:sp>
      <p:sp>
        <p:nvSpPr>
          <p:cNvPr id="5" name="Footer Placeholder 4"/>
          <p:cNvSpPr>
            <a:spLocks noGrp="1"/>
          </p:cNvSpPr>
          <p:nvPr>
            <p:ph type="ftr" sz="quarter" idx="11"/>
          </p:nvPr>
        </p:nvSpPr>
        <p:spPr/>
        <p:txBody>
          <a:bodyPr/>
          <a:lstStyle/>
          <a:p>
            <a:pPr>
              <a:defRPr/>
            </a:pPr>
            <a:r>
              <a:rPr lang="en-US" smtClean="0"/>
              <a:t>10-11 Jan 2013, Geneva</a:t>
            </a:r>
            <a:endParaRPr lang="en-US"/>
          </a:p>
        </p:txBody>
      </p:sp>
      <p:sp>
        <p:nvSpPr>
          <p:cNvPr id="6" name="Slide Number Placeholder 5"/>
          <p:cNvSpPr>
            <a:spLocks noGrp="1"/>
          </p:cNvSpPr>
          <p:nvPr>
            <p:ph type="sldNum" sz="quarter" idx="12"/>
          </p:nvPr>
        </p:nvSpPr>
        <p:spPr/>
        <p:txBody>
          <a:bodyPr/>
          <a:lstStyle/>
          <a:p>
            <a:pPr>
              <a:defRPr/>
            </a:pPr>
            <a:fld id="{12E1B37E-1185-4DD2-95D5-477F4DD6FF37}" type="slidenum">
              <a:rPr lang="en-US" smtClean="0"/>
              <a:pPr>
                <a:defRPr/>
              </a:pPr>
              <a:t>4</a:t>
            </a:fld>
            <a:endParaRPr lang="en-US"/>
          </a:p>
        </p:txBody>
      </p:sp>
    </p:spTree>
    <p:extLst>
      <p:ext uri="{BB962C8B-B14F-4D97-AF65-F5344CB8AC3E}">
        <p14:creationId xmlns:p14="http://schemas.microsoft.com/office/powerpoint/2010/main" val="1006000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SG and TSAG leadership Tutorial</a:t>
            </a:r>
            <a:endParaRPr lang="en-US"/>
          </a:p>
        </p:txBody>
      </p:sp>
      <p:sp>
        <p:nvSpPr>
          <p:cNvPr id="5" name="Footer Placeholder 4"/>
          <p:cNvSpPr>
            <a:spLocks noGrp="1"/>
          </p:cNvSpPr>
          <p:nvPr>
            <p:ph type="ftr" sz="quarter" idx="11"/>
          </p:nvPr>
        </p:nvSpPr>
        <p:spPr/>
        <p:txBody>
          <a:bodyPr/>
          <a:lstStyle/>
          <a:p>
            <a:pPr>
              <a:defRPr/>
            </a:pPr>
            <a:r>
              <a:rPr lang="en-US" smtClean="0"/>
              <a:t>10-11 Jan 2013, Geneva</a:t>
            </a:r>
            <a:endParaRPr lang="en-US"/>
          </a:p>
        </p:txBody>
      </p:sp>
      <p:sp>
        <p:nvSpPr>
          <p:cNvPr id="6" name="Slide Number Placeholder 5"/>
          <p:cNvSpPr>
            <a:spLocks noGrp="1"/>
          </p:cNvSpPr>
          <p:nvPr>
            <p:ph type="sldNum" sz="quarter" idx="12"/>
          </p:nvPr>
        </p:nvSpPr>
        <p:spPr/>
        <p:txBody>
          <a:bodyPr/>
          <a:lstStyle/>
          <a:p>
            <a:pPr>
              <a:defRPr/>
            </a:pPr>
            <a:fld id="{12E1B37E-1185-4DD2-95D5-477F4DD6FF37}" type="slidenum">
              <a:rPr lang="en-US" smtClean="0"/>
              <a:pPr>
                <a:defRPr/>
              </a:pPr>
              <a:t>5</a:t>
            </a:fld>
            <a:endParaRPr lang="en-US"/>
          </a:p>
        </p:txBody>
      </p:sp>
    </p:spTree>
    <p:extLst>
      <p:ext uri="{BB962C8B-B14F-4D97-AF65-F5344CB8AC3E}">
        <p14:creationId xmlns:p14="http://schemas.microsoft.com/office/powerpoint/2010/main" val="3647708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930275" y="739775"/>
            <a:ext cx="4938713" cy="3703638"/>
          </a:xfrm>
          <a:ln/>
        </p:spPr>
      </p:sp>
      <p:sp>
        <p:nvSpPr>
          <p:cNvPr id="106499" name="Notes Placeholder 2"/>
          <p:cNvSpPr>
            <a:spLocks noGrp="1"/>
          </p:cNvSpPr>
          <p:nvPr>
            <p:ph type="body" idx="1"/>
          </p:nvPr>
        </p:nvSpPr>
        <p:spPr>
          <a:noFill/>
          <a:ln/>
        </p:spPr>
        <p:txBody>
          <a:bodyPr/>
          <a:lstStyle/>
          <a:p>
            <a:pPr eaLnBrk="1"/>
            <a:r>
              <a:rPr lang="en-GB" sz="1000" b="1" smtClean="0">
                <a:latin typeface="Times New Roman" pitchFamily="18" charset="0"/>
                <a:cs typeface="Times New Roman" pitchFamily="18" charset="0"/>
              </a:rPr>
              <a:t>1.2</a:t>
            </a:r>
            <a:r>
              <a:rPr lang="en-GB" sz="1000" b="1" i="1" smtClean="0">
                <a:latin typeface="Times New Roman" pitchFamily="18" charset="0"/>
                <a:cs typeface="Times New Roman" pitchFamily="18" charset="0"/>
              </a:rPr>
              <a:t>bis</a:t>
            </a:r>
            <a:r>
              <a:rPr lang="en-GB" sz="1000" smtClean="0">
                <a:latin typeface="Times New Roman" pitchFamily="18" charset="0"/>
                <a:cs typeface="Times New Roman" pitchFamily="18" charset="0"/>
              </a:rPr>
              <a:t>	WTSA shall establish resolutions which define working methods and identify priority issues. Prior to and during the development process the following questions should be taken into consideration:</a:t>
            </a:r>
            <a:endParaRPr lang="en-US" sz="1000" smtClean="0">
              <a:latin typeface="Times New Roman" pitchFamily="18" charset="0"/>
              <a:cs typeface="Times New Roman" pitchFamily="18" charset="0"/>
            </a:endParaRPr>
          </a:p>
          <a:p>
            <a:pPr eaLnBrk="1"/>
            <a:r>
              <a:rPr lang="en-GB" sz="1000" smtClean="0">
                <a:latin typeface="Times New Roman" pitchFamily="18" charset="0"/>
                <a:cs typeface="Times New Roman" pitchFamily="18" charset="0"/>
              </a:rPr>
              <a:t>a)	If an existing Plenipotentiary Conference resolution identifies a priority issue, the need for a similar WTSA resolution should be questioned</a:t>
            </a:r>
            <a:endParaRPr lang="en-US" sz="1000" smtClean="0">
              <a:latin typeface="Times New Roman" pitchFamily="18" charset="0"/>
              <a:cs typeface="Times New Roman" pitchFamily="18" charset="0"/>
            </a:endParaRPr>
          </a:p>
          <a:p>
            <a:pPr eaLnBrk="1"/>
            <a:r>
              <a:rPr lang="en-GB" sz="1000" smtClean="0">
                <a:latin typeface="Times New Roman" pitchFamily="18" charset="0"/>
                <a:cs typeface="Times New Roman" pitchFamily="18" charset="0"/>
              </a:rPr>
              <a:t>b)	If an existing resolution identifies a priority issue, the need to recycle this resolution at various conferences or assemblies should be questioned</a:t>
            </a:r>
            <a:endParaRPr lang="en-US" sz="1000" smtClean="0">
              <a:latin typeface="Times New Roman" pitchFamily="18" charset="0"/>
              <a:cs typeface="Times New Roman" pitchFamily="18" charset="0"/>
            </a:endParaRPr>
          </a:p>
          <a:p>
            <a:pPr eaLnBrk="1"/>
            <a:r>
              <a:rPr lang="en-GB" sz="1000" smtClean="0">
                <a:latin typeface="Times New Roman" pitchFamily="18" charset="0"/>
                <a:cs typeface="Times New Roman" pitchFamily="18" charset="0"/>
              </a:rPr>
              <a:t>c)	If only editorial updates are required to a WTSA resolution, the need to produce a revised version should be questioned.</a:t>
            </a:r>
            <a:endParaRPr lang="en-US" sz="1000" smtClean="0">
              <a:latin typeface="Times New Roman" pitchFamily="18" charset="0"/>
              <a:cs typeface="Times New Roman" pitchFamily="18" charset="0"/>
            </a:endParaRPr>
          </a:p>
          <a:p>
            <a:pPr eaLnBrk="1" hangingPunct="1"/>
            <a:endParaRPr lang="en-US" smtClean="0">
              <a:cs typeface="Arial" pitchFamily="34" charset="0"/>
            </a:endParaRPr>
          </a:p>
          <a:p>
            <a:pPr eaLnBrk="1"/>
            <a:r>
              <a:rPr lang="en-GB" sz="1000" b="1" u="sng" smtClean="0">
                <a:latin typeface="Times New Roman" pitchFamily="18" charset="0"/>
                <a:cs typeface="Times New Roman" pitchFamily="18" charset="0"/>
              </a:rPr>
              <a:t>1.9.4	</a:t>
            </a:r>
            <a:r>
              <a:rPr lang="en-GB" sz="1000" u="sng" smtClean="0">
                <a:latin typeface="Times New Roman" pitchFamily="18" charset="0"/>
                <a:cs typeface="Times New Roman" pitchFamily="18" charset="0"/>
              </a:rPr>
              <a:t>WTSA texts are defined as follows:</a:t>
            </a:r>
            <a:endParaRPr lang="en-US" sz="1000" smtClean="0">
              <a:latin typeface="Times New Roman" pitchFamily="18" charset="0"/>
              <a:cs typeface="Times New Roman" pitchFamily="18" charset="0"/>
            </a:endParaRPr>
          </a:p>
          <a:p>
            <a:pPr eaLnBrk="1"/>
            <a:r>
              <a:rPr lang="en-GB" sz="1000" u="sng" smtClean="0">
                <a:latin typeface="Times New Roman" pitchFamily="18" charset="0"/>
                <a:cs typeface="Times New Roman" pitchFamily="18" charset="0"/>
              </a:rPr>
              <a:t>a)	</a:t>
            </a:r>
            <a:r>
              <a:rPr lang="en-GB" sz="1000" b="1" u="sng" smtClean="0">
                <a:latin typeface="Times New Roman" pitchFamily="18" charset="0"/>
                <a:cs typeface="Times New Roman" pitchFamily="18" charset="0"/>
              </a:rPr>
              <a:t>Question</a:t>
            </a:r>
            <a:r>
              <a:rPr lang="en-GB" sz="1000" u="sng" smtClean="0">
                <a:latin typeface="Times New Roman" pitchFamily="18" charset="0"/>
                <a:cs typeface="Times New Roman" pitchFamily="18" charset="0"/>
              </a:rPr>
              <a:t>: Description of an area of work to be studied, normally leading to the production of one or more new or revised Recommendations.</a:t>
            </a:r>
            <a:endParaRPr lang="en-US" sz="1000" smtClean="0">
              <a:latin typeface="Times New Roman" pitchFamily="18" charset="0"/>
              <a:cs typeface="Times New Roman" pitchFamily="18" charset="0"/>
            </a:endParaRPr>
          </a:p>
          <a:p>
            <a:pPr eaLnBrk="1"/>
            <a:r>
              <a:rPr lang="en-GB" sz="1000" u="sng" smtClean="0">
                <a:latin typeface="Times New Roman" pitchFamily="18" charset="0"/>
                <a:cs typeface="Times New Roman" pitchFamily="18" charset="0"/>
              </a:rPr>
              <a:t>b)	</a:t>
            </a:r>
            <a:r>
              <a:rPr lang="en-GB" sz="1000" b="1" u="sng" smtClean="0">
                <a:latin typeface="Times New Roman" pitchFamily="18" charset="0"/>
                <a:cs typeface="Times New Roman" pitchFamily="18" charset="0"/>
              </a:rPr>
              <a:t>Recommendation</a:t>
            </a:r>
            <a:r>
              <a:rPr lang="en-GB" sz="1000" u="sng" smtClean="0">
                <a:latin typeface="Times New Roman" pitchFamily="18" charset="0"/>
                <a:cs typeface="Times New Roman" pitchFamily="18" charset="0"/>
              </a:rPr>
              <a:t>: An answer to a Question or part of a Question, or a text developed by the Telecommunication Standardization Advisory Group for the organization of the work of the ITU Telecommunication Standardization Sector.</a:t>
            </a:r>
            <a:endParaRPr lang="en-US" sz="1000" smtClean="0">
              <a:latin typeface="Times New Roman" pitchFamily="18" charset="0"/>
              <a:cs typeface="Times New Roman" pitchFamily="18" charset="0"/>
            </a:endParaRPr>
          </a:p>
          <a:p>
            <a:pPr eaLnBrk="1"/>
            <a:r>
              <a:rPr lang="en-GB" sz="1000" u="sng" smtClean="0">
                <a:latin typeface="Times New Roman" pitchFamily="18" charset="0"/>
                <a:cs typeface="Times New Roman" pitchFamily="18" charset="0"/>
              </a:rPr>
              <a:t>NOTE – This answer which, within the scope of existing knowledge and the research carried out by study groups and adopted in accordance with established procedures, may provide guidance on technical, organizational, tariff-related and operational matters, including working methods, and may describe a preferred method or proposed solution for undertaking a specific task, or recommend procedures for specific applications. These Recommendations should be sufficient to serve as a basis for international cooperation.</a:t>
            </a:r>
            <a:endParaRPr lang="en-US" sz="1000" smtClean="0">
              <a:latin typeface="Times New Roman" pitchFamily="18" charset="0"/>
              <a:cs typeface="Times New Roman" pitchFamily="18" charset="0"/>
            </a:endParaRPr>
          </a:p>
          <a:p>
            <a:pPr eaLnBrk="1" hangingPunct="1"/>
            <a:r>
              <a:rPr lang="en-GB" sz="1000" u="sng" smtClean="0">
                <a:latin typeface="Times New Roman" pitchFamily="18" charset="0"/>
                <a:cs typeface="Times New Roman" pitchFamily="18" charset="0"/>
              </a:rPr>
              <a:t>c)	</a:t>
            </a:r>
            <a:r>
              <a:rPr lang="en-GB" sz="1000" b="1" u="sng" smtClean="0">
                <a:latin typeface="Times New Roman" pitchFamily="18" charset="0"/>
                <a:cs typeface="Times New Roman" pitchFamily="18" charset="0"/>
              </a:rPr>
              <a:t>Resolution</a:t>
            </a:r>
            <a:r>
              <a:rPr lang="en-GB" sz="1000" u="sng" smtClean="0">
                <a:latin typeface="Times New Roman" pitchFamily="18" charset="0"/>
                <a:cs typeface="Times New Roman" pitchFamily="18" charset="0"/>
              </a:rPr>
              <a:t>: A World Telecommunication Standardization Assembly text containing provisions on the organization, working methods and programmes of the ITU Telecommunication Standardization Sector.</a:t>
            </a:r>
          </a:p>
          <a:p>
            <a:pPr eaLnBrk="1" hangingPunct="1"/>
            <a:endParaRPr lang="en-GB" sz="1000" u="sng" smtClean="0">
              <a:latin typeface="Times New Roman" pitchFamily="18" charset="0"/>
              <a:cs typeface="Times New Roman" pitchFamily="18" charset="0"/>
            </a:endParaRPr>
          </a:p>
          <a:p>
            <a:pPr eaLnBrk="1" hangingPunct="1"/>
            <a:r>
              <a:rPr lang="en-GB" b="1" u="sng" smtClean="0">
                <a:cs typeface="Arial" pitchFamily="34" charset="0"/>
              </a:rPr>
              <a:t>5.2</a:t>
            </a:r>
            <a:r>
              <a:rPr lang="en-GB" b="1" i="1" u="sng" smtClean="0">
                <a:cs typeface="Arial" pitchFamily="34" charset="0"/>
              </a:rPr>
              <a:t>bis</a:t>
            </a:r>
            <a:r>
              <a:rPr lang="en-GB" u="sng" smtClean="0">
                <a:cs typeface="Arial" pitchFamily="34" charset="0"/>
              </a:rPr>
              <a:t>	The Director shall suggest editorial updates to WTSA resolutions and provide a recommendation as to whether the modifications are significant enough to warrant the production of a revised version.</a:t>
            </a:r>
          </a:p>
          <a:p>
            <a:pPr eaLnBrk="1" hangingPunct="1"/>
            <a:r>
              <a:rPr lang="en-GB" b="1" u="sng" smtClean="0">
                <a:cs typeface="Arial" pitchFamily="34" charset="0"/>
              </a:rPr>
              <a:t>6.0</a:t>
            </a:r>
            <a:r>
              <a:rPr lang="en-GB" u="sng" smtClean="0">
                <a:cs typeface="Arial" pitchFamily="34" charset="0"/>
              </a:rPr>
              <a:t>	Contributions should be submitted not later than one month before the opening of WTSA, and at any event the submission deadline for all contributions to WTSA shall be not later than 14 calendar days before the opening of the WTSA in order to allow for their timely translation and thorough consideration by delegations. The Bureau shall immediately publish all contributions submitted to WTSA in their original language(s) on the WTSA website, even before their translation into the other official languages of the Union.</a:t>
            </a:r>
            <a:endParaRPr lang="en-US" sz="1000" smtClean="0">
              <a:latin typeface="Times New Roman" pitchFamily="18" charset="0"/>
              <a:cs typeface="Times New Roman" pitchFamily="18" charset="0"/>
            </a:endParaRPr>
          </a:p>
        </p:txBody>
      </p:sp>
      <p:sp>
        <p:nvSpPr>
          <p:cNvPr id="106500" name="Slide Number Placeholder 3"/>
          <p:cNvSpPr>
            <a:spLocks noGrp="1"/>
          </p:cNvSpPr>
          <p:nvPr>
            <p:ph type="sldNum" sz="quarter" idx="5"/>
          </p:nvPr>
        </p:nvSpPr>
        <p:spPr>
          <a:noFill/>
        </p:spPr>
        <p:txBody>
          <a:bodyPr/>
          <a:lstStyle/>
          <a:p>
            <a:fld id="{362CA0A4-C667-4150-B421-126A66609C24}" type="slidenum">
              <a:rPr lang="en-US" smtClean="0">
                <a:latin typeface="Times New Roman" pitchFamily="18" charset="0"/>
              </a:rPr>
              <a:pPr/>
              <a:t>28</a:t>
            </a:fld>
            <a:endParaRPr lang="en-US" smtClean="0">
              <a:latin typeface="Times New Roman" pitchFamily="18" charset="0"/>
            </a:endParaRPr>
          </a:p>
        </p:txBody>
      </p:sp>
    </p:spTree>
    <p:extLst>
      <p:ext uri="{BB962C8B-B14F-4D97-AF65-F5344CB8AC3E}">
        <p14:creationId xmlns:p14="http://schemas.microsoft.com/office/powerpoint/2010/main" val="1951016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r>
              <a:rPr lang="en-GB" sz="1000" b="1" smtClean="0">
                <a:cs typeface="Arial" pitchFamily="34" charset="0"/>
              </a:rPr>
              <a:t>1.4.7</a:t>
            </a:r>
            <a:r>
              <a:rPr lang="en-GB" sz="1000" smtClean="0">
                <a:cs typeface="Arial" pitchFamily="34" charset="0"/>
              </a:rPr>
              <a:t>	Study groups shall establish and maintain a work programme, which includes target dates for consenting or determining each draft Recommendation. The work programme is available in a database which is searchable from the study group website. For each work item under development, the database contains the Recommendation number (or provisional mnemonic designation), the title, scope, editor, timing, priority, identification of any liaison relationships, any editor assigned, the location of the most recent text, the approval process, and the status for documents in the approval process. The database is updated to reflect progress or completion of work, re-planning of in-progress items, or addition of new work items.</a:t>
            </a:r>
            <a:endParaRPr lang="en-US" sz="1000" smtClean="0">
              <a:cs typeface="Arial" pitchFamily="34" charset="0"/>
            </a:endParaRPr>
          </a:p>
          <a:p>
            <a:r>
              <a:rPr lang="en-GB" sz="1000" smtClean="0">
                <a:cs typeface="Arial" pitchFamily="34" charset="0"/>
              </a:rPr>
              <a:t>The decision to add a new work item to the work programme should be documented in the report of the meeting using the template in Annex A. Note that this may not be necessary to document the continuation of existing work (e.g. an amendment or revision of an existing Recommendation).</a:t>
            </a:r>
            <a:endParaRPr lang="en-US" sz="1000" smtClean="0">
              <a:cs typeface="Arial" pitchFamily="34" charset="0"/>
            </a:endParaRPr>
          </a:p>
          <a:p>
            <a:r>
              <a:rPr lang="en-GB" sz="1000" smtClean="0">
                <a:cs typeface="Arial" pitchFamily="34" charset="0"/>
              </a:rPr>
              <a:t>A work item may be considered for discontinuation from the work programme if it has not given rise to any contribution in the time interval of the previous two study group meetings.</a:t>
            </a:r>
            <a:endParaRPr lang="en-US" sz="1000" smtClean="0">
              <a:cs typeface="Arial" pitchFamily="34" charset="0"/>
            </a:endParaRPr>
          </a:p>
          <a:p>
            <a:r>
              <a:rPr lang="en-US" b="1" smtClean="0">
                <a:cs typeface="Arial" pitchFamily="34" charset="0"/>
              </a:rPr>
              <a:t>1.6</a:t>
            </a:r>
            <a:r>
              <a:rPr lang="en-US" smtClean="0">
                <a:cs typeface="Arial" pitchFamily="34" charset="0"/>
              </a:rPr>
              <a:t>	</a:t>
            </a:r>
            <a:r>
              <a:rPr lang="en-GB" sz="1000" smtClean="0">
                <a:cs typeface="Arial" pitchFamily="34" charset="0"/>
              </a:rPr>
              <a:t>Correspondence activities may be authorized to be conducted via e-mail between meetings. Each correspondence activity should have specified terms of reference. A convener is appointed to moderate the e-mail discussion and prepare a report to a subsequent meeting. A correspondence activity should normally conclude no later than the contribution deadline of the meeting to which it is expected to report.</a:t>
            </a:r>
            <a:endParaRPr lang="en-US" sz="1000" smtClean="0">
              <a:cs typeface="Arial" pitchFamily="34" charset="0"/>
            </a:endParaRPr>
          </a:p>
        </p:txBody>
      </p:sp>
      <p:sp>
        <p:nvSpPr>
          <p:cNvPr id="110596" name="Header Placeholder 3"/>
          <p:cNvSpPr>
            <a:spLocks noGrp="1"/>
          </p:cNvSpPr>
          <p:nvPr>
            <p:ph type="hdr" sz="quarter"/>
          </p:nvPr>
        </p:nvSpPr>
        <p:spPr>
          <a:noFill/>
        </p:spPr>
        <p:txBody>
          <a:bodyPr/>
          <a:lstStyle/>
          <a:p>
            <a:r>
              <a:rPr lang="en-US" smtClean="0"/>
              <a:t>SG and TSAG leadership Tutorial</a:t>
            </a:r>
          </a:p>
        </p:txBody>
      </p:sp>
      <p:sp>
        <p:nvSpPr>
          <p:cNvPr id="110597" name="Footer Placeholder 4"/>
          <p:cNvSpPr>
            <a:spLocks noGrp="1"/>
          </p:cNvSpPr>
          <p:nvPr>
            <p:ph type="ftr" sz="quarter" idx="4"/>
          </p:nvPr>
        </p:nvSpPr>
        <p:spPr>
          <a:noFill/>
        </p:spPr>
        <p:txBody>
          <a:bodyPr/>
          <a:lstStyle/>
          <a:p>
            <a:r>
              <a:rPr lang="en-US" smtClean="0"/>
              <a:t>10-11 Jan 2013, Geneva</a:t>
            </a:r>
          </a:p>
        </p:txBody>
      </p:sp>
      <p:sp>
        <p:nvSpPr>
          <p:cNvPr id="110598" name="Slide Number Placeholder 5"/>
          <p:cNvSpPr>
            <a:spLocks noGrp="1"/>
          </p:cNvSpPr>
          <p:nvPr>
            <p:ph type="sldNum" sz="quarter" idx="5"/>
          </p:nvPr>
        </p:nvSpPr>
        <p:spPr>
          <a:noFill/>
        </p:spPr>
        <p:txBody>
          <a:bodyPr/>
          <a:lstStyle/>
          <a:p>
            <a:fld id="{EC938D69-544A-424B-A831-FBCE488C1F30}" type="slidenum">
              <a:rPr lang="en-US" smtClean="0"/>
              <a:pPr/>
              <a:t>60</a:t>
            </a:fld>
            <a:endParaRPr lang="en-US" smtClean="0"/>
          </a:p>
        </p:txBody>
      </p:sp>
    </p:spTree>
    <p:extLst>
      <p:ext uri="{BB962C8B-B14F-4D97-AF65-F5344CB8AC3E}">
        <p14:creationId xmlns:p14="http://schemas.microsoft.com/office/powerpoint/2010/main" val="309661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8B4215E0-0A6E-4B2E-9096-B55FDDAC1B2B}" type="slidenum">
              <a:rPr lang="en-US" smtClean="0">
                <a:latin typeface="Times New Roman" pitchFamily="18" charset="0"/>
              </a:rPr>
              <a:pPr/>
              <a:t>62</a:t>
            </a:fld>
            <a:endParaRPr lang="en-US" smtClean="0">
              <a:latin typeface="Times New Roman" pitchFamily="18" charset="0"/>
            </a:endParaRPr>
          </a:p>
        </p:txBody>
      </p:sp>
      <p:sp>
        <p:nvSpPr>
          <p:cNvPr id="111619" name="Rectangle 2"/>
          <p:cNvSpPr>
            <a:spLocks noGrp="1" noRot="1" noChangeAspect="1" noChangeArrowheads="1" noTextEdit="1"/>
          </p:cNvSpPr>
          <p:nvPr>
            <p:ph type="sldImg"/>
          </p:nvPr>
        </p:nvSpPr>
        <p:spPr>
          <a:xfrm>
            <a:off x="930275" y="739775"/>
            <a:ext cx="4938713" cy="3703638"/>
          </a:xfrm>
          <a:ln/>
        </p:spPr>
      </p:sp>
      <p:sp>
        <p:nvSpPr>
          <p:cNvPr id="111620" name="Rectangle 3"/>
          <p:cNvSpPr>
            <a:spLocks noGrp="1" noChangeArrowheads="1"/>
          </p:cNvSpPr>
          <p:nvPr>
            <p:ph type="body" idx="1"/>
          </p:nvPr>
        </p:nvSpPr>
        <p:spPr>
          <a:noFill/>
          <a:ln/>
        </p:spPr>
        <p:txBody>
          <a:bodyPr/>
          <a:lstStyle/>
          <a:p>
            <a:pPr eaLnBrk="1" hangingPunct="1"/>
            <a:endParaRPr lang="en-US" smtClean="0">
              <a:cs typeface="Arial" pitchFamily="34" charset="0"/>
            </a:endParaRPr>
          </a:p>
        </p:txBody>
      </p:sp>
    </p:spTree>
    <p:extLst>
      <p:ext uri="{BB962C8B-B14F-4D97-AF65-F5344CB8AC3E}">
        <p14:creationId xmlns:p14="http://schemas.microsoft.com/office/powerpoint/2010/main" val="1074449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685800"/>
            <a:ext cx="6467475" cy="604837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r>
              <a:rPr lang="en-US" sz="1000">
                <a:solidFill>
                  <a:srgbClr val="000000"/>
                </a:solidFill>
              </a:rPr>
              <a:t> </a:t>
            </a:r>
            <a:endParaRPr 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endParaRPr lang="en-GB"/>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endParaRPr lang="en-GB"/>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w="9525">
            <a:noFill/>
            <a:miter lim="800000"/>
            <a:headEnd/>
            <a:tailEnd/>
          </a:ln>
        </p:spPr>
        <p:txBody>
          <a:bodyPr/>
          <a:lstStyle/>
          <a:p>
            <a:endParaRPr lang="en-GB"/>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endParaRPr lang="en-GB"/>
          </a:p>
        </p:txBody>
      </p:sp>
      <p:pic>
        <p:nvPicPr>
          <p:cNvPr id="13" name="Picture 26" descr="Picture1"/>
          <p:cNvPicPr>
            <a:picLocks noChangeAspect="1" noChangeArrowheads="1"/>
          </p:cNvPicPr>
          <p:nvPr userDrawn="1"/>
        </p:nvPicPr>
        <p:blipFill>
          <a:blip r:embed="rId3" cstate="print"/>
          <a:srcRect/>
          <a:stretch>
            <a:fillRect/>
          </a:stretch>
        </p:blipFill>
        <p:spPr bwMode="auto">
          <a:xfrm>
            <a:off x="4122738" y="3132138"/>
            <a:ext cx="896937" cy="592137"/>
          </a:xfrm>
          <a:prstGeom prst="rect">
            <a:avLst/>
          </a:prstGeom>
          <a:noFill/>
          <a:ln w="9525">
            <a:noFill/>
            <a:miter lim="800000"/>
            <a:headEnd/>
            <a:tailEnd/>
          </a:ln>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a:t>Title of presentation</a:t>
            </a:r>
          </a:p>
        </p:txBody>
      </p:sp>
      <p:sp>
        <p:nvSpPr>
          <p:cNvPr id="332810" name="Rectangle 10"/>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Author</a:t>
            </a:r>
          </a:p>
          <a:p>
            <a:r>
              <a:rPr lang="en-US"/>
              <a:t>Organization</a:t>
            </a:r>
          </a:p>
          <a:p>
            <a:r>
              <a:rPr lang="en-US"/>
              <a:t>Country</a:t>
            </a:r>
          </a:p>
          <a:p>
            <a:r>
              <a:rPr lang="en-US"/>
              <a:t>Email</a:t>
            </a:r>
          </a:p>
        </p:txBody>
      </p:sp>
      <p:sp>
        <p:nvSpPr>
          <p:cNvPr id="14" name="Rectangle 4"/>
          <p:cNvSpPr>
            <a:spLocks noGrp="1" noChangeArrowheads="1"/>
          </p:cNvSpPr>
          <p:nvPr>
            <p:ph type="dt" sz="half" idx="10"/>
          </p:nvPr>
        </p:nvSpPr>
        <p:spPr>
          <a:xfrm>
            <a:off x="395288" y="6453188"/>
            <a:ext cx="2160587" cy="268287"/>
          </a:xfrm>
        </p:spPr>
        <p:txBody>
          <a:bodyPr/>
          <a:lstStyle>
            <a:lvl1pPr>
              <a:defRPr/>
            </a:lvl1pPr>
          </a:lstStyle>
          <a:p>
            <a:pPr>
              <a:defRPr/>
            </a:pPr>
            <a:r>
              <a:rPr lang="en-US" dirty="0" err="1" smtClean="0"/>
              <a:t>Hammamet</a:t>
            </a:r>
            <a:r>
              <a:rPr lang="en-US" dirty="0" smtClean="0"/>
              <a:t>, 4 Nov 2016</a:t>
            </a:r>
            <a:endParaRPr lang="en-US" dirty="0"/>
          </a:p>
        </p:txBody>
      </p:sp>
      <p:sp>
        <p:nvSpPr>
          <p:cNvPr id="15" name="Footer Placeholder 7"/>
          <p:cNvSpPr>
            <a:spLocks noGrp="1"/>
          </p:cNvSpPr>
          <p:nvPr>
            <p:ph type="ftr" sz="quarter" idx="11"/>
          </p:nvPr>
        </p:nvSpPr>
        <p:spPr/>
        <p:txBody>
          <a:bodyPr/>
          <a:lstStyle>
            <a:lvl1pPr algn="ctr">
              <a:defRPr sz="1200">
                <a:solidFill>
                  <a:schemeClr val="tx1">
                    <a:tint val="75000"/>
                  </a:schemeClr>
                </a:solidFill>
              </a:defRPr>
            </a:lvl1pPr>
          </a:lstStyle>
          <a:p>
            <a:pPr>
              <a:defRPr/>
            </a:pPr>
            <a:r>
              <a:rPr lang="en-US" dirty="0"/>
              <a:t>SG and TSAG Leadership Tutorial</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885562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with logos">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274764067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ally blank no logo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45694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3869508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3897428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224637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3742272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err="1" smtClean="0"/>
              <a:t>Hammamet</a:t>
            </a:r>
            <a:r>
              <a:rPr lang="en-US" dirty="0" smtClean="0"/>
              <a:t>, 4 Nov 2016</a:t>
            </a:r>
            <a:endParaRPr lang="en-US" dirty="0"/>
          </a:p>
        </p:txBody>
      </p:sp>
      <p:sp>
        <p:nvSpPr>
          <p:cNvPr id="5" name="Rectangle 36"/>
          <p:cNvSpPr>
            <a:spLocks noGrp="1" noChangeArrowheads="1"/>
          </p:cNvSpPr>
          <p:nvPr>
            <p:ph type="sldNum" sz="quarter" idx="11"/>
          </p:nvPr>
        </p:nvSpPr>
        <p:spPr>
          <a:ln/>
        </p:spPr>
        <p:txBody>
          <a:bodyPr/>
          <a:lstStyle>
            <a:lvl1pPr>
              <a:defRPr/>
            </a:lvl1pPr>
          </a:lstStyle>
          <a:p>
            <a:pPr>
              <a:defRPr/>
            </a:pPr>
            <a:fld id="{B90E4740-FB9E-4E6F-A81C-43E7C002F81B}" type="slidenum">
              <a:rPr lang="en-US"/>
              <a:pPr>
                <a:defRPr/>
              </a:pPr>
              <a:t>‹#›</a:t>
            </a:fld>
            <a:endParaRPr lang="en-US" dirty="0"/>
          </a:p>
        </p:txBody>
      </p:sp>
      <p:sp>
        <p:nvSpPr>
          <p:cNvPr id="6" name="Footer Placeholder 7"/>
          <p:cNvSpPr>
            <a:spLocks noGrp="1"/>
          </p:cNvSpPr>
          <p:nvPr>
            <p:ph type="ftr" sz="quarter" idx="12"/>
          </p:nvPr>
        </p:nvSpPr>
        <p:spPr/>
        <p:txBody>
          <a:bodyPr/>
          <a:lstStyle>
            <a:lvl1pPr>
              <a:defRPr/>
            </a:lvl1pPr>
          </a:lstStyle>
          <a:p>
            <a:pPr>
              <a:defRPr/>
            </a:pPr>
            <a:r>
              <a:rPr lang="en-US"/>
              <a:t>SG and TSAG Leadership Tutorial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dirty="0" err="1" smtClean="0"/>
              <a:t>Hammamet</a:t>
            </a:r>
            <a:r>
              <a:rPr lang="en-US" dirty="0" smtClean="0"/>
              <a:t>, 4 Nov 2016</a:t>
            </a:r>
            <a:endParaRPr lang="en-US" dirty="0"/>
          </a:p>
        </p:txBody>
      </p:sp>
      <p:sp>
        <p:nvSpPr>
          <p:cNvPr id="6" name="Rectangle 36"/>
          <p:cNvSpPr>
            <a:spLocks noGrp="1" noChangeArrowheads="1"/>
          </p:cNvSpPr>
          <p:nvPr>
            <p:ph type="sldNum" sz="quarter" idx="11"/>
          </p:nvPr>
        </p:nvSpPr>
        <p:spPr>
          <a:ln/>
        </p:spPr>
        <p:txBody>
          <a:bodyPr/>
          <a:lstStyle>
            <a:lvl1pPr>
              <a:defRPr/>
            </a:lvl1pPr>
          </a:lstStyle>
          <a:p>
            <a:pPr>
              <a:defRPr/>
            </a:pPr>
            <a:fld id="{2DE5C986-6071-47F2-A332-5BDA238916B4}" type="slidenum">
              <a:rPr lang="en-US"/>
              <a:pPr>
                <a:defRPr/>
              </a:pPr>
              <a:t>‹#›</a:t>
            </a:fld>
            <a:endParaRPr lang="en-US" dirty="0"/>
          </a:p>
        </p:txBody>
      </p:sp>
      <p:sp>
        <p:nvSpPr>
          <p:cNvPr id="7" name="Footer Placeholder 7"/>
          <p:cNvSpPr>
            <a:spLocks noGrp="1"/>
          </p:cNvSpPr>
          <p:nvPr>
            <p:ph type="ftr" sz="quarter" idx="12"/>
          </p:nvPr>
        </p:nvSpPr>
        <p:spPr/>
        <p:txBody>
          <a:bodyPr/>
          <a:lstStyle>
            <a:lvl1pPr>
              <a:defRPr/>
            </a:lvl1pPr>
          </a:lstStyle>
          <a:p>
            <a:pPr>
              <a:defRPr/>
            </a:pPr>
            <a:r>
              <a:rPr lang="en-US"/>
              <a:t>SG and TSAG Leadership Tutorial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685800"/>
            <a:ext cx="6467475" cy="6048375"/>
          </a:xfrm>
          <a:prstGeom prst="rect">
            <a:avLst/>
          </a:prstGeom>
          <a:noFill/>
          <a:ln w="9525">
            <a:noFill/>
            <a:miter lim="800000"/>
            <a:headEnd/>
            <a:tailEnd/>
          </a:ln>
        </p:spPr>
      </p:pic>
      <p:sp>
        <p:nvSpPr>
          <p:cNvPr id="5" name="Text Box 6"/>
          <p:cNvSpPr txBox="1">
            <a:spLocks noChangeArrowheads="1"/>
          </p:cNvSpPr>
          <p:nvPr/>
        </p:nvSpPr>
        <p:spPr bwMode="auto">
          <a:xfrm>
            <a:off x="8027988" y="6237288"/>
            <a:ext cx="1841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rgbClr val="FFFFFF"/>
                </a:solidFill>
                <a:latin typeface="Univers" pitchFamily="34" charset="0"/>
              </a:rPr>
              <a:t/>
            </a:r>
            <a:br>
              <a:rPr lang="en-US" sz="1000" smtClean="0">
                <a:solidFill>
                  <a:srgbClr val="FFFFFF"/>
                </a:solidFill>
                <a:latin typeface="Univers" pitchFamily="34" charset="0"/>
              </a:rPr>
            </a:br>
            <a:endParaRPr lang="en-US" sz="1000" smtClean="0">
              <a:solidFill>
                <a:srgbClr val="FFFFFF"/>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r>
              <a:rPr lang="en-US" sz="1200" b="1">
                <a:solidFill>
                  <a:srgbClr val="0C4B84"/>
                </a:solidFill>
              </a:rPr>
              <a:t> </a:t>
            </a:r>
            <a:endParaRPr lang="en-US" sz="2400">
              <a:solidFill>
                <a:srgbClr val="000000"/>
              </a:solidFill>
            </a:endParaRPr>
          </a:p>
        </p:txBody>
      </p:sp>
      <p:sp>
        <p:nvSpPr>
          <p:cNvPr id="7" name="Rectangle 8"/>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r>
              <a:rPr lang="en-US" sz="1200" b="1">
                <a:solidFill>
                  <a:srgbClr val="0C4B84"/>
                </a:solidFill>
              </a:rPr>
              <a:t> </a:t>
            </a:r>
            <a:endParaRPr lang="en-US" sz="2400">
              <a:solidFill>
                <a:srgbClr val="000000"/>
              </a:solidFill>
            </a:endParaRPr>
          </a:p>
        </p:txBody>
      </p:sp>
      <p:sp>
        <p:nvSpPr>
          <p:cNvPr id="8" name="Rectangle 9"/>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r>
              <a:rPr lang="en-US" sz="1000">
                <a:solidFill>
                  <a:srgbClr val="000000"/>
                </a:solidFill>
              </a:rPr>
              <a:t> </a:t>
            </a:r>
            <a:endParaRPr lang="en-US" sz="2400">
              <a:solidFill>
                <a:srgbClr val="000000"/>
              </a:solidFill>
            </a:endParaRPr>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endParaRPr lang="en-GB">
              <a:solidFill>
                <a:srgbClr val="000000"/>
              </a:solidFill>
            </a:endParaRPr>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endParaRPr lang="en-GB">
              <a:solidFill>
                <a:srgbClr val="000000"/>
              </a:solidFill>
            </a:endParaRPr>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w="9525">
            <a:noFill/>
            <a:miter lim="800000"/>
            <a:headEnd/>
            <a:tailEnd/>
          </a:ln>
        </p:spPr>
        <p:txBody>
          <a:bodyPr/>
          <a:lstStyle/>
          <a:p>
            <a:endParaRPr lang="en-GB">
              <a:solidFill>
                <a:srgbClr val="000000"/>
              </a:solidFill>
            </a:endParaRPr>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w="9525">
            <a:noFill/>
            <a:miter lim="800000"/>
            <a:headEnd/>
            <a:tailEnd/>
          </a:ln>
        </p:spPr>
        <p:txBody>
          <a:bodyPr/>
          <a:lstStyle/>
          <a:p>
            <a:endParaRPr lang="en-GB">
              <a:solidFill>
                <a:srgbClr val="000000"/>
              </a:solidFill>
            </a:endParaRPr>
          </a:p>
        </p:txBody>
      </p:sp>
      <p:pic>
        <p:nvPicPr>
          <p:cNvPr id="13" name="Picture 26" descr="Picture1"/>
          <p:cNvPicPr>
            <a:picLocks noChangeAspect="1" noChangeArrowheads="1"/>
          </p:cNvPicPr>
          <p:nvPr userDrawn="1"/>
        </p:nvPicPr>
        <p:blipFill>
          <a:blip r:embed="rId3" cstate="print"/>
          <a:srcRect/>
          <a:stretch>
            <a:fillRect/>
          </a:stretch>
        </p:blipFill>
        <p:spPr bwMode="auto">
          <a:xfrm>
            <a:off x="4122738" y="3132138"/>
            <a:ext cx="896937" cy="592137"/>
          </a:xfrm>
          <a:prstGeom prst="rect">
            <a:avLst/>
          </a:prstGeom>
          <a:noFill/>
          <a:ln w="9525">
            <a:noFill/>
            <a:miter lim="800000"/>
            <a:headEnd/>
            <a:tailEnd/>
          </a:ln>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a:t>Title of presentation</a:t>
            </a:r>
          </a:p>
        </p:txBody>
      </p:sp>
      <p:sp>
        <p:nvSpPr>
          <p:cNvPr id="332810" name="Rectangle 10"/>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Author</a:t>
            </a:r>
          </a:p>
          <a:p>
            <a:r>
              <a:rPr lang="en-US"/>
              <a:t>Organization</a:t>
            </a:r>
          </a:p>
          <a:p>
            <a:r>
              <a:rPr lang="en-US"/>
              <a:t>Country</a:t>
            </a:r>
          </a:p>
          <a:p>
            <a:r>
              <a:rPr lang="en-US"/>
              <a:t>Email</a:t>
            </a:r>
          </a:p>
        </p:txBody>
      </p:sp>
      <p:sp>
        <p:nvSpPr>
          <p:cNvPr id="14" name="Rectangle 4"/>
          <p:cNvSpPr>
            <a:spLocks noGrp="1" noChangeArrowheads="1"/>
          </p:cNvSpPr>
          <p:nvPr>
            <p:ph type="dt" sz="half" idx="10"/>
          </p:nvPr>
        </p:nvSpPr>
        <p:spPr>
          <a:xfrm>
            <a:off x="395288" y="6453188"/>
            <a:ext cx="2160587" cy="268287"/>
          </a:xfrm>
        </p:spPr>
        <p:txBody>
          <a:bodyPr/>
          <a:lstStyle>
            <a:lvl1pPr>
              <a:defRPr/>
            </a:lvl1pPr>
          </a:lstStyle>
          <a:p>
            <a:pPr>
              <a:defRPr/>
            </a:pPr>
            <a:r>
              <a:rPr lang="en-US" dirty="0" err="1" smtClean="0">
                <a:solidFill>
                  <a:srgbClr val="000000"/>
                </a:solidFill>
              </a:rPr>
              <a:t>Hammamet</a:t>
            </a:r>
            <a:r>
              <a:rPr lang="en-US" dirty="0" smtClean="0">
                <a:solidFill>
                  <a:srgbClr val="000000"/>
                </a:solidFill>
              </a:rPr>
              <a:t>, 4 Nov 2016</a:t>
            </a:r>
            <a:endParaRPr lang="en-US" dirty="0">
              <a:solidFill>
                <a:srgbClr val="000000"/>
              </a:solidFill>
            </a:endParaRPr>
          </a:p>
        </p:txBody>
      </p:sp>
      <p:sp>
        <p:nvSpPr>
          <p:cNvPr id="15" name="Footer Placeholder 7"/>
          <p:cNvSpPr>
            <a:spLocks noGrp="1"/>
          </p:cNvSpPr>
          <p:nvPr>
            <p:ph type="ftr" sz="quarter" idx="11"/>
          </p:nvPr>
        </p:nvSpPr>
        <p:spPr/>
        <p:txBody>
          <a:bodyPr/>
          <a:lstStyle>
            <a:lvl1pPr algn="ctr">
              <a:defRPr sz="1200">
                <a:solidFill>
                  <a:schemeClr val="tx1">
                    <a:tint val="75000"/>
                  </a:schemeClr>
                </a:solidFill>
              </a:defRPr>
            </a:lvl1pPr>
          </a:lstStyle>
          <a:p>
            <a:pPr>
              <a:defRPr/>
            </a:pPr>
            <a:r>
              <a:rPr lang="en-US" dirty="0">
                <a:solidFill>
                  <a:srgbClr val="000000">
                    <a:tint val="75000"/>
                  </a:srgbClr>
                </a:solidFill>
              </a:rPr>
              <a:t>SG and TSAG Leadership Tutorial</a:t>
            </a:r>
          </a:p>
        </p:txBody>
      </p:sp>
    </p:spTree>
    <p:extLst>
      <p:ext uri="{BB962C8B-B14F-4D97-AF65-F5344CB8AC3E}">
        <p14:creationId xmlns:p14="http://schemas.microsoft.com/office/powerpoint/2010/main" val="3338970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dirty="0" err="1" smtClean="0">
                <a:solidFill>
                  <a:srgbClr val="000000"/>
                </a:solidFill>
              </a:rPr>
              <a:t>Hammamet</a:t>
            </a:r>
            <a:r>
              <a:rPr lang="en-US" dirty="0" smtClean="0">
                <a:solidFill>
                  <a:srgbClr val="000000"/>
                </a:solidFill>
              </a:rPr>
              <a:t>, 4 Nov 2016</a:t>
            </a:r>
            <a:endParaRPr lang="en-US" dirty="0">
              <a:solidFill>
                <a:srgbClr val="000000"/>
              </a:solidFill>
            </a:endParaRPr>
          </a:p>
        </p:txBody>
      </p:sp>
      <p:sp>
        <p:nvSpPr>
          <p:cNvPr id="5" name="Rectangle 36"/>
          <p:cNvSpPr>
            <a:spLocks noGrp="1" noChangeArrowheads="1"/>
          </p:cNvSpPr>
          <p:nvPr>
            <p:ph type="sldNum" sz="quarter" idx="11"/>
          </p:nvPr>
        </p:nvSpPr>
        <p:spPr>
          <a:ln/>
        </p:spPr>
        <p:txBody>
          <a:bodyPr/>
          <a:lstStyle>
            <a:lvl1pPr>
              <a:defRPr/>
            </a:lvl1pPr>
          </a:lstStyle>
          <a:p>
            <a:pPr>
              <a:defRPr/>
            </a:pPr>
            <a:fld id="{B90E4740-FB9E-4E6F-A81C-43E7C002F81B}" type="slidenum">
              <a:rPr lang="en-US">
                <a:solidFill>
                  <a:srgbClr val="000000"/>
                </a:solidFill>
              </a:rPr>
              <a:pPr>
                <a:defRPr/>
              </a:pPr>
              <a:t>‹#›</a:t>
            </a:fld>
            <a:endParaRPr lang="en-US" dirty="0">
              <a:solidFill>
                <a:srgbClr val="000000"/>
              </a:solidFill>
            </a:endParaRPr>
          </a:p>
        </p:txBody>
      </p:sp>
      <p:sp>
        <p:nvSpPr>
          <p:cNvPr id="6" name="Footer Placeholder 7"/>
          <p:cNvSpPr>
            <a:spLocks noGrp="1"/>
          </p:cNvSpPr>
          <p:nvPr>
            <p:ph type="ftr" sz="quarter" idx="12"/>
          </p:nvPr>
        </p:nvSpPr>
        <p:spPr/>
        <p:txBody>
          <a:bodyPr/>
          <a:lstStyle>
            <a:lvl1pPr>
              <a:defRPr/>
            </a:lvl1pPr>
          </a:lstStyle>
          <a:p>
            <a:pPr>
              <a:defRPr/>
            </a:pPr>
            <a:r>
              <a:rPr lang="en-US">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316964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dirty="0" err="1" smtClean="0">
                <a:solidFill>
                  <a:srgbClr val="000000"/>
                </a:solidFill>
              </a:rPr>
              <a:t>Hammamet</a:t>
            </a:r>
            <a:r>
              <a:rPr lang="en-US" dirty="0" smtClean="0">
                <a:solidFill>
                  <a:srgbClr val="000000"/>
                </a:solidFill>
              </a:rPr>
              <a:t>, 4 Nov 2016</a:t>
            </a:r>
            <a:endParaRPr lang="en-US" dirty="0">
              <a:solidFill>
                <a:srgbClr val="000000"/>
              </a:solidFill>
            </a:endParaRPr>
          </a:p>
        </p:txBody>
      </p:sp>
      <p:sp>
        <p:nvSpPr>
          <p:cNvPr id="6" name="Rectangle 36"/>
          <p:cNvSpPr>
            <a:spLocks noGrp="1" noChangeArrowheads="1"/>
          </p:cNvSpPr>
          <p:nvPr>
            <p:ph type="sldNum" sz="quarter" idx="11"/>
          </p:nvPr>
        </p:nvSpPr>
        <p:spPr>
          <a:ln/>
        </p:spPr>
        <p:txBody>
          <a:bodyPr/>
          <a:lstStyle>
            <a:lvl1pPr>
              <a:defRPr/>
            </a:lvl1pPr>
          </a:lstStyle>
          <a:p>
            <a:pPr>
              <a:defRPr/>
            </a:pPr>
            <a:fld id="{2DE5C986-6071-47F2-A332-5BDA238916B4}" type="slidenum">
              <a:rPr lang="en-US">
                <a:solidFill>
                  <a:srgbClr val="000000"/>
                </a:solidFill>
              </a:rPr>
              <a:pPr>
                <a:defRPr/>
              </a:pPr>
              <a:t>‹#›</a:t>
            </a:fld>
            <a:endParaRPr lang="en-US" dirty="0">
              <a:solidFill>
                <a:srgbClr val="000000"/>
              </a:solidFill>
            </a:endParaRPr>
          </a:p>
        </p:txBody>
      </p:sp>
      <p:sp>
        <p:nvSpPr>
          <p:cNvPr id="7" name="Footer Placeholder 7"/>
          <p:cNvSpPr>
            <a:spLocks noGrp="1"/>
          </p:cNvSpPr>
          <p:nvPr>
            <p:ph type="ftr" sz="quarter" idx="12"/>
          </p:nvPr>
        </p:nvSpPr>
        <p:spPr/>
        <p:txBody>
          <a:bodyPr/>
          <a:lstStyle>
            <a:lvl1pPr>
              <a:defRPr/>
            </a:lvl1pPr>
          </a:lstStyle>
          <a:p>
            <a:pPr>
              <a:defRPr/>
            </a:pPr>
            <a:r>
              <a:rPr lang="en-US">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3985528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500" b="1">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3922857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3447658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30445498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image" Target="../media/image6.jp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heme" Target="../theme/theme3.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5" cstate="print">
            <a:grayscl/>
          </a:blip>
          <a:srcRect l="6723" b="12773"/>
          <a:stretch>
            <a:fillRect/>
          </a:stretch>
        </p:blipFill>
        <p:spPr bwMode="auto">
          <a:xfrm>
            <a:off x="0" y="708025"/>
            <a:ext cx="6443663" cy="6026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395288" y="6308725"/>
            <a:ext cx="2305050" cy="3127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defRPr>
            </a:lvl1pPr>
          </a:lstStyle>
          <a:p>
            <a:pPr>
              <a:defRPr/>
            </a:pPr>
            <a:r>
              <a:rPr lang="en-US" dirty="0" err="1" smtClean="0"/>
              <a:t>Hammamet</a:t>
            </a:r>
            <a:r>
              <a:rPr lang="en-US" dirty="0" smtClean="0"/>
              <a:t>, 4 Nov 2016</a:t>
            </a:r>
            <a:endParaRPr lang="en-US" dirty="0"/>
          </a:p>
        </p:txBody>
      </p:sp>
      <p:sp>
        <p:nvSpPr>
          <p:cNvPr id="1060" name="Rectangle 36"/>
          <p:cNvSpPr>
            <a:spLocks noGrp="1" noChangeArrowheads="1"/>
          </p:cNvSpPr>
          <p:nvPr>
            <p:ph type="sldNum" sz="quarter" idx="4"/>
          </p:nvPr>
        </p:nvSpPr>
        <p:spPr bwMode="auto">
          <a:xfrm>
            <a:off x="8101013" y="6237288"/>
            <a:ext cx="574675"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01180EE-F5D7-4D0A-AB4C-A5B5FE304382}" type="slidenum">
              <a:rPr lang="en-US"/>
              <a:pPr>
                <a:defRPr/>
              </a:pPr>
              <a:t>‹#›</a:t>
            </a:fld>
            <a:endParaRPr lang="en-US" dirty="0"/>
          </a:p>
        </p:txBody>
      </p:sp>
      <p:sp>
        <p:nvSpPr>
          <p:cNvPr id="1030"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Footer Placeholder 7"/>
          <p:cNvSpPr>
            <a:spLocks noGrp="1"/>
          </p:cNvSpPr>
          <p:nvPr>
            <p:ph type="ftr" sz="quarter" idx="3"/>
          </p:nvPr>
        </p:nvSpPr>
        <p:spPr>
          <a:xfrm>
            <a:off x="3059113" y="6308725"/>
            <a:ext cx="4105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SG and TSAG Leadership Tutorial</a:t>
            </a:r>
            <a:endParaRPr lang="en-US" dirty="0"/>
          </a:p>
        </p:txBody>
      </p:sp>
    </p:spTree>
  </p:cSld>
  <p:clrMap bg1="lt1" tx1="dk1" bg2="lt2" tx2="dk2" accent1="accent1" accent2="accent2" accent3="accent3" accent4="accent4" accent5="accent5" accent6="accent6" hlink="hlink" folHlink="folHlink"/>
  <p:sldLayoutIdLst>
    <p:sldLayoutId id="2147483795" r:id="rId1"/>
    <p:sldLayoutId id="2147483785" r:id="rId2"/>
    <p:sldLayoutId id="2147483787"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6"/>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7"/>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6"/>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7"/>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6"/>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6"/>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6"/>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6"/>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6"/>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5" cstate="print"/>
          <a:srcRect l="6723" b="12773"/>
          <a:stretch>
            <a:fillRect/>
          </a:stretch>
        </p:blipFill>
        <p:spPr bwMode="auto">
          <a:xfrm>
            <a:off x="0" y="708025"/>
            <a:ext cx="6443663" cy="6026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0" y="0"/>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395288" y="6308725"/>
            <a:ext cx="2305050" cy="3127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defRPr>
            </a:lvl1pPr>
          </a:lstStyle>
          <a:p>
            <a:pPr>
              <a:defRPr/>
            </a:pPr>
            <a:r>
              <a:rPr lang="en-US" dirty="0" err="1" smtClean="0">
                <a:solidFill>
                  <a:srgbClr val="000000"/>
                </a:solidFill>
              </a:rPr>
              <a:t>Hammamet</a:t>
            </a:r>
            <a:r>
              <a:rPr lang="en-US" dirty="0" smtClean="0">
                <a:solidFill>
                  <a:srgbClr val="000000"/>
                </a:solidFill>
              </a:rPr>
              <a:t>, 4 Nov 2016</a:t>
            </a:r>
            <a:endParaRPr lang="en-US" dirty="0">
              <a:solidFill>
                <a:srgbClr val="000000"/>
              </a:solidFill>
            </a:endParaRPr>
          </a:p>
        </p:txBody>
      </p:sp>
      <p:sp>
        <p:nvSpPr>
          <p:cNvPr id="1060" name="Rectangle 36"/>
          <p:cNvSpPr>
            <a:spLocks noGrp="1" noChangeArrowheads="1"/>
          </p:cNvSpPr>
          <p:nvPr>
            <p:ph type="sldNum" sz="quarter" idx="4"/>
          </p:nvPr>
        </p:nvSpPr>
        <p:spPr bwMode="auto">
          <a:xfrm>
            <a:off x="8101013" y="6237288"/>
            <a:ext cx="574675"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01180EE-F5D7-4D0A-AB4C-A5B5FE304382}" type="slidenum">
              <a:rPr lang="en-US">
                <a:solidFill>
                  <a:srgbClr val="000000"/>
                </a:solidFill>
              </a:rPr>
              <a:pPr>
                <a:defRPr/>
              </a:pPr>
              <a:t>‹#›</a:t>
            </a:fld>
            <a:endParaRPr lang="en-US" dirty="0">
              <a:solidFill>
                <a:srgbClr val="000000"/>
              </a:solidFill>
            </a:endParaRPr>
          </a:p>
        </p:txBody>
      </p:sp>
      <p:sp>
        <p:nvSpPr>
          <p:cNvPr id="1030" name="Rectangle 37"/>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Footer Placeholder 7"/>
          <p:cNvSpPr>
            <a:spLocks noGrp="1"/>
          </p:cNvSpPr>
          <p:nvPr>
            <p:ph type="ftr" sz="quarter" idx="3"/>
          </p:nvPr>
        </p:nvSpPr>
        <p:spPr>
          <a:xfrm>
            <a:off x="3059113" y="6308725"/>
            <a:ext cx="4105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3418004926"/>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6"/>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7"/>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6"/>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7"/>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6"/>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6"/>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6"/>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6"/>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6"/>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pPr defTabSz="457200" eaLnBrk="1" fontAlgn="auto" hangingPunct="1">
              <a:spcBef>
                <a:spcPts val="0"/>
              </a:spcBef>
              <a:spcAft>
                <a:spcPts val="0"/>
              </a:spcAft>
            </a:pPr>
            <a:fld id="{283C63E4-F9BE-C24A-B4FF-309EB18BA564}" type="slidenum">
              <a:rPr lang="en-US" smtClean="0">
                <a:solidFill>
                  <a:srgbClr val="4F81BD">
                    <a:lumMod val="60000"/>
                    <a:lumOff val="40000"/>
                  </a:srgbClr>
                </a:solidFill>
                <a:latin typeface="Calibri"/>
              </a:rPr>
              <a:pPr defTabSz="457200" eaLnBrk="1" fontAlgn="auto" hangingPunct="1">
                <a:spcBef>
                  <a:spcPts val="0"/>
                </a:spcBef>
                <a:spcAft>
                  <a:spcPts val="0"/>
                </a:spcAft>
              </a:pPr>
              <a:t>‹#›</a:t>
            </a:fld>
            <a:endParaRPr lang="en-US" dirty="0">
              <a:solidFill>
                <a:srgbClr val="4F81BD">
                  <a:lumMod val="60000"/>
                  <a:lumOff val="40000"/>
                </a:srgbClr>
              </a:solidFill>
              <a:latin typeface="Calibri"/>
            </a:endParaRPr>
          </a:p>
        </p:txBody>
      </p:sp>
    </p:spTree>
    <p:extLst>
      <p:ext uri="{BB962C8B-B14F-4D97-AF65-F5344CB8AC3E}">
        <p14:creationId xmlns:p14="http://schemas.microsoft.com/office/powerpoint/2010/main" val="2967805373"/>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Lst>
  <p:timing>
    <p:tnLst>
      <p:par>
        <p:cTn id="1" dur="indefinite" restart="never" nodeType="tmRoot"/>
      </p:par>
    </p:tnLst>
  </p:timing>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dt" sz="quarter" idx="10"/>
          </p:nvPr>
        </p:nvSpPr>
        <p:spPr>
          <a:xfrm>
            <a:off x="395288" y="6329363"/>
            <a:ext cx="2160587" cy="268287"/>
          </a:xfrm>
          <a:noFill/>
        </p:spPr>
        <p:txBody>
          <a:bodyPr/>
          <a:lstStyle/>
          <a:p>
            <a:r>
              <a:rPr lang="en-US" dirty="0" err="1" smtClean="0"/>
              <a:t>Hammamet</a:t>
            </a:r>
            <a:r>
              <a:rPr lang="en-US" dirty="0" smtClean="0"/>
              <a:t>, 4 Nov 2016</a:t>
            </a:r>
          </a:p>
        </p:txBody>
      </p:sp>
      <p:sp>
        <p:nvSpPr>
          <p:cNvPr id="4099" name="Rectangle 10"/>
          <p:cNvSpPr>
            <a:spLocks noGrp="1" noChangeArrowheads="1"/>
          </p:cNvSpPr>
          <p:nvPr>
            <p:ph type="ctrTitle"/>
          </p:nvPr>
        </p:nvSpPr>
        <p:spPr/>
        <p:txBody>
          <a:bodyPr/>
          <a:lstStyle/>
          <a:p>
            <a:r>
              <a:rPr lang="en-US" dirty="0"/>
              <a:t>​Summary of Significant </a:t>
            </a:r>
            <a:r>
              <a:rPr lang="en-US" dirty="0" smtClean="0"/>
              <a:t>Changes </a:t>
            </a:r>
            <a:r>
              <a:rPr lang="en-US" dirty="0"/>
              <a:t>in WTSA-16 </a:t>
            </a:r>
            <a:r>
              <a:rPr lang="en-US" dirty="0" smtClean="0"/>
              <a:t/>
            </a:r>
            <a:br>
              <a:rPr lang="en-US" dirty="0" smtClean="0"/>
            </a:br>
            <a:r>
              <a:rPr lang="en-US" dirty="0" smtClean="0">
                <a:solidFill>
                  <a:srgbClr val="C00000"/>
                </a:solidFill>
              </a:rPr>
              <a:t>-</a:t>
            </a:r>
            <a:r>
              <a:rPr lang="en-US" dirty="0" smtClean="0"/>
              <a:t> </a:t>
            </a:r>
            <a:r>
              <a:rPr lang="en-US" dirty="0" smtClean="0">
                <a:solidFill>
                  <a:srgbClr val="C00000"/>
                </a:solidFill>
              </a:rPr>
              <a:t>What’s new</a:t>
            </a:r>
            <a:endParaRPr lang="en-US" dirty="0" smtClean="0"/>
          </a:p>
        </p:txBody>
      </p:sp>
      <p:sp>
        <p:nvSpPr>
          <p:cNvPr id="4100" name="Rectangle 11"/>
          <p:cNvSpPr>
            <a:spLocks noGrp="1" noChangeArrowheads="1"/>
          </p:cNvSpPr>
          <p:nvPr>
            <p:ph type="subTitle" idx="1"/>
          </p:nvPr>
        </p:nvSpPr>
        <p:spPr>
          <a:xfrm>
            <a:off x="539552" y="4233862"/>
            <a:ext cx="8064698" cy="1752600"/>
          </a:xfrm>
        </p:spPr>
        <p:txBody>
          <a:bodyPr/>
          <a:lstStyle/>
          <a:p>
            <a:r>
              <a:rPr lang="en-GB" dirty="0" smtClean="0"/>
              <a:t>Xiaoya</a:t>
            </a:r>
          </a:p>
          <a:p>
            <a:r>
              <a:rPr lang="en-GB" sz="2800" dirty="0" smtClean="0"/>
              <a:t>Head, WTSA Programmes Division</a:t>
            </a:r>
          </a:p>
          <a:p>
            <a:r>
              <a:rPr lang="en-GB" dirty="0" smtClean="0"/>
              <a:t>ITU-TSB</a:t>
            </a:r>
            <a:endParaRPr lang="en-US" dirty="0" smtClean="0"/>
          </a:p>
        </p:txBody>
      </p:sp>
      <p:sp>
        <p:nvSpPr>
          <p:cNvPr id="4101" name="Rectangle 13"/>
          <p:cNvSpPr>
            <a:spLocks noChangeArrowheads="1"/>
          </p:cNvSpPr>
          <p:nvPr/>
        </p:nvSpPr>
        <p:spPr bwMode="auto">
          <a:xfrm>
            <a:off x="0" y="404813"/>
            <a:ext cx="9144000" cy="1655762"/>
          </a:xfrm>
          <a:prstGeom prst="rect">
            <a:avLst/>
          </a:prstGeom>
          <a:noFill/>
          <a:ln w="9525">
            <a:noFill/>
            <a:miter lim="800000"/>
            <a:headEnd/>
            <a:tailEnd/>
          </a:ln>
        </p:spPr>
        <p:txBody>
          <a:bodyPr anchor="ctr"/>
          <a:lstStyle/>
          <a:p>
            <a:pPr algn="ctr">
              <a:lnSpc>
                <a:spcPct val="80000"/>
              </a:lnSpc>
            </a:pPr>
            <a:r>
              <a:rPr lang="en-US" sz="2400" b="1" dirty="0">
                <a:solidFill>
                  <a:schemeClr val="bg2"/>
                </a:solidFill>
              </a:rPr>
              <a:t>ITU-T Study Group and TSAG Leadership Tutorial</a:t>
            </a:r>
            <a:br>
              <a:rPr lang="en-US" sz="2400" b="1" dirty="0">
                <a:solidFill>
                  <a:schemeClr val="bg2"/>
                </a:solidFill>
              </a:rPr>
            </a:br>
            <a:r>
              <a:rPr lang="en-US" sz="2400" b="1" dirty="0">
                <a:solidFill>
                  <a:schemeClr val="bg2"/>
                </a:solidFill>
              </a:rPr>
              <a:t/>
            </a:r>
            <a:br>
              <a:rPr lang="en-US" sz="2400" b="1" dirty="0">
                <a:solidFill>
                  <a:schemeClr val="bg2"/>
                </a:solidFill>
              </a:rPr>
            </a:br>
            <a:r>
              <a:rPr lang="en-US" sz="1800" b="1" dirty="0" smtClean="0">
                <a:solidFill>
                  <a:schemeClr val="bg2"/>
                </a:solidFill>
              </a:rPr>
              <a:t>(</a:t>
            </a:r>
            <a:r>
              <a:rPr lang="en-US" sz="1800" b="1" dirty="0" err="1" smtClean="0">
                <a:solidFill>
                  <a:schemeClr val="bg2"/>
                </a:solidFill>
              </a:rPr>
              <a:t>Hammamet</a:t>
            </a:r>
            <a:r>
              <a:rPr lang="en-US" sz="1800" b="1" dirty="0" smtClean="0">
                <a:solidFill>
                  <a:schemeClr val="bg2"/>
                </a:solidFill>
              </a:rPr>
              <a:t>, 4 November 2016 </a:t>
            </a:r>
            <a:r>
              <a:rPr lang="en-US" sz="1800" b="1" dirty="0">
                <a:solidFill>
                  <a:schemeClr val="bg2"/>
                </a:solidFill>
              </a:rPr>
              <a:t>)</a:t>
            </a:r>
          </a:p>
        </p:txBody>
      </p:sp>
      <p:pic>
        <p:nvPicPr>
          <p:cNvPr id="4102" name="Picture 16" descr="ITUseries"/>
          <p:cNvPicPr>
            <a:picLocks noChangeAspect="1" noChangeArrowheads="1"/>
          </p:cNvPicPr>
          <p:nvPr/>
        </p:nvPicPr>
        <p:blipFill>
          <a:blip r:embed="rId3" cstate="print"/>
          <a:srcRect t="17264" b="69327"/>
          <a:stretch>
            <a:fillRect/>
          </a:stretch>
        </p:blipFill>
        <p:spPr bwMode="auto">
          <a:xfrm>
            <a:off x="6877050" y="6027738"/>
            <a:ext cx="1727200" cy="652462"/>
          </a:xfrm>
          <a:prstGeom prst="rect">
            <a:avLst/>
          </a:prstGeom>
          <a:noFill/>
          <a:ln w="9525">
            <a:noFill/>
            <a:miter lim="800000"/>
            <a:headEnd/>
            <a:tailEnd/>
          </a:ln>
        </p:spPr>
      </p:pic>
      <p:sp>
        <p:nvSpPr>
          <p:cNvPr id="4103" name="AutoShape 18"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4104" name="AutoShape 20"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4105" name="AutoShape 22"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4106" name="AutoShape 24" descr="image002"/>
          <p:cNvSpPr>
            <a:spLocks noChangeAspect="1" noChangeArrowheads="1"/>
          </p:cNvSpPr>
          <p:nvPr/>
        </p:nvSpPr>
        <p:spPr bwMode="auto">
          <a:xfrm>
            <a:off x="3857625" y="2928938"/>
            <a:ext cx="1428750" cy="1000125"/>
          </a:xfrm>
          <a:prstGeom prst="rect">
            <a:avLst/>
          </a:prstGeom>
          <a:noFill/>
          <a:ln w="9525">
            <a:noFill/>
            <a:miter lim="800000"/>
            <a:headEnd/>
            <a:tailEnd/>
          </a:ln>
        </p:spPr>
        <p:txBody>
          <a:bodyPr/>
          <a:lstStyle/>
          <a:p>
            <a:endParaRPr lang="en-GB"/>
          </a:p>
        </p:txBody>
      </p:sp>
      <p:sp>
        <p:nvSpPr>
          <p:cNvPr id="4107" name="Rectangle 26"/>
          <p:cNvSpPr>
            <a:spLocks noChangeArrowheads="1"/>
          </p:cNvSpPr>
          <p:nvPr/>
        </p:nvSpPr>
        <p:spPr bwMode="auto">
          <a:xfrm>
            <a:off x="0" y="2928938"/>
            <a:ext cx="9144000" cy="0"/>
          </a:xfrm>
          <a:prstGeom prst="rect">
            <a:avLst/>
          </a:prstGeom>
          <a:noFill/>
          <a:ln w="9525">
            <a:noFill/>
            <a:miter lim="800000"/>
            <a:headEnd/>
            <a:tailEnd/>
          </a:ln>
        </p:spPr>
        <p:txBody>
          <a:bodyPr wrap="none" anchor="ctr">
            <a:spAutoFit/>
          </a:bodyPr>
          <a:lstStyle/>
          <a:p>
            <a:endParaRPr lang="en-GB"/>
          </a:p>
        </p:txBody>
      </p:sp>
      <p:sp>
        <p:nvSpPr>
          <p:cNvPr id="12" name="Footer Placeholder 11"/>
          <p:cNvSpPr>
            <a:spLocks noGrp="1"/>
          </p:cNvSpPr>
          <p:nvPr>
            <p:ph type="ftr" sz="quarter" idx="11"/>
          </p:nvPr>
        </p:nvSpPr>
        <p:spPr>
          <a:xfrm>
            <a:off x="2519363" y="6315075"/>
            <a:ext cx="4105275" cy="365125"/>
          </a:xfrm>
        </p:spPr>
        <p:txBody>
          <a:bodyPr/>
          <a:lstStyle/>
          <a:p>
            <a:pPr>
              <a:defRPr/>
            </a:pPr>
            <a:r>
              <a:rPr lang="en-US" dirty="0"/>
              <a:t>SG and TSAG Leadership Tutorial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[COM3/1] – </a:t>
            </a:r>
            <a:r>
              <a:rPr lang="en-US" dirty="0" smtClean="0"/>
              <a:t>Evaluation </a:t>
            </a:r>
            <a:r>
              <a:rPr lang="en-US" dirty="0"/>
              <a:t>of the implementation of WTSA Resolutions</a:t>
            </a:r>
          </a:p>
        </p:txBody>
      </p:sp>
      <p:sp>
        <p:nvSpPr>
          <p:cNvPr id="3" name="Content Placeholder 2"/>
          <p:cNvSpPr>
            <a:spLocks noGrp="1"/>
          </p:cNvSpPr>
          <p:nvPr>
            <p:ph idx="1"/>
          </p:nvPr>
        </p:nvSpPr>
        <p:spPr/>
        <p:txBody>
          <a:bodyPr/>
          <a:lstStyle/>
          <a:p>
            <a:r>
              <a:rPr lang="en-US" sz="2000" dirty="0" smtClean="0"/>
              <a:t>invite Member States and Sector Members</a:t>
            </a:r>
            <a:endParaRPr lang="en-US" sz="2000" dirty="0"/>
          </a:p>
          <a:p>
            <a:pPr marL="514350" indent="-514350">
              <a:buFont typeface="+mj-lt"/>
              <a:buAutoNum type="arabicPeriod"/>
            </a:pPr>
            <a:r>
              <a:rPr lang="en-US" sz="2000" dirty="0" smtClean="0"/>
              <a:t>to develop a </a:t>
            </a:r>
            <a:r>
              <a:rPr lang="en-US" sz="2000" dirty="0"/>
              <a:t>state of </a:t>
            </a:r>
            <a:r>
              <a:rPr lang="en-US" sz="2000" dirty="0" smtClean="0"/>
              <a:t>their  </a:t>
            </a:r>
            <a:r>
              <a:rPr lang="en-US" sz="2000" dirty="0"/>
              <a:t>implementation of the Resolutions </a:t>
            </a:r>
            <a:r>
              <a:rPr lang="en-US" sz="2000" dirty="0" smtClean="0"/>
              <a:t>to next WTSA;</a:t>
            </a:r>
            <a:endParaRPr lang="en-US" sz="2000" dirty="0"/>
          </a:p>
          <a:p>
            <a:pPr marL="514350" indent="-514350">
              <a:buFont typeface="+mj-lt"/>
              <a:buAutoNum type="arabicPeriod"/>
            </a:pPr>
            <a:r>
              <a:rPr lang="en-US" sz="2000" dirty="0" smtClean="0"/>
              <a:t>to propose how to </a:t>
            </a:r>
            <a:r>
              <a:rPr lang="en-US" sz="2000" dirty="0"/>
              <a:t>improve the implementation of Resolutions,</a:t>
            </a:r>
          </a:p>
          <a:p>
            <a:r>
              <a:rPr lang="en-US" sz="2000" dirty="0"/>
              <a:t>instructs </a:t>
            </a:r>
            <a:r>
              <a:rPr lang="en-US" sz="2000" dirty="0" smtClean="0"/>
              <a:t>TSB Director, in collaboration with other Directors, </a:t>
            </a:r>
          </a:p>
          <a:p>
            <a:pPr lvl="1"/>
            <a:r>
              <a:rPr lang="en-US" sz="2000" dirty="0" smtClean="0"/>
              <a:t>to assess WTSA Resolutions’ implementation by </a:t>
            </a:r>
            <a:r>
              <a:rPr lang="en-US" sz="2000" dirty="0"/>
              <a:t>all </a:t>
            </a:r>
            <a:r>
              <a:rPr lang="en-US" sz="2000" dirty="0" smtClean="0"/>
              <a:t>parties,</a:t>
            </a:r>
            <a:endParaRPr lang="en-US" sz="2000" dirty="0"/>
          </a:p>
          <a:p>
            <a:r>
              <a:rPr lang="en-US" sz="2000" dirty="0"/>
              <a:t>instructs </a:t>
            </a:r>
            <a:r>
              <a:rPr lang="en-US" sz="2000" dirty="0" smtClean="0"/>
              <a:t>TSB </a:t>
            </a:r>
            <a:r>
              <a:rPr lang="en-US" sz="2000" dirty="0"/>
              <a:t>Director </a:t>
            </a:r>
            <a:endParaRPr lang="en-US" sz="2000" dirty="0" smtClean="0"/>
          </a:p>
          <a:p>
            <a:pPr lvl="1"/>
            <a:r>
              <a:rPr lang="en-US" sz="2000" dirty="0" smtClean="0"/>
              <a:t>to </a:t>
            </a:r>
            <a:r>
              <a:rPr lang="en-US" sz="2000" dirty="0"/>
              <a:t>take account of the implementation of WTSA Resolutions and submit an assessment report to TSAG</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10</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359986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a:t>
            </a:r>
            <a:r>
              <a:rPr lang="en-GB" sz="2800" dirty="0" smtClean="0"/>
              <a:t>COM4/1</a:t>
            </a:r>
            <a:r>
              <a:rPr lang="en-GB" sz="2800" dirty="0"/>
              <a:t>] – </a:t>
            </a:r>
            <a:r>
              <a:rPr lang="en-US" sz="2800" dirty="0" smtClean="0"/>
              <a:t>Standardization </a:t>
            </a:r>
            <a:r>
              <a:rPr lang="en-US" sz="2800" dirty="0"/>
              <a:t>work in </a:t>
            </a:r>
            <a:r>
              <a:rPr lang="en-US" sz="2800" dirty="0" smtClean="0"/>
              <a:t>ITU-T for </a:t>
            </a:r>
            <a:r>
              <a:rPr lang="en-US" sz="2800" dirty="0"/>
              <a:t>cloud based event data technology</a:t>
            </a:r>
          </a:p>
        </p:txBody>
      </p:sp>
      <p:sp>
        <p:nvSpPr>
          <p:cNvPr id="3" name="Content Placeholder 2"/>
          <p:cNvSpPr>
            <a:spLocks noGrp="1"/>
          </p:cNvSpPr>
          <p:nvPr>
            <p:ph idx="1"/>
          </p:nvPr>
        </p:nvSpPr>
        <p:spPr>
          <a:xfrm>
            <a:off x="457200" y="1340768"/>
            <a:ext cx="8229600" cy="4785395"/>
          </a:xfrm>
        </p:spPr>
        <p:txBody>
          <a:bodyPr/>
          <a:lstStyle/>
          <a:p>
            <a:r>
              <a:rPr lang="en-US" sz="2000" dirty="0"/>
              <a:t>instruct ITU-T </a:t>
            </a:r>
            <a:r>
              <a:rPr lang="en-US" sz="2000" dirty="0" smtClean="0"/>
              <a:t>SG 13</a:t>
            </a:r>
            <a:r>
              <a:rPr lang="en-US" sz="2000" dirty="0"/>
              <a:t>, 16, 17 and 20</a:t>
            </a:r>
          </a:p>
          <a:p>
            <a:pPr marL="457200" indent="-457200">
              <a:buFont typeface="+mj-lt"/>
              <a:buAutoNum type="arabicPeriod"/>
            </a:pPr>
            <a:r>
              <a:rPr lang="en-US" sz="1800" dirty="0" smtClean="0"/>
              <a:t>to </a:t>
            </a:r>
            <a:r>
              <a:rPr lang="en-US" sz="1800" dirty="0"/>
              <a:t>evaluate existing, evolving and new </a:t>
            </a:r>
            <a:r>
              <a:rPr lang="en-US" sz="1800" dirty="0" smtClean="0"/>
              <a:t>recommendations;</a:t>
            </a:r>
            <a:endParaRPr lang="en-US" sz="1800" dirty="0"/>
          </a:p>
          <a:p>
            <a:pPr marL="457200" indent="-457200">
              <a:buFont typeface="+mj-lt"/>
              <a:buAutoNum type="arabicPeriod"/>
            </a:pPr>
            <a:r>
              <a:rPr lang="en-US" sz="1800" dirty="0" smtClean="0"/>
              <a:t>to </a:t>
            </a:r>
            <a:r>
              <a:rPr lang="en-US" sz="1800" dirty="0"/>
              <a:t>make </a:t>
            </a:r>
            <a:r>
              <a:rPr lang="en-US" sz="1800" dirty="0" smtClean="0"/>
              <a:t>recommendations </a:t>
            </a:r>
            <a:r>
              <a:rPr lang="en-US" sz="1800" dirty="0"/>
              <a:t>to </a:t>
            </a:r>
            <a:r>
              <a:rPr lang="en-US" sz="1800" dirty="0" smtClean="0"/>
              <a:t>TSAG on </a:t>
            </a:r>
            <a:r>
              <a:rPr lang="en-US" sz="1800" dirty="0"/>
              <a:t>how to address the topics </a:t>
            </a:r>
            <a:r>
              <a:rPr lang="en-US" sz="1800" dirty="0" smtClean="0"/>
              <a:t>outside their mandate</a:t>
            </a:r>
            <a:endParaRPr lang="en-US" sz="1800" dirty="0"/>
          </a:p>
          <a:p>
            <a:r>
              <a:rPr lang="en-US" sz="2000" dirty="0" smtClean="0"/>
              <a:t>instruct TSAG</a:t>
            </a:r>
          </a:p>
          <a:p>
            <a:pPr lvl="1"/>
            <a:r>
              <a:rPr lang="en-GB" sz="1800" dirty="0"/>
              <a:t>drive a concerted effort across relevant </a:t>
            </a:r>
            <a:r>
              <a:rPr lang="en-GB" sz="1800" dirty="0" smtClean="0"/>
              <a:t>SGs</a:t>
            </a:r>
          </a:p>
          <a:p>
            <a:r>
              <a:rPr lang="en-GB" sz="2000" dirty="0"/>
              <a:t>i</a:t>
            </a:r>
            <a:r>
              <a:rPr lang="en-GB" sz="2000" dirty="0" smtClean="0"/>
              <a:t>nstruct TSB Director</a:t>
            </a:r>
          </a:p>
          <a:p>
            <a:pPr lvl="1"/>
            <a:r>
              <a:rPr lang="en-GB" sz="1800" dirty="0"/>
              <a:t>provide necessary assistance to speed up </a:t>
            </a:r>
            <a:r>
              <a:rPr lang="en-GB" sz="1800" dirty="0" smtClean="0"/>
              <a:t>this work and </a:t>
            </a:r>
            <a:r>
              <a:rPr lang="en-GB" sz="1800" dirty="0"/>
              <a:t>to encourage </a:t>
            </a:r>
            <a:r>
              <a:rPr lang="en-GB" sz="1800" dirty="0" smtClean="0"/>
              <a:t>participation &amp; contributions </a:t>
            </a:r>
            <a:r>
              <a:rPr lang="en-GB" sz="1800" dirty="0"/>
              <a:t>from </a:t>
            </a:r>
            <a:r>
              <a:rPr lang="en-GB" sz="1800" dirty="0" smtClean="0"/>
              <a:t>developing countries</a:t>
            </a:r>
          </a:p>
          <a:p>
            <a:pPr lvl="1"/>
            <a:r>
              <a:rPr lang="en-GB" sz="1800" dirty="0" smtClean="0"/>
              <a:t>Organize workshop(s) </a:t>
            </a:r>
            <a:r>
              <a:rPr lang="en-US" sz="1800" dirty="0"/>
              <a:t>to collect requirements and input </a:t>
            </a:r>
            <a:endParaRPr lang="en-US" sz="1800" dirty="0" smtClean="0"/>
          </a:p>
          <a:p>
            <a:r>
              <a:rPr lang="en-US" sz="2000" dirty="0"/>
              <a:t>i</a:t>
            </a:r>
            <a:r>
              <a:rPr lang="en-US" sz="2000" dirty="0" smtClean="0"/>
              <a:t>nvites Member States, Sector Members, Associates and academia</a:t>
            </a:r>
          </a:p>
          <a:p>
            <a:pPr lvl="1"/>
            <a:r>
              <a:rPr lang="en-US" sz="1800" dirty="0"/>
              <a:t>t</a:t>
            </a:r>
            <a:r>
              <a:rPr lang="en-US" sz="1800" dirty="0" smtClean="0"/>
              <a:t>o submit contributions </a:t>
            </a:r>
            <a:endParaRPr lang="en-US" sz="1800"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11</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593780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a:t>
            </a:r>
            <a:r>
              <a:rPr lang="en-GB" sz="2800" dirty="0" smtClean="0"/>
              <a:t>COM4/2] </a:t>
            </a:r>
            <a:r>
              <a:rPr lang="en-GB" sz="2800" dirty="0"/>
              <a:t>– </a:t>
            </a:r>
            <a:r>
              <a:rPr lang="en-US" sz="2800" dirty="0" smtClean="0"/>
              <a:t>Studies </a:t>
            </a:r>
            <a:r>
              <a:rPr lang="en-US" sz="2800" dirty="0"/>
              <a:t>concerning </a:t>
            </a:r>
            <a:r>
              <a:rPr lang="en-US" sz="2800" dirty="0" smtClean="0"/>
              <a:t>protection </a:t>
            </a:r>
            <a:r>
              <a:rPr lang="en-US" sz="2800" dirty="0"/>
              <a:t>of users of telecommunication/ICT services</a:t>
            </a:r>
          </a:p>
        </p:txBody>
      </p:sp>
      <p:sp>
        <p:nvSpPr>
          <p:cNvPr id="3" name="Content Placeholder 2"/>
          <p:cNvSpPr>
            <a:spLocks noGrp="1"/>
          </p:cNvSpPr>
          <p:nvPr>
            <p:ph idx="1"/>
          </p:nvPr>
        </p:nvSpPr>
        <p:spPr>
          <a:xfrm>
            <a:off x="473904" y="1166018"/>
            <a:ext cx="8229600" cy="4927278"/>
          </a:xfrm>
        </p:spPr>
        <p:txBody>
          <a:bodyPr/>
          <a:lstStyle/>
          <a:p>
            <a:r>
              <a:rPr lang="en-US" sz="2000" dirty="0"/>
              <a:t>ITU-T </a:t>
            </a:r>
            <a:r>
              <a:rPr lang="en-US" sz="2000" dirty="0" smtClean="0"/>
              <a:t>SG 3</a:t>
            </a:r>
            <a:r>
              <a:rPr lang="en-US" sz="2000" dirty="0"/>
              <a:t>, </a:t>
            </a:r>
            <a:r>
              <a:rPr lang="en-US" sz="2000" dirty="0" smtClean="0"/>
              <a:t>with </a:t>
            </a:r>
            <a:r>
              <a:rPr lang="en-US" sz="2000" dirty="0"/>
              <a:t>ITU-T </a:t>
            </a:r>
            <a:r>
              <a:rPr lang="en-US" sz="2000" dirty="0" smtClean="0"/>
              <a:t>SG 2</a:t>
            </a:r>
            <a:r>
              <a:rPr lang="en-US" sz="2000" dirty="0"/>
              <a:t>, 12 and 17, </a:t>
            </a:r>
            <a:r>
              <a:rPr lang="en-US" sz="2000" dirty="0" smtClean="0"/>
              <a:t>to carry </a:t>
            </a:r>
            <a:r>
              <a:rPr lang="en-US" sz="2000" dirty="0"/>
              <a:t>out studies including </a:t>
            </a:r>
            <a:r>
              <a:rPr lang="en-US" sz="2000" dirty="0" smtClean="0"/>
              <a:t>standards</a:t>
            </a:r>
          </a:p>
          <a:p>
            <a:r>
              <a:rPr lang="en-US" sz="2000" dirty="0" smtClean="0"/>
              <a:t>Invites Member States</a:t>
            </a:r>
          </a:p>
          <a:p>
            <a:pPr lvl="1"/>
            <a:r>
              <a:rPr lang="en-US" sz="2000" dirty="0"/>
              <a:t>consider </a:t>
            </a:r>
            <a:r>
              <a:rPr lang="en-US" sz="2000" dirty="0" smtClean="0"/>
              <a:t>creation </a:t>
            </a:r>
            <a:r>
              <a:rPr lang="en-US" sz="2000" dirty="0"/>
              <a:t>of an enabling environment in which telecommunication operators can provide telecommunication/ICT services for their users, with the appropriate quality, level of confidence and security, and stimulating competitive, fair and affordable prices, and in order in general to protect users of telecommunication/ICT </a:t>
            </a:r>
            <a:r>
              <a:rPr lang="en-US" sz="2000" dirty="0" smtClean="0"/>
              <a:t>services</a:t>
            </a:r>
          </a:p>
          <a:p>
            <a:r>
              <a:rPr lang="en-US" sz="2400" dirty="0"/>
              <a:t>invites Member States, Sector Members, Associates and </a:t>
            </a:r>
            <a:r>
              <a:rPr lang="en-US" sz="2400" dirty="0" smtClean="0"/>
              <a:t>Academia</a:t>
            </a:r>
          </a:p>
          <a:p>
            <a:pPr lvl="1"/>
            <a:r>
              <a:rPr lang="en-US" sz="2000" dirty="0" smtClean="0"/>
              <a:t>Contribute and collaborate on implementing this Resolution </a:t>
            </a:r>
            <a:endParaRPr lang="en-US" sz="2000"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12</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53155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8" y="24384"/>
            <a:ext cx="9144000" cy="1143000"/>
          </a:xfrm>
        </p:spPr>
        <p:txBody>
          <a:bodyPr/>
          <a:lstStyle/>
          <a:p>
            <a:r>
              <a:rPr lang="en-GB" sz="2800" dirty="0"/>
              <a:t>[</a:t>
            </a:r>
            <a:r>
              <a:rPr lang="en-GB" sz="2800" dirty="0" smtClean="0"/>
              <a:t>COM4/3] </a:t>
            </a:r>
            <a:r>
              <a:rPr lang="en-GB" sz="2800" dirty="0"/>
              <a:t>– </a:t>
            </a:r>
            <a:r>
              <a:rPr lang="en-US" sz="2800" dirty="0" smtClean="0"/>
              <a:t>Enhancing non-radio </a:t>
            </a:r>
            <a:r>
              <a:rPr lang="en-US" sz="2800" dirty="0"/>
              <a:t>aspects related standardization activities in ITU-T on international mobile telecommunications</a:t>
            </a:r>
          </a:p>
        </p:txBody>
      </p:sp>
      <p:sp>
        <p:nvSpPr>
          <p:cNvPr id="3" name="Content Placeholder 2"/>
          <p:cNvSpPr>
            <a:spLocks noGrp="1"/>
          </p:cNvSpPr>
          <p:nvPr>
            <p:ph idx="1"/>
          </p:nvPr>
        </p:nvSpPr>
        <p:spPr/>
        <p:txBody>
          <a:bodyPr/>
          <a:lstStyle/>
          <a:p>
            <a:r>
              <a:rPr lang="en-US" sz="2000" dirty="0" smtClean="0"/>
              <a:t>TSAG to coordinate among ITU-T SGs, encourage collaboration with other SDOs</a:t>
            </a:r>
          </a:p>
          <a:p>
            <a:r>
              <a:rPr lang="en-US" sz="2000" dirty="0" smtClean="0"/>
              <a:t>ITU-T SGs to report annually in </a:t>
            </a:r>
            <a:r>
              <a:rPr lang="en-US" sz="2000" dirty="0"/>
              <a:t>ITU-T’s standard strategy on </a:t>
            </a:r>
            <a:r>
              <a:rPr lang="en-US" sz="2000" dirty="0" smtClean="0"/>
              <a:t>IMT</a:t>
            </a:r>
          </a:p>
          <a:p>
            <a:r>
              <a:rPr lang="en-US" sz="2000" dirty="0" smtClean="0"/>
              <a:t>SG 13 to maintain roadmap of IMT, establish JCA IMT-2020</a:t>
            </a:r>
          </a:p>
          <a:p>
            <a:r>
              <a:rPr lang="en-US" sz="2000" dirty="0" smtClean="0"/>
              <a:t>SG 15 to </a:t>
            </a:r>
            <a:r>
              <a:rPr lang="en-GB" sz="2000" dirty="0" smtClean="0"/>
              <a:t>promote studies </a:t>
            </a:r>
            <a:r>
              <a:rPr lang="en-GB" sz="2000" dirty="0"/>
              <a:t>on IMT’s </a:t>
            </a:r>
            <a:r>
              <a:rPr lang="en-GB" sz="2000" dirty="0" err="1"/>
              <a:t>fronthaul</a:t>
            </a:r>
            <a:r>
              <a:rPr lang="en-GB" sz="2000" dirty="0"/>
              <a:t> and backhaul network standardization </a:t>
            </a:r>
            <a:r>
              <a:rPr lang="en-GB" sz="2000" dirty="0" smtClean="0"/>
              <a:t>activities</a:t>
            </a:r>
          </a:p>
          <a:p>
            <a:r>
              <a:rPr lang="en-GB" sz="2000" dirty="0" smtClean="0"/>
              <a:t>SG 11 to </a:t>
            </a:r>
            <a:r>
              <a:rPr lang="en-US" sz="2000" dirty="0" smtClean="0"/>
              <a:t>promote studies </a:t>
            </a:r>
            <a:r>
              <a:rPr lang="en-US" sz="2000" dirty="0"/>
              <a:t>on </a:t>
            </a:r>
            <a:r>
              <a:rPr lang="en-US" sz="2000" dirty="0" smtClean="0"/>
              <a:t>non-radio </a:t>
            </a:r>
            <a:r>
              <a:rPr lang="en-US" sz="2000" dirty="0"/>
              <a:t>aspects of IMT’s </a:t>
            </a:r>
            <a:r>
              <a:rPr lang="en-US" sz="2000" dirty="0" err="1"/>
              <a:t>signalling</a:t>
            </a:r>
            <a:r>
              <a:rPr lang="en-US" sz="2000" dirty="0"/>
              <a:t>, protocol and </a:t>
            </a:r>
            <a:r>
              <a:rPr lang="en-US" sz="2000" dirty="0" smtClean="0"/>
              <a:t>testing</a:t>
            </a:r>
          </a:p>
          <a:p>
            <a:r>
              <a:rPr lang="en-US" sz="2000" dirty="0" smtClean="0"/>
              <a:t>SG </a:t>
            </a:r>
            <a:r>
              <a:rPr lang="en-US" sz="2000" dirty="0"/>
              <a:t>12 </a:t>
            </a:r>
            <a:r>
              <a:rPr lang="en-US" sz="2000" dirty="0" smtClean="0"/>
              <a:t>to promote studies </a:t>
            </a:r>
            <a:r>
              <a:rPr lang="en-US" sz="2000" dirty="0"/>
              <a:t>on </a:t>
            </a:r>
            <a:r>
              <a:rPr lang="en-US" sz="2000" dirty="0" smtClean="0"/>
              <a:t>non-radio </a:t>
            </a:r>
            <a:r>
              <a:rPr lang="en-US" sz="2000" dirty="0"/>
              <a:t>aspects of IMT service, QoS and QoE </a:t>
            </a:r>
            <a:endParaRPr lang="en-US" sz="2000" dirty="0" smtClean="0"/>
          </a:p>
          <a:p>
            <a:r>
              <a:rPr lang="en-US" sz="2000" dirty="0"/>
              <a:t>SG </a:t>
            </a:r>
            <a:r>
              <a:rPr lang="en-US" sz="2000" dirty="0" smtClean="0"/>
              <a:t>17 </a:t>
            </a:r>
            <a:r>
              <a:rPr lang="en-US" sz="2000" dirty="0"/>
              <a:t>to promote studies on </a:t>
            </a:r>
            <a:r>
              <a:rPr lang="en-GB" sz="2000" dirty="0"/>
              <a:t>IMT network and applications’ </a:t>
            </a:r>
            <a:r>
              <a:rPr lang="en-GB" sz="2000" dirty="0" smtClean="0"/>
              <a:t>security</a:t>
            </a:r>
            <a:r>
              <a:rPr lang="en-US" sz="2000" dirty="0" smtClean="0"/>
              <a:t> </a:t>
            </a:r>
            <a:endParaRPr lang="en-US" sz="2000"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13</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2395373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
            </a:r>
            <a:r>
              <a:rPr lang="en-GB" dirty="0" smtClean="0"/>
              <a:t>COM4/4] </a:t>
            </a:r>
            <a:r>
              <a:rPr lang="en-GB" dirty="0"/>
              <a:t>– International mobile roaming (IMR</a:t>
            </a:r>
            <a:r>
              <a:rPr lang="en-GB" dirty="0" smtClean="0"/>
              <a:t>)</a:t>
            </a:r>
            <a:endParaRPr lang="en-US" dirty="0"/>
          </a:p>
        </p:txBody>
      </p:sp>
      <p:sp>
        <p:nvSpPr>
          <p:cNvPr id="3" name="Content Placeholder 2"/>
          <p:cNvSpPr>
            <a:spLocks noGrp="1"/>
          </p:cNvSpPr>
          <p:nvPr>
            <p:ph idx="1"/>
          </p:nvPr>
        </p:nvSpPr>
        <p:spPr>
          <a:xfrm>
            <a:off x="457200" y="1268760"/>
            <a:ext cx="8229600" cy="4857403"/>
          </a:xfrm>
        </p:spPr>
        <p:txBody>
          <a:bodyPr/>
          <a:lstStyle/>
          <a:p>
            <a:r>
              <a:rPr lang="en-US" sz="2400" dirty="0" smtClean="0"/>
              <a:t>ITU-T SG3 to </a:t>
            </a:r>
            <a:r>
              <a:rPr lang="en-US" sz="2400" dirty="0"/>
              <a:t>continue </a:t>
            </a:r>
            <a:r>
              <a:rPr lang="en-US" sz="2400" dirty="0" smtClean="0"/>
              <a:t>study economic </a:t>
            </a:r>
            <a:r>
              <a:rPr lang="en-US" sz="2400" dirty="0"/>
              <a:t>effects of </a:t>
            </a:r>
            <a:r>
              <a:rPr lang="en-US" sz="2400" dirty="0" smtClean="0"/>
              <a:t>IMR rates</a:t>
            </a:r>
          </a:p>
          <a:p>
            <a:r>
              <a:rPr lang="en-US" sz="2400" dirty="0" smtClean="0"/>
              <a:t>TSB Director to</a:t>
            </a:r>
          </a:p>
          <a:p>
            <a:pPr lvl="1"/>
            <a:r>
              <a:rPr lang="en-US" sz="2000" dirty="0" smtClean="0"/>
              <a:t>organize awareness-raising initiatives on </a:t>
            </a:r>
            <a:r>
              <a:rPr lang="en-US" sz="2000" dirty="0"/>
              <a:t>the consumer’s benefits of lowering </a:t>
            </a:r>
            <a:r>
              <a:rPr lang="en-US" sz="2000" dirty="0" smtClean="0"/>
              <a:t>IMR rates</a:t>
            </a:r>
          </a:p>
          <a:p>
            <a:pPr lvl="1"/>
            <a:r>
              <a:rPr lang="en-US" sz="2000" dirty="0"/>
              <a:t>propose cooperative </a:t>
            </a:r>
            <a:r>
              <a:rPr lang="en-US" sz="2000" dirty="0" smtClean="0"/>
              <a:t>implementation </a:t>
            </a:r>
            <a:r>
              <a:rPr lang="en-US" sz="2000" dirty="0"/>
              <a:t>of ITU-T </a:t>
            </a:r>
            <a:r>
              <a:rPr lang="en-US" sz="2000" dirty="0" smtClean="0"/>
              <a:t>D.98 </a:t>
            </a:r>
            <a:r>
              <a:rPr lang="en-US" sz="2000" dirty="0"/>
              <a:t>and D.97, and to lower </a:t>
            </a:r>
            <a:r>
              <a:rPr lang="en-US" sz="2000" dirty="0" smtClean="0"/>
              <a:t>IMR rates, by </a:t>
            </a:r>
            <a:r>
              <a:rPr lang="en-US" sz="2000" dirty="0"/>
              <a:t>promoting capacity building programs, workshops and guidelines for international cooperation </a:t>
            </a:r>
            <a:r>
              <a:rPr lang="en-US" sz="2000" dirty="0" smtClean="0"/>
              <a:t>agreements</a:t>
            </a:r>
          </a:p>
          <a:p>
            <a:r>
              <a:rPr lang="en-US" sz="2400" dirty="0"/>
              <a:t>invites Member </a:t>
            </a:r>
            <a:r>
              <a:rPr lang="en-US" sz="2400" dirty="0" smtClean="0"/>
              <a:t>States to</a:t>
            </a:r>
            <a:endParaRPr lang="en-US" sz="2400" dirty="0"/>
          </a:p>
          <a:p>
            <a:pPr marL="914400" lvl="1" indent="-457200">
              <a:buFont typeface="+mj-lt"/>
              <a:buAutoNum type="arabicPeriod"/>
            </a:pPr>
            <a:r>
              <a:rPr lang="en-US" sz="2000" dirty="0" smtClean="0"/>
              <a:t>implement ITU-T </a:t>
            </a:r>
            <a:r>
              <a:rPr lang="en-US" sz="2000" dirty="0"/>
              <a:t>D.98 and </a:t>
            </a:r>
            <a:r>
              <a:rPr lang="en-US" sz="2000" dirty="0" smtClean="0"/>
              <a:t>D.97</a:t>
            </a:r>
            <a:r>
              <a:rPr lang="en-US" sz="2000" dirty="0"/>
              <a:t>;</a:t>
            </a:r>
          </a:p>
          <a:p>
            <a:pPr marL="914400" lvl="1" indent="-457200">
              <a:buFont typeface="+mj-lt"/>
              <a:buAutoNum type="arabicPeriod"/>
            </a:pPr>
            <a:r>
              <a:rPr lang="en-US" sz="2000" dirty="0" smtClean="0"/>
              <a:t>collaborate </a:t>
            </a:r>
            <a:r>
              <a:rPr lang="en-US" sz="2000" dirty="0"/>
              <a:t>in </a:t>
            </a:r>
            <a:r>
              <a:rPr lang="en-US" sz="2000" dirty="0" smtClean="0"/>
              <a:t>lowering IMR </a:t>
            </a:r>
            <a:r>
              <a:rPr lang="en-US" sz="2000" dirty="0"/>
              <a:t>rates by taking regulatory </a:t>
            </a:r>
            <a:r>
              <a:rPr lang="en-US" sz="2000" dirty="0" smtClean="0"/>
              <a:t>measures</a:t>
            </a:r>
            <a:endParaRPr lang="en-US" sz="2000" dirty="0"/>
          </a:p>
          <a:p>
            <a:endParaRPr lang="en-US" sz="2400"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14</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3498913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a:t>
            </a:r>
            <a:r>
              <a:rPr lang="en-GB" sz="2800" dirty="0" smtClean="0"/>
              <a:t>COM4/5] </a:t>
            </a:r>
            <a:r>
              <a:rPr lang="en-GB" sz="2800" dirty="0"/>
              <a:t>– </a:t>
            </a:r>
            <a:r>
              <a:rPr lang="en-US" sz="2800" dirty="0" smtClean="0"/>
              <a:t>Enhancing </a:t>
            </a:r>
            <a:r>
              <a:rPr lang="en-US" sz="2800" dirty="0"/>
              <a:t>access to an electronic repository of information on numbering plans published by ITU-T</a:t>
            </a:r>
          </a:p>
        </p:txBody>
      </p:sp>
      <p:sp>
        <p:nvSpPr>
          <p:cNvPr id="3" name="Content Placeholder 2"/>
          <p:cNvSpPr>
            <a:spLocks noGrp="1"/>
          </p:cNvSpPr>
          <p:nvPr>
            <p:ph idx="1"/>
          </p:nvPr>
        </p:nvSpPr>
        <p:spPr/>
        <p:txBody>
          <a:bodyPr/>
          <a:lstStyle/>
          <a:p>
            <a:r>
              <a:rPr lang="en-US" sz="2200" dirty="0" smtClean="0"/>
              <a:t>ITU-T SG2 to study the requirement of electronic </a:t>
            </a:r>
            <a:r>
              <a:rPr lang="en-US" sz="2200" dirty="0"/>
              <a:t>access to a repository of numbering resources reserved, assigned or allocated to each operator/service provider </a:t>
            </a:r>
            <a:r>
              <a:rPr lang="en-US" sz="2200" dirty="0" smtClean="0"/>
              <a:t>within </a:t>
            </a:r>
            <a:r>
              <a:rPr lang="en-US" sz="2200" dirty="0"/>
              <a:t>every country, including </a:t>
            </a:r>
            <a:r>
              <a:rPr lang="en-US" sz="2200" dirty="0" smtClean="0"/>
              <a:t>E.164 </a:t>
            </a:r>
            <a:r>
              <a:rPr lang="en-US" sz="2200" dirty="0"/>
              <a:t>national numbering plans </a:t>
            </a:r>
            <a:r>
              <a:rPr lang="en-US" sz="2200" dirty="0" smtClean="0"/>
              <a:t>based on ITU-T </a:t>
            </a:r>
            <a:r>
              <a:rPr lang="en-US" sz="2200" dirty="0"/>
              <a:t>E.129, and international numbering resources assigned by </a:t>
            </a:r>
            <a:r>
              <a:rPr lang="en-US" sz="2200" dirty="0" smtClean="0"/>
              <a:t>TSB Director</a:t>
            </a:r>
          </a:p>
          <a:p>
            <a:r>
              <a:rPr lang="en-US" sz="2200" dirty="0" smtClean="0"/>
              <a:t>then, TSB Director </a:t>
            </a:r>
            <a:r>
              <a:rPr lang="en-US" sz="2200" dirty="0"/>
              <a:t>to organize and maintain such an electronic </a:t>
            </a:r>
            <a:r>
              <a:rPr lang="en-US" sz="2200" dirty="0" smtClean="0"/>
              <a:t>repository</a:t>
            </a:r>
            <a:r>
              <a:rPr lang="en-US" sz="2200" dirty="0"/>
              <a:t>, </a:t>
            </a:r>
            <a:r>
              <a:rPr lang="en-US" sz="2200" dirty="0" smtClean="0"/>
              <a:t>within </a:t>
            </a:r>
            <a:r>
              <a:rPr lang="en-US" sz="2200" dirty="0"/>
              <a:t>the allocated </a:t>
            </a:r>
            <a:r>
              <a:rPr lang="en-US" sz="2200" dirty="0" smtClean="0"/>
              <a:t>budget</a:t>
            </a:r>
          </a:p>
          <a:p>
            <a:r>
              <a:rPr lang="en-US" sz="2200" dirty="0" smtClean="0"/>
              <a:t>Invite </a:t>
            </a:r>
            <a:r>
              <a:rPr lang="en-US" sz="2200" dirty="0"/>
              <a:t>Member States to </a:t>
            </a:r>
            <a:r>
              <a:rPr lang="en-US" sz="2200" dirty="0" smtClean="0"/>
              <a:t>make </a:t>
            </a:r>
            <a:r>
              <a:rPr lang="en-US" sz="2200" dirty="0"/>
              <a:t>available information on the presentation of their national numbering plans and amendments thereto in a timely </a:t>
            </a:r>
            <a:r>
              <a:rPr lang="en-US" sz="2200" dirty="0" smtClean="0"/>
              <a:t>manner </a:t>
            </a:r>
            <a:endParaRPr lang="en-US" sz="2200"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15</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2697227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
            </a:r>
            <a:r>
              <a:rPr lang="en-GB" dirty="0" smtClean="0"/>
              <a:t>COM4/6] </a:t>
            </a:r>
            <a:r>
              <a:rPr lang="en-GB" dirty="0"/>
              <a:t>– </a:t>
            </a:r>
            <a:r>
              <a:rPr lang="en-US" dirty="0" smtClean="0"/>
              <a:t>Interconnection </a:t>
            </a:r>
            <a:r>
              <a:rPr lang="en-US" dirty="0"/>
              <a:t>of </a:t>
            </a:r>
            <a:r>
              <a:rPr lang="en-US" dirty="0" smtClean="0"/>
              <a:t>4G, IMT-2020 </a:t>
            </a:r>
            <a:r>
              <a:rPr lang="en-US" dirty="0"/>
              <a:t>networks and beyond</a:t>
            </a:r>
          </a:p>
        </p:txBody>
      </p:sp>
      <p:sp>
        <p:nvSpPr>
          <p:cNvPr id="3" name="Content Placeholder 2"/>
          <p:cNvSpPr>
            <a:spLocks noGrp="1"/>
          </p:cNvSpPr>
          <p:nvPr>
            <p:ph idx="1"/>
          </p:nvPr>
        </p:nvSpPr>
        <p:spPr>
          <a:xfrm>
            <a:off x="457200" y="1143000"/>
            <a:ext cx="8229600" cy="4983163"/>
          </a:xfrm>
        </p:spPr>
        <p:txBody>
          <a:bodyPr/>
          <a:lstStyle/>
          <a:p>
            <a:r>
              <a:rPr lang="en-US" sz="2400" dirty="0" smtClean="0"/>
              <a:t>TSB Director to </a:t>
            </a:r>
          </a:p>
          <a:p>
            <a:pPr lvl="1"/>
            <a:r>
              <a:rPr lang="en-US" sz="2000" dirty="0" smtClean="0"/>
              <a:t>identify and </a:t>
            </a:r>
            <a:r>
              <a:rPr lang="en-US" sz="2000" dirty="0"/>
              <a:t>prioritize problems related to achieving interconnection of IP-based networks such as </a:t>
            </a:r>
            <a:r>
              <a:rPr lang="en-US" sz="2000" dirty="0" smtClean="0"/>
              <a:t>IMT2020 </a:t>
            </a:r>
            <a:r>
              <a:rPr lang="en-US" sz="2000" dirty="0"/>
              <a:t>and </a:t>
            </a:r>
            <a:r>
              <a:rPr lang="en-US" sz="2000" dirty="0" smtClean="0"/>
              <a:t>beyond</a:t>
            </a:r>
          </a:p>
          <a:p>
            <a:pPr lvl="1"/>
            <a:r>
              <a:rPr lang="en-US" sz="2000" dirty="0" smtClean="0"/>
              <a:t>Report to Council</a:t>
            </a:r>
          </a:p>
          <a:p>
            <a:r>
              <a:rPr lang="en-US" sz="2400" dirty="0"/>
              <a:t>ITU-T SG11 to develop ITU-T Recommendations which specify the framework and </a:t>
            </a:r>
            <a:r>
              <a:rPr lang="en-US" sz="2400" dirty="0" err="1"/>
              <a:t>signalling</a:t>
            </a:r>
            <a:r>
              <a:rPr lang="en-US" sz="2400" dirty="0"/>
              <a:t> </a:t>
            </a:r>
            <a:r>
              <a:rPr lang="en-US" sz="2400" dirty="0" smtClean="0"/>
              <a:t>architectures for </a:t>
            </a:r>
            <a:r>
              <a:rPr lang="en-US" sz="2400" dirty="0"/>
              <a:t>Interconnection of </a:t>
            </a:r>
            <a:r>
              <a:rPr lang="en-US" sz="2400" dirty="0" smtClean="0"/>
              <a:t>4G, IMT-2020 </a:t>
            </a:r>
            <a:r>
              <a:rPr lang="en-US" sz="2400" dirty="0"/>
              <a:t>networks and </a:t>
            </a:r>
            <a:r>
              <a:rPr lang="en-US" sz="2400" dirty="0" smtClean="0"/>
              <a:t>beyond</a:t>
            </a:r>
          </a:p>
          <a:p>
            <a:r>
              <a:rPr lang="en-US" sz="2400" dirty="0"/>
              <a:t>ITU-T </a:t>
            </a:r>
            <a:r>
              <a:rPr lang="en-US" sz="2400" dirty="0" smtClean="0"/>
              <a:t>SG2 </a:t>
            </a:r>
            <a:r>
              <a:rPr lang="en-US" sz="2400" dirty="0"/>
              <a:t>to develop ITU-T Recommendations which specify the </a:t>
            </a:r>
            <a:r>
              <a:rPr lang="en-US" sz="2400" dirty="0" smtClean="0"/>
              <a:t>ENUM architecture, including administrative control related to international telecommunication resources</a:t>
            </a:r>
          </a:p>
          <a:p>
            <a:pPr marL="0" indent="0">
              <a:buNone/>
            </a:pPr>
            <a:r>
              <a:rPr lang="en-US" sz="2000" dirty="0" smtClean="0"/>
              <a:t> </a:t>
            </a:r>
            <a:endParaRPr lang="en-US" sz="2000"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16</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3803490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
            </a:r>
            <a:r>
              <a:rPr lang="en-GB" dirty="0" smtClean="0"/>
              <a:t>COM4/7] </a:t>
            </a:r>
            <a:r>
              <a:rPr lang="en-GB" dirty="0"/>
              <a:t>– </a:t>
            </a:r>
            <a:r>
              <a:rPr lang="en-US" dirty="0" smtClean="0"/>
              <a:t>Promoting </a:t>
            </a:r>
            <a:r>
              <a:rPr lang="en-US" dirty="0"/>
              <a:t>the use of ICTs to bridge the financial inclusion gap</a:t>
            </a:r>
          </a:p>
        </p:txBody>
      </p:sp>
      <p:sp>
        <p:nvSpPr>
          <p:cNvPr id="3" name="Content Placeholder 2"/>
          <p:cNvSpPr>
            <a:spLocks noGrp="1"/>
          </p:cNvSpPr>
          <p:nvPr>
            <p:ph idx="1"/>
          </p:nvPr>
        </p:nvSpPr>
        <p:spPr>
          <a:xfrm>
            <a:off x="457200" y="1423378"/>
            <a:ext cx="8229600" cy="4525963"/>
          </a:xfrm>
        </p:spPr>
        <p:txBody>
          <a:bodyPr/>
          <a:lstStyle/>
          <a:p>
            <a:r>
              <a:rPr lang="en-US" sz="2400" dirty="0"/>
              <a:t>Resolves</a:t>
            </a:r>
          </a:p>
          <a:p>
            <a:pPr lvl="1"/>
            <a:r>
              <a:rPr lang="en-US" sz="2000" dirty="0"/>
              <a:t>Further develop existing ITU-T Work Programme on DFS (</a:t>
            </a:r>
            <a:r>
              <a:rPr lang="en-US" sz="2000" dirty="0" err="1"/>
              <a:t>esp</a:t>
            </a:r>
            <a:r>
              <a:rPr lang="en-US" sz="2000" dirty="0"/>
              <a:t> in SG 2 and 3)</a:t>
            </a:r>
          </a:p>
          <a:p>
            <a:pPr lvl="1"/>
            <a:r>
              <a:rPr lang="en-US" sz="2000" dirty="0"/>
              <a:t>Conduct studies and develop standards and guidelines in the areas of interoperability, digitization of payments, consumer protection, quality of service, big data and security of DFS transactions (TSB and SGs)</a:t>
            </a:r>
          </a:p>
          <a:p>
            <a:pPr lvl="1"/>
            <a:r>
              <a:rPr lang="en-US" sz="2000" dirty="0"/>
              <a:t>encourage collaboration between telecommunication regulators and financial services authorities (TSB)</a:t>
            </a:r>
          </a:p>
          <a:p>
            <a:r>
              <a:rPr lang="en-US" sz="2400" dirty="0"/>
              <a:t>Relevant SGs to initiate new work on DFS in next study period (SG2, 3, 12 and 17) + collaborate with other SDOs </a:t>
            </a:r>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17</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591680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
            </a:r>
            <a:r>
              <a:rPr lang="en-GB" dirty="0" smtClean="0"/>
              <a:t>COM4/7] </a:t>
            </a:r>
            <a:r>
              <a:rPr lang="en-GB" dirty="0"/>
              <a:t>– </a:t>
            </a:r>
            <a:r>
              <a:rPr lang="en-US" dirty="0" smtClean="0"/>
              <a:t>Promoting </a:t>
            </a:r>
            <a:r>
              <a:rPr lang="en-US" dirty="0"/>
              <a:t>the use of ICTs to bridge the financial </a:t>
            </a:r>
            <a:r>
              <a:rPr lang="en-US" dirty="0" smtClean="0"/>
              <a:t>inclusion gap</a:t>
            </a:r>
            <a:br>
              <a:rPr lang="en-US" dirty="0" smtClean="0"/>
            </a:br>
            <a:r>
              <a:rPr lang="en-US" dirty="0" smtClean="0"/>
              <a:t>continue</a:t>
            </a:r>
            <a:endParaRPr lang="en-US" dirty="0"/>
          </a:p>
        </p:txBody>
      </p:sp>
      <p:sp>
        <p:nvSpPr>
          <p:cNvPr id="3" name="Content Placeholder 2"/>
          <p:cNvSpPr>
            <a:spLocks noGrp="1"/>
          </p:cNvSpPr>
          <p:nvPr>
            <p:ph idx="1"/>
          </p:nvPr>
        </p:nvSpPr>
        <p:spPr>
          <a:xfrm>
            <a:off x="457200" y="1423378"/>
            <a:ext cx="8229600" cy="4525963"/>
          </a:xfrm>
        </p:spPr>
        <p:txBody>
          <a:bodyPr/>
          <a:lstStyle/>
          <a:p>
            <a:r>
              <a:rPr lang="en-US" sz="2000" dirty="0" smtClean="0"/>
              <a:t>TSB </a:t>
            </a:r>
            <a:r>
              <a:rPr lang="en-US" sz="2000" dirty="0"/>
              <a:t>Director in collaboration with BDT and BR Directors </a:t>
            </a:r>
          </a:p>
          <a:p>
            <a:pPr lvl="1"/>
            <a:r>
              <a:rPr lang="en-US" sz="2000" dirty="0"/>
              <a:t>Report annually to Council and WTSA-2020 on implementation of Res.</a:t>
            </a:r>
          </a:p>
          <a:p>
            <a:pPr lvl="1"/>
            <a:r>
              <a:rPr lang="en-US" sz="2000" dirty="0"/>
              <a:t>Develop reports and best practices on DFS</a:t>
            </a:r>
          </a:p>
          <a:p>
            <a:pPr lvl="1"/>
            <a:r>
              <a:rPr lang="en-US" sz="2000" dirty="0"/>
              <a:t>Set up a platform for peer learning and sharing of experience (based on FG DFS participants)</a:t>
            </a:r>
          </a:p>
          <a:p>
            <a:pPr lvl="1"/>
            <a:r>
              <a:rPr lang="en-US" sz="2000" dirty="0"/>
              <a:t>Organize workshops</a:t>
            </a:r>
          </a:p>
          <a:p>
            <a:r>
              <a:rPr lang="en-US" sz="2000" dirty="0"/>
              <a:t>Invite Member States</a:t>
            </a:r>
          </a:p>
          <a:p>
            <a:pPr lvl="1"/>
            <a:r>
              <a:rPr lang="en-US" sz="2000" dirty="0"/>
              <a:t>Develop national strategies to address digital financial inclusion as priority</a:t>
            </a:r>
          </a:p>
          <a:p>
            <a:pPr lvl="1"/>
            <a:r>
              <a:rPr lang="en-US" sz="2000" dirty="0"/>
              <a:t>Implement reforms to reduce the gender gap in access to financial services</a:t>
            </a:r>
          </a:p>
          <a:p>
            <a:pPr lvl="1"/>
            <a:r>
              <a:rPr lang="en-US" sz="2000" dirty="0"/>
              <a:t>Enhance coordination to create level playing field for banks and non banks</a:t>
            </a:r>
          </a:p>
        </p:txBody>
      </p:sp>
      <p:sp>
        <p:nvSpPr>
          <p:cNvPr id="4" name="Date Placeholder 3"/>
          <p:cNvSpPr>
            <a:spLocks noGrp="1"/>
          </p:cNvSpPr>
          <p:nvPr>
            <p:ph type="dt" sz="half" idx="10"/>
          </p:nvPr>
        </p:nvSpPr>
        <p:spPr/>
        <p:txBody>
          <a:bodyPr/>
          <a:lstStyle/>
          <a:p>
            <a:pPr>
              <a:defRPr/>
            </a:pPr>
            <a:r>
              <a:rPr lang="en-US" smtClean="0">
                <a:solidFill>
                  <a:srgbClr val="000000"/>
                </a:solidFill>
              </a:rPr>
              <a:t>Hammamet, 4 Nov 2016</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solidFill>
                  <a:srgbClr val="000000"/>
                </a:solidFill>
              </a:rPr>
              <a:pPr>
                <a:defRPr/>
              </a:pPr>
              <a:t>18</a:t>
            </a:fld>
            <a:endParaRPr lang="en-US" dirty="0">
              <a:solidFill>
                <a:srgbClr val="000000"/>
              </a:solidFill>
            </a:endParaRPr>
          </a:p>
        </p:txBody>
      </p:sp>
      <p:sp>
        <p:nvSpPr>
          <p:cNvPr id="6" name="Footer Placeholder 5"/>
          <p:cNvSpPr>
            <a:spLocks noGrp="1"/>
          </p:cNvSpPr>
          <p:nvPr>
            <p:ph type="ftr" sz="quarter" idx="12"/>
          </p:nvPr>
        </p:nvSpPr>
        <p:spPr/>
        <p:txBody>
          <a:bodyPr/>
          <a:lstStyle/>
          <a:p>
            <a:pPr>
              <a:defRPr/>
            </a:pPr>
            <a:r>
              <a:rPr lang="en-US" smtClean="0">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767422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
            </a:r>
            <a:r>
              <a:rPr lang="en-GB" dirty="0" smtClean="0"/>
              <a:t>COM4/8] </a:t>
            </a:r>
            <a:r>
              <a:rPr lang="en-GB" dirty="0"/>
              <a:t>– </a:t>
            </a:r>
            <a:r>
              <a:rPr lang="en-US" dirty="0" smtClean="0"/>
              <a:t>Strengthening </a:t>
            </a:r>
            <a:r>
              <a:rPr lang="en-US" dirty="0"/>
              <a:t>and diversifying </a:t>
            </a:r>
            <a:r>
              <a:rPr lang="en-US" dirty="0" smtClean="0"/>
              <a:t>ITU-T </a:t>
            </a:r>
            <a:r>
              <a:rPr lang="en-US" dirty="0"/>
              <a:t>resources </a:t>
            </a:r>
          </a:p>
        </p:txBody>
      </p:sp>
      <p:sp>
        <p:nvSpPr>
          <p:cNvPr id="3" name="Content Placeholder 2"/>
          <p:cNvSpPr>
            <a:spLocks noGrp="1"/>
          </p:cNvSpPr>
          <p:nvPr>
            <p:ph idx="1"/>
          </p:nvPr>
        </p:nvSpPr>
        <p:spPr/>
        <p:txBody>
          <a:bodyPr/>
          <a:lstStyle/>
          <a:p>
            <a:r>
              <a:rPr lang="en-GB" i="1" dirty="0"/>
              <a:t>resolves to instruct </a:t>
            </a:r>
            <a:r>
              <a:rPr lang="en-GB" i="1" dirty="0" smtClean="0"/>
              <a:t>TSB </a:t>
            </a:r>
            <a:r>
              <a:rPr lang="en-GB" i="1" dirty="0"/>
              <a:t>Director </a:t>
            </a:r>
            <a:r>
              <a:rPr lang="en-GB" dirty="0" smtClean="0"/>
              <a:t>1</a:t>
            </a:r>
            <a:r>
              <a:rPr lang="en-GB" dirty="0"/>
              <a:t>	to </a:t>
            </a:r>
            <a:r>
              <a:rPr lang="en-GB" dirty="0" smtClean="0"/>
              <a:t>study for </a:t>
            </a:r>
            <a:r>
              <a:rPr lang="en-GB" dirty="0"/>
              <a:t>possible new measures to generate additional revenue for ITU-T, including revenues that may be obtained from </a:t>
            </a:r>
            <a:r>
              <a:rPr lang="en-GB" dirty="0" smtClean="0"/>
              <a:t>INRs and C&amp;I testing</a:t>
            </a:r>
            <a:r>
              <a:rPr lang="en-GB" dirty="0"/>
              <a:t>.</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19</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77504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931863"/>
          </a:xfrm>
        </p:spPr>
        <p:txBody>
          <a:bodyPr/>
          <a:lstStyle/>
          <a:p>
            <a:pPr eaLnBrk="1" hangingPunct="1"/>
            <a:r>
              <a:rPr lang="en-US" dirty="0" smtClean="0"/>
              <a:t>Overview</a:t>
            </a:r>
          </a:p>
        </p:txBody>
      </p:sp>
      <p:sp>
        <p:nvSpPr>
          <p:cNvPr id="5123" name="Rectangle 3"/>
          <p:cNvSpPr>
            <a:spLocks noGrp="1" noChangeArrowheads="1"/>
          </p:cNvSpPr>
          <p:nvPr>
            <p:ph type="body" idx="1"/>
          </p:nvPr>
        </p:nvSpPr>
        <p:spPr>
          <a:xfrm>
            <a:off x="463550" y="931863"/>
            <a:ext cx="8450263" cy="5165725"/>
          </a:xfrm>
        </p:spPr>
        <p:txBody>
          <a:bodyPr/>
          <a:lstStyle/>
          <a:p>
            <a:pPr marL="514350" indent="-514350" eaLnBrk="1" hangingPunct="1">
              <a:buFont typeface="+mj-lt"/>
              <a:buAutoNum type="arabicPeriod"/>
            </a:pPr>
            <a:r>
              <a:rPr lang="en-US" sz="2800" dirty="0" smtClean="0"/>
              <a:t>Resolutions</a:t>
            </a:r>
          </a:p>
          <a:p>
            <a:pPr marL="514350" indent="-514350" eaLnBrk="1" hangingPunct="1">
              <a:buFont typeface="+mj-lt"/>
              <a:buAutoNum type="arabicPeriod"/>
            </a:pPr>
            <a:r>
              <a:rPr lang="en-US" sz="2800" dirty="0" smtClean="0"/>
              <a:t>Modifications in ITU-T A-series Recommendations</a:t>
            </a:r>
          </a:p>
          <a:p>
            <a:pPr marL="514350" indent="-514350" eaLnBrk="1" hangingPunct="1">
              <a:buFont typeface="+mj-lt"/>
              <a:buAutoNum type="arabicPeriod"/>
            </a:pPr>
            <a:r>
              <a:rPr lang="en-US" sz="2800" dirty="0" smtClean="0"/>
              <a:t>ITU-T D-series Recommendations </a:t>
            </a:r>
          </a:p>
          <a:p>
            <a:pPr lvl="2" eaLnBrk="1" hangingPunct="1"/>
            <a:r>
              <a:rPr lang="en-US" dirty="0" smtClean="0"/>
              <a:t>D.52 (IXP), D.53(</a:t>
            </a:r>
            <a:r>
              <a:rPr lang="en-US" dirty="0" err="1" smtClean="0"/>
              <a:t>UnivSer</a:t>
            </a:r>
            <a:r>
              <a:rPr lang="en-US" dirty="0" smtClean="0"/>
              <a:t>), D.97(IMR), D.261(SMP), D.271(NGN)</a:t>
            </a:r>
          </a:p>
          <a:p>
            <a:pPr marL="457200" lvl="1" indent="0" eaLnBrk="1" hangingPunct="1">
              <a:buNone/>
            </a:pPr>
            <a:endParaRPr lang="en-US" sz="2400" dirty="0" smtClean="0"/>
          </a:p>
          <a:p>
            <a:pPr eaLnBrk="1" hangingPunct="1"/>
            <a:endParaRPr lang="en-US" dirty="0" smtClean="0"/>
          </a:p>
          <a:p>
            <a:pPr eaLnBrk="1" hangingPunct="1"/>
            <a:endParaRPr lang="en-US" dirty="0" smtClean="0"/>
          </a:p>
        </p:txBody>
      </p:sp>
      <p:sp>
        <p:nvSpPr>
          <p:cNvPr id="5124" name="Rectangle 4"/>
          <p:cNvSpPr>
            <a:spLocks noGrp="1" noChangeArrowheads="1"/>
          </p:cNvSpPr>
          <p:nvPr>
            <p:ph type="dt" sz="quarter" idx="10"/>
          </p:nvPr>
        </p:nvSpPr>
        <p:spPr>
          <a:noFill/>
        </p:spPr>
        <p:txBody>
          <a:bodyPr/>
          <a:lstStyle/>
          <a:p>
            <a:r>
              <a:rPr lang="en-US" dirty="0" err="1" smtClean="0"/>
              <a:t>Hammamet</a:t>
            </a:r>
            <a:r>
              <a:rPr lang="en-US" dirty="0" smtClean="0"/>
              <a:t>, 4 Nov 2016</a:t>
            </a:r>
          </a:p>
        </p:txBody>
      </p:sp>
      <p:sp>
        <p:nvSpPr>
          <p:cNvPr id="5125"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5126"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F472F39F-6416-419F-819B-594B91B8474A}" type="slidenum">
              <a:rPr lang="en-US" sz="1400"/>
              <a:pPr algn="r"/>
              <a:t>2</a:t>
            </a:fld>
            <a:endParaRPr lang="en-US" sz="1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a:t>
            </a:r>
            <a:r>
              <a:rPr lang="en-GB" sz="2800" dirty="0" smtClean="0"/>
              <a:t>COM4/9] </a:t>
            </a:r>
            <a:r>
              <a:rPr lang="en-GB" sz="2800" dirty="0"/>
              <a:t>– </a:t>
            </a:r>
            <a:r>
              <a:rPr lang="en-US" sz="2800" dirty="0" smtClean="0"/>
              <a:t>Facilitating implementation </a:t>
            </a:r>
            <a:r>
              <a:rPr lang="en-US" sz="2800" dirty="0"/>
              <a:t>of </a:t>
            </a:r>
            <a:r>
              <a:rPr lang="en-US" sz="2800" dirty="0" smtClean="0"/>
              <a:t>Smart </a:t>
            </a:r>
            <a:r>
              <a:rPr lang="en-US" sz="2800" dirty="0"/>
              <a:t>Africa Manifesto</a:t>
            </a:r>
          </a:p>
        </p:txBody>
      </p:sp>
      <p:sp>
        <p:nvSpPr>
          <p:cNvPr id="3" name="Content Placeholder 2"/>
          <p:cNvSpPr>
            <a:spLocks noGrp="1"/>
          </p:cNvSpPr>
          <p:nvPr>
            <p:ph idx="1"/>
          </p:nvPr>
        </p:nvSpPr>
        <p:spPr>
          <a:xfrm>
            <a:off x="457200" y="1268760"/>
            <a:ext cx="8229600" cy="4857403"/>
          </a:xfrm>
        </p:spPr>
        <p:txBody>
          <a:bodyPr/>
          <a:lstStyle/>
          <a:p>
            <a:r>
              <a:rPr lang="en-US" sz="2800" dirty="0" smtClean="0"/>
              <a:t>TSB </a:t>
            </a:r>
            <a:r>
              <a:rPr lang="en-US" sz="2800" dirty="0"/>
              <a:t>Director </a:t>
            </a:r>
            <a:endParaRPr lang="en-US" sz="2800" dirty="0" smtClean="0"/>
          </a:p>
          <a:p>
            <a:pPr lvl="1"/>
            <a:r>
              <a:rPr lang="en-US" sz="2400" dirty="0" smtClean="0"/>
              <a:t>to establish </a:t>
            </a:r>
            <a:r>
              <a:rPr lang="en-US" sz="2400" dirty="0"/>
              <a:t>mechanisms for collaboration and cooperation between ITU-T </a:t>
            </a:r>
            <a:r>
              <a:rPr lang="en-US" sz="2400" dirty="0" smtClean="0"/>
              <a:t>SGs </a:t>
            </a:r>
            <a:r>
              <a:rPr lang="en-US" sz="2400" dirty="0"/>
              <a:t>and Smart Africa office in </a:t>
            </a:r>
            <a:r>
              <a:rPr lang="en-US" sz="2400" dirty="0" smtClean="0"/>
              <a:t>development </a:t>
            </a:r>
            <a:r>
              <a:rPr lang="en-US" sz="2400" dirty="0"/>
              <a:t>of </a:t>
            </a:r>
            <a:r>
              <a:rPr lang="en-US" sz="2400" dirty="0" smtClean="0"/>
              <a:t>standards</a:t>
            </a:r>
          </a:p>
          <a:p>
            <a:pPr lvl="1"/>
            <a:r>
              <a:rPr lang="en-US" sz="2400" dirty="0"/>
              <a:t>to provide assistance to Smart Africa and Africa Regional Groups </a:t>
            </a:r>
            <a:r>
              <a:rPr lang="en-US" sz="2400" dirty="0" smtClean="0"/>
              <a:t>pilot </a:t>
            </a:r>
            <a:r>
              <a:rPr lang="en-US" sz="2400" dirty="0"/>
              <a:t>projects </a:t>
            </a:r>
            <a:r>
              <a:rPr lang="en-US" sz="2400" dirty="0" smtClean="0"/>
              <a:t>of implementation </a:t>
            </a:r>
            <a:r>
              <a:rPr lang="en-US" sz="2400" dirty="0"/>
              <a:t>of ITU </a:t>
            </a:r>
            <a:r>
              <a:rPr lang="en-US" sz="2400" dirty="0" smtClean="0"/>
              <a:t>standards;</a:t>
            </a:r>
            <a:endParaRPr lang="en-US" sz="2400" dirty="0"/>
          </a:p>
          <a:p>
            <a:pPr lvl="1"/>
            <a:r>
              <a:rPr lang="en-US" sz="2400" dirty="0" smtClean="0"/>
              <a:t>to </a:t>
            </a:r>
            <a:r>
              <a:rPr lang="en-US" sz="2400" dirty="0"/>
              <a:t>strengthen trainings and guide Smart Africa member states, partner industries and organizations in their adoption of ITU-T’s standards</a:t>
            </a:r>
          </a:p>
          <a:p>
            <a:endParaRPr lang="en-US"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20</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331370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a:t>
            </a:r>
            <a:r>
              <a:rPr lang="en-GB" sz="2800" dirty="0" smtClean="0"/>
              <a:t>COM4/10] </a:t>
            </a:r>
            <a:r>
              <a:rPr lang="en-GB" sz="2800" dirty="0"/>
              <a:t>– </a:t>
            </a:r>
            <a:r>
              <a:rPr lang="en-US" sz="2800" dirty="0" smtClean="0"/>
              <a:t>Enhancing </a:t>
            </a:r>
            <a:r>
              <a:rPr lang="en-US" sz="2800" dirty="0"/>
              <a:t>the standardization of Internet of Things and Smart Cities &amp; Communities for global development</a:t>
            </a:r>
          </a:p>
        </p:txBody>
      </p:sp>
      <p:sp>
        <p:nvSpPr>
          <p:cNvPr id="3" name="Content Placeholder 2"/>
          <p:cNvSpPr>
            <a:spLocks noGrp="1"/>
          </p:cNvSpPr>
          <p:nvPr>
            <p:ph idx="1"/>
          </p:nvPr>
        </p:nvSpPr>
        <p:spPr/>
        <p:txBody>
          <a:bodyPr/>
          <a:lstStyle/>
          <a:p>
            <a:r>
              <a:rPr lang="en-US" sz="2800" dirty="0" smtClean="0"/>
              <a:t>ITU-T SG20 to </a:t>
            </a:r>
          </a:p>
          <a:p>
            <a:pPr lvl="1"/>
            <a:r>
              <a:rPr lang="en-US" sz="2000" dirty="0" smtClean="0"/>
              <a:t>develop ITU-T Recommendations, roadmap </a:t>
            </a:r>
            <a:r>
              <a:rPr lang="en-US" sz="2000" dirty="0"/>
              <a:t>aimed at implementing IoT and </a:t>
            </a:r>
            <a:r>
              <a:rPr lang="en-US" sz="2000" dirty="0" smtClean="0"/>
              <a:t>SC&amp;C on </a:t>
            </a:r>
            <a:r>
              <a:rPr lang="en-US" sz="2000" dirty="0"/>
              <a:t>issues related to emerging technologies and vertical industries</a:t>
            </a:r>
            <a:endParaRPr lang="en-US" sz="2000" dirty="0" smtClean="0"/>
          </a:p>
          <a:p>
            <a:pPr lvl="1"/>
            <a:r>
              <a:rPr lang="en-US" sz="2000" dirty="0"/>
              <a:t>collate, evaluate, assess and share IoT use cases for interoperability and standardization for data and information </a:t>
            </a:r>
            <a:r>
              <a:rPr lang="en-US" sz="2000" dirty="0" smtClean="0"/>
              <a:t>exchange</a:t>
            </a:r>
          </a:p>
          <a:p>
            <a:r>
              <a:rPr lang="en-US" sz="2800" dirty="0" smtClean="0"/>
              <a:t>TSB Director to</a:t>
            </a:r>
          </a:p>
          <a:p>
            <a:pPr lvl="1"/>
            <a:r>
              <a:rPr lang="en-US" sz="2000" dirty="0"/>
              <a:t>carry </a:t>
            </a:r>
            <a:r>
              <a:rPr lang="en-US" sz="2000" dirty="0" smtClean="0"/>
              <a:t>out pilot </a:t>
            </a:r>
            <a:r>
              <a:rPr lang="en-US" sz="2000" dirty="0"/>
              <a:t>projects in cities related to the SC&amp;C KPI assessment </a:t>
            </a:r>
            <a:r>
              <a:rPr lang="en-US" sz="2000" dirty="0" smtClean="0"/>
              <a:t>activities</a:t>
            </a:r>
          </a:p>
          <a:p>
            <a:pPr lvl="1"/>
            <a:r>
              <a:rPr lang="en-US" sz="2000" dirty="0"/>
              <a:t>continue to support the United for Smart Sustainable Cities Initiative (U4SSC) </a:t>
            </a:r>
            <a:endParaRPr lang="en-US" sz="2000" dirty="0" smtClean="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21</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2446311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810344"/>
          </a:xfrm>
        </p:spPr>
        <p:txBody>
          <a:bodyPr/>
          <a:lstStyle/>
          <a:p>
            <a:r>
              <a:rPr lang="en-GB" sz="2400" dirty="0"/>
              <a:t>[</a:t>
            </a:r>
            <a:r>
              <a:rPr lang="en-GB" sz="2400" dirty="0" smtClean="0"/>
              <a:t>COM4/11] </a:t>
            </a:r>
            <a:r>
              <a:rPr lang="en-GB" sz="2400" dirty="0"/>
              <a:t>– </a:t>
            </a:r>
            <a:r>
              <a:rPr lang="en-US" sz="2400" dirty="0" smtClean="0"/>
              <a:t>ITU-T </a:t>
            </a:r>
            <a:r>
              <a:rPr lang="en-US" sz="2400" dirty="0"/>
              <a:t>initiatives to raise awareness on best practices </a:t>
            </a:r>
            <a:r>
              <a:rPr lang="en-US" sz="2400" dirty="0" smtClean="0"/>
              <a:t>and policies </a:t>
            </a:r>
            <a:r>
              <a:rPr lang="en-US" sz="2400" dirty="0"/>
              <a:t>related to service quality</a:t>
            </a:r>
            <a:r>
              <a:rPr lang="en-US" sz="2800" dirty="0"/>
              <a:t/>
            </a:r>
            <a:br>
              <a:rPr lang="en-US" sz="2800" dirty="0"/>
            </a:br>
            <a:endParaRPr lang="en-US" sz="2800" dirty="0"/>
          </a:p>
        </p:txBody>
      </p:sp>
      <p:sp>
        <p:nvSpPr>
          <p:cNvPr id="3" name="Content Placeholder 2"/>
          <p:cNvSpPr>
            <a:spLocks noGrp="1"/>
          </p:cNvSpPr>
          <p:nvPr>
            <p:ph idx="1"/>
          </p:nvPr>
        </p:nvSpPr>
        <p:spPr>
          <a:xfrm>
            <a:off x="457200" y="1143000"/>
            <a:ext cx="8229600" cy="4983163"/>
          </a:xfrm>
        </p:spPr>
        <p:txBody>
          <a:bodyPr/>
          <a:lstStyle/>
          <a:p>
            <a:r>
              <a:rPr lang="en-US" sz="2000" dirty="0" smtClean="0"/>
              <a:t>ITU-T to</a:t>
            </a:r>
          </a:p>
          <a:p>
            <a:pPr lvl="1"/>
            <a:r>
              <a:rPr lang="en-US" sz="1600" dirty="0"/>
              <a:t>develop </a:t>
            </a:r>
            <a:r>
              <a:rPr lang="en-US" sz="1600" dirty="0" smtClean="0"/>
              <a:t>Recommendations </a:t>
            </a:r>
            <a:r>
              <a:rPr lang="en-US" sz="1600" dirty="0"/>
              <a:t>on performance, </a:t>
            </a:r>
            <a:r>
              <a:rPr lang="en-US" sz="1600" dirty="0" smtClean="0"/>
              <a:t>QoS and QoE</a:t>
            </a:r>
          </a:p>
          <a:p>
            <a:pPr lvl="1"/>
            <a:r>
              <a:rPr lang="en-US" sz="1600" dirty="0" smtClean="0"/>
              <a:t>develop </a:t>
            </a:r>
            <a:r>
              <a:rPr lang="en-US" sz="1600" dirty="0"/>
              <a:t>initiatives to raise awareness </a:t>
            </a:r>
            <a:r>
              <a:rPr lang="en-US" sz="1600" dirty="0" smtClean="0"/>
              <a:t>to inform </a:t>
            </a:r>
            <a:r>
              <a:rPr lang="en-US" sz="1600" dirty="0"/>
              <a:t>users </a:t>
            </a:r>
            <a:r>
              <a:rPr lang="en-US" sz="1600" dirty="0" smtClean="0"/>
              <a:t>operators’ QoS</a:t>
            </a:r>
          </a:p>
          <a:p>
            <a:pPr lvl="1"/>
            <a:r>
              <a:rPr lang="en-US" sz="1600" dirty="0"/>
              <a:t>provide references </a:t>
            </a:r>
            <a:r>
              <a:rPr lang="en-US" sz="1600" dirty="0" smtClean="0"/>
              <a:t>for national </a:t>
            </a:r>
            <a:r>
              <a:rPr lang="en-US" sz="1600" dirty="0"/>
              <a:t>quality measurement </a:t>
            </a:r>
            <a:r>
              <a:rPr lang="en-US" sz="1600" dirty="0" smtClean="0"/>
              <a:t>framework</a:t>
            </a:r>
          </a:p>
          <a:p>
            <a:pPr lvl="1"/>
            <a:r>
              <a:rPr lang="en-GB" sz="1600" dirty="0"/>
              <a:t>organize workshops, training </a:t>
            </a:r>
            <a:r>
              <a:rPr lang="en-GB" sz="1600" dirty="0" smtClean="0"/>
              <a:t>programmes</a:t>
            </a:r>
          </a:p>
          <a:p>
            <a:r>
              <a:rPr lang="en-US" sz="2000" dirty="0" smtClean="0"/>
              <a:t>TSB Director to </a:t>
            </a:r>
          </a:p>
          <a:p>
            <a:pPr lvl="1"/>
            <a:r>
              <a:rPr lang="en-US" sz="1600" dirty="0" smtClean="0"/>
              <a:t>continue </a:t>
            </a:r>
            <a:r>
              <a:rPr lang="en-US" sz="1600" dirty="0"/>
              <a:t>support Quality of Service Development </a:t>
            </a:r>
            <a:r>
              <a:rPr lang="en-US" sz="1600" dirty="0" smtClean="0"/>
              <a:t>Group</a:t>
            </a:r>
          </a:p>
          <a:p>
            <a:pPr lvl="1"/>
            <a:r>
              <a:rPr lang="en-GB" sz="1600" dirty="0"/>
              <a:t>conduct activities in each region</a:t>
            </a:r>
            <a:r>
              <a:rPr lang="en-US" sz="1600" dirty="0" smtClean="0"/>
              <a:t> </a:t>
            </a:r>
          </a:p>
          <a:p>
            <a:r>
              <a:rPr lang="en-US" sz="2000" dirty="0" smtClean="0"/>
              <a:t>ITU-T SGs</a:t>
            </a:r>
          </a:p>
          <a:p>
            <a:pPr lvl="1"/>
            <a:r>
              <a:rPr lang="en-GB" sz="1600" dirty="0"/>
              <a:t>elaborate recommendations </a:t>
            </a:r>
            <a:r>
              <a:rPr lang="en-GB" sz="1600" dirty="0" smtClean="0"/>
              <a:t>in </a:t>
            </a:r>
            <a:r>
              <a:rPr lang="en-GB" sz="1600" dirty="0"/>
              <a:t>defining strategies and testing methodologies to monitor and measure </a:t>
            </a:r>
            <a:r>
              <a:rPr lang="en-US" sz="1600" dirty="0"/>
              <a:t>QoS and QoE </a:t>
            </a:r>
            <a:endParaRPr lang="en-US" sz="1600" dirty="0" smtClean="0"/>
          </a:p>
          <a:p>
            <a:pPr lvl="1"/>
            <a:r>
              <a:rPr lang="en-US" sz="1600" dirty="0" smtClean="0"/>
              <a:t>Study </a:t>
            </a:r>
            <a:r>
              <a:rPr lang="en-US" sz="1600" dirty="0"/>
              <a:t>QoS and QoE evaluation scenarios, measurement strategies and testing tools, sampling methodologies for quality of service measurements at a local, national and global </a:t>
            </a:r>
            <a:r>
              <a:rPr lang="en-US" sz="1600" dirty="0" smtClean="0"/>
              <a:t>level</a:t>
            </a:r>
          </a:p>
          <a:p>
            <a:pPr lvl="1"/>
            <a:r>
              <a:rPr lang="en-GB" sz="1600" dirty="0"/>
              <a:t>references about minimal satisfactory key performance and key quality indicators for evaluating </a:t>
            </a:r>
            <a:r>
              <a:rPr lang="en-GB" sz="1600" dirty="0" smtClean="0"/>
              <a:t>QoS</a:t>
            </a:r>
          </a:p>
          <a:p>
            <a:pPr lvl="1"/>
            <a:r>
              <a:rPr lang="en-GB" sz="1600" dirty="0" smtClean="0"/>
              <a:t>Raise participation from all regions</a:t>
            </a:r>
            <a:endParaRPr lang="en-US" sz="1600" dirty="0"/>
          </a:p>
          <a:p>
            <a:endParaRPr lang="en-US" sz="2000"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22</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594239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[COM4/12] </a:t>
            </a:r>
            <a:r>
              <a:rPr lang="en-US" dirty="0" smtClean="0"/>
              <a:t>– ITU-T Participation in periodic </a:t>
            </a:r>
            <a:r>
              <a:rPr lang="en-US" dirty="0"/>
              <a:t>review and revision of </a:t>
            </a:r>
            <a:r>
              <a:rPr lang="en-US" dirty="0" smtClean="0"/>
              <a:t>ITRs</a:t>
            </a:r>
          </a:p>
        </p:txBody>
      </p:sp>
      <p:sp>
        <p:nvSpPr>
          <p:cNvPr id="3" name="Content Placeholder 2"/>
          <p:cNvSpPr>
            <a:spLocks noGrp="1"/>
          </p:cNvSpPr>
          <p:nvPr>
            <p:ph idx="1"/>
          </p:nvPr>
        </p:nvSpPr>
        <p:spPr>
          <a:xfrm>
            <a:off x="395288" y="1484783"/>
            <a:ext cx="8539162" cy="3682529"/>
          </a:xfrm>
        </p:spPr>
        <p:txBody>
          <a:bodyPr/>
          <a:lstStyle/>
          <a:p>
            <a:pPr eaLnBrk="1">
              <a:defRPr/>
            </a:pPr>
            <a:r>
              <a:rPr lang="en-US" sz="2000" dirty="0"/>
              <a:t>recognizing</a:t>
            </a:r>
          </a:p>
          <a:p>
            <a:pPr lvl="1" eaLnBrk="1">
              <a:defRPr/>
            </a:pPr>
            <a:r>
              <a:rPr lang="en-US" sz="1600" dirty="0"/>
              <a:t>a)	that, as is stated in Resolution 146, the ITU Telecommunication Standardization Sector (ITU-T) has most of the work relevant to the ITRs,</a:t>
            </a:r>
          </a:p>
          <a:p>
            <a:pPr lvl="1" eaLnBrk="1">
              <a:defRPr/>
            </a:pPr>
            <a:r>
              <a:rPr lang="en-US" sz="1600" dirty="0"/>
              <a:t>b)	the importance of ITU-T study groups input to the contributory process of the </a:t>
            </a:r>
            <a:r>
              <a:rPr lang="en-US" sz="1600" dirty="0" smtClean="0"/>
              <a:t>Standardization </a:t>
            </a:r>
            <a:r>
              <a:rPr lang="en-US" sz="1600" dirty="0"/>
              <a:t>Sector to the EG-ITRs, as appropriate and where necessary.</a:t>
            </a:r>
          </a:p>
          <a:p>
            <a:pPr eaLnBrk="1">
              <a:defRPr/>
            </a:pPr>
            <a:r>
              <a:rPr lang="en-US" sz="2000" dirty="0" smtClean="0"/>
              <a:t>resolves </a:t>
            </a:r>
            <a:r>
              <a:rPr lang="en-US" sz="2000" dirty="0"/>
              <a:t>to instruct </a:t>
            </a:r>
            <a:r>
              <a:rPr lang="en-US" sz="2000" dirty="0" smtClean="0"/>
              <a:t>TSB Director</a:t>
            </a:r>
            <a:endParaRPr lang="en-US" sz="2000" dirty="0"/>
          </a:p>
          <a:p>
            <a:pPr marL="800100" lvl="1" indent="-342900" eaLnBrk="1">
              <a:buFont typeface="+mj-lt"/>
              <a:buAutoNum type="arabicPeriod"/>
              <a:defRPr/>
            </a:pPr>
            <a:r>
              <a:rPr lang="en-US" sz="1600" dirty="0" smtClean="0"/>
              <a:t>to </a:t>
            </a:r>
            <a:r>
              <a:rPr lang="en-US" sz="1600" dirty="0"/>
              <a:t>undertake the necessary activities within his field of </a:t>
            </a:r>
            <a:r>
              <a:rPr lang="en-US" sz="1600" dirty="0" err="1"/>
              <a:t>competencein</a:t>
            </a:r>
            <a:r>
              <a:rPr lang="en-US" sz="1600" dirty="0"/>
              <a:t> order to fully implement PP Resolution 146 and  Council Resolution 1379; </a:t>
            </a:r>
          </a:p>
          <a:p>
            <a:pPr marL="800100" lvl="1" indent="-342900" eaLnBrk="1">
              <a:buFont typeface="+mj-lt"/>
              <a:buAutoNum type="arabicPeriod"/>
              <a:defRPr/>
            </a:pPr>
            <a:r>
              <a:rPr lang="en-US" sz="1600" dirty="0" smtClean="0"/>
              <a:t>to </a:t>
            </a:r>
            <a:r>
              <a:rPr lang="en-US" sz="1600" dirty="0"/>
              <a:t>submit the result of his work to the EG-ITRs,</a:t>
            </a:r>
          </a:p>
          <a:p>
            <a:pPr eaLnBrk="1">
              <a:defRPr/>
            </a:pPr>
            <a:r>
              <a:rPr lang="en-US" sz="2000" dirty="0"/>
              <a:t>instructs </a:t>
            </a:r>
            <a:r>
              <a:rPr lang="en-US" sz="2000" dirty="0" smtClean="0"/>
              <a:t>TSAG</a:t>
            </a:r>
            <a:endParaRPr lang="en-US" sz="2000" dirty="0"/>
          </a:p>
          <a:p>
            <a:pPr lvl="1" eaLnBrk="1">
              <a:defRPr/>
            </a:pPr>
            <a:r>
              <a:rPr lang="en-US" sz="1600" dirty="0"/>
              <a:t>to provide advice to </a:t>
            </a:r>
            <a:r>
              <a:rPr lang="en-US" sz="1600" dirty="0" smtClean="0"/>
              <a:t>TSB Director;</a:t>
            </a:r>
            <a:endParaRPr lang="en-US" sz="1600" dirty="0"/>
          </a:p>
          <a:p>
            <a:pPr eaLnBrk="1">
              <a:defRPr/>
            </a:pPr>
            <a:r>
              <a:rPr lang="en-US" sz="2000" dirty="0"/>
              <a:t>invites Member States and Sector Members</a:t>
            </a:r>
          </a:p>
          <a:p>
            <a:pPr lvl="1" eaLnBrk="1">
              <a:defRPr/>
            </a:pPr>
            <a:r>
              <a:rPr lang="en-US" sz="1600" dirty="0"/>
              <a:t>to participate in and contribute to the implementation of this Resolution</a:t>
            </a:r>
          </a:p>
          <a:p>
            <a:pPr marL="0" indent="0" eaLnBrk="1">
              <a:buNone/>
              <a:defRPr/>
            </a:pPr>
            <a:endParaRPr lang="en-US" dirty="0" smtClean="0"/>
          </a:p>
        </p:txBody>
      </p:sp>
      <p:sp>
        <p:nvSpPr>
          <p:cNvPr id="8196" name="Rectangle 4"/>
          <p:cNvSpPr>
            <a:spLocks noGrp="1" noChangeArrowheads="1"/>
          </p:cNvSpPr>
          <p:nvPr>
            <p:ph type="dt" sz="quarter" idx="10"/>
          </p:nvPr>
        </p:nvSpPr>
        <p:spPr>
          <a:noFill/>
        </p:spPr>
        <p:txBody>
          <a:bodyPr/>
          <a:lstStyle/>
          <a:p>
            <a:r>
              <a:rPr lang="en-US" dirty="0" err="1" smtClean="0"/>
              <a:t>Hammamet</a:t>
            </a:r>
            <a:r>
              <a:rPr lang="en-US" dirty="0" smtClean="0"/>
              <a:t>, 4 Nov 2016</a:t>
            </a:r>
          </a:p>
        </p:txBody>
      </p:sp>
      <p:sp>
        <p:nvSpPr>
          <p:cNvPr id="8197"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8198"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A39CB2A6-623C-4B4A-AB04-CCF502E46BA4}" type="slidenum">
              <a:rPr lang="en-US" sz="1400"/>
              <a:pPr algn="r"/>
              <a:t>23</a:t>
            </a:fld>
            <a:endParaRPr lang="en-US" sz="1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2800" dirty="0"/>
              <a:t>[PLEN/1] – ITU-T studies for combating counterfeit telecommunication/ICT </a:t>
            </a:r>
            <a:r>
              <a:rPr lang="en-US" sz="2800" dirty="0" smtClean="0"/>
              <a:t>devices</a:t>
            </a:r>
            <a:endParaRPr lang="en-US" dirty="0"/>
          </a:p>
        </p:txBody>
      </p:sp>
      <p:sp>
        <p:nvSpPr>
          <p:cNvPr id="3" name="Content Placeholder 2"/>
          <p:cNvSpPr>
            <a:spLocks noGrp="1"/>
          </p:cNvSpPr>
          <p:nvPr>
            <p:ph idx="1"/>
          </p:nvPr>
        </p:nvSpPr>
        <p:spPr>
          <a:xfrm>
            <a:off x="457200" y="1143000"/>
            <a:ext cx="8229600" cy="4983163"/>
          </a:xfrm>
        </p:spPr>
        <p:txBody>
          <a:bodyPr/>
          <a:lstStyle/>
          <a:p>
            <a:r>
              <a:rPr lang="en-US" sz="2000" dirty="0" smtClean="0"/>
              <a:t>ITU-T SG11 be </a:t>
            </a:r>
            <a:r>
              <a:rPr lang="en-US" sz="2000" dirty="0"/>
              <a:t>the lead study </a:t>
            </a:r>
            <a:r>
              <a:rPr lang="en-US" sz="2000" dirty="0" smtClean="0"/>
              <a:t>group</a:t>
            </a:r>
          </a:p>
          <a:p>
            <a:pPr lvl="1"/>
            <a:r>
              <a:rPr lang="en-US" sz="2000" dirty="0"/>
              <a:t>study </a:t>
            </a:r>
            <a:r>
              <a:rPr lang="en-US" sz="2000" dirty="0" smtClean="0"/>
              <a:t>existing/new </a:t>
            </a:r>
            <a:r>
              <a:rPr lang="en-US" sz="2000" dirty="0"/>
              <a:t>reliable, unique, persistent and secure identifiers, in collaboration with ITU-T </a:t>
            </a:r>
            <a:r>
              <a:rPr lang="en-US" sz="2000" dirty="0" smtClean="0"/>
              <a:t>SG </a:t>
            </a:r>
            <a:r>
              <a:rPr lang="en-US" sz="2000" dirty="0"/>
              <a:t>2, 17 and 20, that have the potential to be </a:t>
            </a:r>
            <a:r>
              <a:rPr lang="en-US" sz="2000" dirty="0" smtClean="0"/>
              <a:t>used, </a:t>
            </a:r>
            <a:r>
              <a:rPr lang="en-US" sz="2000" dirty="0"/>
              <a:t>including their scope of application and level of security in the context of their possible duplication/cloning;</a:t>
            </a:r>
          </a:p>
          <a:p>
            <a:pPr lvl="1"/>
            <a:r>
              <a:rPr lang="en-US" sz="2000" dirty="0" smtClean="0"/>
              <a:t>to </a:t>
            </a:r>
            <a:r>
              <a:rPr lang="en-US" sz="2000" dirty="0"/>
              <a:t>develop methods of assessing and verifying identifiers used for purposes of </a:t>
            </a:r>
            <a:r>
              <a:rPr lang="en-US" sz="2000" dirty="0" smtClean="0"/>
              <a:t>…;</a:t>
            </a:r>
            <a:endParaRPr lang="en-US" sz="2000" dirty="0"/>
          </a:p>
          <a:p>
            <a:pPr lvl="1"/>
            <a:r>
              <a:rPr lang="en-US" sz="2000" dirty="0" smtClean="0"/>
              <a:t>develop </a:t>
            </a:r>
            <a:r>
              <a:rPr lang="en-US" sz="2000" dirty="0"/>
              <a:t>mechanisms </a:t>
            </a:r>
            <a:r>
              <a:rPr lang="en-US" sz="2000" dirty="0" smtClean="0"/>
              <a:t>for </a:t>
            </a:r>
            <a:r>
              <a:rPr lang="en-US" sz="2000" dirty="0"/>
              <a:t>identifying production, unique </a:t>
            </a:r>
            <a:r>
              <a:rPr lang="en-US" sz="2000" dirty="0" smtClean="0"/>
              <a:t>identifiers</a:t>
            </a:r>
          </a:p>
          <a:p>
            <a:pPr lvl="1"/>
            <a:r>
              <a:rPr lang="en-GB" sz="2000" dirty="0"/>
              <a:t>study possible </a:t>
            </a:r>
            <a:r>
              <a:rPr lang="en-GB" sz="2000" dirty="0" smtClean="0"/>
              <a:t>solutions/frameworks </a:t>
            </a:r>
            <a:r>
              <a:rPr lang="en-GB" sz="2000" dirty="0"/>
              <a:t>to discover identity management </a:t>
            </a:r>
            <a:r>
              <a:rPr lang="en-GB" sz="2000" dirty="0" smtClean="0"/>
              <a:t>information</a:t>
            </a:r>
          </a:p>
          <a:p>
            <a:pPr lvl="1"/>
            <a:r>
              <a:rPr lang="en-US" sz="2000" dirty="0"/>
              <a:t>identify a list of technologies/products, used for testing conformance with ITU-T </a:t>
            </a:r>
            <a:r>
              <a:rPr lang="en-US" sz="2000" dirty="0" smtClean="0"/>
              <a:t>Recommendations</a:t>
            </a:r>
          </a:p>
        </p:txBody>
      </p:sp>
      <p:sp>
        <p:nvSpPr>
          <p:cNvPr id="4" name="Date Placeholder 3"/>
          <p:cNvSpPr>
            <a:spLocks noGrp="1"/>
          </p:cNvSpPr>
          <p:nvPr>
            <p:ph type="dt" sz="half" idx="10"/>
          </p:nvPr>
        </p:nvSpPr>
        <p:spPr/>
        <p:txBody>
          <a:bodyPr/>
          <a:lstStyle/>
          <a:p>
            <a:pPr>
              <a:defRPr/>
            </a:pPr>
            <a:r>
              <a:rPr lang="en-US" dirty="0" err="1" smtClean="0"/>
              <a:t>Hammamet</a:t>
            </a:r>
            <a:r>
              <a:rPr lang="en-US" dirty="0" smtClean="0"/>
              <a: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24</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189739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dirty="0" smtClean="0"/>
              <a:t>PLEN/2] </a:t>
            </a:r>
            <a:r>
              <a:rPr lang="en-US" dirty="0"/>
              <a:t>– </a:t>
            </a:r>
            <a:r>
              <a:rPr lang="en-US" dirty="0" smtClean="0"/>
              <a:t>Combating </a:t>
            </a:r>
            <a:r>
              <a:rPr lang="en-US" dirty="0"/>
              <a:t>mobile telecommunication device theft </a:t>
            </a:r>
          </a:p>
        </p:txBody>
      </p:sp>
      <p:sp>
        <p:nvSpPr>
          <p:cNvPr id="3" name="Content Placeholder 2"/>
          <p:cNvSpPr>
            <a:spLocks noGrp="1"/>
          </p:cNvSpPr>
          <p:nvPr>
            <p:ph idx="1"/>
          </p:nvPr>
        </p:nvSpPr>
        <p:spPr>
          <a:xfrm>
            <a:off x="457200" y="1143000"/>
            <a:ext cx="8229600" cy="4983163"/>
          </a:xfrm>
        </p:spPr>
        <p:txBody>
          <a:bodyPr/>
          <a:lstStyle/>
          <a:p>
            <a:r>
              <a:rPr lang="en-US" sz="2000" dirty="0"/>
              <a:t>ITU-T </a:t>
            </a:r>
            <a:r>
              <a:rPr lang="en-US" sz="2000" dirty="0" smtClean="0"/>
              <a:t>to develop </a:t>
            </a:r>
            <a:r>
              <a:rPr lang="en-US" sz="2000" dirty="0"/>
              <a:t>solutions </a:t>
            </a:r>
            <a:r>
              <a:rPr lang="en-US" sz="2000" dirty="0" smtClean="0"/>
              <a:t>to duplication </a:t>
            </a:r>
            <a:r>
              <a:rPr lang="en-US" sz="2000" dirty="0"/>
              <a:t>of unique </a:t>
            </a:r>
            <a:r>
              <a:rPr lang="en-US" sz="2000" dirty="0" smtClean="0"/>
              <a:t>identifiers</a:t>
            </a:r>
          </a:p>
          <a:p>
            <a:r>
              <a:rPr lang="en-GB" sz="2000" dirty="0" smtClean="0"/>
              <a:t>ITU-T SG11 to lead the </a:t>
            </a:r>
            <a:r>
              <a:rPr lang="en-GB" sz="2000" dirty="0"/>
              <a:t>combat against mobile telecommunication device </a:t>
            </a:r>
            <a:r>
              <a:rPr lang="en-GB" sz="2000" dirty="0" smtClean="0"/>
              <a:t>theft</a:t>
            </a:r>
          </a:p>
          <a:p>
            <a:r>
              <a:rPr lang="en-GB" sz="2000" dirty="0" smtClean="0"/>
              <a:t>ITU-T SG11 and 17 to study… </a:t>
            </a:r>
            <a:r>
              <a:rPr lang="en-US" sz="2000" dirty="0" smtClean="0"/>
              <a:t>draw </a:t>
            </a:r>
            <a:r>
              <a:rPr lang="en-US" sz="2000" dirty="0"/>
              <a:t>up a list of identifiers used in mobile telecommunication/ICT device</a:t>
            </a:r>
            <a:endParaRPr lang="en-GB" sz="2000" dirty="0" smtClean="0"/>
          </a:p>
          <a:p>
            <a:r>
              <a:rPr lang="en-US" sz="2000" dirty="0" smtClean="0"/>
              <a:t>TSB Director</a:t>
            </a:r>
          </a:p>
          <a:p>
            <a:pPr lvl="1"/>
            <a:r>
              <a:rPr lang="en-US" sz="1800" dirty="0"/>
              <a:t>compile </a:t>
            </a:r>
            <a:r>
              <a:rPr lang="en-US" sz="1800" dirty="0" smtClean="0"/>
              <a:t>best </a:t>
            </a:r>
            <a:r>
              <a:rPr lang="en-US" sz="1800" dirty="0"/>
              <a:t>practices </a:t>
            </a:r>
            <a:endParaRPr lang="en-US" sz="1800" dirty="0" smtClean="0"/>
          </a:p>
          <a:p>
            <a:pPr lvl="1"/>
            <a:r>
              <a:rPr lang="en-US" sz="1800" dirty="0"/>
              <a:t>f</a:t>
            </a:r>
            <a:r>
              <a:rPr lang="en-US" sz="1800" dirty="0" smtClean="0"/>
              <a:t>acilitate standardization, </a:t>
            </a:r>
            <a:r>
              <a:rPr lang="en-US" sz="1800" dirty="0"/>
              <a:t>specifically regarding the exchange of identifier of mobile devices reported stolen or lost, and to prevent lost or stolen mobile devices from accessing mobile </a:t>
            </a:r>
            <a:r>
              <a:rPr lang="en-US" sz="1800" dirty="0" smtClean="0"/>
              <a:t>networks</a:t>
            </a:r>
          </a:p>
          <a:p>
            <a:pPr lvl="1"/>
            <a:r>
              <a:rPr lang="en-US" sz="1800" dirty="0" smtClean="0"/>
              <a:t>Consult…</a:t>
            </a:r>
            <a:r>
              <a:rPr lang="en-GB" sz="1800" dirty="0"/>
              <a:t> to identify existing and future technological </a:t>
            </a:r>
            <a:r>
              <a:rPr lang="en-GB" sz="1800" dirty="0" smtClean="0"/>
              <a:t>measures</a:t>
            </a:r>
          </a:p>
          <a:p>
            <a:pPr lvl="1"/>
            <a:r>
              <a:rPr lang="en-GB" sz="1800" dirty="0" smtClean="0"/>
              <a:t>Provide assistance to Member States upon request</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25</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3561807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lstStyle/>
          <a:p>
            <a:r>
              <a:rPr lang="en-US" sz="2800" dirty="0"/>
              <a:t>[</a:t>
            </a:r>
            <a:r>
              <a:rPr lang="en-US" sz="2800" dirty="0" smtClean="0"/>
              <a:t>PLEN/3] </a:t>
            </a:r>
            <a:r>
              <a:rPr lang="en-US" sz="2800" dirty="0"/>
              <a:t>– </a:t>
            </a:r>
            <a:r>
              <a:rPr lang="en-US" sz="2800" dirty="0" smtClean="0"/>
              <a:t>Open Source in ITU-T</a:t>
            </a:r>
            <a:endParaRPr lang="en-US" dirty="0"/>
          </a:p>
        </p:txBody>
      </p:sp>
      <p:sp>
        <p:nvSpPr>
          <p:cNvPr id="3" name="Content Placeholder 2"/>
          <p:cNvSpPr>
            <a:spLocks noGrp="1"/>
          </p:cNvSpPr>
          <p:nvPr>
            <p:ph idx="1"/>
          </p:nvPr>
        </p:nvSpPr>
        <p:spPr>
          <a:xfrm>
            <a:off x="376624" y="836712"/>
            <a:ext cx="8739256" cy="4857403"/>
          </a:xfrm>
        </p:spPr>
        <p:txBody>
          <a:bodyPr/>
          <a:lstStyle/>
          <a:p>
            <a:pPr marL="0" indent="0">
              <a:buNone/>
            </a:pPr>
            <a:r>
              <a:rPr lang="en-US" sz="2000" dirty="0"/>
              <a:t>resolves</a:t>
            </a:r>
          </a:p>
          <a:p>
            <a:r>
              <a:rPr lang="en-US" sz="2000" dirty="0" smtClean="0"/>
              <a:t>TSAG </a:t>
            </a:r>
          </a:p>
          <a:p>
            <a:pPr lvl="1"/>
            <a:r>
              <a:rPr lang="en-US" sz="1600" dirty="0" smtClean="0"/>
              <a:t>continue </a:t>
            </a:r>
            <a:r>
              <a:rPr lang="en-US" sz="1600" dirty="0"/>
              <a:t>to work on </a:t>
            </a:r>
            <a:r>
              <a:rPr lang="en-US" sz="1600" dirty="0" smtClean="0"/>
              <a:t>benefits </a:t>
            </a:r>
            <a:r>
              <a:rPr lang="en-US" sz="1600" dirty="0"/>
              <a:t>and disadvantages </a:t>
            </a:r>
            <a:r>
              <a:rPr lang="en-US" sz="1600" dirty="0" smtClean="0"/>
              <a:t>of </a:t>
            </a:r>
            <a:r>
              <a:rPr lang="en-US" sz="1600" dirty="0"/>
              <a:t>implementation of open-source projects in relation with </a:t>
            </a:r>
            <a:r>
              <a:rPr lang="en-US" sz="1600" dirty="0" smtClean="0"/>
              <a:t>ITU-T work</a:t>
            </a:r>
          </a:p>
          <a:p>
            <a:pPr lvl="1"/>
            <a:r>
              <a:rPr lang="en-US" sz="1600" dirty="0"/>
              <a:t>continue fulfilling of the outcomes of TSAG Report 8 concerning open source,</a:t>
            </a:r>
          </a:p>
          <a:p>
            <a:r>
              <a:rPr lang="en-US" sz="2000" dirty="0" smtClean="0"/>
              <a:t>all </a:t>
            </a:r>
            <a:r>
              <a:rPr lang="en-US" sz="2000" dirty="0"/>
              <a:t>applicable ITU-T study groups, within available financial </a:t>
            </a:r>
            <a:r>
              <a:rPr lang="en-US" sz="2000" dirty="0" smtClean="0"/>
              <a:t>resources, to </a:t>
            </a:r>
            <a:endParaRPr lang="en-US" sz="2000" dirty="0"/>
          </a:p>
          <a:p>
            <a:pPr marL="400050" lvl="1" indent="0">
              <a:buNone/>
            </a:pPr>
            <a:r>
              <a:rPr lang="en-US" sz="1600" dirty="0"/>
              <a:t>1	</a:t>
            </a:r>
            <a:r>
              <a:rPr lang="en-US" sz="1600" dirty="0" smtClean="0"/>
              <a:t>provide </a:t>
            </a:r>
            <a:r>
              <a:rPr lang="en-US" sz="1600" dirty="0"/>
              <a:t>inputs to </a:t>
            </a:r>
            <a:r>
              <a:rPr lang="en-US" sz="1600" dirty="0" smtClean="0"/>
              <a:t>TSAG </a:t>
            </a:r>
            <a:r>
              <a:rPr lang="en-US" sz="1600" dirty="0"/>
              <a:t>enquiries on open </a:t>
            </a:r>
            <a:r>
              <a:rPr lang="en-US" sz="1600" dirty="0" smtClean="0"/>
              <a:t>source;</a:t>
            </a:r>
            <a:endParaRPr lang="en-US" sz="1600" dirty="0"/>
          </a:p>
          <a:p>
            <a:pPr marL="400050" lvl="1" indent="0">
              <a:buNone/>
            </a:pPr>
            <a:r>
              <a:rPr lang="en-US" sz="1600" dirty="0"/>
              <a:t>2	</a:t>
            </a:r>
            <a:r>
              <a:rPr lang="en-US" sz="1600" dirty="0" smtClean="0"/>
              <a:t>consider output from TSAG on open source;</a:t>
            </a:r>
          </a:p>
          <a:p>
            <a:pPr marL="400050" lvl="1" indent="0">
              <a:buNone/>
            </a:pPr>
            <a:r>
              <a:rPr lang="en-US" sz="1600" dirty="0" smtClean="0"/>
              <a:t>3	continue using open source as appropriate;</a:t>
            </a:r>
          </a:p>
          <a:p>
            <a:pPr marL="400050" lvl="1" indent="0">
              <a:buNone/>
            </a:pPr>
            <a:r>
              <a:rPr lang="en-US" sz="1600" dirty="0" smtClean="0"/>
              <a:t>4</a:t>
            </a:r>
            <a:r>
              <a:rPr lang="en-US" sz="1600" dirty="0"/>
              <a:t>	</a:t>
            </a:r>
            <a:r>
              <a:rPr lang="en-US" sz="1600" dirty="0" smtClean="0"/>
              <a:t>support </a:t>
            </a:r>
            <a:r>
              <a:rPr lang="en-US" sz="1600" dirty="0"/>
              <a:t>the use of open-source projects in their work, </a:t>
            </a:r>
            <a:endParaRPr lang="en-US" sz="1600" dirty="0" smtClean="0"/>
          </a:p>
          <a:p>
            <a:pPr marL="400050" lvl="1" indent="0">
              <a:buNone/>
            </a:pPr>
            <a:r>
              <a:rPr lang="en-US" sz="1600" dirty="0" smtClean="0"/>
              <a:t>5</a:t>
            </a:r>
            <a:r>
              <a:rPr lang="en-US" sz="1600" dirty="0"/>
              <a:t>	</a:t>
            </a:r>
            <a:r>
              <a:rPr lang="en-US" sz="1600" dirty="0" smtClean="0"/>
              <a:t>continue </a:t>
            </a:r>
            <a:r>
              <a:rPr lang="en-US" sz="1600" dirty="0"/>
              <a:t>engaging with open-source projects, </a:t>
            </a:r>
          </a:p>
          <a:p>
            <a:r>
              <a:rPr lang="en-US" sz="2000" dirty="0" smtClean="0"/>
              <a:t>TSB Director</a:t>
            </a:r>
            <a:endParaRPr lang="en-US" sz="2000" dirty="0"/>
          </a:p>
          <a:p>
            <a:pPr lvl="1"/>
            <a:r>
              <a:rPr lang="en-US" sz="1600" dirty="0" smtClean="0"/>
              <a:t>to </a:t>
            </a:r>
            <a:r>
              <a:rPr lang="en-US" sz="1600" dirty="0"/>
              <a:t>provide open source related training (e.g. tutorials, seminars, workshops) to ITU-T </a:t>
            </a:r>
            <a:r>
              <a:rPr lang="en-US" sz="1600" dirty="0" smtClean="0"/>
              <a:t>participants</a:t>
            </a:r>
          </a:p>
          <a:p>
            <a:endParaRPr lang="en-US" sz="2000" dirty="0"/>
          </a:p>
        </p:txBody>
      </p:sp>
      <p:sp>
        <p:nvSpPr>
          <p:cNvPr id="4" name="Date Placeholder 3"/>
          <p:cNvSpPr>
            <a:spLocks noGrp="1"/>
          </p:cNvSpPr>
          <p:nvPr>
            <p:ph type="dt" sz="half" idx="10"/>
          </p:nvPr>
        </p:nvSpPr>
        <p:spPr/>
        <p:txBody>
          <a:bodyPr/>
          <a:lstStyle/>
          <a:p>
            <a:pPr>
              <a:defRPr/>
            </a:pPr>
            <a:r>
              <a:rPr lang="en-US" dirty="0" err="1" smtClean="0">
                <a:solidFill>
                  <a:srgbClr val="000000"/>
                </a:solidFill>
              </a:rPr>
              <a:t>Hammamet</a:t>
            </a:r>
            <a:r>
              <a:rPr lang="en-US" dirty="0" smtClean="0">
                <a:solidFill>
                  <a:srgbClr val="000000"/>
                </a:solidFill>
              </a:rPr>
              <a:t>, 4 Nov 2016</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solidFill>
                  <a:srgbClr val="000000"/>
                </a:solidFill>
              </a:rPr>
              <a:pPr>
                <a:defRPr/>
              </a:pPr>
              <a:t>26</a:t>
            </a:fld>
            <a:endParaRPr lang="en-US" dirty="0">
              <a:solidFill>
                <a:srgbClr val="000000"/>
              </a:solidFill>
            </a:endParaRPr>
          </a:p>
        </p:txBody>
      </p:sp>
      <p:sp>
        <p:nvSpPr>
          <p:cNvPr id="6" name="Footer Placeholder 5"/>
          <p:cNvSpPr>
            <a:spLocks noGrp="1"/>
          </p:cNvSpPr>
          <p:nvPr>
            <p:ph type="ftr" sz="quarter" idx="12"/>
          </p:nvPr>
        </p:nvSpPr>
        <p:spPr/>
        <p:txBody>
          <a:bodyPr/>
          <a:lstStyle/>
          <a:p>
            <a:pPr>
              <a:defRPr/>
            </a:pPr>
            <a:r>
              <a:rPr lang="en-US" dirty="0" smtClean="0">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1956836280"/>
      </p:ext>
    </p:extLst>
  </p:cSld>
  <p:clrMapOvr>
    <a:masterClrMapping/>
  </p:clrMapOvr>
  <mc:AlternateContent xmlns:mc="http://schemas.openxmlformats.org/markup-compatibility/2006" xmlns:p14="http://schemas.microsoft.com/office/powerpoint/2010/main">
    <mc:Choice Requires="p14">
      <p:transition spd="slow" p14:dur="2000" advTm="1000"/>
    </mc:Choice>
    <mc:Fallback xmlns="">
      <p:transition spd="slow" advTm="1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042988" y="2913063"/>
            <a:ext cx="7010400" cy="1143000"/>
          </a:xfrm>
        </p:spPr>
        <p:txBody>
          <a:bodyPr/>
          <a:lstStyle/>
          <a:p>
            <a:pPr eaLnBrk="1" hangingPunct="1"/>
            <a:r>
              <a:rPr lang="en-US" smtClean="0"/>
              <a:t>Modified Resolutions</a:t>
            </a:r>
          </a:p>
        </p:txBody>
      </p:sp>
      <p:sp>
        <p:nvSpPr>
          <p:cNvPr id="22531" name="Rectangle 4"/>
          <p:cNvSpPr>
            <a:spLocks noGrp="1" noChangeArrowheads="1"/>
          </p:cNvSpPr>
          <p:nvPr>
            <p:ph type="dt" sz="quarter" idx="10"/>
          </p:nvPr>
        </p:nvSpPr>
        <p:spPr>
          <a:noFill/>
        </p:spPr>
        <p:txBody>
          <a:bodyPr/>
          <a:lstStyle/>
          <a:p>
            <a:r>
              <a:rPr lang="en-US" dirty="0" err="1" smtClean="0"/>
              <a:t>Hammamet</a:t>
            </a:r>
            <a:r>
              <a:rPr lang="en-US" dirty="0" smtClean="0"/>
              <a:t>, 4 Nov 2016</a:t>
            </a:r>
          </a:p>
        </p:txBody>
      </p:sp>
      <p:sp>
        <p:nvSpPr>
          <p:cNvPr id="22532"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22533"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CADE9969-8FD9-4DF9-9711-18EEBBBD996E}" type="slidenum">
              <a:rPr lang="en-US" sz="1400"/>
              <a:pPr algn="r"/>
              <a:t>27</a:t>
            </a:fld>
            <a:endParaRPr lang="en-US" sz="1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0"/>
            <a:ext cx="9144000" cy="1143000"/>
          </a:xfrm>
        </p:spPr>
        <p:txBody>
          <a:bodyPr/>
          <a:lstStyle/>
          <a:p>
            <a:pPr eaLnBrk="1" hangingPunct="1"/>
            <a:r>
              <a:rPr lang="en-US" sz="3100" dirty="0" smtClean="0"/>
              <a:t>Resolution 1 </a:t>
            </a:r>
            <a:br>
              <a:rPr lang="en-US" sz="3100" dirty="0" smtClean="0"/>
            </a:br>
            <a:r>
              <a:rPr lang="en-US" sz="3100" dirty="0" smtClean="0"/>
              <a:t>- Rules of procedure of ITU-T</a:t>
            </a:r>
          </a:p>
        </p:txBody>
      </p:sp>
      <p:sp>
        <p:nvSpPr>
          <p:cNvPr id="24579" name="Content Placeholder 2"/>
          <p:cNvSpPr>
            <a:spLocks noGrp="1"/>
          </p:cNvSpPr>
          <p:nvPr>
            <p:ph idx="1"/>
          </p:nvPr>
        </p:nvSpPr>
        <p:spPr>
          <a:xfrm>
            <a:off x="275431" y="1484784"/>
            <a:ext cx="8593138" cy="4326261"/>
          </a:xfrm>
        </p:spPr>
        <p:txBody>
          <a:bodyPr/>
          <a:lstStyle/>
          <a:p>
            <a:pPr eaLnBrk="1"/>
            <a:r>
              <a:rPr lang="en-GB" sz="2000" dirty="0" smtClean="0"/>
              <a:t>references to ITRs, PP-Resolution 72 added</a:t>
            </a:r>
          </a:p>
          <a:p>
            <a:pPr eaLnBrk="1"/>
            <a:r>
              <a:rPr lang="en-GB" sz="2000" dirty="0" smtClean="0"/>
              <a:t>Fulfilled Resolution shall be questioned for suppression</a:t>
            </a:r>
          </a:p>
          <a:p>
            <a:pPr eaLnBrk="1"/>
            <a:r>
              <a:rPr lang="en-GB" sz="2000" dirty="0" smtClean="0"/>
              <a:t>New Section </a:t>
            </a:r>
            <a:r>
              <a:rPr lang="en-GB" sz="2000" dirty="0"/>
              <a:t>1bis </a:t>
            </a:r>
            <a:r>
              <a:rPr lang="en-GB" sz="2000" dirty="0" smtClean="0"/>
              <a:t>‘Documentation of ITU-T’</a:t>
            </a:r>
          </a:p>
          <a:p>
            <a:pPr eaLnBrk="1"/>
            <a:r>
              <a:rPr lang="en-GB" sz="2000" dirty="0" smtClean="0"/>
              <a:t>SG Report to WTSA should have also: statistical analysis per Question, future action plan</a:t>
            </a:r>
          </a:p>
          <a:p>
            <a:pPr eaLnBrk="1"/>
            <a:r>
              <a:rPr lang="en-GB" sz="2000" dirty="0" smtClean="0"/>
              <a:t>SG Vice-chairmen should be assigned specific functions</a:t>
            </a:r>
          </a:p>
          <a:p>
            <a:pPr eaLnBrk="1"/>
            <a:r>
              <a:rPr lang="en-GB" sz="2000" dirty="0" smtClean="0"/>
              <a:t>SG Chairmen should participate in WTSA</a:t>
            </a:r>
          </a:p>
          <a:p>
            <a:pPr eaLnBrk="1"/>
            <a:r>
              <a:rPr lang="en-GB" sz="2000" dirty="0" smtClean="0"/>
              <a:t>TSB Director to publish in SG/RG Chairman’s report a complete account of resources used and fellowships </a:t>
            </a:r>
            <a:r>
              <a:rPr lang="en-US" sz="2000" dirty="0"/>
              <a:t>along with any extra budgetary resources </a:t>
            </a:r>
            <a:r>
              <a:rPr lang="en-US" sz="2000" dirty="0" smtClean="0"/>
              <a:t>expended</a:t>
            </a:r>
          </a:p>
          <a:p>
            <a:pPr eaLnBrk="1"/>
            <a:r>
              <a:rPr lang="en-US" sz="2000" dirty="0" smtClean="0"/>
              <a:t>TSAG modification of Q text shall be returned to SG</a:t>
            </a:r>
          </a:p>
          <a:p>
            <a:pPr eaLnBrk="1"/>
            <a:r>
              <a:rPr lang="en-US" sz="2000" dirty="0" smtClean="0"/>
              <a:t>reconsideration </a:t>
            </a:r>
            <a:r>
              <a:rPr lang="en-US" sz="2000" dirty="0"/>
              <a:t>of </a:t>
            </a:r>
            <a:r>
              <a:rPr lang="en-US" sz="2000" dirty="0" smtClean="0"/>
              <a:t>selection between AAP/TAP should have reasons in written</a:t>
            </a:r>
            <a:endParaRPr lang="en-GB" sz="2000" dirty="0" smtClean="0"/>
          </a:p>
          <a:p>
            <a:pPr eaLnBrk="1"/>
            <a:endParaRPr lang="en-GB" sz="2000" dirty="0" smtClean="0"/>
          </a:p>
          <a:p>
            <a:pPr eaLnBrk="1"/>
            <a:endParaRPr lang="en-GB" sz="2000" dirty="0" smtClean="0"/>
          </a:p>
        </p:txBody>
      </p:sp>
      <p:sp>
        <p:nvSpPr>
          <p:cNvPr id="24580" name="Rectangle 4"/>
          <p:cNvSpPr>
            <a:spLocks noGrp="1" noChangeArrowheads="1"/>
          </p:cNvSpPr>
          <p:nvPr>
            <p:ph type="dt" sz="quarter" idx="10"/>
          </p:nvPr>
        </p:nvSpPr>
        <p:spPr>
          <a:noFill/>
        </p:spPr>
        <p:txBody>
          <a:bodyPr/>
          <a:lstStyle/>
          <a:p>
            <a:r>
              <a:rPr lang="en-US" dirty="0" err="1" smtClean="0"/>
              <a:t>Hammamet</a:t>
            </a:r>
            <a:r>
              <a:rPr lang="en-US" dirty="0" smtClean="0"/>
              <a:t>, 4 Nov 2016</a:t>
            </a:r>
          </a:p>
        </p:txBody>
      </p:sp>
      <p:sp>
        <p:nvSpPr>
          <p:cNvPr id="24581"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24582"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806C7A67-341B-4378-9BC5-06A8DB3DA1ED}" type="slidenum">
              <a:rPr lang="en-US" sz="1400"/>
              <a:pPr algn="r"/>
              <a:t>28</a:t>
            </a:fld>
            <a:endParaRPr lang="en-US" sz="14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dirty="0" smtClean="0"/>
              <a:t>Resolution 2 - Study Group responsibility and mandates</a:t>
            </a:r>
          </a:p>
        </p:txBody>
      </p:sp>
      <p:sp>
        <p:nvSpPr>
          <p:cNvPr id="25603" name="Content Placeholder 2"/>
          <p:cNvSpPr>
            <a:spLocks noGrp="1"/>
          </p:cNvSpPr>
          <p:nvPr>
            <p:ph idx="1"/>
          </p:nvPr>
        </p:nvSpPr>
        <p:spPr>
          <a:xfrm>
            <a:off x="457200" y="1268760"/>
            <a:ext cx="8229600" cy="4525963"/>
          </a:xfrm>
        </p:spPr>
        <p:txBody>
          <a:bodyPr/>
          <a:lstStyle/>
          <a:p>
            <a:pPr eaLnBrk="1" hangingPunct="1"/>
            <a:r>
              <a:rPr lang="en-US" sz="2000" dirty="0" smtClean="0"/>
              <a:t>‘Human factors’ moved from SG2 to SG16 </a:t>
            </a:r>
          </a:p>
          <a:p>
            <a:pPr eaLnBrk="1" hangingPunct="1"/>
            <a:r>
              <a:rPr lang="en-US" sz="2000" dirty="0" smtClean="0"/>
              <a:t>ITU-T </a:t>
            </a:r>
            <a:r>
              <a:rPr lang="en-US" sz="2000" dirty="0"/>
              <a:t>SG2 </a:t>
            </a:r>
            <a:r>
              <a:rPr lang="en-US" sz="2000" dirty="0" smtClean="0"/>
              <a:t>– </a:t>
            </a:r>
            <a:r>
              <a:rPr lang="en-US" sz="2000" u="sng" dirty="0" smtClean="0"/>
              <a:t>operational </a:t>
            </a:r>
            <a:r>
              <a:rPr lang="en-US" sz="2000" u="sng" dirty="0"/>
              <a:t>impact of the Internet, convergence (services or infrastructure) and new services, such as OTT, on international telecommunication services and </a:t>
            </a:r>
            <a:r>
              <a:rPr lang="en-US" sz="2000" u="sng" dirty="0" smtClean="0"/>
              <a:t>networks</a:t>
            </a:r>
          </a:p>
          <a:p>
            <a:pPr eaLnBrk="1" hangingPunct="1"/>
            <a:r>
              <a:rPr lang="en-US" sz="2000" dirty="0"/>
              <a:t>I</a:t>
            </a:r>
            <a:r>
              <a:rPr lang="en-US" sz="2000" dirty="0" smtClean="0"/>
              <a:t>TU-T SG3 – study </a:t>
            </a:r>
            <a:r>
              <a:rPr lang="en-US" sz="2000" u="sng" dirty="0" smtClean="0"/>
              <a:t>international </a:t>
            </a:r>
            <a:r>
              <a:rPr lang="en-US" sz="2000" u="sng" dirty="0"/>
              <a:t>telecommunication/ICT policy and economic issues </a:t>
            </a:r>
            <a:r>
              <a:rPr lang="en-US" sz="2000" dirty="0"/>
              <a:t>and tariff and accounting matters (including costing </a:t>
            </a:r>
            <a:r>
              <a:rPr lang="en-US" sz="2000" u="sng" dirty="0"/>
              <a:t>principles and </a:t>
            </a:r>
            <a:r>
              <a:rPr lang="en-US" sz="2000" dirty="0"/>
              <a:t>methodologies), with a view to informing the development of enabling regulatory models and frameworks. </a:t>
            </a:r>
            <a:r>
              <a:rPr lang="en-US" sz="2000" u="sng" dirty="0" smtClean="0"/>
              <a:t>Additionally, SG3 will study economic impact </a:t>
            </a:r>
            <a:r>
              <a:rPr lang="en-US" sz="2000" u="sng" dirty="0"/>
              <a:t>of the Internet, convergence </a:t>
            </a:r>
            <a:r>
              <a:rPr lang="en-US" sz="2000" u="sng" dirty="0" smtClean="0"/>
              <a:t>…</a:t>
            </a:r>
          </a:p>
          <a:p>
            <a:pPr eaLnBrk="1" hangingPunct="1"/>
            <a:r>
              <a:rPr lang="en-US" sz="2000" dirty="0"/>
              <a:t>ITU-T SG5 - </a:t>
            </a:r>
            <a:r>
              <a:rPr lang="en-US" sz="2000" dirty="0" smtClean="0"/>
              <a:t>Environment, </a:t>
            </a:r>
            <a:r>
              <a:rPr lang="en-US" sz="2000" dirty="0"/>
              <a:t>climate change </a:t>
            </a:r>
            <a:r>
              <a:rPr lang="en-US" sz="2000" u="sng" dirty="0"/>
              <a:t>and circular </a:t>
            </a:r>
            <a:r>
              <a:rPr lang="en-US" sz="2000" u="sng" dirty="0" smtClean="0"/>
              <a:t>economy</a:t>
            </a:r>
          </a:p>
        </p:txBody>
      </p:sp>
      <p:sp>
        <p:nvSpPr>
          <p:cNvPr id="25604" name="Rectangle 4"/>
          <p:cNvSpPr>
            <a:spLocks noGrp="1" noChangeArrowheads="1"/>
          </p:cNvSpPr>
          <p:nvPr>
            <p:ph type="dt" sz="quarter" idx="10"/>
          </p:nvPr>
        </p:nvSpPr>
        <p:spPr>
          <a:noFill/>
        </p:spPr>
        <p:txBody>
          <a:bodyPr/>
          <a:lstStyle/>
          <a:p>
            <a:r>
              <a:rPr lang="en-US" dirty="0" err="1" smtClean="0"/>
              <a:t>Hammamet</a:t>
            </a:r>
            <a:r>
              <a:rPr lang="en-US" dirty="0" smtClean="0"/>
              <a:t>, 4 Nov 2016</a:t>
            </a:r>
          </a:p>
        </p:txBody>
      </p:sp>
      <p:sp>
        <p:nvSpPr>
          <p:cNvPr id="25605"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25606"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94826D5B-C894-46D0-A354-1684AA12C086}" type="slidenum">
              <a:rPr lang="en-US" sz="1400"/>
              <a:pPr algn="r"/>
              <a:t>29</a:t>
            </a:fld>
            <a:endParaRPr lang="en-US" sz="1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WTSA Resolutions in force</a:t>
            </a:r>
            <a:endParaRPr lang="en-US" dirty="0"/>
          </a:p>
        </p:txBody>
      </p:sp>
      <p:sp>
        <p:nvSpPr>
          <p:cNvPr id="3" name="Content Placeholder 2"/>
          <p:cNvSpPr>
            <a:spLocks noGrp="1"/>
          </p:cNvSpPr>
          <p:nvPr>
            <p:ph idx="1"/>
          </p:nvPr>
        </p:nvSpPr>
        <p:spPr>
          <a:xfrm>
            <a:off x="457200" y="1127024"/>
            <a:ext cx="8229600" cy="4525963"/>
          </a:xfrm>
        </p:spPr>
        <p:txBody>
          <a:bodyPr/>
          <a:lstStyle/>
          <a:p>
            <a:pPr marL="0" indent="0" eaLnBrk="1" hangingPunct="1">
              <a:buNone/>
            </a:pPr>
            <a:r>
              <a:rPr lang="en-US" sz="2800" dirty="0" smtClean="0"/>
              <a:t>61 in total </a:t>
            </a:r>
          </a:p>
          <a:p>
            <a:pPr marL="514350" indent="-514350" eaLnBrk="1" hangingPunct="1">
              <a:buFont typeface="+mj-lt"/>
              <a:buAutoNum type="arabicPeriod"/>
            </a:pPr>
            <a:r>
              <a:rPr lang="en-US" sz="2400" dirty="0" smtClean="0"/>
              <a:t>WTSA-12 Resolutions/Opinion </a:t>
            </a:r>
            <a:r>
              <a:rPr lang="en-US" sz="2400" dirty="0"/>
              <a:t>Unchanged </a:t>
            </a:r>
            <a:r>
              <a:rPr lang="en-US" sz="2400" dirty="0" smtClean="0"/>
              <a:t>(14)</a:t>
            </a:r>
            <a:endParaRPr lang="en-US" sz="2400" dirty="0"/>
          </a:p>
          <a:p>
            <a:pPr marL="514350" indent="-514350" eaLnBrk="1" hangingPunct="1">
              <a:buFont typeface="+mj-lt"/>
              <a:buAutoNum type="arabicPeriod"/>
            </a:pPr>
            <a:r>
              <a:rPr lang="en-US" sz="2400" dirty="0" smtClean="0"/>
              <a:t>New Resolutions adopted in WTSA-16 (</a:t>
            </a:r>
            <a:r>
              <a:rPr lang="en-US" sz="2400" dirty="0"/>
              <a:t>16)</a:t>
            </a:r>
          </a:p>
          <a:p>
            <a:pPr marL="514350" indent="-514350" eaLnBrk="1" hangingPunct="1">
              <a:buFont typeface="+mj-lt"/>
              <a:buAutoNum type="arabicPeriod"/>
            </a:pPr>
            <a:r>
              <a:rPr lang="en-US" sz="2400" dirty="0"/>
              <a:t>WTSA-12 </a:t>
            </a:r>
            <a:r>
              <a:rPr lang="en-US" sz="2400" dirty="0" smtClean="0"/>
              <a:t>Resolutions </a:t>
            </a:r>
          </a:p>
          <a:p>
            <a:pPr marL="914400" lvl="1" indent="-514350" eaLnBrk="1" hangingPunct="1">
              <a:buFont typeface="+mj-lt"/>
              <a:buAutoNum type="arabicPeriod"/>
            </a:pPr>
            <a:r>
              <a:rPr lang="en-US" sz="2400" dirty="0" smtClean="0"/>
              <a:t>editorially </a:t>
            </a:r>
            <a:r>
              <a:rPr lang="en-US" sz="2400" dirty="0"/>
              <a:t>changed </a:t>
            </a:r>
            <a:r>
              <a:rPr lang="en-US" sz="2400" dirty="0" smtClean="0"/>
              <a:t>(</a:t>
            </a:r>
            <a:r>
              <a:rPr lang="en-US" sz="2400" dirty="0"/>
              <a:t>6)</a:t>
            </a:r>
          </a:p>
          <a:p>
            <a:pPr marL="914400" lvl="1" indent="-514350" eaLnBrk="1" hangingPunct="1">
              <a:buFont typeface="+mj-lt"/>
              <a:buAutoNum type="arabicPeriod"/>
            </a:pPr>
            <a:r>
              <a:rPr lang="en-US" sz="2400" dirty="0" smtClean="0"/>
              <a:t>(substantively) revised </a:t>
            </a:r>
            <a:r>
              <a:rPr lang="en-US" sz="2400" dirty="0"/>
              <a:t>(</a:t>
            </a:r>
            <a:r>
              <a:rPr lang="en-US" sz="2400" dirty="0" smtClean="0"/>
              <a:t>25) </a:t>
            </a:r>
          </a:p>
          <a:p>
            <a:pPr marL="914400" lvl="1" indent="-514350" eaLnBrk="1" hangingPunct="1">
              <a:buFont typeface="+mj-lt"/>
              <a:buAutoNum type="arabicPeriod"/>
            </a:pPr>
            <a:endParaRPr lang="en-US" sz="2400" dirty="0" smtClean="0"/>
          </a:p>
          <a:p>
            <a:pPr marL="57150" indent="0" eaLnBrk="1" hangingPunct="1">
              <a:buNone/>
            </a:pPr>
            <a:r>
              <a:rPr lang="en-US" sz="2000" dirty="0" smtClean="0"/>
              <a:t>Note: WTSA-12 Resolutions suppressed by WTSA-16 (6</a:t>
            </a:r>
            <a:r>
              <a:rPr lang="en-US" sz="2000" dirty="0"/>
              <a:t>)</a:t>
            </a:r>
          </a:p>
          <a:p>
            <a:endParaRPr lang="en-US"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3</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16503425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 y="0"/>
            <a:ext cx="9144000" cy="1143000"/>
          </a:xfrm>
        </p:spPr>
        <p:txBody>
          <a:bodyPr/>
          <a:lstStyle/>
          <a:p>
            <a:r>
              <a:rPr lang="en-US" sz="2800" dirty="0"/>
              <a:t>Resolution 2 - Study Group responsibility and </a:t>
            </a:r>
            <a:r>
              <a:rPr lang="en-US" sz="2800" dirty="0" smtClean="0"/>
              <a:t>mandates - continued</a:t>
            </a:r>
            <a:endParaRPr lang="en-US" sz="2800" dirty="0"/>
          </a:p>
        </p:txBody>
      </p:sp>
      <p:sp>
        <p:nvSpPr>
          <p:cNvPr id="3" name="Content Placeholder 2"/>
          <p:cNvSpPr>
            <a:spLocks noGrp="1"/>
          </p:cNvSpPr>
          <p:nvPr>
            <p:ph idx="1"/>
          </p:nvPr>
        </p:nvSpPr>
        <p:spPr>
          <a:xfrm>
            <a:off x="464488" y="1398708"/>
            <a:ext cx="8229600" cy="4525963"/>
          </a:xfrm>
        </p:spPr>
        <p:txBody>
          <a:bodyPr/>
          <a:lstStyle/>
          <a:p>
            <a:r>
              <a:rPr lang="en-US" sz="2800" dirty="0"/>
              <a:t>ITU-T SG9 - </a:t>
            </a:r>
            <a:r>
              <a:rPr lang="en-US" sz="2800" u="sng" dirty="0"/>
              <a:t>3D, </a:t>
            </a:r>
            <a:r>
              <a:rPr lang="en-US" sz="2800" u="sng" dirty="0" err="1"/>
              <a:t>multiview</a:t>
            </a:r>
            <a:r>
              <a:rPr lang="en-US" sz="2800" u="sng" dirty="0"/>
              <a:t> and high-dynamic range </a:t>
            </a:r>
          </a:p>
          <a:p>
            <a:r>
              <a:rPr lang="en-US" sz="2800" dirty="0" smtClean="0"/>
              <a:t>ITU-T SG11 - </a:t>
            </a:r>
            <a:r>
              <a:rPr lang="en-US" sz="2800" dirty="0" err="1" smtClean="0"/>
              <a:t>Signalling</a:t>
            </a:r>
            <a:r>
              <a:rPr lang="en-US" sz="2800" dirty="0" smtClean="0"/>
              <a:t> </a:t>
            </a:r>
            <a:r>
              <a:rPr lang="en-US" sz="2800" dirty="0"/>
              <a:t>requirements, </a:t>
            </a:r>
            <a:r>
              <a:rPr lang="en-US" sz="2800" dirty="0" smtClean="0"/>
              <a:t>protocols, </a:t>
            </a:r>
            <a:r>
              <a:rPr lang="en-US" sz="2800" dirty="0"/>
              <a:t>test specifications </a:t>
            </a:r>
            <a:r>
              <a:rPr lang="en-US" sz="2800" u="sng" dirty="0"/>
              <a:t>and combating counterfeit products</a:t>
            </a:r>
          </a:p>
          <a:p>
            <a:r>
              <a:rPr lang="en-US" sz="2800" dirty="0"/>
              <a:t>ITU-T SG13 </a:t>
            </a:r>
            <a:r>
              <a:rPr lang="en-US" sz="2800" dirty="0" smtClean="0"/>
              <a:t>- Future networks </a:t>
            </a:r>
            <a:r>
              <a:rPr lang="en-US" sz="2800" u="sng" dirty="0" smtClean="0"/>
              <a:t>with </a:t>
            </a:r>
            <a:r>
              <a:rPr lang="en-US" sz="2800" u="sng" dirty="0"/>
              <a:t>focus on IMT-2020</a:t>
            </a:r>
            <a:r>
              <a:rPr lang="en-US" sz="2800" dirty="0"/>
              <a:t>, </a:t>
            </a:r>
            <a:r>
              <a:rPr lang="en-US" sz="2800" dirty="0" smtClean="0"/>
              <a:t>cloud-computing </a:t>
            </a:r>
            <a:r>
              <a:rPr lang="en-US" sz="2800" u="sng" dirty="0"/>
              <a:t>and </a:t>
            </a:r>
            <a:r>
              <a:rPr lang="en-US" sz="2800" u="sng" dirty="0" smtClean="0"/>
              <a:t>trusted </a:t>
            </a:r>
            <a:r>
              <a:rPr lang="en-US" sz="2800" u="sng" dirty="0"/>
              <a:t>network infrastructures </a:t>
            </a:r>
            <a:endParaRPr lang="en-US" sz="2800" u="sng" dirty="0" smtClean="0"/>
          </a:p>
          <a:p>
            <a:r>
              <a:rPr lang="en-US" sz="2800" u="sng" dirty="0"/>
              <a:t>ITU-T </a:t>
            </a:r>
            <a:r>
              <a:rPr lang="en-US" sz="2800" u="sng" dirty="0" smtClean="0"/>
              <a:t>SG20 - Internet </a:t>
            </a:r>
            <a:r>
              <a:rPr lang="en-US" sz="2800" u="sng" dirty="0"/>
              <a:t>of things (IoT) and smart cities and communities (SC&amp;C)</a:t>
            </a:r>
          </a:p>
          <a:p>
            <a:endParaRPr lang="en-US" sz="2000" u="sng" dirty="0"/>
          </a:p>
          <a:p>
            <a:endParaRPr lang="en-US" sz="2000"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30</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40216968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0"/>
            <a:ext cx="9144000" cy="2636838"/>
          </a:xfrm>
        </p:spPr>
        <p:txBody>
          <a:bodyPr/>
          <a:lstStyle/>
          <a:p>
            <a:r>
              <a:rPr lang="en-US" smtClean="0"/>
              <a:t>Resolution 7 - Collaboration with the International Organization for Standardization (ISO) and the International Electrotechnical Commission (IEC)</a:t>
            </a:r>
          </a:p>
        </p:txBody>
      </p:sp>
      <p:sp>
        <p:nvSpPr>
          <p:cNvPr id="26627" name="Content Placeholder 2"/>
          <p:cNvSpPr>
            <a:spLocks noGrp="1"/>
          </p:cNvSpPr>
          <p:nvPr>
            <p:ph idx="1"/>
          </p:nvPr>
        </p:nvSpPr>
        <p:spPr>
          <a:xfrm>
            <a:off x="457200" y="2852738"/>
            <a:ext cx="8229600" cy="3273425"/>
          </a:xfrm>
        </p:spPr>
        <p:txBody>
          <a:bodyPr/>
          <a:lstStyle/>
          <a:p>
            <a:r>
              <a:rPr lang="en-US" dirty="0" smtClean="0"/>
              <a:t>invite TSB Director </a:t>
            </a:r>
            <a:r>
              <a:rPr lang="en-US" dirty="0"/>
              <a:t>to review the agreement between ISO/IEC and ITU-T, with a view toward exploring options for accessing and publishing common texts, including a possible unified approach;</a:t>
            </a:r>
            <a:endParaRPr lang="en-US" dirty="0" smtClean="0"/>
          </a:p>
        </p:txBody>
      </p:sp>
      <p:sp>
        <p:nvSpPr>
          <p:cNvPr id="26628"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26629" name="Slide Number Placeholder 4"/>
          <p:cNvSpPr>
            <a:spLocks noGrp="1"/>
          </p:cNvSpPr>
          <p:nvPr>
            <p:ph type="sldNum" sz="quarter" idx="11"/>
          </p:nvPr>
        </p:nvSpPr>
        <p:spPr>
          <a:noFill/>
        </p:spPr>
        <p:txBody>
          <a:bodyPr/>
          <a:lstStyle/>
          <a:p>
            <a:fld id="{F8CBEDD8-745D-48E0-8EB0-8E1A7F361D52}" type="slidenum">
              <a:rPr lang="en-US" smtClean="0"/>
              <a:pPr/>
              <a:t>31</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0" y="0"/>
            <a:ext cx="9144000" cy="764704"/>
          </a:xfrm>
        </p:spPr>
        <p:txBody>
          <a:bodyPr/>
          <a:lstStyle/>
          <a:p>
            <a:r>
              <a:rPr lang="en-GB" dirty="0" smtClean="0"/>
              <a:t>Resolution 11 – Collaboration UPU</a:t>
            </a:r>
            <a:endParaRPr lang="en-US" dirty="0" smtClean="0"/>
          </a:p>
        </p:txBody>
      </p:sp>
      <p:sp>
        <p:nvSpPr>
          <p:cNvPr id="27651" name="Content Placeholder 2"/>
          <p:cNvSpPr>
            <a:spLocks noGrp="1"/>
          </p:cNvSpPr>
          <p:nvPr>
            <p:ph idx="1"/>
          </p:nvPr>
        </p:nvSpPr>
        <p:spPr>
          <a:xfrm>
            <a:off x="375480" y="1052736"/>
            <a:ext cx="8229600" cy="2120900"/>
          </a:xfrm>
        </p:spPr>
        <p:txBody>
          <a:bodyPr/>
          <a:lstStyle/>
          <a:p>
            <a:r>
              <a:rPr lang="en-US" sz="2400" dirty="0" smtClean="0"/>
              <a:t>Resolves continue </a:t>
            </a:r>
            <a:r>
              <a:rPr lang="en-US" sz="2400" dirty="0"/>
              <a:t>to collaborate </a:t>
            </a:r>
            <a:r>
              <a:rPr lang="en-US" sz="2400" dirty="0" smtClean="0"/>
              <a:t>POC </a:t>
            </a:r>
            <a:r>
              <a:rPr lang="en-US" sz="2400" dirty="0"/>
              <a:t>committees as necessary, on a reciprocal basis and with a minimum of formality, in particular by investigating issues of common interest such as quality of service </a:t>
            </a:r>
            <a:r>
              <a:rPr lang="en-US" sz="2400" u="sng" dirty="0"/>
              <a:t>(QoS), quality of experience (QoE), </a:t>
            </a:r>
            <a:r>
              <a:rPr lang="en-US" sz="2400" dirty="0"/>
              <a:t>electronic services and security</a:t>
            </a:r>
            <a:r>
              <a:rPr lang="en-US" sz="2400" u="sng" dirty="0"/>
              <a:t>, digital financial services and transaction costs, </a:t>
            </a:r>
            <a:r>
              <a:rPr lang="en-US" sz="2400" dirty="0"/>
              <a:t>of mobile payment</a:t>
            </a:r>
            <a:r>
              <a:rPr lang="en-US" sz="2400" dirty="0" smtClean="0"/>
              <a:t>,</a:t>
            </a:r>
          </a:p>
          <a:p>
            <a:r>
              <a:rPr lang="en-GB" sz="2400" dirty="0" smtClean="0"/>
              <a:t>Invite TSB Director to </a:t>
            </a:r>
            <a:r>
              <a:rPr lang="en-GB" sz="2400" dirty="0"/>
              <a:t>consult </a:t>
            </a:r>
            <a:r>
              <a:rPr lang="en-GB" sz="2400" dirty="0" smtClean="0"/>
              <a:t>UPU </a:t>
            </a:r>
            <a:r>
              <a:rPr lang="en-GB" sz="2400" dirty="0"/>
              <a:t>on </a:t>
            </a:r>
            <a:r>
              <a:rPr lang="en-GB" sz="2400" dirty="0" smtClean="0"/>
              <a:t>a </a:t>
            </a:r>
            <a:r>
              <a:rPr lang="en-GB" sz="2400" dirty="0"/>
              <a:t>joint working group </a:t>
            </a:r>
            <a:r>
              <a:rPr lang="en-GB" sz="2400" dirty="0" smtClean="0"/>
              <a:t>on </a:t>
            </a:r>
            <a:r>
              <a:rPr lang="en-GB" sz="2400" dirty="0"/>
              <a:t>digital financial </a:t>
            </a:r>
            <a:r>
              <a:rPr lang="en-GB" sz="2400" dirty="0" smtClean="0"/>
              <a:t>services</a:t>
            </a:r>
            <a:endParaRPr lang="en-US" sz="2400" dirty="0" smtClean="0"/>
          </a:p>
        </p:txBody>
      </p:sp>
      <p:sp>
        <p:nvSpPr>
          <p:cNvPr id="27652"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27653" name="Slide Number Placeholder 4"/>
          <p:cNvSpPr>
            <a:spLocks noGrp="1"/>
          </p:cNvSpPr>
          <p:nvPr>
            <p:ph type="sldNum" sz="quarter" idx="11"/>
          </p:nvPr>
        </p:nvSpPr>
        <p:spPr>
          <a:noFill/>
        </p:spPr>
        <p:txBody>
          <a:bodyPr/>
          <a:lstStyle/>
          <a:p>
            <a:fld id="{450270FD-A0BC-40A4-806A-F58DDD25FF8F}" type="slidenum">
              <a:rPr lang="en-US" smtClean="0"/>
              <a:pPr/>
              <a:t>32</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 18 – Coordination/cooperation of all 3 ITU Sectors</a:t>
            </a:r>
            <a:endParaRPr lang="en-US" dirty="0"/>
          </a:p>
        </p:txBody>
      </p:sp>
      <p:sp>
        <p:nvSpPr>
          <p:cNvPr id="3" name="Content Placeholder 2"/>
          <p:cNvSpPr>
            <a:spLocks noGrp="1"/>
          </p:cNvSpPr>
          <p:nvPr>
            <p:ph idx="1"/>
          </p:nvPr>
        </p:nvSpPr>
        <p:spPr/>
        <p:txBody>
          <a:bodyPr/>
          <a:lstStyle/>
          <a:p>
            <a:r>
              <a:rPr lang="en-US" sz="2800" dirty="0" smtClean="0"/>
              <a:t>Resolution 18 scope expanded to all three ITU Sectors, and Resolution 57 </a:t>
            </a:r>
            <a:r>
              <a:rPr lang="en-US" sz="2800" dirty="0"/>
              <a:t>suppressed </a:t>
            </a:r>
            <a:endParaRPr lang="en-US" sz="2800" dirty="0" smtClean="0"/>
          </a:p>
          <a:p>
            <a:r>
              <a:rPr lang="en-US" sz="2800" dirty="0" smtClean="0"/>
              <a:t>Noting creation of the Intersector </a:t>
            </a:r>
            <a:r>
              <a:rPr lang="en-US" sz="2800" dirty="0"/>
              <a:t>Coordination Group on Matters of Mutual Interest </a:t>
            </a:r>
            <a:r>
              <a:rPr lang="en-US" sz="2800" dirty="0" smtClean="0"/>
              <a:t>(ICGMMI) headed by ITU DSG</a:t>
            </a:r>
          </a:p>
          <a:p>
            <a:r>
              <a:rPr lang="en-US" sz="2800" dirty="0" smtClean="0"/>
              <a:t>Instructs directors and advisory groups of 3 Sectors to contribute </a:t>
            </a:r>
          </a:p>
          <a:p>
            <a:r>
              <a:rPr lang="en-GB" sz="2800" dirty="0"/>
              <a:t>that </a:t>
            </a:r>
            <a:r>
              <a:rPr lang="en-GB" sz="2800" u="sng" dirty="0"/>
              <a:t>RAG, TDAG</a:t>
            </a:r>
            <a:r>
              <a:rPr lang="en-GB" sz="2800" dirty="0"/>
              <a:t> and </a:t>
            </a:r>
            <a:r>
              <a:rPr lang="en-GB" sz="2800" dirty="0" smtClean="0"/>
              <a:t>TSAG meeting </a:t>
            </a:r>
            <a:r>
              <a:rPr lang="en-GB" sz="2800" dirty="0"/>
              <a:t>jointly as necessary</a:t>
            </a:r>
            <a:endParaRPr lang="en-US" sz="2800"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33</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16545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Resolution 22 - Authorization </a:t>
            </a:r>
            <a:r>
              <a:rPr lang="en-GB" dirty="0"/>
              <a:t>for </a:t>
            </a:r>
            <a:r>
              <a:rPr lang="en-GB" dirty="0" smtClean="0"/>
              <a:t>TSAG</a:t>
            </a:r>
            <a:r>
              <a:rPr lang="en-GB" dirty="0"/>
              <a:t/>
            </a:r>
            <a:br>
              <a:rPr lang="en-GB" dirty="0"/>
            </a:br>
            <a:r>
              <a:rPr lang="en-GB" dirty="0"/>
              <a:t> to act between </a:t>
            </a:r>
            <a:r>
              <a:rPr lang="en-GB" dirty="0" smtClean="0"/>
              <a:t>WTSAs</a:t>
            </a:r>
            <a:endParaRPr lang="en-US" dirty="0"/>
          </a:p>
        </p:txBody>
      </p:sp>
      <p:sp>
        <p:nvSpPr>
          <p:cNvPr id="8" name="Content Placeholder 7"/>
          <p:cNvSpPr>
            <a:spLocks noGrp="1"/>
          </p:cNvSpPr>
          <p:nvPr>
            <p:ph idx="1"/>
          </p:nvPr>
        </p:nvSpPr>
        <p:spPr>
          <a:xfrm>
            <a:off x="457200" y="1268760"/>
            <a:ext cx="8229600" cy="4857403"/>
          </a:xfrm>
        </p:spPr>
        <p:txBody>
          <a:bodyPr/>
          <a:lstStyle/>
          <a:p>
            <a:r>
              <a:rPr lang="en-GB" sz="2200" dirty="0" smtClean="0"/>
              <a:t>Instruct TSAG to</a:t>
            </a:r>
          </a:p>
          <a:p>
            <a:pPr lvl="1"/>
            <a:r>
              <a:rPr lang="en-GB" sz="1800" dirty="0" smtClean="0"/>
              <a:t>examine </a:t>
            </a:r>
            <a:r>
              <a:rPr lang="en-GB" sz="1800" dirty="0"/>
              <a:t>implementation of </a:t>
            </a:r>
            <a:r>
              <a:rPr lang="en-GB" sz="1800" dirty="0" smtClean="0"/>
              <a:t>e </a:t>
            </a:r>
            <a:r>
              <a:rPr lang="en-GB" sz="1800" dirty="0"/>
              <a:t>annual operational </a:t>
            </a:r>
            <a:r>
              <a:rPr lang="en-GB" sz="1800" dirty="0" smtClean="0"/>
              <a:t>plans and WTSA-16 </a:t>
            </a:r>
            <a:r>
              <a:rPr lang="en-GB" sz="1800" dirty="0"/>
              <a:t>Action Plan </a:t>
            </a:r>
            <a:r>
              <a:rPr lang="en-GB" sz="1800" dirty="0" smtClean="0"/>
              <a:t>for WTSA-16 </a:t>
            </a:r>
            <a:r>
              <a:rPr lang="en-GB" sz="1800" dirty="0"/>
              <a:t>Resolutions, </a:t>
            </a:r>
            <a:r>
              <a:rPr lang="en-GB" sz="1800" dirty="0" smtClean="0"/>
              <a:t>to identify difficulties</a:t>
            </a:r>
            <a:r>
              <a:rPr lang="en-GB" sz="1800" dirty="0"/>
              <a:t>, </a:t>
            </a:r>
            <a:r>
              <a:rPr lang="en-GB" sz="1800" dirty="0" smtClean="0"/>
              <a:t>strategies </a:t>
            </a:r>
            <a:r>
              <a:rPr lang="en-GB" sz="1800" dirty="0"/>
              <a:t>for implementing key elements, and recommending solutions to </a:t>
            </a:r>
            <a:r>
              <a:rPr lang="en-GB" sz="1800" dirty="0" smtClean="0"/>
              <a:t>TSB Director;</a:t>
            </a:r>
          </a:p>
          <a:p>
            <a:pPr lvl="1"/>
            <a:r>
              <a:rPr lang="en-GB" sz="1800" dirty="0" smtClean="0"/>
              <a:t>identify </a:t>
            </a:r>
            <a:r>
              <a:rPr lang="en-GB" sz="1800" dirty="0"/>
              <a:t>main technological trends, and market, economic and policy needs </a:t>
            </a:r>
            <a:r>
              <a:rPr lang="en-GB" sz="1800" dirty="0" smtClean="0"/>
              <a:t>and </a:t>
            </a:r>
            <a:r>
              <a:rPr lang="en-GB" sz="1800" dirty="0"/>
              <a:t>issues for </a:t>
            </a:r>
            <a:r>
              <a:rPr lang="en-GB" sz="1800" dirty="0" smtClean="0"/>
              <a:t>ITU-T standardization strategies</a:t>
            </a:r>
          </a:p>
          <a:p>
            <a:pPr lvl="1"/>
            <a:r>
              <a:rPr lang="en-GB" sz="1800" dirty="0"/>
              <a:t>establish an appropriate mechanism to facilitate standardization </a:t>
            </a:r>
            <a:r>
              <a:rPr lang="en-GB" sz="1800" dirty="0" smtClean="0"/>
              <a:t>strategies</a:t>
            </a:r>
          </a:p>
          <a:p>
            <a:r>
              <a:rPr lang="en-GB" sz="2200" dirty="0" smtClean="0"/>
              <a:t>Instruct TSB Dir</a:t>
            </a:r>
          </a:p>
          <a:p>
            <a:pPr lvl="1"/>
            <a:r>
              <a:rPr lang="en-US" sz="1800" dirty="0" smtClean="0"/>
              <a:t>Report to </a:t>
            </a:r>
            <a:r>
              <a:rPr lang="en-US" sz="1800" dirty="0"/>
              <a:t>each TSAG meeting </a:t>
            </a:r>
            <a:r>
              <a:rPr lang="en-US" sz="1800" dirty="0" smtClean="0"/>
              <a:t>the implementation </a:t>
            </a:r>
            <a:r>
              <a:rPr lang="en-US" sz="1800" dirty="0"/>
              <a:t>of WTSA </a:t>
            </a:r>
            <a:r>
              <a:rPr lang="en-US" sz="1800" dirty="0" smtClean="0"/>
              <a:t>Resolutions</a:t>
            </a:r>
            <a:endParaRPr lang="en-US" sz="1800" dirty="0"/>
          </a:p>
          <a:p>
            <a:pPr lvl="1"/>
            <a:r>
              <a:rPr lang="en-US" sz="1800" dirty="0" smtClean="0"/>
              <a:t>Identify ‘stale’ work item;</a:t>
            </a:r>
            <a:endParaRPr lang="en-US" sz="1800" dirty="0"/>
          </a:p>
          <a:p>
            <a:pPr lvl="1"/>
            <a:r>
              <a:rPr lang="en-US" sz="1800" dirty="0" smtClean="0"/>
              <a:t>Report implementation of the A-series Recommendations </a:t>
            </a:r>
            <a:endParaRPr lang="en-US" sz="1800" dirty="0"/>
          </a:p>
        </p:txBody>
      </p:sp>
      <p:sp>
        <p:nvSpPr>
          <p:cNvPr id="4" name="Date Placeholder 3"/>
          <p:cNvSpPr>
            <a:spLocks noGrp="1"/>
          </p:cNvSpPr>
          <p:nvPr>
            <p:ph type="dt" sz="half" idx="10"/>
          </p:nvPr>
        </p:nvSpPr>
        <p:spPr/>
        <p:txBody>
          <a:bodyPr/>
          <a:lstStyle/>
          <a:p>
            <a:pPr>
              <a:defRPr/>
            </a:pPr>
            <a:r>
              <a:rPr lang="en-US" dirty="0" err="1" smtClean="0"/>
              <a:t>Hammamet</a:t>
            </a:r>
            <a:r>
              <a:rPr lang="en-US" dirty="0" smtClean="0"/>
              <a: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34</a:t>
            </a:fld>
            <a:endParaRPr lang="en-US" dirty="0"/>
          </a:p>
        </p:txBody>
      </p:sp>
      <p:sp>
        <p:nvSpPr>
          <p:cNvPr id="6" name="Footer Placeholder 5"/>
          <p:cNvSpPr>
            <a:spLocks noGrp="1"/>
          </p:cNvSpPr>
          <p:nvPr>
            <p:ph type="ftr" sz="quarter" idx="12"/>
          </p:nvPr>
        </p:nvSpPr>
        <p:spPr/>
        <p:txBody>
          <a:bodyPr/>
          <a:lstStyle/>
          <a:p>
            <a:pPr>
              <a:defRPr/>
            </a:pPr>
            <a:r>
              <a:rPr lang="en-US" dirty="0" smtClean="0"/>
              <a:t>SG and TSAG Leadership Tutorial</a:t>
            </a:r>
            <a:endParaRPr lang="en-US" dirty="0"/>
          </a:p>
        </p:txBody>
      </p:sp>
    </p:spTree>
    <p:extLst>
      <p:ext uri="{BB962C8B-B14F-4D97-AF65-F5344CB8AC3E}">
        <p14:creationId xmlns:p14="http://schemas.microsoft.com/office/powerpoint/2010/main" val="4308820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0" y="0"/>
            <a:ext cx="9144000" cy="1268760"/>
          </a:xfrm>
        </p:spPr>
        <p:txBody>
          <a:bodyPr/>
          <a:lstStyle/>
          <a:p>
            <a:r>
              <a:rPr lang="en-GB" sz="2800" dirty="0" smtClean="0"/>
              <a:t>Resolution 29 – Alternative calling procedures on international telecommunication networks</a:t>
            </a:r>
            <a:endParaRPr lang="en-US" sz="2800" dirty="0" smtClean="0"/>
          </a:p>
        </p:txBody>
      </p:sp>
      <p:sp>
        <p:nvSpPr>
          <p:cNvPr id="3" name="Content Placeholder 2"/>
          <p:cNvSpPr>
            <a:spLocks noGrp="1"/>
          </p:cNvSpPr>
          <p:nvPr>
            <p:ph idx="1"/>
          </p:nvPr>
        </p:nvSpPr>
        <p:spPr>
          <a:xfrm>
            <a:off x="446088" y="1340768"/>
            <a:ext cx="8229600" cy="442535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sz="1800" dirty="0"/>
              <a:t>that administrations </a:t>
            </a:r>
            <a:r>
              <a:rPr lang="en-US" sz="1800" u="sng" dirty="0"/>
              <a:t>and international telecommunication operators or </a:t>
            </a:r>
            <a:r>
              <a:rPr lang="en-US" sz="1800" dirty="0"/>
              <a:t>operating agencies authorized by Member States should </a:t>
            </a:r>
            <a:r>
              <a:rPr lang="en-US" sz="1800" dirty="0" smtClean="0"/>
              <a:t>suspend </a:t>
            </a:r>
            <a:r>
              <a:rPr lang="en-US" sz="1800" dirty="0"/>
              <a:t>the methods and practices of </a:t>
            </a:r>
            <a:r>
              <a:rPr lang="en-US" sz="1800" dirty="0" smtClean="0"/>
              <a:t>any </a:t>
            </a:r>
            <a:r>
              <a:rPr lang="en-US" sz="1800" dirty="0"/>
              <a:t>form of alternative calling procedures </a:t>
            </a:r>
            <a:r>
              <a:rPr lang="en-US" sz="1800" dirty="0" smtClean="0"/>
              <a:t>(ACP) which </a:t>
            </a:r>
            <a:r>
              <a:rPr lang="en-US" sz="1800" dirty="0"/>
              <a:t>seriously degrade the </a:t>
            </a:r>
            <a:r>
              <a:rPr lang="en-US" sz="1800" dirty="0" smtClean="0"/>
              <a:t>QoS </a:t>
            </a:r>
            <a:r>
              <a:rPr lang="en-US" sz="1800" dirty="0"/>
              <a:t>and QoE of telecommunication networks, or prevent the </a:t>
            </a:r>
            <a:r>
              <a:rPr lang="en-US" sz="1800" dirty="0" smtClean="0"/>
              <a:t>delivery </a:t>
            </a:r>
            <a:r>
              <a:rPr lang="en-US" sz="1800" dirty="0"/>
              <a:t>of CLI or </a:t>
            </a:r>
            <a:r>
              <a:rPr lang="en-US" sz="1800" dirty="0" smtClean="0"/>
              <a:t>OI information;</a:t>
            </a:r>
          </a:p>
          <a:p>
            <a:pPr>
              <a:defRPr/>
            </a:pPr>
            <a:r>
              <a:rPr lang="en-US" sz="1800" dirty="0" smtClean="0"/>
              <a:t>…</a:t>
            </a:r>
          </a:p>
          <a:p>
            <a:pPr>
              <a:defRPr/>
            </a:pPr>
            <a:r>
              <a:rPr lang="en-US" sz="1800" dirty="0" smtClean="0"/>
              <a:t>ITU-T SG3 to study </a:t>
            </a:r>
            <a:r>
              <a:rPr lang="en-GB" sz="1800" dirty="0"/>
              <a:t>economic effects </a:t>
            </a:r>
            <a:r>
              <a:rPr lang="en-GB" sz="1800" dirty="0" smtClean="0"/>
              <a:t>of ACP, origin non-identification or spoofing and over-the-top telephone app</a:t>
            </a:r>
          </a:p>
          <a:p>
            <a:pPr>
              <a:defRPr/>
            </a:pPr>
            <a:r>
              <a:rPr lang="en-US" sz="1800" dirty="0" smtClean="0"/>
              <a:t>ITU-T SG2 to study </a:t>
            </a:r>
            <a:r>
              <a:rPr lang="en-GB" sz="1800" dirty="0" smtClean="0"/>
              <a:t>other aspects/forms/evolution </a:t>
            </a:r>
            <a:r>
              <a:rPr lang="en-GB" sz="1800" dirty="0"/>
              <a:t>of </a:t>
            </a:r>
            <a:r>
              <a:rPr lang="en-GB" sz="1800" dirty="0" smtClean="0"/>
              <a:t>ACP, including interworking </a:t>
            </a:r>
            <a:r>
              <a:rPr lang="en-GB" sz="1800" dirty="0"/>
              <a:t>of legacy and IP-based infrastructures, </a:t>
            </a:r>
            <a:r>
              <a:rPr lang="en-GB" sz="1800" dirty="0" smtClean="0"/>
              <a:t>hindrance</a:t>
            </a:r>
            <a:r>
              <a:rPr lang="en-GB" sz="1800" dirty="0"/>
              <a:t>, obscuring or spoofing of </a:t>
            </a:r>
            <a:r>
              <a:rPr lang="en-GB" sz="1800" dirty="0" smtClean="0"/>
              <a:t>OI/CLI, </a:t>
            </a:r>
            <a:r>
              <a:rPr lang="en-GB" sz="1800" dirty="0"/>
              <a:t>and the </a:t>
            </a:r>
            <a:r>
              <a:rPr lang="en-GB" sz="1800" dirty="0" smtClean="0"/>
              <a:t>of </a:t>
            </a:r>
            <a:r>
              <a:rPr lang="en-GB" sz="1800" dirty="0"/>
              <a:t>alternative calling procedures, </a:t>
            </a:r>
            <a:r>
              <a:rPr lang="en-GB" sz="1800" dirty="0" smtClean="0"/>
              <a:t>OTT apps that </a:t>
            </a:r>
            <a:r>
              <a:rPr lang="en-GB" sz="1800" dirty="0"/>
              <a:t>use telephone </a:t>
            </a:r>
            <a:r>
              <a:rPr lang="en-GB" sz="1800" dirty="0" smtClean="0"/>
              <a:t>numbers</a:t>
            </a:r>
          </a:p>
          <a:p>
            <a:pPr>
              <a:defRPr/>
            </a:pPr>
            <a:r>
              <a:rPr lang="en-GB" sz="1800" dirty="0" smtClean="0"/>
              <a:t>ITU-T SG12 to </a:t>
            </a:r>
            <a:r>
              <a:rPr lang="en-US" sz="1800" dirty="0"/>
              <a:t>develop guidelines </a:t>
            </a:r>
            <a:r>
              <a:rPr lang="en-US" sz="1800" dirty="0" smtClean="0"/>
              <a:t>on </a:t>
            </a:r>
            <a:r>
              <a:rPr lang="en-US" sz="1800" dirty="0"/>
              <a:t>minimum </a:t>
            </a:r>
            <a:r>
              <a:rPr lang="en-US" sz="1800" dirty="0" smtClean="0"/>
              <a:t>QoS/QoE </a:t>
            </a:r>
            <a:r>
              <a:rPr lang="en-US" sz="1800" dirty="0"/>
              <a:t>threshold to be fulfilled </a:t>
            </a:r>
            <a:r>
              <a:rPr lang="en-US" sz="1800" dirty="0" smtClean="0"/>
              <a:t>during the use of ACP</a:t>
            </a:r>
          </a:p>
          <a:p>
            <a:pPr>
              <a:defRPr/>
            </a:pPr>
            <a:r>
              <a:rPr lang="en-US" sz="1800" dirty="0" smtClean="0"/>
              <a:t>Member States to adopt national legal and regulatory framework</a:t>
            </a:r>
            <a:endParaRPr lang="en-US" sz="1800" dirty="0"/>
          </a:p>
        </p:txBody>
      </p:sp>
      <p:sp>
        <p:nvSpPr>
          <p:cNvPr id="29700"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29701" name="Slide Number Placeholder 4"/>
          <p:cNvSpPr>
            <a:spLocks noGrp="1"/>
          </p:cNvSpPr>
          <p:nvPr>
            <p:ph type="sldNum" sz="quarter" idx="11"/>
          </p:nvPr>
        </p:nvSpPr>
        <p:spPr>
          <a:noFill/>
        </p:spPr>
        <p:txBody>
          <a:bodyPr/>
          <a:lstStyle/>
          <a:p>
            <a:fld id="{C5A05856-8CBD-400C-9A47-3A12733196AE}" type="slidenum">
              <a:rPr lang="en-US" smtClean="0"/>
              <a:pPr/>
              <a:t>35</a:t>
            </a:fld>
            <a:endParaRPr lang="en-US" smtClean="0"/>
          </a:p>
        </p:txBody>
      </p:sp>
      <p:sp>
        <p:nvSpPr>
          <p:cNvPr id="6" name="Footer Placeholder 5"/>
          <p:cNvSpPr>
            <a:spLocks noGrp="1"/>
          </p:cNvSpPr>
          <p:nvPr>
            <p:ph type="ftr" sz="quarter" idx="12"/>
          </p:nvPr>
        </p:nvSpPr>
        <p:spPr/>
        <p:txBody>
          <a:bodyPr/>
          <a:lstStyle/>
          <a:p>
            <a:pPr>
              <a:defRPr/>
            </a:pPr>
            <a:r>
              <a:rPr lang="en-US" dirty="0" smtClean="0"/>
              <a:t>SG and TSAG Leadership Tutorial</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0" y="0"/>
            <a:ext cx="9144000" cy="1484313"/>
          </a:xfrm>
        </p:spPr>
        <p:txBody>
          <a:bodyPr/>
          <a:lstStyle/>
          <a:p>
            <a:r>
              <a:rPr lang="en-GB" dirty="0" smtClean="0"/>
              <a:t>Resolution 32 – Strengthening electronic working methods for the work of ITU‑T</a:t>
            </a:r>
            <a:endParaRPr lang="en-US" dirty="0" smtClean="0"/>
          </a:p>
        </p:txBody>
      </p:sp>
      <p:sp>
        <p:nvSpPr>
          <p:cNvPr id="31747" name="Content Placeholder 2"/>
          <p:cNvSpPr>
            <a:spLocks noGrp="1"/>
          </p:cNvSpPr>
          <p:nvPr>
            <p:ph idx="1"/>
          </p:nvPr>
        </p:nvSpPr>
        <p:spPr>
          <a:xfrm>
            <a:off x="457200" y="1484313"/>
            <a:ext cx="8229600" cy="4525962"/>
          </a:xfrm>
        </p:spPr>
        <p:txBody>
          <a:bodyPr/>
          <a:lstStyle/>
          <a:p>
            <a:r>
              <a:rPr lang="en-US" sz="3100" dirty="0" smtClean="0"/>
              <a:t>TSB to </a:t>
            </a:r>
          </a:p>
          <a:p>
            <a:pPr lvl="1"/>
            <a:r>
              <a:rPr lang="en-US" sz="2700" dirty="0" smtClean="0"/>
              <a:t>provide </a:t>
            </a:r>
            <a:r>
              <a:rPr lang="en-US" sz="2700" dirty="0"/>
              <a:t>facilities and capabilities for EWM at ITU-T </a:t>
            </a:r>
            <a:r>
              <a:rPr lang="en-US" sz="2700" dirty="0" smtClean="0"/>
              <a:t>meetings, including </a:t>
            </a:r>
            <a:r>
              <a:rPr lang="en-US" sz="2700" dirty="0"/>
              <a:t>remote participation in through smart mobile devices, and electronic -access such as via LINUX based platforms</a:t>
            </a:r>
            <a:r>
              <a:rPr lang="en-US" sz="2700" dirty="0" smtClean="0"/>
              <a:t>;</a:t>
            </a:r>
            <a:endParaRPr lang="en-GB" sz="2700" dirty="0" smtClean="0"/>
          </a:p>
          <a:p>
            <a:pPr lvl="1"/>
            <a:r>
              <a:rPr lang="en-GB" sz="2700" dirty="0" smtClean="0"/>
              <a:t>develop a mobile-friendly version of ITU-T website</a:t>
            </a:r>
          </a:p>
          <a:p>
            <a:pPr lvl="1"/>
            <a:r>
              <a:rPr lang="en-US" sz="2700" dirty="0" smtClean="0"/>
              <a:t>Provide enhanced </a:t>
            </a:r>
            <a:r>
              <a:rPr lang="en-US" sz="2700" dirty="0"/>
              <a:t>searching for documents and/or </a:t>
            </a:r>
            <a:r>
              <a:rPr lang="en-US" sz="2700" dirty="0" smtClean="0"/>
              <a:t>information”  </a:t>
            </a:r>
          </a:p>
        </p:txBody>
      </p:sp>
      <p:sp>
        <p:nvSpPr>
          <p:cNvPr id="31748"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31749" name="Slide Number Placeholder 4"/>
          <p:cNvSpPr>
            <a:spLocks noGrp="1"/>
          </p:cNvSpPr>
          <p:nvPr>
            <p:ph type="sldNum" sz="quarter" idx="11"/>
          </p:nvPr>
        </p:nvSpPr>
        <p:spPr>
          <a:noFill/>
        </p:spPr>
        <p:txBody>
          <a:bodyPr/>
          <a:lstStyle/>
          <a:p>
            <a:fld id="{D59D7CE9-2EBF-4468-86B5-7FB39E84EEEF}" type="slidenum">
              <a:rPr lang="en-US" smtClean="0"/>
              <a:pPr/>
              <a:t>36</a:t>
            </a:fld>
            <a:endParaRPr lang="en-US" smtClean="0"/>
          </a:p>
        </p:txBody>
      </p:sp>
      <p:sp>
        <p:nvSpPr>
          <p:cNvPr id="6" name="Footer Placeholder 5"/>
          <p:cNvSpPr>
            <a:spLocks noGrp="1"/>
          </p:cNvSpPr>
          <p:nvPr>
            <p:ph type="ftr" sz="quarter" idx="12"/>
          </p:nvPr>
        </p:nvSpPr>
        <p:spPr/>
        <p:txBody>
          <a:bodyPr/>
          <a:lstStyle/>
          <a:p>
            <a:pPr>
              <a:defRPr/>
            </a:pPr>
            <a:r>
              <a:rPr lang="en-US" dirty="0" smtClean="0"/>
              <a:t>SG and TSAG Leadership Tutorial</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0" y="260648"/>
            <a:ext cx="9144000" cy="1268760"/>
          </a:xfrm>
        </p:spPr>
        <p:txBody>
          <a:bodyPr/>
          <a:lstStyle/>
          <a:p>
            <a:r>
              <a:rPr lang="en-GB" sz="2800" dirty="0" smtClean="0"/>
              <a:t>Resolution 35 – Appointment and maximum term of office for chairmen and vice‑chairmen of ITU‑T SGs and of TSAG</a:t>
            </a:r>
            <a:endParaRPr lang="en-US" sz="2800" dirty="0" smtClean="0"/>
          </a:p>
        </p:txBody>
      </p:sp>
      <p:sp>
        <p:nvSpPr>
          <p:cNvPr id="34819" name="Content Placeholder 2"/>
          <p:cNvSpPr>
            <a:spLocks noGrp="1"/>
          </p:cNvSpPr>
          <p:nvPr>
            <p:ph idx="1"/>
          </p:nvPr>
        </p:nvSpPr>
        <p:spPr>
          <a:xfrm>
            <a:off x="323528" y="1844824"/>
            <a:ext cx="8363272" cy="4281339"/>
          </a:xfrm>
        </p:spPr>
        <p:txBody>
          <a:bodyPr/>
          <a:lstStyle/>
          <a:p>
            <a:r>
              <a:rPr lang="en-US" sz="2400" dirty="0" smtClean="0"/>
              <a:t>In Resolution 35</a:t>
            </a:r>
          </a:p>
          <a:p>
            <a:pPr lvl="1"/>
            <a:r>
              <a:rPr lang="en-US" sz="2400" dirty="0" smtClean="0"/>
              <a:t>greater involvement of </a:t>
            </a:r>
            <a:r>
              <a:rPr lang="en-US" sz="2400" dirty="0"/>
              <a:t>vice-chairmen of TSAG and SGs </a:t>
            </a:r>
            <a:r>
              <a:rPr lang="en-US" sz="2400" dirty="0" smtClean="0"/>
              <a:t>by assuming </a:t>
            </a:r>
            <a:r>
              <a:rPr lang="en-US" sz="2400" dirty="0"/>
              <a:t>leadership role of </a:t>
            </a:r>
            <a:r>
              <a:rPr lang="en-US" sz="2400" dirty="0" smtClean="0"/>
              <a:t>activities;</a:t>
            </a:r>
            <a:endParaRPr lang="en-US" sz="2400" dirty="0"/>
          </a:p>
          <a:p>
            <a:pPr lvl="1"/>
            <a:r>
              <a:rPr lang="en-US" sz="2400" dirty="0" smtClean="0"/>
              <a:t>TSAG: &gt;1, but &lt;=2 vice-chairmen/region </a:t>
            </a:r>
          </a:p>
          <a:p>
            <a:pPr lvl="1"/>
            <a:r>
              <a:rPr lang="en-US" sz="2400" dirty="0" smtClean="0"/>
              <a:t>SG:  &lt;=3 vice-chairmen candidates/region</a:t>
            </a:r>
          </a:p>
          <a:p>
            <a:pPr lvl="1"/>
            <a:r>
              <a:rPr lang="en-US" sz="2400" dirty="0" smtClean="0"/>
              <a:t>Promote nomination of women candidates</a:t>
            </a:r>
          </a:p>
          <a:p>
            <a:r>
              <a:rPr lang="en-US" sz="2400" dirty="0" smtClean="0"/>
              <a:t>In Annex A: qualification </a:t>
            </a:r>
          </a:p>
          <a:p>
            <a:pPr lvl="1"/>
            <a:r>
              <a:rPr lang="en-US" sz="2400" dirty="0" smtClean="0"/>
              <a:t>New requirement on Knowledge of standardization</a:t>
            </a:r>
            <a:endParaRPr lang="en-US" sz="2400" dirty="0"/>
          </a:p>
        </p:txBody>
      </p:sp>
      <p:sp>
        <p:nvSpPr>
          <p:cNvPr id="34820" name="Date Placeholder 3"/>
          <p:cNvSpPr>
            <a:spLocks noGrp="1"/>
          </p:cNvSpPr>
          <p:nvPr>
            <p:ph type="dt" sz="quarter" idx="10"/>
          </p:nvPr>
        </p:nvSpPr>
        <p:spPr>
          <a:noFill/>
        </p:spPr>
        <p:txBody>
          <a:bodyPr/>
          <a:lstStyle/>
          <a:p>
            <a:r>
              <a:rPr lang="en-US" dirty="0" err="1"/>
              <a:t>Hammamrequirement</a:t>
            </a:r>
            <a:endParaRPr lang="en-US" dirty="0"/>
          </a:p>
          <a:p>
            <a:r>
              <a:rPr lang="en-US" dirty="0" smtClean="0"/>
              <a:t>et, 4 Nov 2016</a:t>
            </a:r>
          </a:p>
        </p:txBody>
      </p:sp>
      <p:sp>
        <p:nvSpPr>
          <p:cNvPr id="34821" name="Slide Number Placeholder 4"/>
          <p:cNvSpPr>
            <a:spLocks noGrp="1"/>
          </p:cNvSpPr>
          <p:nvPr>
            <p:ph type="sldNum" sz="quarter" idx="11"/>
          </p:nvPr>
        </p:nvSpPr>
        <p:spPr>
          <a:noFill/>
        </p:spPr>
        <p:txBody>
          <a:bodyPr/>
          <a:lstStyle/>
          <a:p>
            <a:fld id="{658F53B6-A6D5-43D0-8648-F3DEA998CB7A}" type="slidenum">
              <a:rPr lang="en-US" smtClean="0"/>
              <a:pPr/>
              <a:t>37</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0" y="0"/>
            <a:ext cx="9144000" cy="1557338"/>
          </a:xfrm>
        </p:spPr>
        <p:txBody>
          <a:bodyPr/>
          <a:lstStyle/>
          <a:p>
            <a:r>
              <a:rPr lang="en-GB" sz="2800" dirty="0" smtClean="0"/>
              <a:t>Resolution 44 – Bridging the standardization gap between developing and developed countries</a:t>
            </a:r>
            <a:endParaRPr lang="en-US" sz="2800" dirty="0" smtClean="0"/>
          </a:p>
        </p:txBody>
      </p:sp>
      <p:sp>
        <p:nvSpPr>
          <p:cNvPr id="44035" name="Content Placeholder 2"/>
          <p:cNvSpPr>
            <a:spLocks noGrp="1"/>
          </p:cNvSpPr>
          <p:nvPr>
            <p:ph idx="1"/>
          </p:nvPr>
        </p:nvSpPr>
        <p:spPr>
          <a:xfrm>
            <a:off x="475048" y="1557338"/>
            <a:ext cx="8229600" cy="3484563"/>
          </a:xfrm>
        </p:spPr>
        <p:txBody>
          <a:bodyPr/>
          <a:lstStyle/>
          <a:p>
            <a:r>
              <a:rPr lang="en-US" sz="2000" dirty="0" smtClean="0"/>
              <a:t>ITU-T to assist </a:t>
            </a:r>
            <a:r>
              <a:rPr lang="en-US" sz="2000" dirty="0"/>
              <a:t>developing countries </a:t>
            </a:r>
            <a:r>
              <a:rPr lang="en-US" sz="2000" dirty="0" smtClean="0"/>
              <a:t>on developing strategies in establishing </a:t>
            </a:r>
            <a:r>
              <a:rPr lang="en-US" sz="2000" dirty="0"/>
              <a:t>national/international </a:t>
            </a:r>
            <a:r>
              <a:rPr lang="en-US" sz="2000"/>
              <a:t>test </a:t>
            </a:r>
            <a:r>
              <a:rPr lang="en-US" sz="2000" smtClean="0"/>
              <a:t>labs</a:t>
            </a:r>
            <a:r>
              <a:rPr lang="en-US" sz="2000" dirty="0" smtClean="0"/>
              <a:t>;</a:t>
            </a:r>
          </a:p>
          <a:p>
            <a:r>
              <a:rPr lang="en-US" sz="2000" dirty="0" smtClean="0"/>
              <a:t>interpretation provided upon request for SG/WP Plenaries and entire </a:t>
            </a:r>
            <a:r>
              <a:rPr lang="en-US" sz="2000" dirty="0"/>
              <a:t>meeting of </a:t>
            </a:r>
            <a:r>
              <a:rPr lang="en-US" sz="2000" dirty="0" smtClean="0"/>
              <a:t>TSAG</a:t>
            </a:r>
          </a:p>
          <a:p>
            <a:r>
              <a:rPr lang="en-US" sz="2000" dirty="0"/>
              <a:t>holding workshops concurrently with regional </a:t>
            </a:r>
            <a:r>
              <a:rPr lang="en-US" sz="2000" dirty="0" smtClean="0"/>
              <a:t>group meetings</a:t>
            </a:r>
          </a:p>
          <a:p>
            <a:r>
              <a:rPr lang="en-US" sz="2000" dirty="0"/>
              <a:t>Provide guidance and supportive material </a:t>
            </a:r>
            <a:r>
              <a:rPr lang="en-US" sz="2000" dirty="0" smtClean="0"/>
              <a:t>for </a:t>
            </a:r>
            <a:r>
              <a:rPr lang="en-US" sz="2000" dirty="0"/>
              <a:t>developing </a:t>
            </a:r>
            <a:r>
              <a:rPr lang="en-US" sz="2000" dirty="0" smtClean="0"/>
              <a:t>countries’ undergraduate </a:t>
            </a:r>
            <a:r>
              <a:rPr lang="en-US" sz="2000" dirty="0"/>
              <a:t>and post graduate courses on standardization in </a:t>
            </a:r>
            <a:r>
              <a:rPr lang="en-US" sz="2000" dirty="0" smtClean="0"/>
              <a:t>universities.</a:t>
            </a:r>
          </a:p>
          <a:p>
            <a:r>
              <a:rPr lang="en-US" sz="2000" dirty="0" smtClean="0"/>
              <a:t>Provide more remote participation and fellowship</a:t>
            </a:r>
          </a:p>
          <a:p>
            <a:r>
              <a:rPr lang="en-US" sz="2000" dirty="0"/>
              <a:t>leverage on existing ITU-D platforms, such as the Global Innovation </a:t>
            </a:r>
            <a:r>
              <a:rPr lang="en-US" sz="2000" dirty="0" smtClean="0"/>
              <a:t>Platform</a:t>
            </a:r>
          </a:p>
          <a:p>
            <a:r>
              <a:rPr lang="en-US" sz="2000" dirty="0" smtClean="0"/>
              <a:t>generate </a:t>
            </a:r>
            <a:r>
              <a:rPr lang="en-US" sz="2000" dirty="0"/>
              <a:t>additional revenue </a:t>
            </a:r>
            <a:r>
              <a:rPr lang="en-US" sz="2000" dirty="0" smtClean="0"/>
              <a:t>for BSG through new </a:t>
            </a:r>
            <a:r>
              <a:rPr lang="en-US" sz="2000" dirty="0"/>
              <a:t>financial </a:t>
            </a:r>
            <a:r>
              <a:rPr lang="en-US" sz="2000" dirty="0" smtClean="0"/>
              <a:t>resources</a:t>
            </a:r>
          </a:p>
        </p:txBody>
      </p:sp>
      <p:sp>
        <p:nvSpPr>
          <p:cNvPr id="44036"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44037" name="Slide Number Placeholder 4"/>
          <p:cNvSpPr>
            <a:spLocks noGrp="1"/>
          </p:cNvSpPr>
          <p:nvPr>
            <p:ph type="sldNum" sz="quarter" idx="11"/>
          </p:nvPr>
        </p:nvSpPr>
        <p:spPr>
          <a:noFill/>
        </p:spPr>
        <p:txBody>
          <a:bodyPr/>
          <a:lstStyle/>
          <a:p>
            <a:fld id="{7016A58F-F493-47D9-9743-A8530DFC4ED7}" type="slidenum">
              <a:rPr lang="en-US" smtClean="0"/>
              <a:pPr/>
              <a:t>38</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0"/>
            <a:ext cx="9144000" cy="1628775"/>
          </a:xfrm>
        </p:spPr>
        <p:txBody>
          <a:bodyPr/>
          <a:lstStyle/>
          <a:p>
            <a:r>
              <a:rPr lang="en-GB" smtClean="0"/>
              <a:t>Resolution 45 – Effective coordination of standardization work across study groups in ITU‑T and the role of TSAG</a:t>
            </a:r>
            <a:endParaRPr lang="en-US" smtClean="0"/>
          </a:p>
        </p:txBody>
      </p:sp>
      <p:sp>
        <p:nvSpPr>
          <p:cNvPr id="45059" name="Content Placeholder 2"/>
          <p:cNvSpPr>
            <a:spLocks noGrp="1"/>
          </p:cNvSpPr>
          <p:nvPr>
            <p:ph idx="1"/>
          </p:nvPr>
        </p:nvSpPr>
        <p:spPr/>
        <p:txBody>
          <a:bodyPr/>
          <a:lstStyle/>
          <a:p>
            <a:r>
              <a:rPr lang="en-GB" dirty="0"/>
              <a:t>take an active role in ensuring coordination between </a:t>
            </a:r>
            <a:r>
              <a:rPr lang="en-GB" dirty="0" smtClean="0"/>
              <a:t>SGs particularly </a:t>
            </a:r>
            <a:r>
              <a:rPr lang="en-GB" dirty="0"/>
              <a:t>on high-priority </a:t>
            </a:r>
            <a:r>
              <a:rPr lang="en-GB" dirty="0" smtClean="0"/>
              <a:t>issues, including:</a:t>
            </a:r>
          </a:p>
          <a:p>
            <a:pPr lvl="1"/>
            <a:r>
              <a:rPr lang="en-GB" dirty="0" smtClean="0"/>
              <a:t>Consider work of JCAs</a:t>
            </a:r>
          </a:p>
          <a:p>
            <a:pPr lvl="1"/>
            <a:r>
              <a:rPr lang="en-GB" dirty="0" smtClean="0"/>
              <a:t>Identify SG to lead cooperation</a:t>
            </a:r>
          </a:p>
          <a:p>
            <a:pPr lvl="1"/>
            <a:r>
              <a:rPr lang="en-GB" dirty="0" smtClean="0"/>
              <a:t>Advise </a:t>
            </a:r>
            <a:r>
              <a:rPr lang="en-GB" dirty="0"/>
              <a:t>w</a:t>
            </a:r>
            <a:r>
              <a:rPr lang="en-GB" dirty="0" smtClean="0"/>
              <a:t>orking methods of JCAs</a:t>
            </a:r>
          </a:p>
          <a:p>
            <a:pPr marL="457200" lvl="1" indent="0">
              <a:buNone/>
            </a:pPr>
            <a:endParaRPr lang="en-US" dirty="0" smtClean="0"/>
          </a:p>
        </p:txBody>
      </p:sp>
      <p:sp>
        <p:nvSpPr>
          <p:cNvPr id="45060"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45061" name="Slide Number Placeholder 4"/>
          <p:cNvSpPr>
            <a:spLocks noGrp="1"/>
          </p:cNvSpPr>
          <p:nvPr>
            <p:ph type="sldNum" sz="quarter" idx="11"/>
          </p:nvPr>
        </p:nvSpPr>
        <p:spPr>
          <a:noFill/>
        </p:spPr>
        <p:txBody>
          <a:bodyPr/>
          <a:lstStyle/>
          <a:p>
            <a:fld id="{1AFEE0E8-94BF-4FCF-9694-676E08962938}" type="slidenum">
              <a:rPr lang="en-US" smtClean="0"/>
              <a:pPr/>
              <a:t>39</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9144000" cy="980728"/>
          </a:xfrm>
        </p:spPr>
        <p:txBody>
          <a:bodyPr/>
          <a:lstStyle/>
          <a:p>
            <a:pPr eaLnBrk="1" hangingPunct="1"/>
            <a:r>
              <a:rPr lang="en-US" dirty="0" smtClean="0"/>
              <a:t>Suppressed Resolutions </a:t>
            </a:r>
          </a:p>
        </p:txBody>
      </p:sp>
      <p:sp>
        <p:nvSpPr>
          <p:cNvPr id="2" name="Content Placeholder 1"/>
          <p:cNvSpPr>
            <a:spLocks noGrp="1"/>
          </p:cNvSpPr>
          <p:nvPr>
            <p:ph idx="1"/>
          </p:nvPr>
        </p:nvSpPr>
        <p:spPr>
          <a:xfrm>
            <a:off x="395288" y="980728"/>
            <a:ext cx="8229600" cy="4525963"/>
          </a:xfrm>
        </p:spPr>
        <p:txBody>
          <a:bodyPr/>
          <a:lstStyle/>
          <a:p>
            <a:pPr marL="514350" indent="-514350">
              <a:buFont typeface="+mj-lt"/>
              <a:buAutoNum type="arabicPeriod"/>
            </a:pPr>
            <a:r>
              <a:rPr lang="en-US" sz="2400" dirty="0"/>
              <a:t>Resolution 33 </a:t>
            </a:r>
            <a:r>
              <a:rPr lang="en-US" sz="2400" dirty="0" smtClean="0"/>
              <a:t>“Guidelines </a:t>
            </a:r>
            <a:r>
              <a:rPr lang="en-US" sz="2400" dirty="0"/>
              <a:t>for ITU-T strategic </a:t>
            </a:r>
            <a:r>
              <a:rPr lang="en-US" sz="2400" dirty="0" smtClean="0"/>
              <a:t>activities”</a:t>
            </a:r>
          </a:p>
          <a:p>
            <a:pPr marL="514350" indent="-514350">
              <a:buFont typeface="+mj-lt"/>
              <a:buAutoNum type="arabicPeriod"/>
            </a:pPr>
            <a:r>
              <a:rPr lang="en-US" sz="2400" dirty="0"/>
              <a:t>Resolution 38 “Coordination among ITU-T, ITU-R and ITU-D for activities relating to </a:t>
            </a:r>
            <a:r>
              <a:rPr lang="en-US" sz="2400" dirty="0" smtClean="0"/>
              <a:t>IMT” </a:t>
            </a:r>
          </a:p>
          <a:p>
            <a:pPr marL="514350" indent="-514350">
              <a:buFont typeface="+mj-lt"/>
              <a:buAutoNum type="arabicPeriod"/>
            </a:pPr>
            <a:r>
              <a:rPr lang="en-US" sz="2400" dirty="0"/>
              <a:t>Resolution 57 “Strengthening coordination and cooperation among ITU R, ITU T and ITU D on matters of mutual </a:t>
            </a:r>
            <a:r>
              <a:rPr lang="en-US" sz="2400" dirty="0" smtClean="0"/>
              <a:t>interest” </a:t>
            </a:r>
          </a:p>
          <a:p>
            <a:pPr marL="514350" indent="-514350">
              <a:buFont typeface="+mj-lt"/>
              <a:buAutoNum type="arabicPeriod"/>
            </a:pPr>
            <a:r>
              <a:rPr lang="en-US" sz="2400" dirty="0"/>
              <a:t>Resolution 71 “Admission of academia to participate in the work of </a:t>
            </a:r>
            <a:r>
              <a:rPr lang="en-US" sz="2400" dirty="0" smtClean="0"/>
              <a:t>ITU-T”</a:t>
            </a:r>
          </a:p>
          <a:p>
            <a:pPr marL="514350" indent="-514350">
              <a:buFont typeface="+mj-lt"/>
              <a:buAutoNum type="arabicPeriod"/>
            </a:pPr>
            <a:r>
              <a:rPr lang="en-US" sz="2400" dirty="0"/>
              <a:t>Resolution 81 </a:t>
            </a:r>
            <a:r>
              <a:rPr lang="en-US" sz="2400" dirty="0" smtClean="0"/>
              <a:t>“Strengthening collaboration”</a:t>
            </a:r>
          </a:p>
          <a:p>
            <a:pPr marL="514350" indent="-514350">
              <a:buFont typeface="+mj-lt"/>
              <a:buAutoNum type="arabicPeriod"/>
            </a:pPr>
            <a:r>
              <a:rPr lang="en-US" sz="2400" dirty="0"/>
              <a:t>Resolution 82 </a:t>
            </a:r>
            <a:r>
              <a:rPr lang="en-US" sz="2400" dirty="0" smtClean="0"/>
              <a:t>“Strategic and structural review”</a:t>
            </a:r>
          </a:p>
          <a:p>
            <a:endParaRPr lang="en-US" dirty="0"/>
          </a:p>
        </p:txBody>
      </p:sp>
      <p:sp>
        <p:nvSpPr>
          <p:cNvPr id="20483" name="Rectangle 4"/>
          <p:cNvSpPr>
            <a:spLocks noGrp="1" noChangeArrowheads="1"/>
          </p:cNvSpPr>
          <p:nvPr>
            <p:ph type="dt" sz="half" idx="10"/>
          </p:nvPr>
        </p:nvSpPr>
        <p:spPr>
          <a:noFill/>
        </p:spPr>
        <p:txBody>
          <a:bodyPr/>
          <a:lstStyle/>
          <a:p>
            <a:r>
              <a:rPr lang="en-US" dirty="0" err="1" smtClean="0"/>
              <a:t>Hammamet</a:t>
            </a:r>
            <a:r>
              <a:rPr lang="en-US" dirty="0" smtClean="0"/>
              <a:t>, 4 Nov 2016</a:t>
            </a:r>
          </a:p>
        </p:txBody>
      </p:sp>
      <p:sp>
        <p:nvSpPr>
          <p:cNvPr id="20484" name="Footer Placeholder 11"/>
          <p:cNvSpPr>
            <a:spLocks noGrp="1"/>
          </p:cNvSpPr>
          <p:nvPr>
            <p:ph type="ftr" sz="quarter" idx="12"/>
          </p:nvPr>
        </p:nvSpPr>
        <p:spPr bwMode="auto">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20485"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4F232C4A-A537-469E-AA56-E2580EAA8B54}" type="slidenum">
              <a:rPr lang="en-US" sz="1400"/>
              <a:pPr algn="r"/>
              <a:t>4</a:t>
            </a:fld>
            <a:endParaRPr lang="en-US" sz="1400"/>
          </a:p>
        </p:txBody>
      </p:sp>
    </p:spTree>
    <p:extLst>
      <p:ext uri="{BB962C8B-B14F-4D97-AF65-F5344CB8AC3E}">
        <p14:creationId xmlns:p14="http://schemas.microsoft.com/office/powerpoint/2010/main" val="30524645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0" y="183156"/>
            <a:ext cx="9144000" cy="1143000"/>
          </a:xfrm>
        </p:spPr>
        <p:txBody>
          <a:bodyPr/>
          <a:lstStyle/>
          <a:p>
            <a:r>
              <a:rPr lang="en-GB" dirty="0" smtClean="0"/>
              <a:t>Resolution 50 – Cybersecurity</a:t>
            </a:r>
            <a:endParaRPr lang="en-US" dirty="0" smtClean="0"/>
          </a:p>
        </p:txBody>
      </p:sp>
      <p:sp>
        <p:nvSpPr>
          <p:cNvPr id="47107" name="Content Placeholder 2"/>
          <p:cNvSpPr>
            <a:spLocks noGrp="1"/>
          </p:cNvSpPr>
          <p:nvPr>
            <p:ph idx="1"/>
          </p:nvPr>
        </p:nvSpPr>
        <p:spPr>
          <a:xfrm>
            <a:off x="468313" y="1700807"/>
            <a:ext cx="8229600" cy="3661767"/>
          </a:xfrm>
        </p:spPr>
        <p:txBody>
          <a:bodyPr/>
          <a:lstStyle/>
          <a:p>
            <a:r>
              <a:rPr lang="en-US" sz="2400" dirty="0" smtClean="0"/>
              <a:t>TSB Director </a:t>
            </a:r>
            <a:r>
              <a:rPr lang="en-US" sz="2400" dirty="0"/>
              <a:t>to support BDT Dir assisting Member States in </a:t>
            </a:r>
            <a:r>
              <a:rPr lang="en-US" sz="2400" dirty="0" smtClean="0"/>
              <a:t>establishment </a:t>
            </a:r>
            <a:r>
              <a:rPr lang="en-US" sz="2400" dirty="0"/>
              <a:t>of an </a:t>
            </a:r>
            <a:r>
              <a:rPr lang="en-US" sz="2400" dirty="0" smtClean="0"/>
              <a:t>framework </a:t>
            </a:r>
            <a:r>
              <a:rPr lang="en-US" sz="2400" dirty="0"/>
              <a:t>between developing countries allowing rapid response to major </a:t>
            </a:r>
            <a:r>
              <a:rPr lang="en-US" sz="2400" dirty="0" smtClean="0"/>
              <a:t>incidents</a:t>
            </a:r>
          </a:p>
          <a:p>
            <a:r>
              <a:rPr lang="en-US" sz="2400" dirty="0"/>
              <a:t>Invites Member States, Sector Members, Associates and academia, as </a:t>
            </a:r>
            <a:r>
              <a:rPr lang="en-US" sz="2400" dirty="0" smtClean="0"/>
              <a:t>appropriate</a:t>
            </a:r>
          </a:p>
          <a:p>
            <a:pPr marL="400050" lvl="1" indent="0">
              <a:buNone/>
            </a:pPr>
            <a:r>
              <a:rPr lang="en-US" sz="2000" dirty="0" smtClean="0"/>
              <a:t>1 closely collaborate</a:t>
            </a:r>
          </a:p>
          <a:p>
            <a:pPr marL="400050" lvl="1" indent="0">
              <a:buNone/>
            </a:pPr>
            <a:r>
              <a:rPr lang="en-US" sz="2000" dirty="0" smtClean="0"/>
              <a:t>3 participate in ITU-T SGs</a:t>
            </a:r>
          </a:p>
          <a:p>
            <a:pPr marL="400050" lvl="1" indent="0">
              <a:buNone/>
            </a:pPr>
            <a:r>
              <a:rPr lang="en-US" sz="2000" dirty="0" smtClean="0"/>
              <a:t>4 utilize ITU-T Recommendations and Supplements</a:t>
            </a:r>
          </a:p>
        </p:txBody>
      </p:sp>
      <p:sp>
        <p:nvSpPr>
          <p:cNvPr id="47108"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47109" name="Slide Number Placeholder 4"/>
          <p:cNvSpPr>
            <a:spLocks noGrp="1"/>
          </p:cNvSpPr>
          <p:nvPr>
            <p:ph type="sldNum" sz="quarter" idx="11"/>
          </p:nvPr>
        </p:nvSpPr>
        <p:spPr>
          <a:noFill/>
        </p:spPr>
        <p:txBody>
          <a:bodyPr/>
          <a:lstStyle/>
          <a:p>
            <a:fld id="{57CF513E-A5D2-4443-BC8F-63265C2ED795}" type="slidenum">
              <a:rPr lang="en-US" smtClean="0"/>
              <a:pPr/>
              <a:t>40</a:t>
            </a:fld>
            <a:endParaRPr lang="en-US" smtClean="0"/>
          </a:p>
        </p:txBody>
      </p:sp>
      <p:sp>
        <p:nvSpPr>
          <p:cNvPr id="6" name="Footer Placeholder 5"/>
          <p:cNvSpPr>
            <a:spLocks noGrp="1"/>
          </p:cNvSpPr>
          <p:nvPr>
            <p:ph type="ftr" sz="quarter" idx="12"/>
          </p:nvPr>
        </p:nvSpPr>
        <p:spPr/>
        <p:txBody>
          <a:bodyPr/>
          <a:lstStyle/>
          <a:p>
            <a:pPr>
              <a:defRPr/>
            </a:pPr>
            <a:r>
              <a:rPr lang="en-US" dirty="0" smtClean="0"/>
              <a:t>SG and TSAG Leadership Tutorial</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Resolution 52 – </a:t>
            </a:r>
            <a:r>
              <a:rPr lang="en-US" dirty="0"/>
              <a:t>Countering and combating spam</a:t>
            </a:r>
          </a:p>
        </p:txBody>
      </p:sp>
      <p:sp>
        <p:nvSpPr>
          <p:cNvPr id="3" name="Content Placeholder 2"/>
          <p:cNvSpPr>
            <a:spLocks noGrp="1"/>
          </p:cNvSpPr>
          <p:nvPr>
            <p:ph idx="1"/>
          </p:nvPr>
        </p:nvSpPr>
        <p:spPr>
          <a:xfrm>
            <a:off x="457200" y="1772816"/>
            <a:ext cx="8229600" cy="4353347"/>
          </a:xfrm>
        </p:spPr>
        <p:txBody>
          <a:bodyPr/>
          <a:lstStyle/>
          <a:p>
            <a:r>
              <a:rPr lang="en-US" sz="2000" dirty="0"/>
              <a:t>to continue collaboration </a:t>
            </a:r>
            <a:r>
              <a:rPr lang="en-US" sz="2000" u="sng" dirty="0"/>
              <a:t>with ITU-D </a:t>
            </a:r>
            <a:r>
              <a:rPr lang="en-US" sz="2000" dirty="0"/>
              <a:t>and with the relevant organizations, including </a:t>
            </a:r>
            <a:r>
              <a:rPr lang="en-US" sz="2000" u="sng" dirty="0"/>
              <a:t>other relevant standards organizations</a:t>
            </a:r>
          </a:p>
          <a:p>
            <a:r>
              <a:rPr lang="en-US" sz="2000" dirty="0"/>
              <a:t>ITU-T SG17 and SG3 to support ITU-D </a:t>
            </a:r>
            <a:r>
              <a:rPr lang="en-US" sz="2000" dirty="0" smtClean="0"/>
              <a:t>SG2 </a:t>
            </a:r>
            <a:r>
              <a:rPr lang="en-US" sz="2000" dirty="0"/>
              <a:t>in providing technical training in different regions related to spam policy, regulatory and economic issues and their impact;</a:t>
            </a:r>
          </a:p>
          <a:p>
            <a:r>
              <a:rPr lang="en-US" sz="2000" dirty="0"/>
              <a:t>ITU-T SG17 to continue developing Recommendations, </a:t>
            </a:r>
            <a:r>
              <a:rPr lang="en-US" sz="2000" dirty="0" err="1"/>
              <a:t>etc</a:t>
            </a:r>
            <a:endParaRPr lang="en-US" sz="2000" dirty="0"/>
          </a:p>
          <a:p>
            <a:r>
              <a:rPr lang="en-US" sz="2000" dirty="0"/>
              <a:t>TSB Dir </a:t>
            </a:r>
          </a:p>
          <a:p>
            <a:pPr lvl="1"/>
            <a:r>
              <a:rPr lang="en-US" sz="2000" dirty="0"/>
              <a:t>1   to provide assistance, working collaboratively;</a:t>
            </a:r>
          </a:p>
          <a:p>
            <a:pPr lvl="1"/>
            <a:r>
              <a:rPr lang="en-US" sz="2000" dirty="0"/>
              <a:t>4   to contribute to </a:t>
            </a:r>
            <a:r>
              <a:rPr lang="en-US" sz="2000" dirty="0" err="1"/>
              <a:t>SecGen</a:t>
            </a:r>
            <a:r>
              <a:rPr lang="en-US" sz="2000" dirty="0"/>
              <a:t> report to ITU Council on the implementation of this Resolution, </a:t>
            </a:r>
          </a:p>
          <a:p>
            <a:endParaRPr lang="en-US" sz="2400" dirty="0"/>
          </a:p>
        </p:txBody>
      </p:sp>
      <p:sp>
        <p:nvSpPr>
          <p:cNvPr id="4" name="Date Placeholder 3"/>
          <p:cNvSpPr>
            <a:spLocks noGrp="1"/>
          </p:cNvSpPr>
          <p:nvPr>
            <p:ph type="dt" sz="half" idx="10"/>
          </p:nvPr>
        </p:nvSpPr>
        <p:spPr/>
        <p:txBody>
          <a:bodyPr/>
          <a:lstStyle/>
          <a:p>
            <a:pPr>
              <a:defRPr/>
            </a:pPr>
            <a:r>
              <a:rPr lang="en-US" smtClean="0">
                <a:solidFill>
                  <a:srgbClr val="000000"/>
                </a:solidFill>
              </a:rPr>
              <a:t>Hammamet, 4 Nov 2016</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solidFill>
                  <a:srgbClr val="000000"/>
                </a:solidFill>
              </a:rPr>
              <a:pPr>
                <a:defRPr/>
              </a:pPr>
              <a:t>41</a:t>
            </a:fld>
            <a:endParaRPr lang="en-US" dirty="0">
              <a:solidFill>
                <a:srgbClr val="000000"/>
              </a:solidFill>
            </a:endParaRPr>
          </a:p>
        </p:txBody>
      </p:sp>
      <p:sp>
        <p:nvSpPr>
          <p:cNvPr id="6" name="Footer Placeholder 5"/>
          <p:cNvSpPr>
            <a:spLocks noGrp="1"/>
          </p:cNvSpPr>
          <p:nvPr>
            <p:ph type="ftr" sz="quarter" idx="12"/>
          </p:nvPr>
        </p:nvSpPr>
        <p:spPr/>
        <p:txBody>
          <a:bodyPr/>
          <a:lstStyle/>
          <a:p>
            <a:pPr>
              <a:defRPr/>
            </a:pPr>
            <a:r>
              <a:rPr lang="en-US" smtClean="0">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11520121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GB" dirty="0" smtClean="0"/>
              <a:t>Resolution 55 – </a:t>
            </a:r>
            <a:r>
              <a:rPr lang="en-GB" dirty="0"/>
              <a:t>Promoting gender </a:t>
            </a:r>
            <a:r>
              <a:rPr lang="en-GB" dirty="0" smtClean="0"/>
              <a:t>equality in ITU-T activities</a:t>
            </a:r>
            <a:endParaRPr lang="en-US" dirty="0" smtClean="0"/>
          </a:p>
        </p:txBody>
      </p:sp>
      <p:sp>
        <p:nvSpPr>
          <p:cNvPr id="54275" name="Content Placeholder 2"/>
          <p:cNvSpPr>
            <a:spLocks noGrp="1"/>
          </p:cNvSpPr>
          <p:nvPr>
            <p:ph idx="1"/>
          </p:nvPr>
        </p:nvSpPr>
        <p:spPr>
          <a:xfrm>
            <a:off x="468313" y="1196975"/>
            <a:ext cx="8229600" cy="4525963"/>
          </a:xfrm>
        </p:spPr>
        <p:txBody>
          <a:bodyPr/>
          <a:lstStyle/>
          <a:p>
            <a:r>
              <a:rPr lang="en-US" sz="2400" dirty="0" smtClean="0"/>
              <a:t>Resolves ITU-T to </a:t>
            </a:r>
          </a:p>
          <a:p>
            <a:pPr lvl="1"/>
            <a:r>
              <a:rPr lang="en-US" sz="2000" dirty="0" smtClean="0"/>
              <a:t>commitment </a:t>
            </a:r>
            <a:r>
              <a:rPr lang="en-US" sz="2000" dirty="0"/>
              <a:t>to gender equality and promote gender balance</a:t>
            </a:r>
          </a:p>
          <a:p>
            <a:pPr marL="857250" lvl="2" indent="0">
              <a:buNone/>
            </a:pPr>
            <a:r>
              <a:rPr lang="en-US" sz="1600" dirty="0" smtClean="0"/>
              <a:t>1 for </a:t>
            </a:r>
            <a:r>
              <a:rPr lang="en-US" sz="1600" dirty="0"/>
              <a:t>ITU-T posts, include professional and higher levels</a:t>
            </a:r>
          </a:p>
          <a:p>
            <a:pPr marL="857250" lvl="2" indent="0">
              <a:buNone/>
            </a:pPr>
            <a:r>
              <a:rPr lang="en-US" sz="1600" dirty="0" smtClean="0"/>
              <a:t>2 in </a:t>
            </a:r>
            <a:r>
              <a:rPr lang="en-US" sz="1600" dirty="0"/>
              <a:t>selection of chairmen, vice chairmen, and </a:t>
            </a:r>
            <a:r>
              <a:rPr lang="en-US" sz="1600" dirty="0" smtClean="0"/>
              <a:t>rapporteurs</a:t>
            </a:r>
          </a:p>
          <a:p>
            <a:pPr lvl="1"/>
            <a:r>
              <a:rPr lang="en-GB" sz="2000" dirty="0"/>
              <a:t>continue </a:t>
            </a:r>
            <a:r>
              <a:rPr lang="en-GB" sz="2000" dirty="0" smtClean="0"/>
              <a:t>WISE</a:t>
            </a:r>
          </a:p>
          <a:p>
            <a:r>
              <a:rPr lang="en-US" sz="2400" dirty="0"/>
              <a:t>invites MS and SM</a:t>
            </a:r>
          </a:p>
          <a:p>
            <a:pPr marL="514350" indent="-514350">
              <a:buFont typeface="+mj-lt"/>
              <a:buAutoNum type="arabicPeriod"/>
            </a:pPr>
            <a:r>
              <a:rPr lang="en-US" sz="2000" dirty="0"/>
              <a:t>nominate women candidates for chairman/vice-chairman posts</a:t>
            </a:r>
          </a:p>
          <a:p>
            <a:pPr marL="514350" indent="-514350">
              <a:buFont typeface="+mj-lt"/>
              <a:buAutoNum type="arabicPeriod"/>
            </a:pPr>
            <a:r>
              <a:rPr lang="en-US" sz="2000" dirty="0"/>
              <a:t>nominate experts for the ITU T WISE Group;</a:t>
            </a:r>
          </a:p>
          <a:p>
            <a:pPr marL="514350" indent="-514350">
              <a:buFont typeface="+mj-lt"/>
              <a:buAutoNum type="arabicPeriod"/>
            </a:pPr>
            <a:r>
              <a:rPr lang="en-US" sz="2000" dirty="0"/>
              <a:t>actively support ICT education for girls and women for a professional career in ICT standardization.</a:t>
            </a:r>
          </a:p>
          <a:p>
            <a:endParaRPr lang="en-GB" sz="2000" dirty="0" smtClean="0"/>
          </a:p>
          <a:p>
            <a:endParaRPr lang="en-US" sz="2400" dirty="0" smtClean="0"/>
          </a:p>
        </p:txBody>
      </p:sp>
      <p:sp>
        <p:nvSpPr>
          <p:cNvPr id="54276"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54277" name="Slide Number Placeholder 4"/>
          <p:cNvSpPr>
            <a:spLocks noGrp="1"/>
          </p:cNvSpPr>
          <p:nvPr>
            <p:ph type="sldNum" sz="quarter" idx="11"/>
          </p:nvPr>
        </p:nvSpPr>
        <p:spPr>
          <a:noFill/>
        </p:spPr>
        <p:txBody>
          <a:bodyPr/>
          <a:lstStyle/>
          <a:p>
            <a:fld id="{5EABDFC0-2B17-41B6-9996-446FCF4F516C}" type="slidenum">
              <a:rPr lang="en-US" smtClean="0"/>
              <a:pPr/>
              <a:t>42</a:t>
            </a:fld>
            <a:endParaRPr lang="en-US" smtClean="0"/>
          </a:p>
        </p:txBody>
      </p:sp>
      <p:sp>
        <p:nvSpPr>
          <p:cNvPr id="6" name="Footer Placeholder 5"/>
          <p:cNvSpPr>
            <a:spLocks noGrp="1"/>
          </p:cNvSpPr>
          <p:nvPr>
            <p:ph type="ftr" sz="quarter" idx="12"/>
          </p:nvPr>
        </p:nvSpPr>
        <p:spPr/>
        <p:txBody>
          <a:bodyPr/>
          <a:lstStyle/>
          <a:p>
            <a:pPr>
              <a:defRPr/>
            </a:pPr>
            <a:r>
              <a:rPr lang="en-US" dirty="0" smtClean="0"/>
              <a:t>SG and TSAG Leadership Tutorial</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GB" dirty="0" smtClean="0"/>
              <a:t>Resolution 55 – continued</a:t>
            </a:r>
            <a:endParaRPr lang="en-US" dirty="0" smtClean="0"/>
          </a:p>
        </p:txBody>
      </p:sp>
      <p:sp>
        <p:nvSpPr>
          <p:cNvPr id="55299" name="Content Placeholder 2"/>
          <p:cNvSpPr>
            <a:spLocks noGrp="1"/>
          </p:cNvSpPr>
          <p:nvPr>
            <p:ph idx="1"/>
          </p:nvPr>
        </p:nvSpPr>
        <p:spPr>
          <a:xfrm>
            <a:off x="422096" y="908720"/>
            <a:ext cx="8229600" cy="4525963"/>
          </a:xfrm>
        </p:spPr>
        <p:txBody>
          <a:bodyPr/>
          <a:lstStyle/>
          <a:p>
            <a:r>
              <a:rPr lang="en-GB" sz="2400" dirty="0"/>
              <a:t>Instruct TSB Dir to continue</a:t>
            </a:r>
          </a:p>
          <a:p>
            <a:pPr lvl="1"/>
            <a:r>
              <a:rPr lang="en-GB" sz="2400" dirty="0"/>
              <a:t>Continue to implement ITU GEM policy</a:t>
            </a:r>
          </a:p>
          <a:p>
            <a:pPr lvl="1"/>
            <a:r>
              <a:rPr lang="en-GB" sz="2400" dirty="0"/>
              <a:t>Annual review on progress made</a:t>
            </a:r>
          </a:p>
          <a:p>
            <a:pPr lvl="1"/>
            <a:r>
              <a:rPr lang="en-US" sz="2400" dirty="0"/>
              <a:t>Statement in circular, “Membership are invited to include women on their delegations whenever possible”; </a:t>
            </a:r>
          </a:p>
          <a:p>
            <a:pPr lvl="1"/>
            <a:r>
              <a:rPr lang="en-US" sz="2400" dirty="0"/>
              <a:t>top priority to select women for TSB at P- and </a:t>
            </a:r>
            <a:r>
              <a:rPr lang="en-US" sz="2400" dirty="0" smtClean="0"/>
              <a:t>D-level</a:t>
            </a:r>
          </a:p>
          <a:p>
            <a:pPr lvl="1"/>
            <a:r>
              <a:rPr lang="en-US" sz="2400" dirty="0"/>
              <a:t>post on a public-facing WISE web page </a:t>
            </a:r>
            <a:r>
              <a:rPr lang="en-US" sz="2400" dirty="0" smtClean="0"/>
              <a:t>with statistics of women in ITU-T events/leadership, </a:t>
            </a:r>
          </a:p>
          <a:p>
            <a:pPr lvl="1"/>
            <a:r>
              <a:rPr lang="en-US" sz="2400" dirty="0" smtClean="0"/>
              <a:t>consider </a:t>
            </a:r>
            <a:r>
              <a:rPr lang="en-US" sz="2400" dirty="0"/>
              <a:t>gender balance </a:t>
            </a:r>
            <a:r>
              <a:rPr lang="en-US" sz="2400" dirty="0" smtClean="0"/>
              <a:t>as a factor for financial </a:t>
            </a:r>
            <a:r>
              <a:rPr lang="en-US" sz="2400" dirty="0"/>
              <a:t>assistance </a:t>
            </a:r>
            <a:endParaRPr lang="en-US" sz="2400" dirty="0" smtClean="0"/>
          </a:p>
          <a:p>
            <a:pPr lvl="1"/>
            <a:endParaRPr lang="en-US" sz="2000" dirty="0" smtClean="0"/>
          </a:p>
          <a:p>
            <a:pPr lvl="1"/>
            <a:endParaRPr lang="en-US" sz="2000" dirty="0"/>
          </a:p>
        </p:txBody>
      </p:sp>
      <p:sp>
        <p:nvSpPr>
          <p:cNvPr id="55300"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55301" name="Slide Number Placeholder 4"/>
          <p:cNvSpPr>
            <a:spLocks noGrp="1"/>
          </p:cNvSpPr>
          <p:nvPr>
            <p:ph type="sldNum" sz="quarter" idx="11"/>
          </p:nvPr>
        </p:nvSpPr>
        <p:spPr>
          <a:noFill/>
        </p:spPr>
        <p:txBody>
          <a:bodyPr/>
          <a:lstStyle/>
          <a:p>
            <a:fld id="{AD9163EC-D317-4E27-9251-678166704417}" type="slidenum">
              <a:rPr lang="en-US" smtClean="0"/>
              <a:pPr/>
              <a:t>43</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0" y="0"/>
            <a:ext cx="9144000" cy="1700213"/>
          </a:xfrm>
        </p:spPr>
        <p:txBody>
          <a:bodyPr/>
          <a:lstStyle/>
          <a:p>
            <a:r>
              <a:rPr lang="en-GB" dirty="0" smtClean="0"/>
              <a:t>Resolution 64 – </a:t>
            </a:r>
            <a:r>
              <a:rPr lang="en-US" dirty="0" smtClean="0"/>
              <a:t>IP address allocation and facilitating the transition to and deployment of IPv6</a:t>
            </a:r>
          </a:p>
        </p:txBody>
      </p:sp>
      <p:sp>
        <p:nvSpPr>
          <p:cNvPr id="60419" name="Content Placeholder 2"/>
          <p:cNvSpPr>
            <a:spLocks noGrp="1"/>
          </p:cNvSpPr>
          <p:nvPr>
            <p:ph idx="1"/>
          </p:nvPr>
        </p:nvSpPr>
        <p:spPr>
          <a:xfrm>
            <a:off x="457200" y="1916831"/>
            <a:ext cx="8229600" cy="4093443"/>
          </a:xfrm>
        </p:spPr>
        <p:txBody>
          <a:bodyPr/>
          <a:lstStyle/>
          <a:p>
            <a:r>
              <a:rPr lang="en-US" sz="2400" dirty="0" smtClean="0"/>
              <a:t>Instruct TSB Director </a:t>
            </a:r>
          </a:p>
          <a:p>
            <a:pPr lvl="1"/>
            <a:r>
              <a:rPr lang="en-US" sz="2000" dirty="0"/>
              <a:t>To support </a:t>
            </a:r>
            <a:r>
              <a:rPr lang="en-US" sz="2000" dirty="0" smtClean="0"/>
              <a:t>BDT </a:t>
            </a:r>
            <a:r>
              <a:rPr lang="en-US" sz="2000" dirty="0"/>
              <a:t>in </a:t>
            </a:r>
            <a:r>
              <a:rPr lang="en-US" sz="2000" dirty="0" smtClean="0"/>
              <a:t>IPv6 </a:t>
            </a:r>
            <a:r>
              <a:rPr lang="en-US" sz="2000" dirty="0"/>
              <a:t>training for engineers, network operators and content providers </a:t>
            </a:r>
            <a:endParaRPr lang="en-US" sz="2000" dirty="0" smtClean="0"/>
          </a:p>
          <a:p>
            <a:r>
              <a:rPr lang="en-US" sz="2400" dirty="0" smtClean="0"/>
              <a:t>Invites Member States and Sector members</a:t>
            </a:r>
          </a:p>
          <a:p>
            <a:pPr lvl="1"/>
            <a:r>
              <a:rPr lang="en-US" sz="2000" dirty="0" smtClean="0"/>
              <a:t>Consider committing to an IPv6 transition and communicating their progress</a:t>
            </a:r>
          </a:p>
          <a:p>
            <a:r>
              <a:rPr lang="en-US" sz="2400" dirty="0"/>
              <a:t>Invites Member </a:t>
            </a:r>
            <a:r>
              <a:rPr lang="en-US" sz="2400" dirty="0" smtClean="0"/>
              <a:t>States</a:t>
            </a:r>
          </a:p>
          <a:p>
            <a:pPr lvl="1"/>
            <a:r>
              <a:rPr lang="en-US" sz="2000" dirty="0" smtClean="0"/>
              <a:t>consider </a:t>
            </a:r>
            <a:r>
              <a:rPr lang="en-US" sz="2000" dirty="0"/>
              <a:t>possibility of national programs to </a:t>
            </a:r>
            <a:r>
              <a:rPr lang="en-US" sz="2000" dirty="0" smtClean="0"/>
              <a:t>encourage transition to IPv6</a:t>
            </a:r>
          </a:p>
          <a:p>
            <a:pPr lvl="1"/>
            <a:r>
              <a:rPr lang="en-US" sz="2000" dirty="0"/>
              <a:t>consider using government procurement requirements to encourage deployment of IPv6  </a:t>
            </a:r>
          </a:p>
        </p:txBody>
      </p:sp>
      <p:sp>
        <p:nvSpPr>
          <p:cNvPr id="60420"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60421" name="Slide Number Placeholder 4"/>
          <p:cNvSpPr>
            <a:spLocks noGrp="1"/>
          </p:cNvSpPr>
          <p:nvPr>
            <p:ph type="sldNum" sz="quarter" idx="11"/>
          </p:nvPr>
        </p:nvSpPr>
        <p:spPr>
          <a:noFill/>
        </p:spPr>
        <p:txBody>
          <a:bodyPr/>
          <a:lstStyle/>
          <a:p>
            <a:fld id="{262DB7C0-706A-4EFE-BE2C-13B4F776E768}" type="slidenum">
              <a:rPr lang="en-US" smtClean="0"/>
              <a:pPr/>
              <a:t>44</a:t>
            </a:fld>
            <a:endParaRPr lang="en-US" smtClean="0"/>
          </a:p>
        </p:txBody>
      </p:sp>
      <p:sp>
        <p:nvSpPr>
          <p:cNvPr id="6" name="Footer Placeholder 5"/>
          <p:cNvSpPr>
            <a:spLocks noGrp="1"/>
          </p:cNvSpPr>
          <p:nvPr>
            <p:ph type="ftr" sz="quarter" idx="12"/>
          </p:nvPr>
        </p:nvSpPr>
        <p:spPr/>
        <p:txBody>
          <a:bodyPr/>
          <a:lstStyle/>
          <a:p>
            <a:pPr>
              <a:defRPr/>
            </a:pPr>
            <a:r>
              <a:rPr lang="en-US" dirty="0" smtClean="0"/>
              <a:t>SG and TSAG Leadership Tutorial</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0" y="0"/>
            <a:ext cx="9144000" cy="1557338"/>
          </a:xfrm>
        </p:spPr>
        <p:txBody>
          <a:bodyPr/>
          <a:lstStyle/>
          <a:p>
            <a:r>
              <a:rPr lang="en-US" dirty="0"/>
              <a:t>Resolution 65 – Calling party number delivery, calling line identification and origin identification</a:t>
            </a:r>
            <a:endParaRPr lang="en-US" dirty="0" smtClean="0"/>
          </a:p>
        </p:txBody>
      </p:sp>
      <p:sp>
        <p:nvSpPr>
          <p:cNvPr id="65539" name="Content Placeholder 2"/>
          <p:cNvSpPr>
            <a:spLocks noGrp="1"/>
          </p:cNvSpPr>
          <p:nvPr>
            <p:ph idx="1"/>
          </p:nvPr>
        </p:nvSpPr>
        <p:spPr>
          <a:xfrm>
            <a:off x="457200" y="1772817"/>
            <a:ext cx="8229600" cy="4680372"/>
          </a:xfrm>
        </p:spPr>
        <p:txBody>
          <a:bodyPr/>
          <a:lstStyle/>
          <a:p>
            <a:r>
              <a:rPr lang="en-US" sz="2000" dirty="0"/>
              <a:t>Resolves</a:t>
            </a:r>
          </a:p>
          <a:p>
            <a:pPr lvl="1"/>
            <a:r>
              <a:rPr lang="en-US" sz="1800" dirty="0"/>
              <a:t>2	</a:t>
            </a:r>
            <a:r>
              <a:rPr lang="en-US" sz="1800" dirty="0" smtClean="0"/>
              <a:t>	that </a:t>
            </a:r>
            <a:r>
              <a:rPr lang="en-US" sz="1800" dirty="0"/>
              <a:t>the delivered calling party numbers (CPN) shall at least, where technically possible, be prefixed with country codes so that a terminating country can identify in which country the calls are originated</a:t>
            </a:r>
            <a:r>
              <a:rPr lang="en-US" sz="1800" u="sng" dirty="0"/>
              <a:t>, or identify the terminal that originates the call, </a:t>
            </a:r>
            <a:r>
              <a:rPr lang="en-US" sz="1800" dirty="0"/>
              <a:t>before they are delivered from the originating country to that terminating country, </a:t>
            </a:r>
            <a:r>
              <a:rPr lang="en-US" sz="1800" u="sng" dirty="0"/>
              <a:t>known as Origin Identification (OI) information</a:t>
            </a:r>
            <a:r>
              <a:rPr lang="en-US" sz="1800" dirty="0"/>
              <a:t>;</a:t>
            </a:r>
          </a:p>
          <a:p>
            <a:pPr lvl="1"/>
            <a:r>
              <a:rPr lang="en-US" sz="1800" u="sng" dirty="0"/>
              <a:t>4	</a:t>
            </a:r>
            <a:r>
              <a:rPr lang="en-US" sz="1800" u="sng" dirty="0" smtClean="0"/>
              <a:t>	that </a:t>
            </a:r>
            <a:r>
              <a:rPr lang="en-US" sz="1800" u="sng" dirty="0"/>
              <a:t>the OI information in a heterogeneous networking environment shall, where technically possible, be an identifier assigned to a subscriber by the originating service provider, or be replaced by a default identifier by the originating provider to identify the origin of the call;</a:t>
            </a:r>
          </a:p>
          <a:p>
            <a:r>
              <a:rPr lang="en-US" sz="2000" dirty="0"/>
              <a:t>Invite Member States</a:t>
            </a:r>
          </a:p>
          <a:p>
            <a:pPr lvl="1"/>
            <a:r>
              <a:rPr lang="en-US" sz="1800" dirty="0"/>
              <a:t>to consider develop national regulatory and legal </a:t>
            </a:r>
            <a:r>
              <a:rPr lang="en-US" sz="1800" dirty="0" smtClean="0"/>
              <a:t>framework</a:t>
            </a:r>
          </a:p>
        </p:txBody>
      </p:sp>
      <p:sp>
        <p:nvSpPr>
          <p:cNvPr id="65540" name="Date Placeholder 3"/>
          <p:cNvSpPr>
            <a:spLocks noGrp="1"/>
          </p:cNvSpPr>
          <p:nvPr>
            <p:ph type="dt" sz="quarter" idx="10"/>
          </p:nvPr>
        </p:nvSpPr>
        <p:spPr>
          <a:noFill/>
        </p:spPr>
        <p:txBody>
          <a:bodyPr/>
          <a:lstStyle/>
          <a:p>
            <a:r>
              <a:rPr lang="en-US" dirty="0" err="1" smtClean="0">
                <a:solidFill>
                  <a:srgbClr val="000000"/>
                </a:solidFill>
              </a:rPr>
              <a:t>Hammamet</a:t>
            </a:r>
            <a:r>
              <a:rPr lang="en-US" dirty="0" smtClean="0">
                <a:solidFill>
                  <a:srgbClr val="000000"/>
                </a:solidFill>
              </a:rPr>
              <a:t>, 4 Nov 2016</a:t>
            </a:r>
          </a:p>
        </p:txBody>
      </p:sp>
      <p:sp>
        <p:nvSpPr>
          <p:cNvPr id="65541" name="Slide Number Placeholder 4"/>
          <p:cNvSpPr>
            <a:spLocks noGrp="1"/>
          </p:cNvSpPr>
          <p:nvPr>
            <p:ph type="sldNum" sz="quarter" idx="11"/>
          </p:nvPr>
        </p:nvSpPr>
        <p:spPr>
          <a:noFill/>
        </p:spPr>
        <p:txBody>
          <a:bodyPr/>
          <a:lstStyle/>
          <a:p>
            <a:fld id="{3A63DC5F-018A-41BD-86E9-43F839F7B810}" type="slidenum">
              <a:rPr lang="en-US" smtClean="0">
                <a:solidFill>
                  <a:srgbClr val="000000"/>
                </a:solidFill>
              </a:rPr>
              <a:pPr/>
              <a:t>45</a:t>
            </a:fld>
            <a:endParaRPr lang="en-US" smtClean="0">
              <a:solidFill>
                <a:srgbClr val="000000"/>
              </a:solidFill>
            </a:endParaRPr>
          </a:p>
        </p:txBody>
      </p:sp>
      <p:sp>
        <p:nvSpPr>
          <p:cNvPr id="6" name="Footer Placeholder 5"/>
          <p:cNvSpPr>
            <a:spLocks noGrp="1"/>
          </p:cNvSpPr>
          <p:nvPr>
            <p:ph type="ftr" sz="quarter" idx="12"/>
          </p:nvPr>
        </p:nvSpPr>
        <p:spPr/>
        <p:txBody>
          <a:bodyPr/>
          <a:lstStyle/>
          <a:p>
            <a:pPr>
              <a:defRPr/>
            </a:pPr>
            <a:r>
              <a:rPr lang="en-US" dirty="0" smtClean="0">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40971309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0" y="0"/>
            <a:ext cx="9144000" cy="1628775"/>
          </a:xfrm>
        </p:spPr>
        <p:txBody>
          <a:bodyPr/>
          <a:lstStyle/>
          <a:p>
            <a:r>
              <a:rPr lang="en-GB" smtClean="0"/>
              <a:t>Resolution 67 – Use in ITU-T of the languages of the Union on an equal footing</a:t>
            </a:r>
            <a:endParaRPr lang="en-US" smtClean="0"/>
          </a:p>
        </p:txBody>
      </p:sp>
      <p:sp>
        <p:nvSpPr>
          <p:cNvPr id="66563" name="Content Placeholder 2"/>
          <p:cNvSpPr>
            <a:spLocks noGrp="1"/>
          </p:cNvSpPr>
          <p:nvPr>
            <p:ph idx="1"/>
          </p:nvPr>
        </p:nvSpPr>
        <p:spPr/>
        <p:txBody>
          <a:bodyPr/>
          <a:lstStyle/>
          <a:p>
            <a:r>
              <a:rPr lang="en-US" sz="2000" dirty="0" smtClean="0"/>
              <a:t>TSAG and RAG to consider establishing a </a:t>
            </a:r>
            <a:r>
              <a:rPr lang="en-US" sz="2000" dirty="0"/>
              <a:t>joint  working body </a:t>
            </a:r>
            <a:r>
              <a:rPr lang="en-US" sz="2000" dirty="0" smtClean="0"/>
              <a:t>for vocabulary </a:t>
            </a:r>
            <a:r>
              <a:rPr lang="en-US" sz="2000" dirty="0"/>
              <a:t>and </a:t>
            </a:r>
            <a:r>
              <a:rPr lang="en-US" sz="2000" dirty="0" smtClean="0"/>
              <a:t>languages</a:t>
            </a:r>
          </a:p>
          <a:p>
            <a:r>
              <a:rPr lang="en-US" sz="2000" dirty="0" smtClean="0"/>
              <a:t>Council </a:t>
            </a:r>
          </a:p>
          <a:p>
            <a:pPr lvl="1"/>
            <a:r>
              <a:rPr lang="en-US" sz="2000" dirty="0" smtClean="0"/>
              <a:t>to enable this single working body</a:t>
            </a:r>
          </a:p>
          <a:p>
            <a:pPr lvl="1"/>
            <a:r>
              <a:rPr lang="en-US" sz="2000" dirty="0" smtClean="0"/>
              <a:t>Make ITU website available in all languages</a:t>
            </a:r>
          </a:p>
          <a:p>
            <a:r>
              <a:rPr lang="en-US" sz="2000" dirty="0" smtClean="0"/>
              <a:t>TSAG to consider </a:t>
            </a:r>
            <a:r>
              <a:rPr lang="en-GB" sz="2000" dirty="0" smtClean="0"/>
              <a:t>best </a:t>
            </a:r>
            <a:r>
              <a:rPr lang="en-GB" sz="2000" dirty="0"/>
              <a:t>mechanism for </a:t>
            </a:r>
            <a:r>
              <a:rPr lang="en-GB" sz="2000" dirty="0" smtClean="0"/>
              <a:t>deciding translation of AAP Recommendations </a:t>
            </a:r>
            <a:endParaRPr lang="en-US" sz="2000" dirty="0" smtClean="0"/>
          </a:p>
          <a:p>
            <a:r>
              <a:rPr lang="en-US" sz="2000" dirty="0" smtClean="0"/>
              <a:t>TSB Dir</a:t>
            </a:r>
          </a:p>
          <a:p>
            <a:pPr lvl="1"/>
            <a:r>
              <a:rPr lang="en-US" sz="2000" dirty="0" smtClean="0"/>
              <a:t>Continue practice </a:t>
            </a:r>
            <a:r>
              <a:rPr lang="en-US" sz="2000" dirty="0"/>
              <a:t>of </a:t>
            </a:r>
            <a:r>
              <a:rPr lang="en-US" sz="2000" dirty="0" smtClean="0"/>
              <a:t>translating AAP approved ITU-T Recommendations, double # of pages </a:t>
            </a:r>
            <a:r>
              <a:rPr lang="en-US" sz="2000" dirty="0"/>
              <a:t>within </a:t>
            </a:r>
            <a:r>
              <a:rPr lang="en-US" sz="2000" dirty="0" smtClean="0"/>
              <a:t>budget if </a:t>
            </a:r>
            <a:r>
              <a:rPr lang="en-US" sz="2000" dirty="0"/>
              <a:t>possible </a:t>
            </a:r>
            <a:endParaRPr lang="en-US" sz="2000" dirty="0" smtClean="0"/>
          </a:p>
          <a:p>
            <a:pPr lvl="1"/>
            <a:r>
              <a:rPr lang="en-US" sz="2000" dirty="0"/>
              <a:t>monitor </a:t>
            </a:r>
            <a:r>
              <a:rPr lang="en-US" sz="2000" dirty="0" smtClean="0"/>
              <a:t>translation quality and expenses</a:t>
            </a:r>
          </a:p>
          <a:p>
            <a:pPr lvl="1"/>
            <a:r>
              <a:rPr lang="en-US" sz="2000" dirty="0" smtClean="0"/>
              <a:t>Bring to attention of BR Dir</a:t>
            </a:r>
          </a:p>
        </p:txBody>
      </p:sp>
      <p:sp>
        <p:nvSpPr>
          <p:cNvPr id="66564"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66565" name="Slide Number Placeholder 4"/>
          <p:cNvSpPr>
            <a:spLocks noGrp="1"/>
          </p:cNvSpPr>
          <p:nvPr>
            <p:ph type="sldNum" sz="quarter" idx="11"/>
          </p:nvPr>
        </p:nvSpPr>
        <p:spPr>
          <a:noFill/>
        </p:spPr>
        <p:txBody>
          <a:bodyPr/>
          <a:lstStyle/>
          <a:p>
            <a:fld id="{37D00C2D-1928-494F-BFD7-8EAA78BC32EE}" type="slidenum">
              <a:rPr lang="en-US" smtClean="0"/>
              <a:pPr/>
              <a:t>46</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 68 – Evolving role of industry in ITU-T</a:t>
            </a:r>
            <a:endParaRPr lang="en-US" dirty="0"/>
          </a:p>
        </p:txBody>
      </p:sp>
      <p:sp>
        <p:nvSpPr>
          <p:cNvPr id="3" name="Content Placeholder 2"/>
          <p:cNvSpPr>
            <a:spLocks noGrp="1"/>
          </p:cNvSpPr>
          <p:nvPr>
            <p:ph idx="1"/>
          </p:nvPr>
        </p:nvSpPr>
        <p:spPr>
          <a:xfrm>
            <a:off x="457200" y="1143000"/>
            <a:ext cx="8229600" cy="4983163"/>
          </a:xfrm>
        </p:spPr>
        <p:txBody>
          <a:bodyPr/>
          <a:lstStyle/>
          <a:p>
            <a:r>
              <a:rPr lang="en-US" sz="2400" dirty="0" smtClean="0"/>
              <a:t>TSB Dir to</a:t>
            </a:r>
          </a:p>
          <a:p>
            <a:pPr lvl="1"/>
            <a:r>
              <a:rPr lang="en-US" sz="2400" dirty="0" smtClean="0"/>
              <a:t>Continue to organize </a:t>
            </a:r>
            <a:r>
              <a:rPr lang="en-US" sz="2400" dirty="0"/>
              <a:t>CTO Group </a:t>
            </a:r>
            <a:r>
              <a:rPr lang="en-US" sz="2400" dirty="0" smtClean="0"/>
              <a:t>meetings, communiqués</a:t>
            </a:r>
          </a:p>
          <a:p>
            <a:pPr lvl="1"/>
            <a:r>
              <a:rPr lang="en-US" sz="2400" dirty="0" smtClean="0"/>
              <a:t>Encourage wide participation from industry from all regions in CTO Group meeting</a:t>
            </a:r>
          </a:p>
          <a:p>
            <a:pPr lvl="1"/>
            <a:r>
              <a:rPr lang="en-US" sz="2400" dirty="0" smtClean="0"/>
              <a:t>Develop an effective mechanism to organize these </a:t>
            </a:r>
            <a:r>
              <a:rPr lang="en-US" sz="2400" dirty="0"/>
              <a:t>meetings </a:t>
            </a:r>
            <a:r>
              <a:rPr lang="en-US" sz="2400" dirty="0" smtClean="0"/>
              <a:t>(</a:t>
            </a:r>
            <a:r>
              <a:rPr lang="en-US" sz="2400" dirty="0" err="1" smtClean="0"/>
              <a:t>e.g</a:t>
            </a:r>
            <a:r>
              <a:rPr lang="en-US" sz="2400" dirty="0" smtClean="0"/>
              <a:t>, by having a stable </a:t>
            </a:r>
            <a:r>
              <a:rPr lang="en-US" sz="2400" dirty="0"/>
              <a:t>composition and regular </a:t>
            </a:r>
            <a:r>
              <a:rPr lang="en-US" sz="2400" dirty="0" smtClean="0"/>
              <a:t>participation)</a:t>
            </a:r>
          </a:p>
          <a:p>
            <a:pPr lvl="1"/>
            <a:r>
              <a:rPr lang="en-US" sz="2400" dirty="0" smtClean="0"/>
              <a:t>Report to TSAG and next WTSA</a:t>
            </a:r>
          </a:p>
          <a:p>
            <a:r>
              <a:rPr lang="en-US" sz="2400" dirty="0" smtClean="0"/>
              <a:t>Encourage SM from developing countries to </a:t>
            </a:r>
            <a:r>
              <a:rPr lang="en-US" sz="2400" dirty="0"/>
              <a:t>raise standardization priorities and needs of developing countries</a:t>
            </a:r>
            <a:endParaRPr lang="en-US" sz="2400"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Hammamet, 4 Nov 2016</a:t>
            </a:r>
            <a:endParaRPr lang="en-US" dirty="0"/>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pPr>
                <a:defRPr/>
              </a:pPr>
              <a:t>47</a:t>
            </a:fld>
            <a:endParaRPr lang="en-US" dirty="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extLst>
      <p:ext uri="{BB962C8B-B14F-4D97-AF65-F5344CB8AC3E}">
        <p14:creationId xmlns:p14="http://schemas.microsoft.com/office/powerpoint/2010/main" val="908594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0" y="0"/>
            <a:ext cx="9144000" cy="2492375"/>
          </a:xfrm>
        </p:spPr>
        <p:txBody>
          <a:bodyPr/>
          <a:lstStyle/>
          <a:p>
            <a:r>
              <a:rPr lang="en-GB" smtClean="0"/>
              <a:t>Resolution 70 – Telecommunication/ information and communication technology accessibility for persons with disabilities</a:t>
            </a:r>
            <a:r>
              <a:rPr lang="en-US" smtClean="0"/>
              <a:t/>
            </a:r>
            <a:br>
              <a:rPr lang="en-US" smtClean="0"/>
            </a:br>
            <a:endParaRPr lang="en-US" smtClean="0"/>
          </a:p>
        </p:txBody>
      </p:sp>
      <p:sp>
        <p:nvSpPr>
          <p:cNvPr id="69635" name="Content Placeholder 2"/>
          <p:cNvSpPr>
            <a:spLocks noGrp="1"/>
          </p:cNvSpPr>
          <p:nvPr>
            <p:ph idx="1"/>
          </p:nvPr>
        </p:nvSpPr>
        <p:spPr>
          <a:xfrm>
            <a:off x="468313" y="2420887"/>
            <a:ext cx="8229600" cy="4021187"/>
          </a:xfrm>
        </p:spPr>
        <p:txBody>
          <a:bodyPr/>
          <a:lstStyle/>
          <a:p>
            <a:r>
              <a:rPr lang="en-US" dirty="0" smtClean="0"/>
              <a:t>Instruct TSB Dir</a:t>
            </a:r>
          </a:p>
          <a:p>
            <a:pPr lvl="1"/>
            <a:r>
              <a:rPr lang="en-US" sz="2400" dirty="0" smtClean="0"/>
              <a:t>to </a:t>
            </a:r>
            <a:r>
              <a:rPr lang="en-US" sz="2400" dirty="0"/>
              <a:t>contribute to </a:t>
            </a:r>
            <a:r>
              <a:rPr lang="en-US" sz="2400" dirty="0" smtClean="0"/>
              <a:t>an </a:t>
            </a:r>
            <a:r>
              <a:rPr lang="en-US" sz="2400" dirty="0"/>
              <a:t>ITU-wide internship programme for people with </a:t>
            </a:r>
            <a:r>
              <a:rPr lang="en-US" sz="2400" dirty="0" smtClean="0"/>
              <a:t>disabilities;</a:t>
            </a:r>
            <a:endParaRPr lang="en-US" sz="2400" dirty="0"/>
          </a:p>
          <a:p>
            <a:pPr lvl="1"/>
            <a:r>
              <a:rPr lang="en-US" sz="2400" dirty="0" smtClean="0"/>
              <a:t>ITU-T </a:t>
            </a:r>
            <a:r>
              <a:rPr lang="en-US" sz="2400" dirty="0"/>
              <a:t>employ the technical papers FSTP-AM “Guidelines for accessible meetings” and FSTP-ACC-</a:t>
            </a:r>
            <a:r>
              <a:rPr lang="en-US" sz="2400" dirty="0" err="1"/>
              <a:t>RemPart</a:t>
            </a:r>
            <a:r>
              <a:rPr lang="en-US" sz="2400" dirty="0"/>
              <a:t> “Guidelines for supporting remote Participation for all” </a:t>
            </a:r>
            <a:endParaRPr lang="en-US" sz="2400" dirty="0" smtClean="0"/>
          </a:p>
          <a:p>
            <a:pPr marL="457200" lvl="1" indent="0">
              <a:buNone/>
            </a:pPr>
            <a:endParaRPr lang="en-US" sz="2000" dirty="0" smtClean="0"/>
          </a:p>
        </p:txBody>
      </p:sp>
      <p:sp>
        <p:nvSpPr>
          <p:cNvPr id="69636"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69637" name="Slide Number Placeholder 4"/>
          <p:cNvSpPr>
            <a:spLocks noGrp="1"/>
          </p:cNvSpPr>
          <p:nvPr>
            <p:ph type="sldNum" sz="quarter" idx="11"/>
          </p:nvPr>
        </p:nvSpPr>
        <p:spPr>
          <a:noFill/>
        </p:spPr>
        <p:txBody>
          <a:bodyPr/>
          <a:lstStyle/>
          <a:p>
            <a:fld id="{4E3DAAE0-E1C3-40D3-8846-ACF2BE906C14}" type="slidenum">
              <a:rPr lang="en-US" smtClean="0"/>
              <a:pPr/>
              <a:t>48</a:t>
            </a:fld>
            <a:endParaRPr lang="en-US" smtClean="0"/>
          </a:p>
        </p:txBody>
      </p:sp>
      <p:sp>
        <p:nvSpPr>
          <p:cNvPr id="6" name="Footer Placeholder 5"/>
          <p:cNvSpPr>
            <a:spLocks noGrp="1"/>
          </p:cNvSpPr>
          <p:nvPr>
            <p:ph type="ftr" sz="quarter" idx="12"/>
          </p:nvPr>
        </p:nvSpPr>
        <p:spPr/>
        <p:txBody>
          <a:bodyPr/>
          <a:lstStyle/>
          <a:p>
            <a:pPr>
              <a:defRPr/>
            </a:pPr>
            <a:r>
              <a:rPr lang="en-US" dirty="0" smtClean="0"/>
              <a:t>SG and TSAG Leadership Tutorial</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GB" smtClean="0"/>
              <a:t>Resolution 70 – continued</a:t>
            </a:r>
            <a:endParaRPr lang="en-US" smtClean="0"/>
          </a:p>
        </p:txBody>
      </p:sp>
      <p:sp>
        <p:nvSpPr>
          <p:cNvPr id="70659" name="Content Placeholder 2"/>
          <p:cNvSpPr>
            <a:spLocks noGrp="1"/>
          </p:cNvSpPr>
          <p:nvPr>
            <p:ph idx="1"/>
          </p:nvPr>
        </p:nvSpPr>
        <p:spPr>
          <a:xfrm>
            <a:off x="395288" y="1125538"/>
            <a:ext cx="8229600" cy="5040312"/>
          </a:xfrm>
        </p:spPr>
        <p:txBody>
          <a:bodyPr/>
          <a:lstStyle/>
          <a:p>
            <a:r>
              <a:rPr lang="en-GB" sz="2400" i="1" dirty="0" smtClean="0"/>
              <a:t>Member States and Sector Members</a:t>
            </a:r>
          </a:p>
          <a:p>
            <a:pPr lvl="1"/>
            <a:r>
              <a:rPr lang="en-US" sz="2000" dirty="0" smtClean="0"/>
              <a:t>develop </a:t>
            </a:r>
            <a:r>
              <a:rPr lang="en-US" sz="2000" dirty="0"/>
              <a:t>national legal frameworks, </a:t>
            </a:r>
            <a:r>
              <a:rPr lang="en-US" sz="2000" dirty="0" smtClean="0"/>
              <a:t>guidelines</a:t>
            </a:r>
          </a:p>
          <a:p>
            <a:pPr lvl="1"/>
            <a:r>
              <a:rPr lang="en-US" sz="2000" dirty="0" smtClean="0"/>
              <a:t>Introducing services, </a:t>
            </a:r>
            <a:r>
              <a:rPr lang="en-US" sz="2000" dirty="0" err="1" smtClean="0"/>
              <a:t>e.g</a:t>
            </a:r>
            <a:r>
              <a:rPr lang="en-US" sz="2000" dirty="0" smtClean="0"/>
              <a:t>, telecommunication </a:t>
            </a:r>
            <a:r>
              <a:rPr lang="en-US" sz="2000" dirty="0"/>
              <a:t>relay </a:t>
            </a:r>
            <a:r>
              <a:rPr lang="en-US" sz="2000" dirty="0" smtClean="0"/>
              <a:t>services</a:t>
            </a:r>
          </a:p>
          <a:p>
            <a:pPr lvl="1"/>
            <a:r>
              <a:rPr lang="en-US" sz="2000" dirty="0" smtClean="0"/>
              <a:t>Consider differentiated </a:t>
            </a:r>
            <a:r>
              <a:rPr lang="en-US" sz="2000" dirty="0"/>
              <a:t>and affordable service plans for </a:t>
            </a:r>
            <a:r>
              <a:rPr lang="en-US" sz="2000" dirty="0" smtClean="0"/>
              <a:t>PwD</a:t>
            </a:r>
            <a:endParaRPr lang="en-US" sz="2000" dirty="0"/>
          </a:p>
          <a:p>
            <a:pPr lvl="1"/>
            <a:r>
              <a:rPr lang="en-US" sz="2000" dirty="0" smtClean="0"/>
              <a:t>Participate and encourage participation of PwD in accessibility related standardization</a:t>
            </a:r>
          </a:p>
          <a:p>
            <a:pPr lvl="1"/>
            <a:r>
              <a:rPr lang="en-US" sz="2000" dirty="0"/>
              <a:t>encourage regional telecommunication organizations to contribute </a:t>
            </a:r>
            <a:endParaRPr lang="en-US" sz="2000" dirty="0" smtClean="0"/>
          </a:p>
          <a:p>
            <a:pPr lvl="1"/>
            <a:r>
              <a:rPr lang="en-US" sz="2000" dirty="0"/>
              <a:t>encourage industry to consider accessible features when designing </a:t>
            </a:r>
            <a:r>
              <a:rPr lang="en-US" sz="2000" dirty="0" err="1"/>
              <a:t>telecommunicaitons</a:t>
            </a:r>
            <a:r>
              <a:rPr lang="en-US" sz="2000" dirty="0"/>
              <a:t> devices and services</a:t>
            </a:r>
            <a:endParaRPr lang="en-US" sz="2000" dirty="0" smtClean="0"/>
          </a:p>
          <a:p>
            <a:pPr lvl="1"/>
            <a:endParaRPr lang="en-GB" sz="2000" dirty="0" smtClean="0"/>
          </a:p>
        </p:txBody>
      </p:sp>
      <p:sp>
        <p:nvSpPr>
          <p:cNvPr id="70660"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70661" name="Slide Number Placeholder 4"/>
          <p:cNvSpPr>
            <a:spLocks noGrp="1"/>
          </p:cNvSpPr>
          <p:nvPr>
            <p:ph type="sldNum" sz="quarter" idx="11"/>
          </p:nvPr>
        </p:nvSpPr>
        <p:spPr>
          <a:noFill/>
        </p:spPr>
        <p:txBody>
          <a:bodyPr/>
          <a:lstStyle/>
          <a:p>
            <a:fld id="{95BF5F7F-F080-42D2-97B5-B52291DAB9BD}" type="slidenum">
              <a:rPr lang="en-US" smtClean="0"/>
              <a:pPr/>
              <a:t>49</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0"/>
            <a:ext cx="9144000" cy="980728"/>
          </a:xfrm>
        </p:spPr>
        <p:txBody>
          <a:bodyPr/>
          <a:lstStyle/>
          <a:p>
            <a:pPr eaLnBrk="1" hangingPunct="1"/>
            <a:r>
              <a:rPr lang="en-US" dirty="0" smtClean="0"/>
              <a:t>Resolutions/Opinion unchanged </a:t>
            </a:r>
          </a:p>
        </p:txBody>
      </p:sp>
      <p:sp>
        <p:nvSpPr>
          <p:cNvPr id="2" name="Content Placeholder 1"/>
          <p:cNvSpPr>
            <a:spLocks noGrp="1"/>
          </p:cNvSpPr>
          <p:nvPr>
            <p:ph idx="1"/>
          </p:nvPr>
        </p:nvSpPr>
        <p:spPr>
          <a:xfrm>
            <a:off x="395288" y="980728"/>
            <a:ext cx="8229600" cy="4525963"/>
          </a:xfrm>
        </p:spPr>
        <p:txBody>
          <a:bodyPr/>
          <a:lstStyle/>
          <a:p>
            <a:pPr marL="457200" indent="-457200">
              <a:spcBef>
                <a:spcPts val="600"/>
              </a:spcBef>
              <a:buFont typeface="+mj-lt"/>
              <a:buAutoNum type="arabicPeriod"/>
            </a:pPr>
            <a:r>
              <a:rPr lang="en-US" sz="1600" dirty="0"/>
              <a:t>Resolution 31 “Admission of </a:t>
            </a:r>
            <a:r>
              <a:rPr lang="en-US" sz="1600" dirty="0" smtClean="0"/>
              <a:t>Associates </a:t>
            </a:r>
            <a:r>
              <a:rPr lang="en-US" sz="1600" dirty="0"/>
              <a:t>in the work of ITU-T”</a:t>
            </a:r>
            <a:endParaRPr lang="en-US" sz="1600" dirty="0" smtClean="0"/>
          </a:p>
          <a:p>
            <a:pPr marL="457200" indent="-457200">
              <a:spcBef>
                <a:spcPts val="600"/>
              </a:spcBef>
              <a:buFont typeface="+mj-lt"/>
              <a:buAutoNum type="arabicPeriod"/>
            </a:pPr>
            <a:r>
              <a:rPr lang="en-US" sz="1600" dirty="0" smtClean="0"/>
              <a:t>Resolution 34 “Voluntary Contributions”</a:t>
            </a:r>
          </a:p>
          <a:p>
            <a:pPr marL="457200" indent="-457200">
              <a:spcBef>
                <a:spcPts val="600"/>
              </a:spcBef>
              <a:buFont typeface="+mj-lt"/>
              <a:buAutoNum type="arabicPeriod"/>
            </a:pPr>
            <a:r>
              <a:rPr lang="en-US" sz="1600" dirty="0"/>
              <a:t>Resolution </a:t>
            </a:r>
            <a:r>
              <a:rPr lang="en-US" sz="1600" dirty="0" smtClean="0"/>
              <a:t>43 “Regional preparation for WTSAs”</a:t>
            </a:r>
          </a:p>
          <a:p>
            <a:pPr marL="457200" indent="-457200">
              <a:spcBef>
                <a:spcPts val="600"/>
              </a:spcBef>
              <a:buFont typeface="+mj-lt"/>
              <a:buAutoNum type="arabicPeriod"/>
            </a:pPr>
            <a:r>
              <a:rPr lang="en-US" sz="1600" dirty="0"/>
              <a:t>Resolution 47 </a:t>
            </a:r>
            <a:r>
              <a:rPr lang="en-US" sz="1600" dirty="0" smtClean="0"/>
              <a:t>“</a:t>
            </a:r>
            <a:r>
              <a:rPr lang="en-US" sz="1600" dirty="0"/>
              <a:t>Country code top-level domain </a:t>
            </a:r>
            <a:r>
              <a:rPr lang="en-US" sz="1600" dirty="0" smtClean="0"/>
              <a:t>names”</a:t>
            </a:r>
          </a:p>
          <a:p>
            <a:pPr marL="457200" indent="-457200">
              <a:spcBef>
                <a:spcPts val="600"/>
              </a:spcBef>
              <a:buFont typeface="+mj-lt"/>
              <a:buAutoNum type="arabicPeriod"/>
            </a:pPr>
            <a:r>
              <a:rPr lang="en-US" sz="1600" dirty="0"/>
              <a:t>Resolution 48 </a:t>
            </a:r>
            <a:r>
              <a:rPr lang="en-US" sz="1600" dirty="0" smtClean="0"/>
              <a:t>“</a:t>
            </a:r>
            <a:r>
              <a:rPr lang="en-US" sz="1600" dirty="0"/>
              <a:t>Internationalized (multilingual) domain </a:t>
            </a:r>
            <a:r>
              <a:rPr lang="en-US" sz="1600" dirty="0" smtClean="0"/>
              <a:t>names”</a:t>
            </a:r>
          </a:p>
          <a:p>
            <a:pPr marL="457200" indent="-457200">
              <a:spcBef>
                <a:spcPts val="600"/>
              </a:spcBef>
              <a:buFont typeface="+mj-lt"/>
              <a:buAutoNum type="arabicPeriod"/>
            </a:pPr>
            <a:r>
              <a:rPr lang="en-US" sz="1600" dirty="0" smtClean="0"/>
              <a:t>Resolution 58 “national CIRTs, </a:t>
            </a:r>
            <a:r>
              <a:rPr lang="en-US" sz="1600" dirty="0"/>
              <a:t>particularly for developing countries ”</a:t>
            </a:r>
            <a:endParaRPr lang="en-US" sz="1600" dirty="0" smtClean="0"/>
          </a:p>
          <a:p>
            <a:pPr marL="457200" indent="-457200">
              <a:spcBef>
                <a:spcPts val="600"/>
              </a:spcBef>
              <a:buFont typeface="+mj-lt"/>
              <a:buAutoNum type="arabicPeriod"/>
            </a:pPr>
            <a:r>
              <a:rPr lang="en-US" sz="1600" dirty="0"/>
              <a:t>Resolution 59 </a:t>
            </a:r>
            <a:r>
              <a:rPr lang="en-US" sz="1600" dirty="0" smtClean="0"/>
              <a:t>“Enhancing </a:t>
            </a:r>
            <a:r>
              <a:rPr lang="en-US" sz="1600" dirty="0"/>
              <a:t>participation of telecommunication operators from developing </a:t>
            </a:r>
            <a:r>
              <a:rPr lang="en-US" sz="1600" dirty="0" smtClean="0"/>
              <a:t>countries”</a:t>
            </a:r>
          </a:p>
          <a:p>
            <a:pPr marL="457200" indent="-457200">
              <a:spcBef>
                <a:spcPts val="600"/>
              </a:spcBef>
              <a:buFont typeface="+mj-lt"/>
              <a:buAutoNum type="arabicPeriod"/>
            </a:pPr>
            <a:r>
              <a:rPr lang="en-US" sz="1600" dirty="0"/>
              <a:t>Resolution 60 </a:t>
            </a:r>
            <a:r>
              <a:rPr lang="en-US" sz="1600" dirty="0" smtClean="0"/>
              <a:t>“evolution </a:t>
            </a:r>
            <a:r>
              <a:rPr lang="en-US" sz="1600" dirty="0"/>
              <a:t>of the identification/numbering system and its convergence with IP-based </a:t>
            </a:r>
            <a:r>
              <a:rPr lang="en-US" sz="1600" dirty="0" smtClean="0"/>
              <a:t>systems/networks”</a:t>
            </a:r>
            <a:endParaRPr lang="en-US" sz="1600" dirty="0"/>
          </a:p>
          <a:p>
            <a:pPr marL="457200" indent="-457200">
              <a:spcBef>
                <a:spcPts val="600"/>
              </a:spcBef>
              <a:buFont typeface="+mj-lt"/>
              <a:buAutoNum type="arabicPeriod"/>
            </a:pPr>
            <a:r>
              <a:rPr lang="en-US" sz="1600" dirty="0"/>
              <a:t>Resolution 61 </a:t>
            </a:r>
            <a:r>
              <a:rPr lang="en-US" sz="1600" dirty="0" smtClean="0"/>
              <a:t>“</a:t>
            </a:r>
            <a:r>
              <a:rPr lang="en-US" sz="1600" dirty="0"/>
              <a:t>Countering and combating misappropriation and misuse of international telecommunication numbering </a:t>
            </a:r>
            <a:r>
              <a:rPr lang="en-US" sz="1600" dirty="0" smtClean="0"/>
              <a:t>resources”</a:t>
            </a:r>
          </a:p>
          <a:p>
            <a:pPr marL="457200" indent="-457200">
              <a:spcBef>
                <a:spcPts val="600"/>
              </a:spcBef>
              <a:buFont typeface="+mj-lt"/>
              <a:buAutoNum type="arabicPeriod"/>
            </a:pPr>
            <a:r>
              <a:rPr lang="en-US" sz="1600" dirty="0"/>
              <a:t>Resolution 62 </a:t>
            </a:r>
            <a:r>
              <a:rPr lang="en-US" sz="1600" dirty="0" smtClean="0"/>
              <a:t>“Dispute settlement”</a:t>
            </a:r>
          </a:p>
          <a:p>
            <a:pPr marL="457200" indent="-457200">
              <a:spcBef>
                <a:spcPts val="600"/>
              </a:spcBef>
              <a:buFont typeface="+mj-lt"/>
              <a:buAutoNum type="arabicPeriod"/>
            </a:pPr>
            <a:r>
              <a:rPr lang="en-US" sz="1600" dirty="0"/>
              <a:t>Resolution </a:t>
            </a:r>
            <a:r>
              <a:rPr lang="en-US" sz="1600" dirty="0" smtClean="0"/>
              <a:t>66 </a:t>
            </a:r>
            <a:r>
              <a:rPr lang="en-US" sz="1600" dirty="0"/>
              <a:t>“Technology Watch </a:t>
            </a:r>
            <a:r>
              <a:rPr lang="en-US" sz="1600" dirty="0" smtClean="0"/>
              <a:t>in TSB”</a:t>
            </a:r>
          </a:p>
          <a:p>
            <a:pPr marL="457200" indent="-457200">
              <a:spcBef>
                <a:spcPts val="600"/>
              </a:spcBef>
              <a:buFont typeface="+mj-lt"/>
              <a:buAutoNum type="arabicPeriod"/>
            </a:pPr>
            <a:r>
              <a:rPr lang="en-US" sz="1600" dirty="0" smtClean="0"/>
              <a:t>Resolution 74 “Sector </a:t>
            </a:r>
            <a:r>
              <a:rPr lang="en-US" sz="1600" dirty="0"/>
              <a:t>Members from developing countries </a:t>
            </a:r>
            <a:r>
              <a:rPr lang="en-US" sz="1600" dirty="0" smtClean="0"/>
              <a:t>in </a:t>
            </a:r>
            <a:r>
              <a:rPr lang="en-US" sz="1600" dirty="0"/>
              <a:t>ITU-T</a:t>
            </a:r>
            <a:r>
              <a:rPr lang="en-US" sz="1600" dirty="0" smtClean="0"/>
              <a:t>”</a:t>
            </a:r>
          </a:p>
          <a:p>
            <a:pPr marL="457200" indent="-457200">
              <a:spcBef>
                <a:spcPts val="600"/>
              </a:spcBef>
              <a:buFont typeface="+mj-lt"/>
              <a:buAutoNum type="arabicPeriod"/>
            </a:pPr>
            <a:r>
              <a:rPr lang="en-US" sz="1600" dirty="0" smtClean="0"/>
              <a:t>Resolution 79 “e-waste”</a:t>
            </a:r>
          </a:p>
          <a:p>
            <a:pPr marL="457200" indent="-457200">
              <a:spcBef>
                <a:spcPts val="600"/>
              </a:spcBef>
              <a:buFont typeface="+mj-lt"/>
              <a:buAutoNum type="arabicPeriod"/>
            </a:pPr>
            <a:r>
              <a:rPr lang="en-US" sz="1600" dirty="0" smtClean="0"/>
              <a:t>Opinion </a:t>
            </a:r>
            <a:r>
              <a:rPr lang="en-US" sz="1600" dirty="0"/>
              <a:t>1“Practical application of network externality premium</a:t>
            </a:r>
            <a:r>
              <a:rPr lang="en-US" sz="1800" dirty="0" smtClean="0"/>
              <a:t>”</a:t>
            </a:r>
          </a:p>
          <a:p>
            <a:endParaRPr lang="en-US" dirty="0"/>
          </a:p>
        </p:txBody>
      </p:sp>
      <p:sp>
        <p:nvSpPr>
          <p:cNvPr id="20483" name="Rectangle 4"/>
          <p:cNvSpPr>
            <a:spLocks noGrp="1" noChangeArrowheads="1"/>
          </p:cNvSpPr>
          <p:nvPr>
            <p:ph type="dt" sz="half" idx="10"/>
          </p:nvPr>
        </p:nvSpPr>
        <p:spPr>
          <a:noFill/>
        </p:spPr>
        <p:txBody>
          <a:bodyPr/>
          <a:lstStyle/>
          <a:p>
            <a:r>
              <a:rPr lang="en-US" dirty="0" err="1" smtClean="0"/>
              <a:t>Hammamet</a:t>
            </a:r>
            <a:r>
              <a:rPr lang="en-US" dirty="0" smtClean="0"/>
              <a:t>, 4 Nov 2016</a:t>
            </a:r>
          </a:p>
        </p:txBody>
      </p:sp>
      <p:sp>
        <p:nvSpPr>
          <p:cNvPr id="20484" name="Footer Placeholder 11"/>
          <p:cNvSpPr>
            <a:spLocks noGrp="1"/>
          </p:cNvSpPr>
          <p:nvPr>
            <p:ph type="ftr" sz="quarter" idx="12"/>
          </p:nvPr>
        </p:nvSpPr>
        <p:spPr bwMode="auto">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20485"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4F232C4A-A537-469E-AA56-E2580EAA8B54}" type="slidenum">
              <a:rPr lang="en-US" sz="1400"/>
              <a:pPr algn="r"/>
              <a:t>5</a:t>
            </a:fld>
            <a:endParaRPr lang="en-US" sz="1400"/>
          </a:p>
        </p:txBody>
      </p:sp>
    </p:spTree>
    <p:extLst>
      <p:ext uri="{BB962C8B-B14F-4D97-AF65-F5344CB8AC3E}">
        <p14:creationId xmlns:p14="http://schemas.microsoft.com/office/powerpoint/2010/main" val="29123911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0" y="0"/>
            <a:ext cx="9144000" cy="1628775"/>
          </a:xfrm>
        </p:spPr>
        <p:txBody>
          <a:bodyPr/>
          <a:lstStyle/>
          <a:p>
            <a:r>
              <a:rPr lang="en-GB" smtClean="0"/>
              <a:t>Resolution 72 – </a:t>
            </a:r>
            <a:r>
              <a:rPr lang="en-US" smtClean="0"/>
              <a:t>Measurement concerns related to human exposure to electromagnetic fields</a:t>
            </a:r>
          </a:p>
        </p:txBody>
      </p:sp>
      <p:sp>
        <p:nvSpPr>
          <p:cNvPr id="75779" name="Content Placeholder 2"/>
          <p:cNvSpPr>
            <a:spLocks noGrp="1"/>
          </p:cNvSpPr>
          <p:nvPr>
            <p:ph idx="1"/>
          </p:nvPr>
        </p:nvSpPr>
        <p:spPr>
          <a:xfrm>
            <a:off x="457200" y="1855788"/>
            <a:ext cx="8229600" cy="4525962"/>
          </a:xfrm>
        </p:spPr>
        <p:txBody>
          <a:bodyPr/>
          <a:lstStyle/>
          <a:p>
            <a:r>
              <a:rPr lang="en-US" sz="2400" dirty="0" smtClean="0"/>
              <a:t>ITU‑T, in particular Study Group 5, </a:t>
            </a:r>
          </a:p>
          <a:p>
            <a:pPr lvl="1"/>
            <a:r>
              <a:rPr lang="en-US" sz="2400" dirty="0" smtClean="0"/>
              <a:t>to publish </a:t>
            </a:r>
            <a:r>
              <a:rPr lang="en-US" sz="2400" dirty="0"/>
              <a:t>and </a:t>
            </a:r>
            <a:r>
              <a:rPr lang="en-US" sz="2400" dirty="0" smtClean="0"/>
              <a:t>disseminate </a:t>
            </a:r>
            <a:r>
              <a:rPr lang="en-US" sz="2400" dirty="0"/>
              <a:t>its technical reports, as well as developing ITU-T Recommendations to address these </a:t>
            </a:r>
            <a:r>
              <a:rPr lang="en-US" sz="2400" dirty="0" smtClean="0"/>
              <a:t>issues</a:t>
            </a:r>
          </a:p>
          <a:p>
            <a:pPr lvl="1"/>
            <a:r>
              <a:rPr lang="en-US" sz="2400" dirty="0"/>
              <a:t>developing, promoting and disseminating information and training resources </a:t>
            </a:r>
            <a:r>
              <a:rPr lang="en-US" sz="2400" dirty="0" smtClean="0"/>
              <a:t>through </a:t>
            </a:r>
            <a:r>
              <a:rPr lang="en-US" sz="2400" dirty="0"/>
              <a:t>organizing training </a:t>
            </a:r>
            <a:r>
              <a:rPr lang="en-US" sz="2400" dirty="0" smtClean="0"/>
              <a:t>for </a:t>
            </a:r>
            <a:r>
              <a:rPr lang="en-US" sz="2400" dirty="0"/>
              <a:t>regulators, operators </a:t>
            </a:r>
            <a:r>
              <a:rPr lang="en-US" sz="2400" dirty="0" err="1" smtClean="0"/>
              <a:t>etc</a:t>
            </a:r>
            <a:r>
              <a:rPr lang="en-US" sz="2400" dirty="0" smtClean="0"/>
              <a:t> </a:t>
            </a:r>
            <a:r>
              <a:rPr lang="en-US" sz="2400" dirty="0"/>
              <a:t>from developing countries;</a:t>
            </a:r>
            <a:endParaRPr lang="en-US" sz="2400" dirty="0" smtClean="0"/>
          </a:p>
          <a:p>
            <a:pPr marL="457200" lvl="1" indent="0">
              <a:buNone/>
            </a:pPr>
            <a:endParaRPr lang="en-US" sz="2000" dirty="0" smtClean="0"/>
          </a:p>
        </p:txBody>
      </p:sp>
      <p:sp>
        <p:nvSpPr>
          <p:cNvPr id="75780"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75781" name="Slide Number Placeholder 4"/>
          <p:cNvSpPr>
            <a:spLocks noGrp="1"/>
          </p:cNvSpPr>
          <p:nvPr>
            <p:ph type="sldNum" sz="quarter" idx="11"/>
          </p:nvPr>
        </p:nvSpPr>
        <p:spPr>
          <a:noFill/>
        </p:spPr>
        <p:txBody>
          <a:bodyPr/>
          <a:lstStyle/>
          <a:p>
            <a:fld id="{D1752417-C91A-4B1C-8965-03E517BF02F6}" type="slidenum">
              <a:rPr lang="en-US" smtClean="0"/>
              <a:pPr/>
              <a:t>50</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0" y="0"/>
            <a:ext cx="9144000" cy="1628775"/>
          </a:xfrm>
        </p:spPr>
        <p:txBody>
          <a:bodyPr/>
          <a:lstStyle/>
          <a:p>
            <a:r>
              <a:rPr lang="en-GB" dirty="0" smtClean="0"/>
              <a:t>Resolution 72 – </a:t>
            </a:r>
            <a:r>
              <a:rPr lang="en-US" dirty="0" smtClean="0"/>
              <a:t>EMF</a:t>
            </a:r>
            <a:br>
              <a:rPr lang="en-US" dirty="0" smtClean="0"/>
            </a:br>
            <a:r>
              <a:rPr lang="en-US" dirty="0" smtClean="0"/>
              <a:t>continued</a:t>
            </a:r>
          </a:p>
        </p:txBody>
      </p:sp>
      <p:sp>
        <p:nvSpPr>
          <p:cNvPr id="75779" name="Content Placeholder 2"/>
          <p:cNvSpPr>
            <a:spLocks noGrp="1"/>
          </p:cNvSpPr>
          <p:nvPr>
            <p:ph idx="1"/>
          </p:nvPr>
        </p:nvSpPr>
        <p:spPr>
          <a:xfrm>
            <a:off x="446088" y="1484784"/>
            <a:ext cx="8229600" cy="4525962"/>
          </a:xfrm>
        </p:spPr>
        <p:txBody>
          <a:bodyPr/>
          <a:lstStyle/>
          <a:p>
            <a:r>
              <a:rPr lang="en-US" sz="2400" dirty="0" smtClean="0"/>
              <a:t>TSB Dir</a:t>
            </a:r>
          </a:p>
          <a:p>
            <a:pPr lvl="1"/>
            <a:r>
              <a:rPr lang="en-US" sz="2000" dirty="0"/>
              <a:t>to support the development of </a:t>
            </a:r>
            <a:r>
              <a:rPr lang="en-US" sz="2000" dirty="0" smtClean="0"/>
              <a:t>reports </a:t>
            </a:r>
            <a:r>
              <a:rPr lang="en-US" sz="2000" dirty="0"/>
              <a:t>and submit the reports </a:t>
            </a:r>
            <a:r>
              <a:rPr lang="en-US" sz="2000" dirty="0" smtClean="0"/>
              <a:t>to </a:t>
            </a:r>
            <a:r>
              <a:rPr lang="en-US" sz="2000" dirty="0"/>
              <a:t>ITU-T </a:t>
            </a:r>
            <a:r>
              <a:rPr lang="en-US" sz="2000" dirty="0" smtClean="0"/>
              <a:t>SG5</a:t>
            </a:r>
          </a:p>
          <a:p>
            <a:pPr lvl="1"/>
            <a:r>
              <a:rPr lang="en-US" sz="2000" dirty="0" smtClean="0"/>
              <a:t>to support developing </a:t>
            </a:r>
            <a:r>
              <a:rPr lang="en-US" sz="2000" dirty="0"/>
              <a:t>countries </a:t>
            </a:r>
            <a:r>
              <a:rPr lang="en-US" sz="2000" dirty="0" smtClean="0"/>
              <a:t>establishing regional </a:t>
            </a:r>
            <a:r>
              <a:rPr lang="en-US" sz="2000" dirty="0" err="1"/>
              <a:t>centres</a:t>
            </a:r>
            <a:r>
              <a:rPr lang="en-US" sz="2000" dirty="0"/>
              <a:t> equipped with test benches for continuous monitoring of EMF </a:t>
            </a:r>
            <a:r>
              <a:rPr lang="en-US" sz="2000" dirty="0" smtClean="0"/>
              <a:t>level</a:t>
            </a:r>
            <a:r>
              <a:rPr lang="en-US" sz="2000" dirty="0"/>
              <a:t> </a:t>
            </a:r>
            <a:endParaRPr lang="en-US" sz="2000" dirty="0" smtClean="0"/>
          </a:p>
          <a:p>
            <a:r>
              <a:rPr lang="en-US" sz="2400" dirty="0" smtClean="0"/>
              <a:t>Invite </a:t>
            </a:r>
            <a:r>
              <a:rPr lang="en-US" sz="2400" dirty="0"/>
              <a:t>Member States and Sector </a:t>
            </a:r>
            <a:r>
              <a:rPr lang="en-US" sz="2400" dirty="0" smtClean="0"/>
              <a:t>Members</a:t>
            </a:r>
          </a:p>
          <a:p>
            <a:pPr lvl="1"/>
            <a:r>
              <a:rPr lang="en-US" sz="2000" dirty="0"/>
              <a:t>to conduct periodic reviews to ensure that ITU-T Recommendations </a:t>
            </a:r>
            <a:r>
              <a:rPr lang="en-US" sz="2000" dirty="0" smtClean="0"/>
              <a:t>are </a:t>
            </a:r>
            <a:r>
              <a:rPr lang="en-US" sz="2000" dirty="0"/>
              <a:t>followed;</a:t>
            </a:r>
          </a:p>
          <a:p>
            <a:pPr lvl="1"/>
            <a:r>
              <a:rPr lang="en-US" sz="2000" dirty="0" smtClean="0"/>
              <a:t>to </a:t>
            </a:r>
            <a:r>
              <a:rPr lang="en-US" sz="2000" dirty="0"/>
              <a:t>cooperate and share expertise and resources </a:t>
            </a:r>
            <a:r>
              <a:rPr lang="en-US" sz="2000" dirty="0" smtClean="0"/>
              <a:t>to </a:t>
            </a:r>
            <a:r>
              <a:rPr lang="en-US" sz="2000" dirty="0"/>
              <a:t>help </a:t>
            </a:r>
            <a:r>
              <a:rPr lang="en-US" sz="2000" dirty="0" smtClean="0"/>
              <a:t>regulators from developing countries</a:t>
            </a:r>
          </a:p>
          <a:p>
            <a:pPr lvl="1"/>
            <a:r>
              <a:rPr lang="en-US" sz="2000" dirty="0" smtClean="0"/>
              <a:t>to </a:t>
            </a:r>
            <a:r>
              <a:rPr lang="en-US" sz="2000" dirty="0"/>
              <a:t>encourage the use of ITU-T Recommendations to build national </a:t>
            </a:r>
            <a:r>
              <a:rPr lang="en-US" sz="2000" dirty="0" smtClean="0"/>
              <a:t>standards</a:t>
            </a:r>
            <a:endParaRPr lang="en-US" sz="2000" dirty="0"/>
          </a:p>
          <a:p>
            <a:pPr lvl="1"/>
            <a:endParaRPr lang="en-US" sz="2000" dirty="0" smtClean="0"/>
          </a:p>
        </p:txBody>
      </p:sp>
      <p:sp>
        <p:nvSpPr>
          <p:cNvPr id="75780" name="Date Placeholder 3"/>
          <p:cNvSpPr>
            <a:spLocks noGrp="1"/>
          </p:cNvSpPr>
          <p:nvPr>
            <p:ph type="dt" sz="quarter" idx="10"/>
          </p:nvPr>
        </p:nvSpPr>
        <p:spPr>
          <a:noFill/>
        </p:spPr>
        <p:txBody>
          <a:bodyPr/>
          <a:lstStyle/>
          <a:p>
            <a:r>
              <a:rPr lang="en-US" dirty="0" err="1" smtClean="0">
                <a:solidFill>
                  <a:srgbClr val="000000"/>
                </a:solidFill>
              </a:rPr>
              <a:t>Hammamet</a:t>
            </a:r>
            <a:r>
              <a:rPr lang="en-US" dirty="0" smtClean="0">
                <a:solidFill>
                  <a:srgbClr val="000000"/>
                </a:solidFill>
              </a:rPr>
              <a:t>, 4 Nov 2016</a:t>
            </a:r>
          </a:p>
        </p:txBody>
      </p:sp>
      <p:sp>
        <p:nvSpPr>
          <p:cNvPr id="75781" name="Slide Number Placeholder 4"/>
          <p:cNvSpPr>
            <a:spLocks noGrp="1"/>
          </p:cNvSpPr>
          <p:nvPr>
            <p:ph type="sldNum" sz="quarter" idx="11"/>
          </p:nvPr>
        </p:nvSpPr>
        <p:spPr>
          <a:noFill/>
        </p:spPr>
        <p:txBody>
          <a:bodyPr/>
          <a:lstStyle/>
          <a:p>
            <a:fld id="{D1752417-C91A-4B1C-8965-03E517BF02F6}" type="slidenum">
              <a:rPr lang="en-US" smtClean="0">
                <a:solidFill>
                  <a:srgbClr val="000000"/>
                </a:solidFill>
              </a:rPr>
              <a:pPr/>
              <a:t>51</a:t>
            </a:fld>
            <a:endParaRPr lang="en-US" smtClean="0">
              <a:solidFill>
                <a:srgbClr val="000000"/>
              </a:solidFill>
            </a:endParaRPr>
          </a:p>
        </p:txBody>
      </p:sp>
      <p:sp>
        <p:nvSpPr>
          <p:cNvPr id="6" name="Footer Placeholder 5"/>
          <p:cNvSpPr>
            <a:spLocks noGrp="1"/>
          </p:cNvSpPr>
          <p:nvPr>
            <p:ph type="ftr" sz="quarter" idx="12"/>
          </p:nvPr>
        </p:nvSpPr>
        <p:spPr/>
        <p:txBody>
          <a:bodyPr/>
          <a:lstStyle/>
          <a:p>
            <a:pPr>
              <a:defRPr/>
            </a:pPr>
            <a:r>
              <a:rPr lang="en-US" smtClean="0">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253185172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0" y="0"/>
            <a:ext cx="9144000" cy="1557338"/>
          </a:xfrm>
        </p:spPr>
        <p:txBody>
          <a:bodyPr/>
          <a:lstStyle/>
          <a:p>
            <a:r>
              <a:rPr lang="en-GB" sz="2800" dirty="0" smtClean="0"/>
              <a:t>Resolution 73 – Information and communication technologies, environment and climate change</a:t>
            </a:r>
            <a:endParaRPr lang="en-US" sz="2800" dirty="0" smtClean="0"/>
          </a:p>
        </p:txBody>
      </p:sp>
      <p:sp>
        <p:nvSpPr>
          <p:cNvPr id="77827" name="Content Placeholder 2"/>
          <p:cNvSpPr>
            <a:spLocks noGrp="1"/>
          </p:cNvSpPr>
          <p:nvPr>
            <p:ph idx="1"/>
          </p:nvPr>
        </p:nvSpPr>
        <p:spPr>
          <a:xfrm>
            <a:off x="465144" y="1916832"/>
            <a:ext cx="8229600" cy="4114463"/>
          </a:xfrm>
        </p:spPr>
        <p:txBody>
          <a:bodyPr/>
          <a:lstStyle/>
          <a:p>
            <a:r>
              <a:rPr lang="en-US" sz="2400" dirty="0"/>
              <a:t>instructs all ITU T study </a:t>
            </a:r>
            <a:r>
              <a:rPr lang="en-US" sz="2400" dirty="0" smtClean="0"/>
              <a:t>groups</a:t>
            </a:r>
          </a:p>
          <a:p>
            <a:pPr lvl="1"/>
            <a:r>
              <a:rPr lang="en-US" sz="2000" dirty="0" smtClean="0"/>
              <a:t>3		to </a:t>
            </a:r>
            <a:r>
              <a:rPr lang="en-US" sz="2000" dirty="0"/>
              <a:t>identify and promote best </a:t>
            </a:r>
            <a:r>
              <a:rPr lang="en-US" sz="2000" dirty="0" smtClean="0"/>
              <a:t>practices, and </a:t>
            </a:r>
            <a:r>
              <a:rPr lang="en-US" sz="2000" dirty="0"/>
              <a:t>to share use cases and key success factors;</a:t>
            </a:r>
          </a:p>
          <a:p>
            <a:pPr lvl="1"/>
            <a:r>
              <a:rPr lang="en-US" sz="2000" dirty="0" smtClean="0"/>
              <a:t>4		to </a:t>
            </a:r>
            <a:r>
              <a:rPr lang="en-US" sz="2000" dirty="0"/>
              <a:t>identify initiatives that support perpetually successfully and sustainable approaches that will result in cost effective application;</a:t>
            </a:r>
          </a:p>
          <a:p>
            <a:pPr lvl="1"/>
            <a:r>
              <a:rPr lang="en-US" sz="2000" dirty="0" smtClean="0"/>
              <a:t>5		to </a:t>
            </a:r>
            <a:r>
              <a:rPr lang="en-US" sz="2000" dirty="0"/>
              <a:t>identify and promote successful energy efficient, new technologies in renewable energy or alternative energy sources that are proven to work for both urban and rural telecommunications sites</a:t>
            </a:r>
            <a:r>
              <a:rPr lang="en-US" sz="2000" dirty="0" smtClean="0"/>
              <a:t>;</a:t>
            </a:r>
          </a:p>
          <a:p>
            <a:endParaRPr lang="en-US" sz="2400" dirty="0" smtClean="0"/>
          </a:p>
        </p:txBody>
      </p:sp>
      <p:sp>
        <p:nvSpPr>
          <p:cNvPr id="77828"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77829" name="Slide Number Placeholder 4"/>
          <p:cNvSpPr>
            <a:spLocks noGrp="1"/>
          </p:cNvSpPr>
          <p:nvPr>
            <p:ph type="sldNum" sz="quarter" idx="11"/>
          </p:nvPr>
        </p:nvSpPr>
        <p:spPr>
          <a:noFill/>
        </p:spPr>
        <p:txBody>
          <a:bodyPr/>
          <a:lstStyle/>
          <a:p>
            <a:fld id="{55AF49C9-8429-4639-B289-98770DCDE251}" type="slidenum">
              <a:rPr lang="en-US" smtClean="0"/>
              <a:pPr/>
              <a:t>52</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a:xfrm>
            <a:off x="0" y="0"/>
            <a:ext cx="9144000" cy="1557338"/>
          </a:xfrm>
        </p:spPr>
        <p:txBody>
          <a:bodyPr/>
          <a:lstStyle/>
          <a:p>
            <a:r>
              <a:rPr lang="en-GB" sz="2800" dirty="0" smtClean="0"/>
              <a:t>Resolution 73 – Information and communication technologies, environment and climate change - continued</a:t>
            </a:r>
            <a:endParaRPr lang="en-US" sz="2800" dirty="0" smtClean="0"/>
          </a:p>
        </p:txBody>
      </p:sp>
      <p:sp>
        <p:nvSpPr>
          <p:cNvPr id="77827" name="Content Placeholder 2"/>
          <p:cNvSpPr>
            <a:spLocks noGrp="1"/>
          </p:cNvSpPr>
          <p:nvPr>
            <p:ph idx="1"/>
          </p:nvPr>
        </p:nvSpPr>
        <p:spPr>
          <a:xfrm>
            <a:off x="251520" y="1505332"/>
            <a:ext cx="8568952" cy="4525963"/>
          </a:xfrm>
        </p:spPr>
        <p:txBody>
          <a:bodyPr/>
          <a:lstStyle/>
          <a:p>
            <a:r>
              <a:rPr lang="en-US" sz="2400" dirty="0" smtClean="0"/>
              <a:t>Instruct TSB Dir</a:t>
            </a:r>
          </a:p>
          <a:p>
            <a:pPr marL="457200" lvl="1" indent="0">
              <a:buNone/>
            </a:pPr>
            <a:r>
              <a:rPr lang="en-US" sz="2000" dirty="0"/>
              <a:t>3 </a:t>
            </a:r>
            <a:r>
              <a:rPr lang="en-US" sz="2000" dirty="0" smtClean="0"/>
              <a:t> </a:t>
            </a:r>
            <a:r>
              <a:rPr lang="en-US" sz="2000" dirty="0"/>
              <a:t>to launch pilot </a:t>
            </a:r>
            <a:r>
              <a:rPr lang="en-US" sz="2000" dirty="0" smtClean="0"/>
              <a:t>projects on </a:t>
            </a:r>
            <a:r>
              <a:rPr lang="en-US" sz="2000" dirty="0"/>
              <a:t>environmental sustainability </a:t>
            </a:r>
            <a:r>
              <a:rPr lang="en-US" sz="2000" dirty="0" smtClean="0"/>
              <a:t>4  to </a:t>
            </a:r>
            <a:r>
              <a:rPr lang="en-US" sz="2000" dirty="0"/>
              <a:t>support the development of reports </a:t>
            </a:r>
            <a:r>
              <a:rPr lang="en-US" sz="2000" dirty="0" smtClean="0"/>
              <a:t>for ITU-T SG5 on </a:t>
            </a:r>
            <a:r>
              <a:rPr lang="en-US" sz="2000" dirty="0"/>
              <a:t>ICTs, </a:t>
            </a:r>
            <a:r>
              <a:rPr lang="en-US" sz="2000" dirty="0" smtClean="0"/>
              <a:t>environment </a:t>
            </a:r>
            <a:r>
              <a:rPr lang="en-US" sz="2000" dirty="0"/>
              <a:t>and climate </a:t>
            </a:r>
            <a:r>
              <a:rPr lang="en-US" sz="2000" dirty="0" smtClean="0"/>
              <a:t>change, </a:t>
            </a:r>
            <a:r>
              <a:rPr lang="en-US" sz="2000" dirty="0"/>
              <a:t>circular economy, green data </a:t>
            </a:r>
            <a:r>
              <a:rPr lang="en-US" sz="2000" dirty="0" err="1"/>
              <a:t>centres</a:t>
            </a:r>
            <a:r>
              <a:rPr lang="en-US" sz="2000" dirty="0"/>
              <a:t>, smart buildings, green ICT procurement, cloud computing, energy efficiency, smart transportation, smart logistics, smart grids, water management, adaptation to climate </a:t>
            </a:r>
            <a:r>
              <a:rPr lang="en-US" sz="2000" dirty="0" smtClean="0"/>
              <a:t>change/disaster </a:t>
            </a:r>
            <a:r>
              <a:rPr lang="en-US" sz="2000" dirty="0"/>
              <a:t>preparedness, and how the ICT sector contributes to annual reductions in GHG </a:t>
            </a:r>
            <a:r>
              <a:rPr lang="en-US" sz="2000" dirty="0" smtClean="0"/>
              <a:t>emissions;</a:t>
            </a:r>
            <a:endParaRPr lang="en-US" sz="2000" dirty="0"/>
          </a:p>
          <a:p>
            <a:pPr marL="457200" lvl="1" indent="0">
              <a:buNone/>
            </a:pPr>
            <a:r>
              <a:rPr lang="en-US" sz="2000" dirty="0"/>
              <a:t>5 </a:t>
            </a:r>
            <a:r>
              <a:rPr lang="en-US" sz="2000" dirty="0" smtClean="0"/>
              <a:t>to </a:t>
            </a:r>
            <a:r>
              <a:rPr lang="en-US" sz="2000" dirty="0"/>
              <a:t>organize forums, workshops and </a:t>
            </a:r>
            <a:r>
              <a:rPr lang="en-US" sz="2000" dirty="0" smtClean="0"/>
              <a:t>seminars;</a:t>
            </a:r>
            <a:endParaRPr lang="en-US" sz="2000" dirty="0"/>
          </a:p>
          <a:p>
            <a:pPr marL="457200" lvl="1" indent="0">
              <a:buNone/>
            </a:pPr>
            <a:r>
              <a:rPr lang="en-US" sz="2000" dirty="0" smtClean="0"/>
              <a:t>6</a:t>
            </a:r>
            <a:r>
              <a:rPr lang="en-US" sz="2000" dirty="0"/>
              <a:t> </a:t>
            </a:r>
            <a:r>
              <a:rPr lang="en-US" sz="2000" dirty="0" smtClean="0"/>
              <a:t>to develop</a:t>
            </a:r>
            <a:r>
              <a:rPr lang="en-US" sz="2000" dirty="0"/>
              <a:t>, promote and disseminate information and training programmes on ICTs, </a:t>
            </a:r>
            <a:r>
              <a:rPr lang="en-US" sz="2000" dirty="0" smtClean="0"/>
              <a:t>environment </a:t>
            </a:r>
            <a:r>
              <a:rPr lang="en-US" sz="2000" dirty="0"/>
              <a:t>and circular economy; </a:t>
            </a:r>
          </a:p>
          <a:p>
            <a:endParaRPr lang="en-US" sz="2400" dirty="0" smtClean="0"/>
          </a:p>
        </p:txBody>
      </p:sp>
      <p:sp>
        <p:nvSpPr>
          <p:cNvPr id="77828" name="Date Placeholder 3"/>
          <p:cNvSpPr>
            <a:spLocks noGrp="1"/>
          </p:cNvSpPr>
          <p:nvPr>
            <p:ph type="dt" sz="quarter" idx="10"/>
          </p:nvPr>
        </p:nvSpPr>
        <p:spPr>
          <a:noFill/>
        </p:spPr>
        <p:txBody>
          <a:bodyPr/>
          <a:lstStyle/>
          <a:p>
            <a:r>
              <a:rPr lang="en-US" dirty="0" err="1" smtClean="0">
                <a:solidFill>
                  <a:srgbClr val="000000"/>
                </a:solidFill>
              </a:rPr>
              <a:t>Hammamt</a:t>
            </a:r>
            <a:r>
              <a:rPr lang="en-US" dirty="0" smtClean="0">
                <a:solidFill>
                  <a:srgbClr val="000000"/>
                </a:solidFill>
              </a:rPr>
              <a:t>, 4 Nov 2016</a:t>
            </a:r>
          </a:p>
        </p:txBody>
      </p:sp>
      <p:sp>
        <p:nvSpPr>
          <p:cNvPr id="77829" name="Slide Number Placeholder 4"/>
          <p:cNvSpPr>
            <a:spLocks noGrp="1"/>
          </p:cNvSpPr>
          <p:nvPr>
            <p:ph type="sldNum" sz="quarter" idx="11"/>
          </p:nvPr>
        </p:nvSpPr>
        <p:spPr>
          <a:noFill/>
        </p:spPr>
        <p:txBody>
          <a:bodyPr/>
          <a:lstStyle/>
          <a:p>
            <a:fld id="{55AF49C9-8429-4639-B289-98770DCDE251}" type="slidenum">
              <a:rPr lang="en-US" smtClean="0">
                <a:solidFill>
                  <a:srgbClr val="000000"/>
                </a:solidFill>
              </a:rPr>
              <a:pPr/>
              <a:t>53</a:t>
            </a:fld>
            <a:endParaRPr lang="en-US" smtClean="0">
              <a:solidFill>
                <a:srgbClr val="000000"/>
              </a:solidFill>
            </a:endParaRPr>
          </a:p>
        </p:txBody>
      </p:sp>
      <p:sp>
        <p:nvSpPr>
          <p:cNvPr id="6" name="Footer Placeholder 5"/>
          <p:cNvSpPr>
            <a:spLocks noGrp="1"/>
          </p:cNvSpPr>
          <p:nvPr>
            <p:ph type="ftr" sz="quarter" idx="12"/>
          </p:nvPr>
        </p:nvSpPr>
        <p:spPr/>
        <p:txBody>
          <a:bodyPr/>
          <a:lstStyle/>
          <a:p>
            <a:pPr>
              <a:defRPr/>
            </a:pPr>
            <a:r>
              <a:rPr lang="en-US" smtClean="0">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12728555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a:xfrm>
            <a:off x="0" y="0"/>
            <a:ext cx="9144000" cy="1844675"/>
          </a:xfrm>
        </p:spPr>
        <p:txBody>
          <a:bodyPr/>
          <a:lstStyle/>
          <a:p>
            <a:r>
              <a:rPr lang="en-US" b="0" dirty="0" smtClean="0"/>
              <a:t/>
            </a:r>
            <a:br>
              <a:rPr lang="en-US" b="0" dirty="0" smtClean="0"/>
            </a:br>
            <a:r>
              <a:rPr lang="en-US" b="0" dirty="0" smtClean="0"/>
              <a:t> </a:t>
            </a:r>
            <a:r>
              <a:rPr lang="en-US" dirty="0" smtClean="0"/>
              <a:t>Resolution 75 – ITU-T's contribution in implementing </a:t>
            </a:r>
            <a:r>
              <a:rPr lang="en-US" dirty="0"/>
              <a:t>WSIS outcomes, </a:t>
            </a:r>
            <a:r>
              <a:rPr lang="en-US" u="sng" dirty="0"/>
              <a:t>taking into account the 2030 Agenda for Sustainable Development</a:t>
            </a:r>
            <a:endParaRPr lang="en-US" u="sng" dirty="0" smtClean="0"/>
          </a:p>
        </p:txBody>
      </p:sp>
      <p:sp>
        <p:nvSpPr>
          <p:cNvPr id="83971" name="Content Placeholder 2"/>
          <p:cNvSpPr>
            <a:spLocks noGrp="1"/>
          </p:cNvSpPr>
          <p:nvPr>
            <p:ph idx="1"/>
          </p:nvPr>
        </p:nvSpPr>
        <p:spPr>
          <a:xfrm>
            <a:off x="468313" y="2780928"/>
            <a:ext cx="8229600" cy="3446835"/>
          </a:xfrm>
        </p:spPr>
        <p:txBody>
          <a:bodyPr/>
          <a:lstStyle/>
          <a:p>
            <a:r>
              <a:rPr lang="en-US" sz="2300" dirty="0" smtClean="0"/>
              <a:t>Pursuit to Council Resolution 1332 which expanded the mandate of CWG-WSIS </a:t>
            </a:r>
            <a:r>
              <a:rPr lang="en-US" sz="2300" dirty="0"/>
              <a:t>to </a:t>
            </a:r>
            <a:r>
              <a:rPr lang="en-US" sz="2300" dirty="0" smtClean="0"/>
              <a:t>include </a:t>
            </a:r>
            <a:r>
              <a:rPr lang="en-US" sz="2300" dirty="0"/>
              <a:t>also UN </a:t>
            </a:r>
            <a:r>
              <a:rPr lang="en-US" sz="2300" dirty="0" smtClean="0"/>
              <a:t>SDGs, scope of this Resolution is expanded accordingly</a:t>
            </a:r>
          </a:p>
          <a:p>
            <a:r>
              <a:rPr lang="en-US" sz="2300" dirty="0" smtClean="0"/>
              <a:t>All stakeholders are invited to contribute actively and participate actively </a:t>
            </a:r>
            <a:r>
              <a:rPr lang="en-US" sz="2300" dirty="0"/>
              <a:t>in the online and physical open consultations of </a:t>
            </a:r>
            <a:r>
              <a:rPr lang="en-US" sz="2300" dirty="0" smtClean="0"/>
              <a:t>CWG-Internet</a:t>
            </a:r>
          </a:p>
        </p:txBody>
      </p:sp>
      <p:sp>
        <p:nvSpPr>
          <p:cNvPr id="83972"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83973" name="Slide Number Placeholder 4"/>
          <p:cNvSpPr>
            <a:spLocks noGrp="1"/>
          </p:cNvSpPr>
          <p:nvPr>
            <p:ph type="sldNum" sz="quarter" idx="11"/>
          </p:nvPr>
        </p:nvSpPr>
        <p:spPr>
          <a:noFill/>
        </p:spPr>
        <p:txBody>
          <a:bodyPr/>
          <a:lstStyle/>
          <a:p>
            <a:fld id="{121A61D6-B397-41A2-8B59-8CEA12A2CD95}" type="slidenum">
              <a:rPr lang="en-US" smtClean="0"/>
              <a:pPr/>
              <a:t>54</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a:xfrm>
            <a:off x="0" y="0"/>
            <a:ext cx="9144000" cy="1268760"/>
          </a:xfrm>
        </p:spPr>
        <p:txBody>
          <a:bodyPr/>
          <a:lstStyle/>
          <a:p>
            <a:r>
              <a:rPr lang="en-GB" sz="2000" dirty="0" smtClean="0"/>
              <a:t>Resolution 76 – </a:t>
            </a:r>
            <a:br>
              <a:rPr lang="en-GB" sz="2000" dirty="0" smtClean="0"/>
            </a:br>
            <a:r>
              <a:rPr lang="en-GB" sz="2000" dirty="0" smtClean="0"/>
              <a:t>Studies related to conformance and interoperability testing, assistance to developing countries, and a possible future ITU Mark programme</a:t>
            </a:r>
            <a:endParaRPr lang="en-US" sz="2000" dirty="0" smtClean="0"/>
          </a:p>
        </p:txBody>
      </p:sp>
      <p:sp>
        <p:nvSpPr>
          <p:cNvPr id="84995" name="Content Placeholder 2"/>
          <p:cNvSpPr>
            <a:spLocks noGrp="1"/>
          </p:cNvSpPr>
          <p:nvPr>
            <p:ph idx="1"/>
          </p:nvPr>
        </p:nvSpPr>
        <p:spPr>
          <a:xfrm>
            <a:off x="457200" y="1484784"/>
            <a:ext cx="8229600" cy="4641379"/>
          </a:xfrm>
        </p:spPr>
        <p:txBody>
          <a:bodyPr/>
          <a:lstStyle/>
          <a:p>
            <a:r>
              <a:rPr lang="en-GB" sz="2000" dirty="0" smtClean="0"/>
              <a:t>ITU-T </a:t>
            </a:r>
          </a:p>
          <a:p>
            <a:pPr lvl="1"/>
            <a:r>
              <a:rPr lang="en-GB" sz="2000" dirty="0" smtClean="0"/>
              <a:t>assist developing countries on C&amp;I Pillar 3 d 4</a:t>
            </a:r>
          </a:p>
          <a:p>
            <a:pPr lvl="1"/>
            <a:r>
              <a:rPr lang="en-US" sz="2000" dirty="0" smtClean="0"/>
              <a:t>improve mutual </a:t>
            </a:r>
            <a:r>
              <a:rPr lang="en-US" sz="2000" dirty="0"/>
              <a:t>recognition </a:t>
            </a:r>
            <a:r>
              <a:rPr lang="en-US" sz="2000" dirty="0" smtClean="0"/>
              <a:t>between </a:t>
            </a:r>
            <a:r>
              <a:rPr lang="en-US" sz="2000" dirty="0"/>
              <a:t>different regional testing </a:t>
            </a:r>
            <a:r>
              <a:rPr lang="en-US" sz="2000" dirty="0" err="1" smtClean="0"/>
              <a:t>centres</a:t>
            </a:r>
            <a:endParaRPr lang="en-US" sz="2000" dirty="0" smtClean="0"/>
          </a:p>
          <a:p>
            <a:pPr lvl="1"/>
            <a:r>
              <a:rPr lang="en-US" sz="2000" dirty="0"/>
              <a:t>methodologies and procedures should be developed for remote testing using virtual laboratories</a:t>
            </a:r>
          </a:p>
          <a:p>
            <a:pPr lvl="1"/>
            <a:r>
              <a:rPr lang="en-US" sz="2000" dirty="0" smtClean="0"/>
              <a:t>“7 </a:t>
            </a:r>
            <a:r>
              <a:rPr lang="en-US" sz="2000" dirty="0"/>
              <a:t>that </a:t>
            </a:r>
            <a:r>
              <a:rPr lang="en-US" sz="2000" dirty="0" smtClean="0"/>
              <a:t>ITU can </a:t>
            </a:r>
            <a:r>
              <a:rPr lang="en-US" sz="2000" dirty="0"/>
              <a:t>address </a:t>
            </a:r>
            <a:r>
              <a:rPr lang="en-US" sz="2000" dirty="0" smtClean="0"/>
              <a:t>… promote… by </a:t>
            </a:r>
            <a:r>
              <a:rPr lang="en-US" sz="2000" dirty="0"/>
              <a:t>means of having an ITU testing mark regime, </a:t>
            </a:r>
            <a:r>
              <a:rPr lang="en-US" sz="2000" dirty="0" smtClean="0"/>
              <a:t>and/or </a:t>
            </a:r>
            <a:r>
              <a:rPr lang="en-US" sz="2000" dirty="0"/>
              <a:t>any revenue-generating possibilities</a:t>
            </a:r>
            <a:r>
              <a:rPr lang="en-US" sz="2000" dirty="0" smtClean="0"/>
              <a:t>,”</a:t>
            </a:r>
          </a:p>
          <a:p>
            <a:r>
              <a:rPr lang="en-US" sz="2000" dirty="0" smtClean="0"/>
              <a:t>to instruct TSB Director</a:t>
            </a:r>
          </a:p>
          <a:p>
            <a:pPr lvl="1"/>
            <a:r>
              <a:rPr lang="en-GB" sz="2000" dirty="0"/>
              <a:t>to accelerate Pillar </a:t>
            </a:r>
            <a:r>
              <a:rPr lang="en-GB" sz="2000" dirty="0" smtClean="0"/>
              <a:t>1</a:t>
            </a:r>
          </a:p>
          <a:p>
            <a:pPr lvl="1"/>
            <a:r>
              <a:rPr lang="en-US" sz="2000" dirty="0"/>
              <a:t>publish annual plan of C&amp;I activities</a:t>
            </a:r>
            <a:endParaRPr lang="en-GB" sz="2000" dirty="0"/>
          </a:p>
          <a:p>
            <a:pPr lvl="1"/>
            <a:r>
              <a:rPr lang="en-US" sz="2000" dirty="0"/>
              <a:t>facilitate </a:t>
            </a:r>
            <a:r>
              <a:rPr lang="en-US" sz="2000" dirty="0" smtClean="0"/>
              <a:t>development and implementation of </a:t>
            </a:r>
            <a:r>
              <a:rPr lang="en-US" sz="2000" dirty="0"/>
              <a:t>ITU-T C&amp;I test laboratory recognition </a:t>
            </a:r>
            <a:r>
              <a:rPr lang="en-US" sz="2000" dirty="0" smtClean="0"/>
              <a:t>procedure</a:t>
            </a:r>
            <a:endParaRPr lang="en-GB" sz="2000" dirty="0" smtClean="0"/>
          </a:p>
        </p:txBody>
      </p:sp>
      <p:sp>
        <p:nvSpPr>
          <p:cNvPr id="84996"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84997" name="Slide Number Placeholder 4"/>
          <p:cNvSpPr>
            <a:spLocks noGrp="1"/>
          </p:cNvSpPr>
          <p:nvPr>
            <p:ph type="sldNum" sz="quarter" idx="11"/>
          </p:nvPr>
        </p:nvSpPr>
        <p:spPr>
          <a:noFill/>
        </p:spPr>
        <p:txBody>
          <a:bodyPr/>
          <a:lstStyle/>
          <a:p>
            <a:fld id="{63C0EC3A-5A84-40BF-B0FB-7915E3D74D7A}" type="slidenum">
              <a:rPr lang="en-US" smtClean="0"/>
              <a:pPr/>
              <a:t>55</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0" y="0"/>
            <a:ext cx="9144000" cy="765175"/>
          </a:xfrm>
        </p:spPr>
        <p:txBody>
          <a:bodyPr/>
          <a:lstStyle/>
          <a:p>
            <a:r>
              <a:rPr lang="en-GB" smtClean="0"/>
              <a:t>Resolution 76 – continued</a:t>
            </a:r>
            <a:endParaRPr lang="en-US" smtClean="0"/>
          </a:p>
        </p:txBody>
      </p:sp>
      <p:sp>
        <p:nvSpPr>
          <p:cNvPr id="86019" name="Content Placeholder 2"/>
          <p:cNvSpPr>
            <a:spLocks noGrp="1"/>
          </p:cNvSpPr>
          <p:nvPr>
            <p:ph idx="1"/>
          </p:nvPr>
        </p:nvSpPr>
        <p:spPr>
          <a:xfrm>
            <a:off x="468313" y="620713"/>
            <a:ext cx="8424862" cy="4525962"/>
          </a:xfrm>
        </p:spPr>
        <p:txBody>
          <a:bodyPr/>
          <a:lstStyle/>
          <a:p>
            <a:r>
              <a:rPr lang="en-GB" sz="2800" dirty="0"/>
              <a:t>i</a:t>
            </a:r>
            <a:r>
              <a:rPr lang="en-GB" sz="2800" dirty="0" smtClean="0"/>
              <a:t>nstructs ITU-T Conformity </a:t>
            </a:r>
            <a:r>
              <a:rPr lang="en-GB" sz="2800" dirty="0"/>
              <a:t>Assessment Steering Committee </a:t>
            </a:r>
            <a:r>
              <a:rPr lang="en-GB" sz="2800" dirty="0" smtClean="0"/>
              <a:t>to </a:t>
            </a:r>
            <a:r>
              <a:rPr lang="en-US" sz="2800" dirty="0"/>
              <a:t>study and define </a:t>
            </a:r>
            <a:r>
              <a:rPr lang="en-US" sz="2800" dirty="0" smtClean="0"/>
              <a:t>the ITU-T recognition procedure of Testing Laboratories, </a:t>
            </a:r>
            <a:r>
              <a:rPr lang="en-US" sz="2800" dirty="0"/>
              <a:t>in collaboration with existing certification schemes such as </a:t>
            </a:r>
            <a:r>
              <a:rPr lang="en-US" sz="2800" dirty="0" smtClean="0"/>
              <a:t>IEC</a:t>
            </a:r>
          </a:p>
          <a:p>
            <a:r>
              <a:rPr lang="en-US" sz="2800" dirty="0"/>
              <a:t>i</a:t>
            </a:r>
            <a:r>
              <a:rPr lang="en-US" sz="2800" dirty="0" smtClean="0"/>
              <a:t>nvite Member States and Sector Members</a:t>
            </a:r>
          </a:p>
          <a:p>
            <a:pPr lvl="1"/>
            <a:r>
              <a:rPr lang="en-US" sz="2400" dirty="0" err="1" smtClean="0"/>
              <a:t>i</a:t>
            </a:r>
            <a:r>
              <a:rPr lang="en-US" sz="2400" dirty="0" smtClean="0"/>
              <a:t>)provide </a:t>
            </a:r>
            <a:r>
              <a:rPr lang="en-US" sz="2400" dirty="0"/>
              <a:t>requirements for </a:t>
            </a:r>
            <a:r>
              <a:rPr lang="en-US" sz="2400" dirty="0" smtClean="0"/>
              <a:t>C&amp;I testing activities;</a:t>
            </a:r>
            <a:endParaRPr lang="en-US" sz="2400" dirty="0"/>
          </a:p>
          <a:p>
            <a:pPr lvl="1"/>
            <a:r>
              <a:rPr lang="en-US" sz="2400" dirty="0" smtClean="0"/>
              <a:t>ii)potential </a:t>
            </a:r>
            <a:r>
              <a:rPr lang="en-US" sz="2400" dirty="0"/>
              <a:t>collaboration on future </a:t>
            </a:r>
            <a:r>
              <a:rPr lang="en-US" sz="2400" dirty="0" smtClean="0"/>
              <a:t>C&amp;I activities</a:t>
            </a:r>
            <a:r>
              <a:rPr lang="en-US" sz="2400" dirty="0"/>
              <a:t>;</a:t>
            </a:r>
          </a:p>
          <a:p>
            <a:pPr lvl="1"/>
            <a:r>
              <a:rPr lang="en-US" sz="2400" dirty="0" smtClean="0"/>
              <a:t>iii)contribute </a:t>
            </a:r>
            <a:r>
              <a:rPr lang="en-US" sz="2400" dirty="0"/>
              <a:t>to </a:t>
            </a:r>
            <a:r>
              <a:rPr lang="en-US" sz="2400" dirty="0" smtClean="0"/>
              <a:t>Product </a:t>
            </a:r>
            <a:r>
              <a:rPr lang="en-US" sz="2400" dirty="0"/>
              <a:t>Conformity Database</a:t>
            </a:r>
          </a:p>
          <a:p>
            <a:pPr lvl="1"/>
            <a:endParaRPr lang="en-US" sz="2400" dirty="0" smtClean="0"/>
          </a:p>
          <a:p>
            <a:endParaRPr lang="en-GB" sz="2800" dirty="0" smtClean="0"/>
          </a:p>
          <a:p>
            <a:endParaRPr lang="en-GB" sz="2800" dirty="0" smtClean="0"/>
          </a:p>
        </p:txBody>
      </p:sp>
      <p:sp>
        <p:nvSpPr>
          <p:cNvPr id="86020"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86021" name="Slide Number Placeholder 4"/>
          <p:cNvSpPr>
            <a:spLocks noGrp="1"/>
          </p:cNvSpPr>
          <p:nvPr>
            <p:ph type="sldNum" sz="quarter" idx="11"/>
          </p:nvPr>
        </p:nvSpPr>
        <p:spPr>
          <a:noFill/>
        </p:spPr>
        <p:txBody>
          <a:bodyPr/>
          <a:lstStyle/>
          <a:p>
            <a:fld id="{7FC2B167-3675-4483-A55E-148B2CE7CDA8}" type="slidenum">
              <a:rPr lang="en-US" smtClean="0"/>
              <a:pPr/>
              <a:t>56</a:t>
            </a:fld>
            <a:endParaRPr lang="en-US" smtClean="0"/>
          </a:p>
        </p:txBody>
      </p:sp>
      <p:sp>
        <p:nvSpPr>
          <p:cNvPr id="6" name="Footer Placeholder 5"/>
          <p:cNvSpPr>
            <a:spLocks noGrp="1"/>
          </p:cNvSpPr>
          <p:nvPr>
            <p:ph type="ftr" sz="quarter" idx="12"/>
          </p:nvPr>
        </p:nvSpPr>
        <p:spPr/>
        <p:txBody>
          <a:bodyPr/>
          <a:lstStyle/>
          <a:p>
            <a:pPr>
              <a:defRPr/>
            </a:pPr>
            <a:r>
              <a:rPr lang="en-US" dirty="0" smtClean="0"/>
              <a:t>SG and TSAG Leadership Tutorial</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 77 – Software defined networking</a:t>
            </a:r>
            <a:endParaRPr lang="en-US" dirty="0"/>
          </a:p>
        </p:txBody>
      </p:sp>
      <p:sp>
        <p:nvSpPr>
          <p:cNvPr id="3" name="Content Placeholder 2"/>
          <p:cNvSpPr>
            <a:spLocks noGrp="1"/>
          </p:cNvSpPr>
          <p:nvPr>
            <p:ph idx="1"/>
          </p:nvPr>
        </p:nvSpPr>
        <p:spPr>
          <a:xfrm>
            <a:off x="251520" y="1166018"/>
            <a:ext cx="8568952" cy="4525963"/>
          </a:xfrm>
        </p:spPr>
        <p:txBody>
          <a:bodyPr/>
          <a:lstStyle/>
          <a:p>
            <a:r>
              <a:rPr lang="en-US" sz="2000" dirty="0" smtClean="0"/>
              <a:t>instruct ITU-T SG 13</a:t>
            </a:r>
          </a:p>
          <a:p>
            <a:pPr lvl="1"/>
            <a:r>
              <a:rPr lang="en-US" sz="1600" dirty="0" smtClean="0"/>
              <a:t>Continue JCA-SDN, and study SDN-related work </a:t>
            </a:r>
            <a:r>
              <a:rPr lang="en-US" sz="1600" dirty="0"/>
              <a:t>programmes ((including virtualization of network functions, programmable networks and network as a service) in ITU-T </a:t>
            </a:r>
            <a:r>
              <a:rPr lang="en-US" sz="1600" dirty="0" smtClean="0"/>
              <a:t>SG, </a:t>
            </a:r>
            <a:r>
              <a:rPr lang="en-US" sz="1600" dirty="0"/>
              <a:t>as well as in other </a:t>
            </a:r>
            <a:r>
              <a:rPr lang="en-US" sz="1600" dirty="0" smtClean="0"/>
              <a:t>SDOs</a:t>
            </a:r>
          </a:p>
          <a:p>
            <a:r>
              <a:rPr lang="en-US" sz="2000" dirty="0" smtClean="0"/>
              <a:t>Instruct ITU-T SGs (in addition to above)</a:t>
            </a:r>
          </a:p>
          <a:p>
            <a:pPr lvl="1"/>
            <a:r>
              <a:rPr lang="en-US" sz="1600" dirty="0" smtClean="0"/>
              <a:t>continue and enhance collaboration/cooperation between SDOs and open-source software projects on SDN</a:t>
            </a:r>
          </a:p>
          <a:p>
            <a:pPr lvl="1"/>
            <a:r>
              <a:rPr lang="en-US" sz="1600" dirty="0"/>
              <a:t>Continue develop ITU-T SDN </a:t>
            </a:r>
            <a:r>
              <a:rPr lang="en-US" sz="1600" dirty="0" smtClean="0"/>
              <a:t>standards</a:t>
            </a:r>
          </a:p>
          <a:p>
            <a:pPr lvl="1"/>
            <a:r>
              <a:rPr lang="en-US" sz="1600" dirty="0"/>
              <a:t>consider the potential implications by the SDN orchestrator layer to ITU-T Operation Supporting System (OSS) related </a:t>
            </a:r>
            <a:r>
              <a:rPr lang="en-US" sz="1600" dirty="0" smtClean="0"/>
              <a:t>work</a:t>
            </a:r>
          </a:p>
          <a:p>
            <a:r>
              <a:rPr lang="en-US" sz="2000" dirty="0" smtClean="0"/>
              <a:t>Instruct TSAG</a:t>
            </a:r>
          </a:p>
          <a:p>
            <a:pPr lvl="1"/>
            <a:r>
              <a:rPr lang="en-US" sz="1600" dirty="0" smtClean="0"/>
              <a:t>Continue coordination across ITU-T SGs and collaboration with SDOs</a:t>
            </a:r>
          </a:p>
          <a:p>
            <a:r>
              <a:rPr lang="en-US" sz="2000" dirty="0" smtClean="0"/>
              <a:t>Instruct TSB Director</a:t>
            </a:r>
          </a:p>
          <a:p>
            <a:pPr lvl="1"/>
            <a:r>
              <a:rPr lang="en-US" sz="1600" dirty="0" smtClean="0"/>
              <a:t>Conduct workshops </a:t>
            </a:r>
            <a:r>
              <a:rPr lang="en-US" sz="1600" dirty="0"/>
              <a:t>with other orgs, to organize </a:t>
            </a:r>
            <a:r>
              <a:rPr lang="en-US" sz="1600" dirty="0" smtClean="0"/>
              <a:t>annual </a:t>
            </a:r>
            <a:r>
              <a:rPr lang="en-US" sz="1600" dirty="0"/>
              <a:t>SDN&amp;NFV workshop with Open Source solutions representation to share </a:t>
            </a:r>
            <a:r>
              <a:rPr lang="en-US" sz="1600" dirty="0" smtClean="0"/>
              <a:t>SDN/NFV </a:t>
            </a:r>
            <a:r>
              <a:rPr lang="en-US" sz="1600" dirty="0"/>
              <a:t>standard progress and real experience in </a:t>
            </a:r>
            <a:r>
              <a:rPr lang="en-US" sz="1600" dirty="0" smtClean="0"/>
              <a:t>current </a:t>
            </a:r>
            <a:r>
              <a:rPr lang="en-US" sz="1600" dirty="0"/>
              <a:t>carrier network</a:t>
            </a:r>
            <a:endParaRPr lang="en-US" sz="1600" dirty="0" smtClean="0"/>
          </a:p>
          <a:p>
            <a:pPr lvl="1"/>
            <a:endParaRPr lang="en-US" sz="1600" dirty="0"/>
          </a:p>
        </p:txBody>
      </p:sp>
      <p:sp>
        <p:nvSpPr>
          <p:cNvPr id="4" name="Date Placeholder 3"/>
          <p:cNvSpPr>
            <a:spLocks noGrp="1"/>
          </p:cNvSpPr>
          <p:nvPr>
            <p:ph type="dt" sz="half" idx="10"/>
          </p:nvPr>
        </p:nvSpPr>
        <p:spPr/>
        <p:txBody>
          <a:bodyPr/>
          <a:lstStyle/>
          <a:p>
            <a:pPr>
              <a:defRPr/>
            </a:pPr>
            <a:r>
              <a:rPr lang="en-US" smtClean="0">
                <a:solidFill>
                  <a:srgbClr val="000000"/>
                </a:solidFill>
              </a:rPr>
              <a:t>Hammamet, 4 Nov 2016</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solidFill>
                  <a:srgbClr val="000000"/>
                </a:solidFill>
              </a:rPr>
              <a:pPr>
                <a:defRPr/>
              </a:pPr>
              <a:t>57</a:t>
            </a:fld>
            <a:endParaRPr lang="en-US" dirty="0">
              <a:solidFill>
                <a:srgbClr val="000000"/>
              </a:solidFill>
            </a:endParaRPr>
          </a:p>
        </p:txBody>
      </p:sp>
      <p:sp>
        <p:nvSpPr>
          <p:cNvPr id="6" name="Footer Placeholder 5"/>
          <p:cNvSpPr>
            <a:spLocks noGrp="1"/>
          </p:cNvSpPr>
          <p:nvPr>
            <p:ph type="ftr" sz="quarter" idx="12"/>
          </p:nvPr>
        </p:nvSpPr>
        <p:spPr/>
        <p:txBody>
          <a:bodyPr/>
          <a:lstStyle/>
          <a:p>
            <a:pPr>
              <a:defRPr/>
            </a:pPr>
            <a:r>
              <a:rPr lang="en-US" smtClean="0">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13063997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dirty="0" smtClean="0"/>
              <a:t>Resolution 80 - </a:t>
            </a:r>
            <a:br>
              <a:rPr lang="en-US" dirty="0" smtClean="0"/>
            </a:br>
            <a:r>
              <a:rPr lang="en-US" dirty="0" smtClean="0"/>
              <a:t>Acknowledging involvement in ITU-T</a:t>
            </a:r>
          </a:p>
        </p:txBody>
      </p:sp>
      <p:sp>
        <p:nvSpPr>
          <p:cNvPr id="3" name="Content Placeholder 2"/>
          <p:cNvSpPr>
            <a:spLocks noGrp="1"/>
          </p:cNvSpPr>
          <p:nvPr>
            <p:ph idx="1"/>
          </p:nvPr>
        </p:nvSpPr>
        <p:spPr>
          <a:xfrm>
            <a:off x="293688" y="1125538"/>
            <a:ext cx="8383587" cy="4557712"/>
          </a:xfrm>
        </p:spPr>
        <p:txBody>
          <a:bodyPr/>
          <a:lstStyle/>
          <a:p>
            <a:pPr eaLnBrk="1" hangingPunct="1">
              <a:defRPr/>
            </a:pPr>
            <a:r>
              <a:rPr lang="en-GB" sz="2400" dirty="0" smtClean="0"/>
              <a:t>TSAG</a:t>
            </a:r>
          </a:p>
          <a:p>
            <a:pPr lvl="1" eaLnBrk="1" hangingPunct="1">
              <a:defRPr/>
            </a:pPr>
            <a:r>
              <a:rPr lang="en-US" sz="2400" dirty="0"/>
              <a:t>establish criteria to guide study groups </a:t>
            </a:r>
            <a:endParaRPr lang="en-US" sz="2400" dirty="0" smtClean="0"/>
          </a:p>
          <a:p>
            <a:pPr eaLnBrk="1" hangingPunct="1">
              <a:defRPr/>
            </a:pPr>
            <a:r>
              <a:rPr lang="en-GB" sz="2400" dirty="0" smtClean="0"/>
              <a:t>SGs</a:t>
            </a:r>
          </a:p>
          <a:p>
            <a:pPr lvl="1" eaLnBrk="1">
              <a:defRPr/>
            </a:pPr>
            <a:r>
              <a:rPr lang="en-US" sz="2400" dirty="0"/>
              <a:t>to </a:t>
            </a:r>
            <a:r>
              <a:rPr lang="en-US" sz="2400" dirty="0" smtClean="0"/>
              <a:t>acknowledge contributors, in </a:t>
            </a:r>
            <a:r>
              <a:rPr lang="en-US" sz="2400" dirty="0"/>
              <a:t>particular </a:t>
            </a:r>
            <a:r>
              <a:rPr lang="en-US" sz="2400" dirty="0" smtClean="0"/>
              <a:t>academia</a:t>
            </a:r>
            <a:r>
              <a:rPr lang="en-US" sz="2400" dirty="0"/>
              <a:t>, universities and associated research establishments, </a:t>
            </a:r>
            <a:endParaRPr lang="en-GB" sz="2400" dirty="0" smtClean="0"/>
          </a:p>
          <a:p>
            <a:pPr eaLnBrk="1">
              <a:defRPr/>
            </a:pPr>
            <a:r>
              <a:rPr lang="en-GB" sz="2400" dirty="0" smtClean="0"/>
              <a:t>Member States: </a:t>
            </a:r>
          </a:p>
          <a:p>
            <a:pPr lvl="1" eaLnBrk="1">
              <a:defRPr/>
            </a:pPr>
            <a:r>
              <a:rPr lang="en-US" sz="2400" dirty="0" smtClean="0"/>
              <a:t>encourage acknowledge </a:t>
            </a:r>
            <a:r>
              <a:rPr lang="en-US" sz="2400" dirty="0"/>
              <a:t>the </a:t>
            </a:r>
            <a:r>
              <a:rPr lang="en-US" sz="2400" dirty="0" smtClean="0"/>
              <a:t>criteria </a:t>
            </a:r>
            <a:r>
              <a:rPr lang="en-US" sz="2400" dirty="0"/>
              <a:t>established by the TSAG </a:t>
            </a:r>
            <a:r>
              <a:rPr lang="en-US" sz="2400" dirty="0" smtClean="0"/>
              <a:t>to evaluate professionals </a:t>
            </a:r>
            <a:r>
              <a:rPr lang="en-US" sz="2400" dirty="0"/>
              <a:t>from academia, universities and associated research establishments</a:t>
            </a:r>
            <a:endParaRPr lang="en-US" sz="2400" dirty="0" smtClean="0"/>
          </a:p>
        </p:txBody>
      </p:sp>
      <p:sp>
        <p:nvSpPr>
          <p:cNvPr id="15364" name="Rectangle 4"/>
          <p:cNvSpPr>
            <a:spLocks noGrp="1" noChangeArrowheads="1"/>
          </p:cNvSpPr>
          <p:nvPr>
            <p:ph type="dt" sz="quarter" idx="10"/>
          </p:nvPr>
        </p:nvSpPr>
        <p:spPr>
          <a:noFill/>
        </p:spPr>
        <p:txBody>
          <a:bodyPr/>
          <a:lstStyle/>
          <a:p>
            <a:r>
              <a:rPr lang="en-US" dirty="0" err="1" smtClean="0">
                <a:solidFill>
                  <a:srgbClr val="000000"/>
                </a:solidFill>
              </a:rPr>
              <a:t>Hammamet</a:t>
            </a:r>
            <a:r>
              <a:rPr lang="en-US" dirty="0" smtClean="0">
                <a:solidFill>
                  <a:srgbClr val="000000"/>
                </a:solidFill>
              </a:rPr>
              <a:t>, 4 Nov 2016</a:t>
            </a:r>
          </a:p>
        </p:txBody>
      </p:sp>
      <p:sp>
        <p:nvSpPr>
          <p:cNvPr id="15365"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smtClean="0">
                <a:solidFill>
                  <a:srgbClr val="000000"/>
                </a:solidFill>
              </a:rPr>
              <a:t>SG and TSAG Leadership Tutorial</a:t>
            </a:r>
          </a:p>
        </p:txBody>
      </p:sp>
      <p:sp>
        <p:nvSpPr>
          <p:cNvPr id="15366"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27E6DB55-49C8-49D2-B73E-8478D9C948AE}" type="slidenum">
              <a:rPr lang="en-US" sz="1400">
                <a:solidFill>
                  <a:srgbClr val="000000"/>
                </a:solidFill>
              </a:rPr>
              <a:pPr algn="r"/>
              <a:t>58</a:t>
            </a:fld>
            <a:endParaRPr lang="en-US" sz="1400">
              <a:solidFill>
                <a:srgbClr val="000000"/>
              </a:solidFill>
            </a:endParaRPr>
          </a:p>
        </p:txBody>
      </p:sp>
    </p:spTree>
    <p:extLst>
      <p:ext uri="{BB962C8B-B14F-4D97-AF65-F5344CB8AC3E}">
        <p14:creationId xmlns:p14="http://schemas.microsoft.com/office/powerpoint/2010/main" val="267682922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1042988" y="2913063"/>
            <a:ext cx="7010400" cy="1143000"/>
          </a:xfrm>
        </p:spPr>
        <p:txBody>
          <a:bodyPr/>
          <a:lstStyle/>
          <a:p>
            <a:pPr eaLnBrk="1" hangingPunct="1"/>
            <a:r>
              <a:rPr lang="en-US" smtClean="0"/>
              <a:t>Modified ITU-T A-series Recommendations</a:t>
            </a:r>
          </a:p>
        </p:txBody>
      </p:sp>
      <p:sp>
        <p:nvSpPr>
          <p:cNvPr id="88067" name="Rectangle 4"/>
          <p:cNvSpPr>
            <a:spLocks noGrp="1" noChangeArrowheads="1"/>
          </p:cNvSpPr>
          <p:nvPr>
            <p:ph type="dt" sz="quarter" idx="10"/>
          </p:nvPr>
        </p:nvSpPr>
        <p:spPr>
          <a:noFill/>
        </p:spPr>
        <p:txBody>
          <a:bodyPr/>
          <a:lstStyle/>
          <a:p>
            <a:r>
              <a:rPr lang="en-US" dirty="0" err="1" smtClean="0"/>
              <a:t>Hammamet</a:t>
            </a:r>
            <a:r>
              <a:rPr lang="en-US" dirty="0" smtClean="0"/>
              <a:t>, 4 Nov 2016</a:t>
            </a:r>
          </a:p>
        </p:txBody>
      </p:sp>
      <p:sp>
        <p:nvSpPr>
          <p:cNvPr id="88068"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88069"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21E39A8C-D889-49E7-824D-3EFF9E993E69}" type="slidenum">
              <a:rPr lang="en-US" sz="1400"/>
              <a:pPr algn="r"/>
              <a:t>59</a:t>
            </a:fld>
            <a:endParaRPr lang="en-US" sz="1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p:txBody>
          <a:bodyPr/>
          <a:lstStyle/>
          <a:p>
            <a:r>
              <a:rPr lang="en-US" dirty="0" smtClean="0"/>
              <a:t>WTSA Resolutions with editorial modifications only</a:t>
            </a:r>
          </a:p>
        </p:txBody>
      </p:sp>
      <p:sp>
        <p:nvSpPr>
          <p:cNvPr id="87043" name="Content Placeholder 2"/>
          <p:cNvSpPr>
            <a:spLocks noGrp="1"/>
          </p:cNvSpPr>
          <p:nvPr>
            <p:ph idx="1"/>
          </p:nvPr>
        </p:nvSpPr>
        <p:spPr>
          <a:xfrm>
            <a:off x="395288" y="1268760"/>
            <a:ext cx="8229600" cy="4525962"/>
          </a:xfrm>
        </p:spPr>
        <p:txBody>
          <a:bodyPr/>
          <a:lstStyle/>
          <a:p>
            <a:pPr marL="457200" indent="-457200">
              <a:spcBef>
                <a:spcPts val="1200"/>
              </a:spcBef>
              <a:buFont typeface="+mj-lt"/>
              <a:buAutoNum type="arabicPeriod"/>
            </a:pPr>
            <a:r>
              <a:rPr lang="en-US" sz="2400" dirty="0" smtClean="0"/>
              <a:t>Resolution 20</a:t>
            </a:r>
            <a:r>
              <a:rPr lang="en-US" sz="2400" dirty="0"/>
              <a:t>, Procedures for allocation and management of international telecommunication numbering, naming, addressing and identification (NNAI) resources</a:t>
            </a:r>
          </a:p>
          <a:p>
            <a:pPr marL="457200" indent="-457200">
              <a:spcBef>
                <a:spcPts val="1200"/>
              </a:spcBef>
              <a:buFont typeface="+mj-lt"/>
              <a:buAutoNum type="arabicPeriod"/>
            </a:pPr>
            <a:r>
              <a:rPr lang="en-US" sz="2400" dirty="0"/>
              <a:t>Resolution 40, Regulatory aspects of </a:t>
            </a:r>
            <a:r>
              <a:rPr lang="en-US" sz="2400" dirty="0" smtClean="0"/>
              <a:t>ITU-T </a:t>
            </a:r>
            <a:r>
              <a:rPr lang="en-US" sz="2400" dirty="0"/>
              <a:t>work </a:t>
            </a:r>
            <a:endParaRPr lang="en-US" sz="2400" dirty="0" smtClean="0"/>
          </a:p>
          <a:p>
            <a:pPr marL="457200" indent="-457200">
              <a:spcBef>
                <a:spcPts val="1200"/>
              </a:spcBef>
              <a:buFont typeface="+mj-lt"/>
              <a:buAutoNum type="arabicPeriod"/>
            </a:pPr>
            <a:r>
              <a:rPr lang="en-US" sz="2400" dirty="0"/>
              <a:t>Resolution 49</a:t>
            </a:r>
            <a:r>
              <a:rPr lang="en-US" sz="2400" dirty="0" smtClean="0"/>
              <a:t>, ENUM</a:t>
            </a:r>
          </a:p>
          <a:p>
            <a:pPr marL="457200" indent="-457200">
              <a:spcBef>
                <a:spcPts val="1200"/>
              </a:spcBef>
              <a:buFont typeface="+mj-lt"/>
              <a:buAutoNum type="arabicPeriod"/>
            </a:pPr>
            <a:r>
              <a:rPr lang="en-US" sz="2400" dirty="0"/>
              <a:t>Resolution 54</a:t>
            </a:r>
            <a:r>
              <a:rPr lang="en-US" sz="2400" dirty="0" smtClean="0"/>
              <a:t>, Creation and assistance to regional groups</a:t>
            </a:r>
          </a:p>
          <a:p>
            <a:pPr marL="457200" indent="-457200">
              <a:spcBef>
                <a:spcPts val="1200"/>
              </a:spcBef>
              <a:buFont typeface="+mj-lt"/>
              <a:buAutoNum type="arabicPeriod"/>
            </a:pPr>
            <a:r>
              <a:rPr lang="en-US" sz="2400" dirty="0"/>
              <a:t>Resolution 69</a:t>
            </a:r>
            <a:r>
              <a:rPr lang="en-US" sz="2400" dirty="0" smtClean="0"/>
              <a:t>, Non-discriminatory access and use of Internet resources</a:t>
            </a:r>
          </a:p>
          <a:p>
            <a:pPr marL="457200" indent="-457200">
              <a:spcBef>
                <a:spcPts val="1200"/>
              </a:spcBef>
              <a:buFont typeface="+mj-lt"/>
              <a:buAutoNum type="arabicPeriod"/>
            </a:pPr>
            <a:r>
              <a:rPr lang="en-US" sz="2400" dirty="0" smtClean="0"/>
              <a:t>Resolution 78, e-health</a:t>
            </a:r>
          </a:p>
        </p:txBody>
      </p:sp>
      <p:sp>
        <p:nvSpPr>
          <p:cNvPr id="87044" name="Date Placeholder 3"/>
          <p:cNvSpPr>
            <a:spLocks noGrp="1"/>
          </p:cNvSpPr>
          <p:nvPr>
            <p:ph type="dt" sz="quarter" idx="10"/>
          </p:nvPr>
        </p:nvSpPr>
        <p:spPr>
          <a:noFill/>
        </p:spPr>
        <p:txBody>
          <a:bodyPr/>
          <a:lstStyle/>
          <a:p>
            <a:r>
              <a:rPr lang="en-US" dirty="0" err="1" smtClean="0">
                <a:solidFill>
                  <a:srgbClr val="000000"/>
                </a:solidFill>
              </a:rPr>
              <a:t>Hammamet</a:t>
            </a:r>
            <a:r>
              <a:rPr lang="en-US" dirty="0" smtClean="0">
                <a:solidFill>
                  <a:srgbClr val="000000"/>
                </a:solidFill>
              </a:rPr>
              <a:t>, 4 Nov 2016</a:t>
            </a:r>
          </a:p>
        </p:txBody>
      </p:sp>
      <p:sp>
        <p:nvSpPr>
          <p:cNvPr id="87045" name="Slide Number Placeholder 4"/>
          <p:cNvSpPr>
            <a:spLocks noGrp="1"/>
          </p:cNvSpPr>
          <p:nvPr>
            <p:ph type="sldNum" sz="quarter" idx="11"/>
          </p:nvPr>
        </p:nvSpPr>
        <p:spPr>
          <a:noFill/>
        </p:spPr>
        <p:txBody>
          <a:bodyPr/>
          <a:lstStyle/>
          <a:p>
            <a:fld id="{E828C849-ED1F-4115-BD16-6CA76F26F90D}" type="slidenum">
              <a:rPr lang="en-US" smtClean="0">
                <a:solidFill>
                  <a:srgbClr val="000000"/>
                </a:solidFill>
              </a:rPr>
              <a:pPr/>
              <a:t>6</a:t>
            </a:fld>
            <a:endParaRPr lang="en-US" smtClean="0">
              <a:solidFill>
                <a:srgbClr val="000000"/>
              </a:solidFill>
            </a:endParaRPr>
          </a:p>
        </p:txBody>
      </p:sp>
      <p:sp>
        <p:nvSpPr>
          <p:cNvPr id="6" name="Footer Placeholder 5"/>
          <p:cNvSpPr>
            <a:spLocks noGrp="1"/>
          </p:cNvSpPr>
          <p:nvPr>
            <p:ph type="ftr" sz="quarter" idx="12"/>
          </p:nvPr>
        </p:nvSpPr>
        <p:spPr/>
        <p:txBody>
          <a:bodyPr/>
          <a:lstStyle/>
          <a:p>
            <a:pPr>
              <a:defRPr/>
            </a:pPr>
            <a:r>
              <a:rPr lang="en-US" smtClean="0">
                <a:solidFill>
                  <a:srgbClr val="000000">
                    <a:tint val="75000"/>
                  </a:srgbClr>
                </a:solidFill>
              </a:rPr>
              <a:t>SG and TSAG Leadership Tutorial</a:t>
            </a:r>
            <a:endParaRPr lang="en-US" dirty="0">
              <a:solidFill>
                <a:srgbClr val="000000">
                  <a:tint val="75000"/>
                </a:srgbClr>
              </a:solidFill>
            </a:endParaRPr>
          </a:p>
        </p:txBody>
      </p:sp>
    </p:spTree>
    <p:extLst>
      <p:ext uri="{BB962C8B-B14F-4D97-AF65-F5344CB8AC3E}">
        <p14:creationId xmlns:p14="http://schemas.microsoft.com/office/powerpoint/2010/main" val="1833323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0" y="0"/>
            <a:ext cx="9144000" cy="2060575"/>
          </a:xfrm>
        </p:spPr>
        <p:txBody>
          <a:bodyPr/>
          <a:lstStyle/>
          <a:p>
            <a:r>
              <a:rPr lang="en-US" dirty="0" smtClean="0"/>
              <a:t>Rec. ITU-T A.1 </a:t>
            </a:r>
            <a:r>
              <a:rPr lang="en-GB" dirty="0" smtClean="0"/>
              <a:t>– Working methods for study groups of the ITU Telecommunication Standardization Sector (ITU‑T)</a:t>
            </a:r>
            <a:endParaRPr lang="en-US" dirty="0" smtClean="0"/>
          </a:p>
        </p:txBody>
      </p:sp>
      <p:sp>
        <p:nvSpPr>
          <p:cNvPr id="89091" name="Content Placeholder 2"/>
          <p:cNvSpPr>
            <a:spLocks noGrp="1"/>
          </p:cNvSpPr>
          <p:nvPr>
            <p:ph idx="1"/>
          </p:nvPr>
        </p:nvSpPr>
        <p:spPr>
          <a:xfrm>
            <a:off x="457200" y="2133600"/>
            <a:ext cx="8229600" cy="3992563"/>
          </a:xfrm>
        </p:spPr>
        <p:txBody>
          <a:bodyPr/>
          <a:lstStyle/>
          <a:p>
            <a:r>
              <a:rPr lang="en-US" dirty="0" smtClean="0">
                <a:ea typeface="Verdana" pitchFamily="34" charset="0"/>
                <a:cs typeface="Verdana" pitchFamily="34" charset="0"/>
              </a:rPr>
              <a:t>Suppression of §2.2.11 </a:t>
            </a:r>
            <a:r>
              <a:rPr lang="en-US" dirty="0">
                <a:ea typeface="Verdana" pitchFamily="34" charset="0"/>
                <a:cs typeface="Verdana" pitchFamily="34" charset="0"/>
              </a:rPr>
              <a:t>- </a:t>
            </a:r>
            <a:r>
              <a:rPr lang="en-US" dirty="0" smtClean="0">
                <a:ea typeface="Verdana" pitchFamily="34" charset="0"/>
                <a:cs typeface="Verdana" pitchFamily="34" charset="0"/>
              </a:rPr>
              <a:t>§2.2.12 on GSI according to TSAG July 2016 decision</a:t>
            </a:r>
            <a:endParaRPr lang="en-US" dirty="0" smtClean="0"/>
          </a:p>
        </p:txBody>
      </p:sp>
      <p:sp>
        <p:nvSpPr>
          <p:cNvPr id="89092"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89093" name="Slide Number Placeholder 4"/>
          <p:cNvSpPr>
            <a:spLocks noGrp="1"/>
          </p:cNvSpPr>
          <p:nvPr>
            <p:ph type="sldNum" sz="quarter" idx="11"/>
          </p:nvPr>
        </p:nvSpPr>
        <p:spPr>
          <a:noFill/>
        </p:spPr>
        <p:txBody>
          <a:bodyPr/>
          <a:lstStyle/>
          <a:p>
            <a:fld id="{8E239034-22AC-4E47-B666-273B762274A5}" type="slidenum">
              <a:rPr lang="en-US" smtClean="0"/>
              <a:pPr/>
              <a:t>60</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a:xfrm>
            <a:off x="0" y="12192"/>
            <a:ext cx="9144000" cy="1143000"/>
          </a:xfrm>
        </p:spPr>
        <p:txBody>
          <a:bodyPr/>
          <a:lstStyle/>
          <a:p>
            <a:r>
              <a:rPr lang="en-US" dirty="0" smtClean="0"/>
              <a:t>Recommendation ITU‑T A.12 </a:t>
            </a:r>
            <a:r>
              <a:rPr lang="en-GB" dirty="0" smtClean="0"/>
              <a:t>– </a:t>
            </a:r>
            <a:r>
              <a:rPr lang="en-GB" dirty="0"/>
              <a:t>Identification and layout of ITU-T Recommendations</a:t>
            </a:r>
            <a:endParaRPr lang="en-US" dirty="0" smtClean="0"/>
          </a:p>
        </p:txBody>
      </p:sp>
      <p:sp>
        <p:nvSpPr>
          <p:cNvPr id="98307" name="Content Placeholder 2"/>
          <p:cNvSpPr>
            <a:spLocks noGrp="1"/>
          </p:cNvSpPr>
          <p:nvPr>
            <p:ph idx="1"/>
          </p:nvPr>
        </p:nvSpPr>
        <p:spPr>
          <a:xfrm>
            <a:off x="395288" y="1699926"/>
            <a:ext cx="8229600" cy="4525962"/>
          </a:xfrm>
        </p:spPr>
        <p:txBody>
          <a:bodyPr/>
          <a:lstStyle/>
          <a:p>
            <a:r>
              <a:rPr lang="en-GB" sz="2000" dirty="0"/>
              <a:t>D	</a:t>
            </a:r>
            <a:r>
              <a:rPr lang="en-GB" sz="2000" u="sng" dirty="0"/>
              <a:t>Tariff and accounting principles and international telecommunication/ICT economic and policy </a:t>
            </a:r>
            <a:r>
              <a:rPr lang="en-GB" sz="2000" u="sng" dirty="0" smtClean="0"/>
              <a:t>issues </a:t>
            </a:r>
            <a:r>
              <a:rPr lang="en-GB" sz="2000" strike="sngStrike" dirty="0" smtClean="0"/>
              <a:t>General </a:t>
            </a:r>
            <a:r>
              <a:rPr lang="en-GB" sz="2000" strike="sngStrike" dirty="0"/>
              <a:t>tariff principles</a:t>
            </a:r>
            <a:endParaRPr lang="en-US" sz="2000" strike="sngStrike" dirty="0"/>
          </a:p>
          <a:p>
            <a:r>
              <a:rPr lang="en-GB" sz="2000" dirty="0"/>
              <a:t>Q	Switching and signalling</a:t>
            </a:r>
            <a:r>
              <a:rPr lang="en-GB" sz="2000" u="sng" dirty="0"/>
              <a:t>, and associated measurements and </a:t>
            </a:r>
            <a:r>
              <a:rPr lang="en-GB" sz="2000" u="sng" dirty="0" smtClean="0"/>
              <a:t>tests</a:t>
            </a:r>
          </a:p>
          <a:p>
            <a:endParaRPr lang="en-GB" sz="2000" u="sng" dirty="0"/>
          </a:p>
          <a:p>
            <a:r>
              <a:rPr lang="en-GB" sz="2000" b="1" dirty="0"/>
              <a:t>2.5</a:t>
            </a:r>
            <a:r>
              <a:rPr lang="en-GB" sz="2000" dirty="0"/>
              <a:t>	The date of formal approval of the Recommendation, the study group(s) responsible for its approval and a record of revisions shall be clearly indicated</a:t>
            </a:r>
            <a:r>
              <a:rPr lang="en-GB" sz="2000" u="sng" dirty="0"/>
              <a:t>,</a:t>
            </a:r>
            <a:r>
              <a:rPr lang="en-US" sz="2000" u="sng" dirty="0"/>
              <a:t> together with the approval process applied</a:t>
            </a:r>
            <a:r>
              <a:rPr lang="en-GB" sz="2000" u="sng" dirty="0"/>
              <a:t>. In accordance with the ITU Convention, the status of Recommendations approved is the same for both alternative approval process (AAP) and traditional approval process (TAP) methods of approval</a:t>
            </a:r>
            <a:r>
              <a:rPr lang="en-GB" sz="2000" dirty="0"/>
              <a:t>.</a:t>
            </a:r>
            <a:endParaRPr lang="en-US" sz="2000" dirty="0"/>
          </a:p>
          <a:p>
            <a:endParaRPr lang="en-US" sz="2400" u="sng" dirty="0" smtClean="0"/>
          </a:p>
        </p:txBody>
      </p:sp>
      <p:sp>
        <p:nvSpPr>
          <p:cNvPr id="98308" name="Date Placeholder 3"/>
          <p:cNvSpPr>
            <a:spLocks noGrp="1"/>
          </p:cNvSpPr>
          <p:nvPr>
            <p:ph type="dt" sz="quarter" idx="10"/>
          </p:nvPr>
        </p:nvSpPr>
        <p:spPr>
          <a:noFill/>
        </p:spPr>
        <p:txBody>
          <a:bodyPr/>
          <a:lstStyle/>
          <a:p>
            <a:r>
              <a:rPr lang="en-US" dirty="0" err="1" smtClean="0"/>
              <a:t>Hammamet</a:t>
            </a:r>
            <a:r>
              <a:rPr lang="en-US" dirty="0" smtClean="0"/>
              <a:t>, 4 Nov 2016</a:t>
            </a:r>
          </a:p>
        </p:txBody>
      </p:sp>
      <p:sp>
        <p:nvSpPr>
          <p:cNvPr id="98309" name="Slide Number Placeholder 4"/>
          <p:cNvSpPr>
            <a:spLocks noGrp="1"/>
          </p:cNvSpPr>
          <p:nvPr>
            <p:ph type="sldNum" sz="quarter" idx="11"/>
          </p:nvPr>
        </p:nvSpPr>
        <p:spPr>
          <a:noFill/>
        </p:spPr>
        <p:txBody>
          <a:bodyPr/>
          <a:lstStyle/>
          <a:p>
            <a:fld id="{9D79A730-4383-4C3A-9041-384047CFEE6E}" type="slidenum">
              <a:rPr lang="en-US" smtClean="0"/>
              <a:pPr/>
              <a:t>61</a:t>
            </a:fld>
            <a:endParaRPr lang="en-US" smtClean="0"/>
          </a:p>
        </p:txBody>
      </p:sp>
      <p:sp>
        <p:nvSpPr>
          <p:cNvPr id="6" name="Footer Placeholder 5"/>
          <p:cNvSpPr>
            <a:spLocks noGrp="1"/>
          </p:cNvSpPr>
          <p:nvPr>
            <p:ph type="ftr" sz="quarter" idx="12"/>
          </p:nvPr>
        </p:nvSpPr>
        <p:spPr/>
        <p:txBody>
          <a:bodyPr/>
          <a:lstStyle/>
          <a:p>
            <a:pPr>
              <a:defRPr/>
            </a:pPr>
            <a:r>
              <a:rPr lang="en-US" smtClean="0"/>
              <a:t>SG and TSAG Leadership Tutorial</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02" name="Picture 4" descr="j0301252"/>
          <p:cNvPicPr>
            <a:picLocks noChangeAspect="1" noChangeArrowheads="1"/>
          </p:cNvPicPr>
          <p:nvPr/>
        </p:nvPicPr>
        <p:blipFill>
          <a:blip r:embed="rId3" cstate="print"/>
          <a:srcRect/>
          <a:stretch>
            <a:fillRect/>
          </a:stretch>
        </p:blipFill>
        <p:spPr bwMode="auto">
          <a:xfrm>
            <a:off x="4651375" y="304800"/>
            <a:ext cx="4260850" cy="3643313"/>
          </a:xfrm>
          <a:prstGeom prst="rect">
            <a:avLst/>
          </a:prstGeom>
          <a:noFill/>
          <a:ln w="9525">
            <a:noFill/>
            <a:miter lim="800000"/>
            <a:headEnd/>
            <a:tailEnd/>
          </a:ln>
        </p:spPr>
      </p:pic>
      <p:sp>
        <p:nvSpPr>
          <p:cNvPr id="102403" name="Rectangle 2"/>
          <p:cNvSpPr>
            <a:spLocks noGrp="1" noChangeArrowheads="1"/>
          </p:cNvSpPr>
          <p:nvPr>
            <p:ph type="title"/>
          </p:nvPr>
        </p:nvSpPr>
        <p:spPr>
          <a:xfrm>
            <a:off x="395288" y="8488"/>
            <a:ext cx="6081713" cy="756871"/>
          </a:xfrm>
        </p:spPr>
        <p:txBody>
          <a:bodyPr/>
          <a:lstStyle/>
          <a:p>
            <a:pPr eaLnBrk="1" hangingPunct="1"/>
            <a:r>
              <a:rPr lang="fr-CH" dirty="0" err="1" smtClean="0"/>
              <a:t>Summary</a:t>
            </a:r>
            <a:endParaRPr lang="en-US" dirty="0" smtClean="0"/>
          </a:p>
        </p:txBody>
      </p:sp>
      <p:sp>
        <p:nvSpPr>
          <p:cNvPr id="102404" name="Rectangle 3"/>
          <p:cNvSpPr>
            <a:spLocks noGrp="1" noChangeArrowheads="1"/>
          </p:cNvSpPr>
          <p:nvPr>
            <p:ph type="body" idx="1"/>
          </p:nvPr>
        </p:nvSpPr>
        <p:spPr>
          <a:xfrm>
            <a:off x="463550" y="1982788"/>
            <a:ext cx="8450263" cy="4114800"/>
          </a:xfrm>
        </p:spPr>
        <p:txBody>
          <a:bodyPr/>
          <a:lstStyle/>
          <a:p>
            <a:pPr eaLnBrk="1" hangingPunct="1"/>
            <a:endParaRPr lang="en-US" smtClean="0"/>
          </a:p>
          <a:p>
            <a:pPr eaLnBrk="1" hangingPunct="1"/>
            <a:endParaRPr lang="en-US" smtClean="0"/>
          </a:p>
          <a:p>
            <a:pPr eaLnBrk="1" hangingPunct="1"/>
            <a:endParaRPr lang="en-US" smtClean="0"/>
          </a:p>
        </p:txBody>
      </p:sp>
      <p:sp>
        <p:nvSpPr>
          <p:cNvPr id="97285" name="Text Box 5"/>
          <p:cNvSpPr txBox="1">
            <a:spLocks noChangeArrowheads="1"/>
          </p:cNvSpPr>
          <p:nvPr/>
        </p:nvSpPr>
        <p:spPr bwMode="auto">
          <a:xfrm>
            <a:off x="107950" y="898952"/>
            <a:ext cx="8804275" cy="5339923"/>
          </a:xfrm>
          <a:prstGeom prst="rect">
            <a:avLst/>
          </a:prstGeom>
          <a:noFill/>
          <a:ln>
            <a:noFill/>
          </a:ln>
          <a:effectLst/>
          <a:extLst>
            <a:ext uri="{909E8E84-426E-40DD-AFC4-6F175D3DCCD1}">
              <a14:hiddenFill xmlns:a14="http://schemas.microsoft.com/office/drawing/2010/main">
                <a:solidFill>
                  <a:srgbClr val="0099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marL="342900" indent="-342900">
              <a:buFont typeface="Arial" panose="020B0604020202020204" pitchFamily="34" charset="0"/>
              <a:buChar char="•"/>
              <a:tabLst>
                <a:tab pos="176213" algn="l"/>
                <a:tab pos="1878013" algn="l"/>
              </a:tabLst>
              <a:defRPr/>
            </a:pPr>
            <a:r>
              <a:rPr lang="en-US" sz="2400" dirty="0" smtClean="0">
                <a:solidFill>
                  <a:schemeClr val="bg2"/>
                </a:solidFill>
                <a:latin typeface="+mn-lt"/>
              </a:rPr>
              <a:t>Active discussions on:</a:t>
            </a:r>
          </a:p>
          <a:p>
            <a:pPr marL="1085850" lvl="1" indent="-342900">
              <a:buFont typeface="Arial" panose="020B0604020202020204" pitchFamily="34" charset="0"/>
              <a:buChar char="•"/>
              <a:tabLst>
                <a:tab pos="176213" algn="l"/>
                <a:tab pos="1878013" algn="l"/>
              </a:tabLst>
              <a:defRPr/>
            </a:pPr>
            <a:r>
              <a:rPr lang="en-US" sz="2400" dirty="0" smtClean="0">
                <a:solidFill>
                  <a:schemeClr val="bg2"/>
                </a:solidFill>
                <a:latin typeface="+mn-lt"/>
              </a:rPr>
              <a:t>privacy &amp; trust </a:t>
            </a:r>
          </a:p>
          <a:p>
            <a:pPr marL="1085850" lvl="1" indent="-342900">
              <a:buFont typeface="Arial" panose="020B0604020202020204" pitchFamily="34" charset="0"/>
              <a:buChar char="•"/>
              <a:tabLst>
                <a:tab pos="176213" algn="l"/>
                <a:tab pos="1878013" algn="l"/>
              </a:tabLst>
              <a:defRPr/>
            </a:pPr>
            <a:r>
              <a:rPr lang="en-US" sz="2400" dirty="0" smtClean="0">
                <a:solidFill>
                  <a:schemeClr val="bg2"/>
                </a:solidFill>
                <a:latin typeface="+mn-lt"/>
              </a:rPr>
              <a:t>DOA/DONA</a:t>
            </a:r>
            <a:endParaRPr lang="en-US" sz="2400" dirty="0">
              <a:solidFill>
                <a:schemeClr val="bg2"/>
              </a:solidFill>
              <a:latin typeface="+mn-lt"/>
            </a:endParaRPr>
          </a:p>
          <a:p>
            <a:pPr marL="1085850" lvl="1" indent="-342900">
              <a:buFont typeface="Arial" panose="020B0604020202020204" pitchFamily="34" charset="0"/>
              <a:buChar char="•"/>
              <a:tabLst>
                <a:tab pos="176213" algn="l"/>
                <a:tab pos="1878013" algn="l"/>
              </a:tabLst>
              <a:defRPr/>
            </a:pPr>
            <a:r>
              <a:rPr lang="en-US" sz="2400" dirty="0">
                <a:solidFill>
                  <a:schemeClr val="bg2"/>
                </a:solidFill>
                <a:latin typeface="+mn-lt"/>
              </a:rPr>
              <a:t>Internet of </a:t>
            </a:r>
            <a:r>
              <a:rPr lang="en-US" sz="2400" dirty="0" smtClean="0">
                <a:solidFill>
                  <a:schemeClr val="bg2"/>
                </a:solidFill>
                <a:latin typeface="+mn-lt"/>
              </a:rPr>
              <a:t>things</a:t>
            </a:r>
            <a:endParaRPr lang="en-US" sz="2400" dirty="0">
              <a:solidFill>
                <a:schemeClr val="bg2"/>
              </a:solidFill>
              <a:latin typeface="+mn-lt"/>
            </a:endParaRPr>
          </a:p>
          <a:p>
            <a:pPr marL="1085850" lvl="1" indent="-342900">
              <a:buFont typeface="Arial" panose="020B0604020202020204" pitchFamily="34" charset="0"/>
              <a:buChar char="•"/>
              <a:tabLst>
                <a:tab pos="176213" algn="l"/>
                <a:tab pos="1878013" algn="l"/>
              </a:tabLst>
              <a:defRPr/>
            </a:pPr>
            <a:r>
              <a:rPr lang="en-US" sz="2400" dirty="0" smtClean="0">
                <a:solidFill>
                  <a:schemeClr val="bg2"/>
                </a:solidFill>
                <a:latin typeface="+mn-lt"/>
              </a:rPr>
              <a:t>Counterfeit/theft</a:t>
            </a:r>
          </a:p>
          <a:p>
            <a:pPr marL="1085850" lvl="1" indent="-342900">
              <a:buFont typeface="Arial" panose="020B0604020202020204" pitchFamily="34" charset="0"/>
              <a:buChar char="•"/>
              <a:tabLst>
                <a:tab pos="176213" algn="l"/>
                <a:tab pos="1878013" algn="l"/>
              </a:tabLst>
              <a:defRPr/>
            </a:pPr>
            <a:r>
              <a:rPr lang="en-US" sz="2400" dirty="0" smtClean="0">
                <a:solidFill>
                  <a:schemeClr val="bg2"/>
                </a:solidFill>
                <a:latin typeface="+mn-lt"/>
              </a:rPr>
              <a:t>Open source</a:t>
            </a:r>
          </a:p>
          <a:p>
            <a:pPr marL="1085850" lvl="1" indent="-342900">
              <a:buFont typeface="Arial" panose="020B0604020202020204" pitchFamily="34" charset="0"/>
              <a:buChar char="•"/>
              <a:tabLst>
                <a:tab pos="176213" algn="l"/>
                <a:tab pos="1878013" algn="l"/>
              </a:tabLst>
              <a:defRPr/>
            </a:pPr>
            <a:r>
              <a:rPr lang="en-US" sz="2400" dirty="0" smtClean="0">
                <a:solidFill>
                  <a:schemeClr val="bg2"/>
                </a:solidFill>
                <a:latin typeface="+mn-lt"/>
              </a:rPr>
              <a:t>OTT</a:t>
            </a:r>
          </a:p>
          <a:p>
            <a:pPr marL="1085850" lvl="1" indent="-342900">
              <a:buFont typeface="Arial" panose="020B0604020202020204" pitchFamily="34" charset="0"/>
              <a:buChar char="•"/>
              <a:tabLst>
                <a:tab pos="176213" algn="l"/>
                <a:tab pos="1878013" algn="l"/>
              </a:tabLst>
              <a:defRPr/>
            </a:pPr>
            <a:r>
              <a:rPr lang="en-US" sz="2400" dirty="0" smtClean="0">
                <a:solidFill>
                  <a:schemeClr val="bg2"/>
                </a:solidFill>
                <a:latin typeface="+mn-lt"/>
              </a:rPr>
              <a:t>Regional groups</a:t>
            </a:r>
          </a:p>
          <a:p>
            <a:pPr marL="1085850" lvl="1" indent="-342900">
              <a:buFont typeface="Arial" panose="020B0604020202020204" pitchFamily="34" charset="0"/>
              <a:buChar char="•"/>
              <a:tabLst>
                <a:tab pos="176213" algn="l"/>
                <a:tab pos="1878013" algn="l"/>
              </a:tabLst>
              <a:defRPr/>
            </a:pPr>
            <a:r>
              <a:rPr lang="en-US" sz="2400" dirty="0" smtClean="0">
                <a:solidFill>
                  <a:schemeClr val="bg2"/>
                </a:solidFill>
                <a:latin typeface="+mn-lt"/>
              </a:rPr>
              <a:t>Resolution 1 – </a:t>
            </a:r>
            <a:r>
              <a:rPr lang="en-US" sz="2000" dirty="0" smtClean="0">
                <a:solidFill>
                  <a:schemeClr val="bg2"/>
                </a:solidFill>
                <a:latin typeface="+mn-lt"/>
              </a:rPr>
              <a:t>consensus vs Clause 1.13 (voting)  </a:t>
            </a:r>
          </a:p>
          <a:p>
            <a:pPr marL="342900" indent="-342900">
              <a:buFont typeface="Arial" panose="020B0604020202020204" pitchFamily="34" charset="0"/>
              <a:buChar char="•"/>
              <a:tabLst>
                <a:tab pos="176213" algn="l"/>
              </a:tabLst>
              <a:defRPr/>
            </a:pPr>
            <a:r>
              <a:rPr lang="en-US" sz="2400" dirty="0" smtClean="0">
                <a:solidFill>
                  <a:schemeClr val="bg2"/>
                </a:solidFill>
                <a:latin typeface="+mn-lt"/>
              </a:rPr>
              <a:t>Request for ITU-T to</a:t>
            </a:r>
          </a:p>
          <a:p>
            <a:pPr marL="1085850" lvl="1" indent="-342900">
              <a:buFont typeface="Arial" panose="020B0604020202020204" pitchFamily="34" charset="0"/>
              <a:buChar char="•"/>
              <a:tabLst>
                <a:tab pos="176213" algn="l"/>
              </a:tabLst>
              <a:defRPr/>
            </a:pPr>
            <a:r>
              <a:rPr lang="en-US" sz="2400" dirty="0" smtClean="0">
                <a:solidFill>
                  <a:schemeClr val="bg2"/>
                </a:solidFill>
                <a:latin typeface="+mn-lt"/>
              </a:rPr>
              <a:t>study many new issues concerned by Member States</a:t>
            </a:r>
          </a:p>
          <a:p>
            <a:pPr marL="1085850" lvl="1" indent="-342900">
              <a:buFont typeface="Arial" panose="020B0604020202020204" pitchFamily="34" charset="0"/>
              <a:buChar char="•"/>
              <a:tabLst>
                <a:tab pos="176213" algn="l"/>
              </a:tabLst>
              <a:defRPr/>
            </a:pPr>
            <a:r>
              <a:rPr lang="en-US" sz="2400" dirty="0" smtClean="0">
                <a:solidFill>
                  <a:schemeClr val="bg2"/>
                </a:solidFill>
                <a:latin typeface="+mn-lt"/>
              </a:rPr>
              <a:t>provide assistance to developing countries</a:t>
            </a:r>
          </a:p>
          <a:p>
            <a:pPr marL="176213" indent="-176213">
              <a:spcBef>
                <a:spcPts val="600"/>
              </a:spcBef>
              <a:buFont typeface="Arial" pitchFamily="34" charset="0"/>
              <a:buChar char="•"/>
              <a:tabLst>
                <a:tab pos="176213" algn="l"/>
              </a:tabLst>
              <a:defRPr/>
            </a:pPr>
            <a:r>
              <a:rPr lang="en-US" sz="2400" dirty="0" smtClean="0">
                <a:solidFill>
                  <a:schemeClr val="bg2"/>
                </a:solidFill>
                <a:latin typeface="+mn-lt"/>
              </a:rPr>
              <a:t>Request for </a:t>
            </a:r>
            <a:r>
              <a:rPr lang="en-US" sz="2400" smtClean="0">
                <a:solidFill>
                  <a:schemeClr val="bg2"/>
                </a:solidFill>
                <a:latin typeface="+mn-lt"/>
              </a:rPr>
              <a:t>more resource/revenue </a:t>
            </a:r>
            <a:r>
              <a:rPr lang="en-US" sz="2400" dirty="0" smtClean="0">
                <a:solidFill>
                  <a:schemeClr val="bg2"/>
                </a:solidFill>
                <a:latin typeface="+mn-lt"/>
              </a:rPr>
              <a:t>for ITU-T sector</a:t>
            </a:r>
          </a:p>
        </p:txBody>
      </p:sp>
      <p:sp>
        <p:nvSpPr>
          <p:cNvPr id="102406" name="Rectangle 4"/>
          <p:cNvSpPr>
            <a:spLocks noGrp="1" noChangeArrowheads="1"/>
          </p:cNvSpPr>
          <p:nvPr>
            <p:ph type="dt" sz="quarter" idx="10"/>
          </p:nvPr>
        </p:nvSpPr>
        <p:spPr>
          <a:noFill/>
        </p:spPr>
        <p:txBody>
          <a:bodyPr/>
          <a:lstStyle/>
          <a:p>
            <a:r>
              <a:rPr lang="en-US" dirty="0" err="1" smtClean="0"/>
              <a:t>Hammamet</a:t>
            </a:r>
            <a:r>
              <a:rPr lang="en-US" dirty="0" smtClean="0"/>
              <a:t>, 4 Nov 2016</a:t>
            </a:r>
          </a:p>
        </p:txBody>
      </p:sp>
      <p:sp>
        <p:nvSpPr>
          <p:cNvPr id="102407"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102408"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C53F17AB-9E8A-4665-A988-51582A3E018B}" type="slidenum">
              <a:rPr lang="en-US" sz="1400" smtClean="0"/>
              <a:pPr algn="r"/>
              <a:t>62</a:t>
            </a:fld>
            <a:endParaRPr lang="en-US" sz="14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583" y="397977"/>
            <a:ext cx="8229600" cy="1143000"/>
          </a:xfrm>
        </p:spPr>
        <p:txBody>
          <a:bodyPr>
            <a:normAutofit fontScale="90000"/>
          </a:bodyPr>
          <a:lstStyle/>
          <a:p>
            <a:r>
              <a:rPr lang="en-US" dirty="0" smtClean="0"/>
              <a:t>Evolution of WTSA Resolutions</a:t>
            </a:r>
            <a:br>
              <a:rPr lang="en-US" dirty="0" smtClean="0"/>
            </a:br>
            <a:r>
              <a:rPr lang="en-US" dirty="0" smtClean="0"/>
              <a:t>(1993-2012)</a:t>
            </a:r>
            <a:endParaRPr lang="en-US" dirty="0"/>
          </a:p>
        </p:txBody>
      </p:sp>
      <p:graphicFrame>
        <p:nvGraphicFramePr>
          <p:cNvPr id="4" name="Content Placeholder 3"/>
          <p:cNvGraphicFramePr>
            <a:graphicFrameLocks noGrp="1"/>
          </p:cNvGraphicFramePr>
          <p:nvPr>
            <p:ph idx="1"/>
            <p:extLst/>
          </p:nvPr>
        </p:nvGraphicFramePr>
        <p:xfrm>
          <a:off x="595182" y="1828640"/>
          <a:ext cx="7953635" cy="3726182"/>
        </p:xfrm>
        <a:graphic>
          <a:graphicData uri="http://schemas.openxmlformats.org/drawingml/2006/table">
            <a:tbl>
              <a:tblPr firstRow="1" firstCol="1" bandRow="1"/>
              <a:tblGrid>
                <a:gridCol w="1208904"/>
                <a:gridCol w="946414"/>
                <a:gridCol w="2027446"/>
                <a:gridCol w="955589"/>
                <a:gridCol w="2075935"/>
                <a:gridCol w="739347"/>
              </a:tblGrid>
              <a:tr h="325267">
                <a:tc rowSpan="2">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WTSA-</a:t>
                      </a:r>
                      <a:r>
                        <a:rPr lang="en-US" sz="1200" b="1" dirty="0" err="1">
                          <a:effectLst/>
                          <a:latin typeface="Times New Roman" panose="02020603050405020304" pitchFamily="18" charset="0"/>
                          <a:ea typeface="Times New Roman" panose="02020603050405020304" pitchFamily="18" charset="0"/>
                          <a:cs typeface="Arial" panose="020B0604020202020204" pitchFamily="34" charset="0"/>
                        </a:rPr>
                        <a:t>yy</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number of </a:t>
                      </a:r>
                      <a:r>
                        <a:rPr lang="en-US" sz="1200" b="1" dirty="0" smtClean="0">
                          <a:effectLst/>
                          <a:latin typeface="Times New Roman" panose="02020603050405020304" pitchFamily="18" charset="0"/>
                          <a:ea typeface="Times New Roman" panose="02020603050405020304" pitchFamily="18" charset="0"/>
                          <a:cs typeface="Arial" panose="020B0604020202020204" pitchFamily="34" charset="0"/>
                        </a:rPr>
                        <a:t>Resolutions</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Breakout of Resolutions</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number of </a:t>
                      </a:r>
                      <a:r>
                        <a:rPr lang="en-US" sz="1200" b="1" dirty="0" smtClean="0">
                          <a:effectLst/>
                          <a:latin typeface="Times New Roman" panose="02020603050405020304" pitchFamily="18" charset="0"/>
                          <a:ea typeface="Times New Roman" panose="02020603050405020304" pitchFamily="18" charset="0"/>
                          <a:cs typeface="Arial" panose="020B0604020202020204" pitchFamily="34" charset="0"/>
                        </a:rPr>
                        <a:t>A4-Pages </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151">
                <a:tc vMerge="1">
                  <a:txBody>
                    <a:bodyPr/>
                    <a:lstStyle/>
                    <a:p>
                      <a:endParaRPr lang="en-US"/>
                    </a:p>
                  </a:txBody>
                  <a:tcPr/>
                </a:tc>
                <a:tc vMerge="1">
                  <a:txBody>
                    <a:bodyPr/>
                    <a:lstStyle/>
                    <a:p>
                      <a:endParaRPr lang="en-US"/>
                    </a:p>
                  </a:txBody>
                  <a:tcPr/>
                </a:tc>
                <a:tc>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New (Res No.#)</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revised </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Suppressed/merged</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suppressed)</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408363">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WTSC-93</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21 </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21</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(Res No. 1 – 21)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59</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2998">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WTSC-96</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20</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8 </a:t>
                      </a:r>
                      <a:br>
                        <a:rPr lang="en-US" sz="1200" b="1">
                          <a:effectLst/>
                          <a:latin typeface="Times New Roman" panose="02020603050405020304" pitchFamily="18" charset="0"/>
                          <a:ea typeface="Times New Roman" panose="02020603050405020304" pitchFamily="18" charset="0"/>
                          <a:cs typeface="Arial" panose="020B0604020202020204" pitchFamily="34" charset="0"/>
                        </a:rPr>
                      </a:br>
                      <a:r>
                        <a:rPr lang="en-US" sz="1200" b="1">
                          <a:effectLst/>
                          <a:latin typeface="Times New Roman" panose="02020603050405020304" pitchFamily="18" charset="0"/>
                          <a:ea typeface="Times New Roman" panose="02020603050405020304" pitchFamily="18" charset="0"/>
                          <a:cs typeface="Arial" panose="020B0604020202020204" pitchFamily="34" charset="0"/>
                        </a:rPr>
                        <a:t>(Res No. 22-29)</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12 </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9 </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6, 8, 12-16, 19, 21)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62</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2998">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WT</a:t>
                      </a:r>
                      <a:r>
                        <a:rPr lang="es-ES" sz="1200" b="1">
                          <a:effectLst/>
                          <a:latin typeface="Times New Roman" panose="02020603050405020304" pitchFamily="18" charset="0"/>
                          <a:ea typeface="Times New Roman" panose="02020603050405020304" pitchFamily="18" charset="0"/>
                          <a:cs typeface="Arial" panose="020B0604020202020204" pitchFamily="34" charset="0"/>
                        </a:rPr>
                        <a:t>SA-00</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21</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11</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(Res No. </a:t>
                      </a:r>
                      <a:r>
                        <a:rPr lang="es-ES" sz="1200" b="1" dirty="0" smtClean="0">
                          <a:effectLst/>
                          <a:latin typeface="Times New Roman" panose="02020603050405020304" pitchFamily="18" charset="0"/>
                          <a:ea typeface="Times New Roman" panose="02020603050405020304" pitchFamily="18" charset="0"/>
                          <a:cs typeface="Arial" panose="020B0604020202020204" pitchFamily="34" charset="0"/>
                        </a:rPr>
                        <a:t>31</a:t>
                      </a:r>
                      <a:r>
                        <a:rPr kumimoji="0" lang="en-US" altLang="zh-CN" sz="1200" b="1" i="0" u="none" strike="noStrike" cap="none" normalizeH="0" baseline="30000" dirty="0" smtClean="0">
                          <a:ln>
                            <a:noFill/>
                          </a:ln>
                          <a:solidFill>
                            <a:schemeClr val="tx1"/>
                          </a:solidFill>
                          <a:effectLst/>
                          <a:latin typeface="Calibri" panose="020F0502020204030204" pitchFamily="34" charset="0"/>
                          <a:ea typeface="SimSun" panose="02010600030101010101" pitchFamily="2" charset="-122"/>
                          <a:cs typeface="Arial" panose="020B0604020202020204" pitchFamily="34" charset="0"/>
                          <a:hlinkClick r:id="rId2"/>
                        </a:rPr>
                        <a:t>[</a:t>
                      </a:r>
                      <a:r>
                        <a:rPr kumimoji="0" lang="en-US" altLang="zh-CN" sz="1200" b="1" i="0" u="none" strike="noStrike" cap="none" normalizeH="0" baseline="30000" dirty="0" smtClean="0" bmk="">
                          <a:ln>
                            <a:noFill/>
                          </a:ln>
                          <a:solidFill>
                            <a:schemeClr val="tx1"/>
                          </a:solidFill>
                          <a:effectLst/>
                          <a:latin typeface="Calibri" panose="020F0502020204030204" pitchFamily="34" charset="0"/>
                          <a:ea typeface="SimSun" panose="02010600030101010101" pitchFamily="2" charset="-122"/>
                          <a:cs typeface="Arial" panose="020B0604020202020204" pitchFamily="34" charset="0"/>
                          <a:hlinkClick r:id="rId2"/>
                        </a:rPr>
                        <a:t>1]</a:t>
                      </a:r>
                      <a:r>
                        <a:rPr kumimoji="0" lang="en-US" altLang="zh-CN" sz="1200" b="1" i="0" u="none" strike="noStrike" cap="none" normalizeH="0" baseline="0" dirty="0" smtClean="0">
                          <a:ln>
                            <a:noFill/>
                          </a:ln>
                          <a:solidFill>
                            <a:schemeClr val="tx1"/>
                          </a:solidFill>
                          <a:effectLst/>
                          <a:latin typeface="Calibri" panose="020F0502020204030204" pitchFamily="34" charset="0"/>
                          <a:ea typeface="SimSun" panose="02010600030101010101" pitchFamily="2" charset="-122"/>
                          <a:cs typeface="Arial" panose="020B0604020202020204" pitchFamily="34" charset="0"/>
                        </a:rPr>
                        <a:t> </a:t>
                      </a:r>
                      <a:r>
                        <a:rPr lang="es-ES" sz="12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41)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10</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10</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3-5, 9-10, 23-25, 27-28)</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67</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363">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WTSA-04</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31</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14</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(Res No. 42-55)</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17</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4</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36, 37, 39, 41)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93</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363">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WTSA-08</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49</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21</a:t>
                      </a:r>
                      <a:br>
                        <a:rPr lang="es-ES" sz="1200" b="1">
                          <a:effectLst/>
                          <a:latin typeface="Times New Roman" panose="02020603050405020304" pitchFamily="18" charset="0"/>
                          <a:ea typeface="Times New Roman" panose="02020603050405020304" pitchFamily="18" charset="0"/>
                          <a:cs typeface="Arial" panose="020B0604020202020204" pitchFamily="34" charset="0"/>
                        </a:rPr>
                      </a:br>
                      <a:r>
                        <a:rPr lang="es-ES" sz="1200" b="1">
                          <a:effectLst/>
                          <a:latin typeface="Times New Roman" panose="02020603050405020304" pitchFamily="18" charset="0"/>
                          <a:ea typeface="Times New Roman" panose="02020603050405020304" pitchFamily="18" charset="0"/>
                          <a:cs typeface="Arial" panose="020B0604020202020204" pitchFamily="34" charset="0"/>
                        </a:rPr>
                        <a:t>(Res No. 56-76)</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28</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3</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42, 46, 51)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139</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4485">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WTSA-12</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50 (+1)</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6</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(Res No. 77-82; </a:t>
                      </a:r>
                      <a:r>
                        <a:rPr lang="en-US" sz="1200" b="1" dirty="0" smtClean="0">
                          <a:effectLst/>
                          <a:latin typeface="Times New Roman" panose="02020603050405020304" pitchFamily="18" charset="0"/>
                          <a:ea typeface="Times New Roman" panose="02020603050405020304" pitchFamily="18" charset="0"/>
                          <a:cs typeface="Arial" panose="020B0604020202020204" pitchFamily="34" charset="0"/>
                        </a:rPr>
                        <a:t>Op </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No. 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44</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5</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17, 26, 53, 56, 63)</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187</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149475" y="1781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altLang="en-US" sz="1800" smtClean="0">
                <a:solidFill>
                  <a:prstClr val="black"/>
                </a:solidFill>
                <a:latin typeface="Arial" panose="020B0604020202020204" pitchFamily="34" charset="0"/>
              </a:rPr>
              <a:t/>
            </a:r>
            <a:br>
              <a:rPr lang="en-US" altLang="en-US" sz="1800" smtClean="0">
                <a:solidFill>
                  <a:prstClr val="black"/>
                </a:solidFill>
                <a:latin typeface="Arial" panose="020B0604020202020204" pitchFamily="34" charset="0"/>
              </a:rPr>
            </a:br>
            <a:endParaRPr lang="en-US" altLang="en-US" sz="1800" smtClean="0">
              <a:solidFill>
                <a:prstClr val="black"/>
              </a:solidFill>
              <a:latin typeface="Arial" panose="020B0604020202020204" pitchFamily="34" charset="0"/>
            </a:endParaRPr>
          </a:p>
        </p:txBody>
      </p:sp>
      <p:sp>
        <p:nvSpPr>
          <p:cNvPr id="7" name="Rectangle 3"/>
          <p:cNvSpPr>
            <a:spLocks noChangeArrowheads="1"/>
          </p:cNvSpPr>
          <p:nvPr/>
        </p:nvSpPr>
        <p:spPr bwMode="auto">
          <a:xfrm>
            <a:off x="1107689" y="5600827"/>
            <a:ext cx="692862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altLang="zh-CN" sz="1000" baseline="30000" dirty="0" smtClean="0">
                <a:solidFill>
                  <a:prstClr val="black"/>
                </a:solidFill>
                <a:latin typeface="Calibri" panose="020F0502020204030204" pitchFamily="34" charset="0"/>
                <a:cs typeface="Arial" panose="020B0604020202020204" pitchFamily="34" charset="0"/>
                <a:hlinkClick r:id="rId2"/>
              </a:rPr>
              <a:t>[</a:t>
            </a:r>
            <a:r>
              <a:rPr lang="en-US" altLang="zh-CN" sz="1000" baseline="30000" dirty="0" smtClean="0" bmk="">
                <a:solidFill>
                  <a:prstClr val="black"/>
                </a:solidFill>
                <a:latin typeface="Calibri" panose="020F0502020204030204" pitchFamily="34" charset="0"/>
                <a:cs typeface="Arial" panose="020B0604020202020204" pitchFamily="34" charset="0"/>
                <a:hlinkClick r:id="rId2"/>
              </a:rPr>
              <a:t>1]</a:t>
            </a:r>
            <a:r>
              <a:rPr lang="en-US" altLang="zh-CN" sz="1000" dirty="0" smtClean="0">
                <a:solidFill>
                  <a:prstClr val="black"/>
                </a:solidFill>
                <a:latin typeface="Calibri" panose="020F0502020204030204" pitchFamily="34" charset="0"/>
                <a:cs typeface="Arial" panose="020B0604020202020204" pitchFamily="34" charset="0"/>
              </a:rPr>
              <a:t> </a:t>
            </a:r>
            <a:r>
              <a:rPr lang="en-US" altLang="zh-CN" sz="1200" dirty="0" smtClean="0">
                <a:solidFill>
                  <a:prstClr val="black"/>
                </a:solidFill>
                <a:latin typeface="Calibri" panose="020F0502020204030204" pitchFamily="34" charset="0"/>
                <a:ea typeface="Times New Roman" panose="02020603050405020304" pitchFamily="18" charset="0"/>
                <a:cs typeface="Arial" panose="020B0604020202020204" pitchFamily="34" charset="0"/>
              </a:rPr>
              <a:t>Resolution Number 30 was never used.</a:t>
            </a:r>
            <a:endParaRPr lang="en-US" altLang="zh-CN" sz="1800" dirty="0" smtClean="0">
              <a:solidFill>
                <a:prstClr val="black"/>
              </a:solidFill>
              <a:latin typeface="Arial" panose="020B0604020202020204" pitchFamily="34" charset="0"/>
            </a:endParaRPr>
          </a:p>
        </p:txBody>
      </p:sp>
    </p:spTree>
    <p:extLst>
      <p:ext uri="{BB962C8B-B14F-4D97-AF65-F5344CB8AC3E}">
        <p14:creationId xmlns:p14="http://schemas.microsoft.com/office/powerpoint/2010/main" val="70713666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520"/>
            <a:ext cx="8229600" cy="1143000"/>
          </a:xfrm>
        </p:spPr>
        <p:txBody>
          <a:bodyPr>
            <a:normAutofit fontScale="90000"/>
          </a:bodyPr>
          <a:lstStyle/>
          <a:p>
            <a:r>
              <a:rPr lang="en-US" dirty="0" smtClean="0"/>
              <a:t>Evolution of WTSA Resolutions</a:t>
            </a:r>
            <a:br>
              <a:rPr lang="en-US" dirty="0" smtClean="0"/>
            </a:br>
            <a:r>
              <a:rPr lang="en-US" dirty="0" smtClean="0"/>
              <a:t>(</a:t>
            </a:r>
            <a:r>
              <a:rPr lang="en-US" dirty="0" smtClean="0"/>
              <a:t>1993-2016)</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5743366"/>
              </p:ext>
            </p:extLst>
          </p:nvPr>
        </p:nvGraphicFramePr>
        <p:xfrm>
          <a:off x="595182" y="1313160"/>
          <a:ext cx="7953635" cy="4145298"/>
        </p:xfrm>
        <a:graphic>
          <a:graphicData uri="http://schemas.openxmlformats.org/drawingml/2006/table">
            <a:tbl>
              <a:tblPr firstRow="1" firstCol="1" bandRow="1"/>
              <a:tblGrid>
                <a:gridCol w="1208904"/>
                <a:gridCol w="946414"/>
                <a:gridCol w="2027446"/>
                <a:gridCol w="955589"/>
                <a:gridCol w="2075935"/>
                <a:gridCol w="739347"/>
              </a:tblGrid>
              <a:tr h="349678">
                <a:tc rowSpan="2">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WTSA-</a:t>
                      </a:r>
                      <a:r>
                        <a:rPr lang="en-US" sz="1200" b="1" dirty="0" err="1">
                          <a:effectLst/>
                          <a:latin typeface="Times New Roman" panose="02020603050405020304" pitchFamily="18" charset="0"/>
                          <a:ea typeface="Times New Roman" panose="02020603050405020304" pitchFamily="18" charset="0"/>
                          <a:cs typeface="Arial" panose="020B0604020202020204" pitchFamily="34" charset="0"/>
                        </a:rPr>
                        <a:t>yy</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number of </a:t>
                      </a:r>
                      <a:r>
                        <a:rPr lang="en-US" sz="1200" b="1" dirty="0" smtClean="0">
                          <a:effectLst/>
                          <a:latin typeface="Times New Roman" panose="02020603050405020304" pitchFamily="18" charset="0"/>
                          <a:ea typeface="Times New Roman" panose="02020603050405020304" pitchFamily="18" charset="0"/>
                          <a:cs typeface="Arial" panose="020B0604020202020204" pitchFamily="34" charset="0"/>
                        </a:rPr>
                        <a:t>Resolutions</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Breakout of Resolutions</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number of </a:t>
                      </a:r>
                      <a:r>
                        <a:rPr lang="en-US" sz="1200" b="1" dirty="0" smtClean="0">
                          <a:effectLst/>
                          <a:latin typeface="Times New Roman" panose="02020603050405020304" pitchFamily="18" charset="0"/>
                          <a:ea typeface="Times New Roman" panose="02020603050405020304" pitchFamily="18" charset="0"/>
                          <a:cs typeface="Arial" panose="020B0604020202020204" pitchFamily="34" charset="0"/>
                        </a:rPr>
                        <a:t>A4-Pages </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91">
                <a:tc vMerge="1">
                  <a:txBody>
                    <a:bodyPr/>
                    <a:lstStyle/>
                    <a:p>
                      <a:endParaRPr lang="en-US"/>
                    </a:p>
                  </a:txBody>
                  <a:tcPr/>
                </a:tc>
                <a:tc vMerge="1">
                  <a:txBody>
                    <a:bodyPr/>
                    <a:lstStyle/>
                    <a:p>
                      <a:endParaRPr lang="en-US"/>
                    </a:p>
                  </a:txBody>
                  <a:tcPr/>
                </a:tc>
                <a:tc>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New (Res No.#)</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revised </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Suppressed/merged</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suppressed)</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452191">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WTSC-93</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21 </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21</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(Res No. 1 – 21)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59</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749">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WTSC-96</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20</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8 </a:t>
                      </a:r>
                      <a:br>
                        <a:rPr lang="en-US" sz="1200" b="1">
                          <a:effectLst/>
                          <a:latin typeface="Times New Roman" panose="02020603050405020304" pitchFamily="18" charset="0"/>
                          <a:ea typeface="Times New Roman" panose="02020603050405020304" pitchFamily="18" charset="0"/>
                          <a:cs typeface="Arial" panose="020B0604020202020204" pitchFamily="34" charset="0"/>
                        </a:rPr>
                      </a:br>
                      <a:r>
                        <a:rPr lang="en-US" sz="1200" b="1">
                          <a:effectLst/>
                          <a:latin typeface="Times New Roman" panose="02020603050405020304" pitchFamily="18" charset="0"/>
                          <a:ea typeface="Times New Roman" panose="02020603050405020304" pitchFamily="18" charset="0"/>
                          <a:cs typeface="Arial" panose="020B0604020202020204" pitchFamily="34" charset="0"/>
                        </a:rPr>
                        <a:t>(Res No. 22-29)</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12 </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9 </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6, 8, 12-16, 19, 21)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62</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547">
                <a:tc>
                  <a:txBody>
                    <a:bodyPr/>
                    <a:lstStyle/>
                    <a:p>
                      <a:pPr>
                        <a:lnSpc>
                          <a:spcPct val="115000"/>
                        </a:lnSpc>
                        <a:spcAft>
                          <a:spcPts val="600"/>
                        </a:spcAft>
                      </a:pPr>
                      <a:r>
                        <a:rPr lang="en-US" sz="1200" b="1">
                          <a:effectLst/>
                          <a:latin typeface="Times New Roman" panose="02020603050405020304" pitchFamily="18" charset="0"/>
                          <a:ea typeface="Times New Roman" panose="02020603050405020304" pitchFamily="18" charset="0"/>
                          <a:cs typeface="Arial" panose="020B0604020202020204" pitchFamily="34" charset="0"/>
                        </a:rPr>
                        <a:t>WT</a:t>
                      </a:r>
                      <a:r>
                        <a:rPr lang="es-ES" sz="1200" b="1">
                          <a:effectLst/>
                          <a:latin typeface="Times New Roman" panose="02020603050405020304" pitchFamily="18" charset="0"/>
                          <a:ea typeface="Times New Roman" panose="02020603050405020304" pitchFamily="18" charset="0"/>
                          <a:cs typeface="Arial" panose="020B0604020202020204" pitchFamily="34" charset="0"/>
                        </a:rPr>
                        <a:t>SA-00</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21</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11</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(Res No. </a:t>
                      </a:r>
                      <a:r>
                        <a:rPr lang="es-ES" sz="1200" b="1" dirty="0" smtClean="0">
                          <a:effectLst/>
                          <a:latin typeface="Times New Roman" panose="02020603050405020304" pitchFamily="18" charset="0"/>
                          <a:ea typeface="Times New Roman" panose="02020603050405020304" pitchFamily="18" charset="0"/>
                          <a:cs typeface="Arial" panose="020B0604020202020204" pitchFamily="34" charset="0"/>
                        </a:rPr>
                        <a:t>31</a:t>
                      </a:r>
                      <a:r>
                        <a:rPr kumimoji="0" lang="en-US" altLang="zh-CN" sz="1200" b="1" i="0" u="none" strike="noStrike" cap="none" normalizeH="0" baseline="30000" dirty="0" smtClean="0">
                          <a:ln>
                            <a:noFill/>
                          </a:ln>
                          <a:solidFill>
                            <a:schemeClr val="tx1"/>
                          </a:solidFill>
                          <a:effectLst/>
                          <a:latin typeface="Calibri" panose="020F0502020204030204" pitchFamily="34" charset="0"/>
                          <a:ea typeface="SimSun" panose="02010600030101010101" pitchFamily="2" charset="-122"/>
                          <a:cs typeface="Arial" panose="020B0604020202020204" pitchFamily="34" charset="0"/>
                          <a:hlinkClick r:id="rId2"/>
                        </a:rPr>
                        <a:t>[</a:t>
                      </a:r>
                      <a:r>
                        <a:rPr kumimoji="0" lang="en-US" altLang="zh-CN" sz="1200" b="1" i="0" u="none" strike="noStrike" cap="none" normalizeH="0" baseline="30000" dirty="0" smtClean="0" bmk="">
                          <a:ln>
                            <a:noFill/>
                          </a:ln>
                          <a:solidFill>
                            <a:schemeClr val="tx1"/>
                          </a:solidFill>
                          <a:effectLst/>
                          <a:latin typeface="Calibri" panose="020F0502020204030204" pitchFamily="34" charset="0"/>
                          <a:ea typeface="SimSun" panose="02010600030101010101" pitchFamily="2" charset="-122"/>
                          <a:cs typeface="Arial" panose="020B0604020202020204" pitchFamily="34" charset="0"/>
                          <a:hlinkClick r:id="rId2"/>
                        </a:rPr>
                        <a:t>1]</a:t>
                      </a:r>
                      <a:r>
                        <a:rPr kumimoji="0" lang="en-US" altLang="zh-CN" sz="1200" b="1" i="0" u="none" strike="noStrike" cap="none" normalizeH="0" baseline="0" dirty="0" smtClean="0">
                          <a:ln>
                            <a:noFill/>
                          </a:ln>
                          <a:solidFill>
                            <a:schemeClr val="tx1"/>
                          </a:solidFill>
                          <a:effectLst/>
                          <a:latin typeface="Calibri" panose="020F0502020204030204" pitchFamily="34" charset="0"/>
                          <a:ea typeface="SimSun" panose="02010600030101010101" pitchFamily="2" charset="-122"/>
                          <a:cs typeface="Arial" panose="020B0604020202020204" pitchFamily="34" charset="0"/>
                        </a:rPr>
                        <a:t> </a:t>
                      </a:r>
                      <a:r>
                        <a:rPr lang="es-ES" sz="1200" b="1" dirty="0" smtClean="0">
                          <a:effectLst/>
                          <a:latin typeface="Times New Roman" panose="02020603050405020304" pitchFamily="18" charset="0"/>
                          <a:ea typeface="Times New Roman" panose="02020603050405020304" pitchFamily="18" charset="0"/>
                          <a:cs typeface="Arial" panose="020B0604020202020204" pitchFamily="34" charset="0"/>
                        </a:rPr>
                        <a:t>-</a:t>
                      </a: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41)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10</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10</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3-5, 9-10, 23-25, 27-28)</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67</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91">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WTSA-04</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31</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14</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(Res No. 42-55)</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17</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4</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36, 37, 39, 41)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93</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91">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WTSA-08</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49</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21</a:t>
                      </a:r>
                      <a:br>
                        <a:rPr lang="es-ES" sz="1200" b="1">
                          <a:effectLst/>
                          <a:latin typeface="Times New Roman" panose="02020603050405020304" pitchFamily="18" charset="0"/>
                          <a:ea typeface="Times New Roman" panose="02020603050405020304" pitchFamily="18" charset="0"/>
                          <a:cs typeface="Arial" panose="020B0604020202020204" pitchFamily="34" charset="0"/>
                        </a:rPr>
                      </a:br>
                      <a:r>
                        <a:rPr lang="es-ES" sz="1200" b="1">
                          <a:effectLst/>
                          <a:latin typeface="Times New Roman" panose="02020603050405020304" pitchFamily="18" charset="0"/>
                          <a:ea typeface="Times New Roman" panose="02020603050405020304" pitchFamily="18" charset="0"/>
                          <a:cs typeface="Arial" panose="020B0604020202020204" pitchFamily="34" charset="0"/>
                        </a:rPr>
                        <a:t>(Res No. 56-76)</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a:effectLst/>
                          <a:latin typeface="Times New Roman" panose="02020603050405020304" pitchFamily="18" charset="0"/>
                          <a:ea typeface="Times New Roman" panose="02020603050405020304" pitchFamily="18" charset="0"/>
                          <a:cs typeface="Arial" panose="020B0604020202020204" pitchFamily="34" charset="0"/>
                        </a:rPr>
                        <a:t>28</a:t>
                      </a:r>
                      <a:endParaRPr lang="en-US" sz="1200" b="1">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3</a:t>
                      </a:r>
                      <a:br>
                        <a:rPr lang="es-ES" sz="1200" b="1" dirty="0">
                          <a:effectLst/>
                          <a:latin typeface="Times New Roman" panose="02020603050405020304" pitchFamily="18" charset="0"/>
                          <a:ea typeface="Times New Roman" panose="02020603050405020304" pitchFamily="18" charset="0"/>
                          <a:cs typeface="Arial" panose="020B0604020202020204" pitchFamily="34" charset="0"/>
                        </a:rPr>
                      </a:br>
                      <a:r>
                        <a:rPr lang="es-E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42, 46, 51)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139</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086">
                <a:tc rowSpan="2">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WTSA-12</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600"/>
                        </a:spcAft>
                      </a:pPr>
                      <a:r>
                        <a:rPr lang="es-ES" sz="1200" b="1" dirty="0">
                          <a:effectLst/>
                          <a:latin typeface="Times New Roman" panose="02020603050405020304" pitchFamily="18" charset="0"/>
                          <a:ea typeface="Times New Roman" panose="02020603050405020304" pitchFamily="18" charset="0"/>
                          <a:cs typeface="Arial" panose="020B0604020202020204" pitchFamily="34" charset="0"/>
                        </a:rPr>
                        <a:t>50 (+1)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6</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(Res No. 77-82; </a:t>
                      </a:r>
                      <a:r>
                        <a:rPr lang="en-US" sz="1200" b="1" dirty="0" smtClean="0">
                          <a:effectLst/>
                          <a:latin typeface="Times New Roman" panose="02020603050405020304" pitchFamily="18" charset="0"/>
                          <a:ea typeface="Times New Roman" panose="02020603050405020304" pitchFamily="18" charset="0"/>
                          <a:cs typeface="Arial" panose="020B0604020202020204" pitchFamily="34" charset="0"/>
                        </a:rPr>
                        <a:t>Op </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No. 1)</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44</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5</a:t>
                      </a:r>
                      <a:br>
                        <a:rPr lang="en-US" sz="1200" b="1" dirty="0">
                          <a:effectLst/>
                          <a:latin typeface="Times New Roman" panose="02020603050405020304" pitchFamily="18" charset="0"/>
                          <a:ea typeface="Times New Roman" panose="02020603050405020304" pitchFamily="18" charset="0"/>
                          <a:cs typeface="Arial" panose="020B0604020202020204" pitchFamily="34" charset="0"/>
                        </a:rPr>
                      </a:br>
                      <a:r>
                        <a:rPr lang="en-US" sz="1200" b="1" strike="sngStrike" dirty="0">
                          <a:effectLst/>
                          <a:latin typeface="Times New Roman" panose="02020603050405020304" pitchFamily="18" charset="0"/>
                          <a:ea typeface="Times New Roman" panose="02020603050405020304" pitchFamily="18" charset="0"/>
                          <a:cs typeface="Arial" panose="020B0604020202020204" pitchFamily="34" charset="0"/>
                        </a:rPr>
                        <a:t>(Res No. 17, 26, 53, 56, 63)</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187</a:t>
                      </a:r>
                      <a:endParaRPr lang="en-US" sz="1200" b="1" dirty="0">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10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nSpc>
                          <a:spcPct val="115000"/>
                        </a:lnSpc>
                        <a:spcAft>
                          <a:spcPts val="600"/>
                        </a:spcAft>
                      </a:pPr>
                      <a:r>
                        <a:rPr lang="en-US" sz="1400" b="1" dirty="0" smtClean="0">
                          <a:solidFill>
                            <a:srgbClr val="C00000"/>
                          </a:solidFill>
                          <a:effectLst/>
                          <a:latin typeface="Calibri" panose="020F0502020204030204" pitchFamily="34" charset="0"/>
                          <a:ea typeface="SimSun" panose="02010600030101010101" pitchFamily="2" charset="-122"/>
                          <a:cs typeface="Arial" panose="020B0604020202020204" pitchFamily="34" charset="0"/>
                        </a:rPr>
                        <a:t>256*</a:t>
                      </a:r>
                      <a:endParaRPr lang="en-US" sz="1400" b="1" dirty="0">
                        <a:solidFill>
                          <a:srgbClr val="C00000"/>
                        </a:solidFill>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980">
                <a:tc>
                  <a:txBody>
                    <a:bodyPr/>
                    <a:lstStyle/>
                    <a:p>
                      <a:pPr>
                        <a:lnSpc>
                          <a:spcPct val="115000"/>
                        </a:lnSpc>
                        <a:spcAft>
                          <a:spcPts val="600"/>
                        </a:spcAft>
                      </a:pPr>
                      <a:r>
                        <a:rPr lang="en-US" sz="1400" b="1" dirty="0" smtClean="0">
                          <a:solidFill>
                            <a:srgbClr val="C00000"/>
                          </a:solidFill>
                          <a:effectLst/>
                          <a:latin typeface="Calibri" panose="020F0502020204030204" pitchFamily="34" charset="0"/>
                          <a:ea typeface="SimSun" panose="02010600030101010101" pitchFamily="2" charset="-122"/>
                          <a:cs typeface="Arial" panose="020B0604020202020204" pitchFamily="34" charset="0"/>
                        </a:rPr>
                        <a:t>WTSA-16</a:t>
                      </a:r>
                      <a:endParaRPr lang="en-US" sz="1400" b="1" dirty="0">
                        <a:solidFill>
                          <a:srgbClr val="C00000"/>
                        </a:solidFill>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400" b="1" dirty="0" smtClean="0">
                          <a:solidFill>
                            <a:srgbClr val="C00000"/>
                          </a:solidFill>
                          <a:effectLst/>
                          <a:latin typeface="Calibri" panose="020F0502020204030204" pitchFamily="34" charset="0"/>
                          <a:ea typeface="SimSun" panose="02010600030101010101" pitchFamily="2" charset="-122"/>
                          <a:cs typeface="Arial" panose="020B0604020202020204" pitchFamily="34" charset="0"/>
                        </a:rPr>
                        <a:t>60 (+1)</a:t>
                      </a:r>
                      <a:endParaRPr lang="en-US" sz="1400" b="1" dirty="0">
                        <a:solidFill>
                          <a:srgbClr val="C00000"/>
                        </a:solidFill>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400" b="1" dirty="0" smtClean="0">
                          <a:solidFill>
                            <a:srgbClr val="C00000"/>
                          </a:solidFill>
                          <a:effectLst/>
                          <a:latin typeface="Calibri" panose="020F0502020204030204" pitchFamily="34" charset="0"/>
                          <a:ea typeface="SimSun" panose="02010600030101010101" pitchFamily="2" charset="-122"/>
                          <a:cs typeface="Arial" panose="020B0604020202020204" pitchFamily="34" charset="0"/>
                        </a:rPr>
                        <a:t>16</a:t>
                      </a:r>
                      <a:endParaRPr lang="en-US" sz="1400" b="1" dirty="0">
                        <a:solidFill>
                          <a:srgbClr val="C00000"/>
                        </a:solidFill>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400" b="1" dirty="0" smtClean="0">
                          <a:solidFill>
                            <a:srgbClr val="C00000"/>
                          </a:solidFill>
                          <a:effectLst/>
                          <a:latin typeface="Calibri" panose="020F0502020204030204" pitchFamily="34" charset="0"/>
                          <a:ea typeface="SimSun" panose="02010600030101010101" pitchFamily="2" charset="-122"/>
                          <a:cs typeface="Arial" panose="020B0604020202020204" pitchFamily="34" charset="0"/>
                        </a:rPr>
                        <a:t>31</a:t>
                      </a:r>
                      <a:endParaRPr lang="en-US" sz="1400" b="1" dirty="0">
                        <a:solidFill>
                          <a:srgbClr val="C00000"/>
                        </a:solidFill>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600"/>
                        </a:spcAft>
                      </a:pPr>
                      <a:r>
                        <a:rPr lang="en-US" sz="1400" b="1" dirty="0" smtClean="0">
                          <a:solidFill>
                            <a:srgbClr val="C00000"/>
                          </a:solidFill>
                          <a:effectLst/>
                          <a:latin typeface="Calibri" panose="020F0502020204030204" pitchFamily="34" charset="0"/>
                          <a:ea typeface="SimSun" panose="02010600030101010101" pitchFamily="2" charset="-122"/>
                          <a:cs typeface="Arial" panose="020B0604020202020204" pitchFamily="34" charset="0"/>
                        </a:rPr>
                        <a:t>6</a:t>
                      </a:r>
                      <a:endParaRPr lang="en-US" sz="1400" b="1" dirty="0">
                        <a:solidFill>
                          <a:srgbClr val="C00000"/>
                        </a:solidFill>
                        <a:effectLst/>
                        <a:latin typeface="Calibri" panose="020F0502020204030204" pitchFamily="34" charset="0"/>
                        <a:ea typeface="SimSun" panose="02010600030101010101" pitchFamily="2" charset="-122"/>
                        <a:cs typeface="Arial" panose="020B0604020202020204" pitchFamily="34" charset="0"/>
                      </a:endParaRPr>
                    </a:p>
                  </a:txBody>
                  <a:tcPr marL="54310" marR="543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
        <p:nvSpPr>
          <p:cNvPr id="5" name="Rectangle 1"/>
          <p:cNvSpPr>
            <a:spLocks noChangeArrowheads="1"/>
          </p:cNvSpPr>
          <p:nvPr/>
        </p:nvSpPr>
        <p:spPr bwMode="auto">
          <a:xfrm>
            <a:off x="2149475" y="1781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 name="Rectangle 3"/>
          <p:cNvSpPr>
            <a:spLocks noChangeArrowheads="1"/>
          </p:cNvSpPr>
          <p:nvPr/>
        </p:nvSpPr>
        <p:spPr bwMode="auto">
          <a:xfrm>
            <a:off x="1107689" y="5600827"/>
            <a:ext cx="692862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30000" dirty="0" smtClean="0">
                <a:ln>
                  <a:noFill/>
                </a:ln>
                <a:solidFill>
                  <a:schemeClr val="tx1"/>
                </a:solidFill>
                <a:effectLst/>
                <a:latin typeface="Calibri" panose="020F0502020204030204" pitchFamily="34" charset="0"/>
                <a:ea typeface="SimSun" panose="02010600030101010101" pitchFamily="2" charset="-122"/>
                <a:cs typeface="Arial" panose="020B0604020202020204" pitchFamily="34" charset="0"/>
                <a:hlinkClick r:id="rId2"/>
              </a:rPr>
              <a:t>[</a:t>
            </a:r>
            <a:r>
              <a:rPr kumimoji="0" lang="en-US" altLang="zh-CN" sz="1000" b="0" i="0" u="none" strike="noStrike" cap="none" normalizeH="0" baseline="30000" dirty="0" smtClean="0" bmk="">
                <a:ln>
                  <a:noFill/>
                </a:ln>
                <a:solidFill>
                  <a:schemeClr val="tx1"/>
                </a:solidFill>
                <a:effectLst/>
                <a:latin typeface="Calibri" panose="020F0502020204030204" pitchFamily="34" charset="0"/>
                <a:ea typeface="SimSun" panose="02010600030101010101" pitchFamily="2" charset="-122"/>
                <a:cs typeface="Arial" panose="020B0604020202020204" pitchFamily="34" charset="0"/>
                <a:hlinkClick r:id="rId2"/>
              </a:rPr>
              <a:t>1]</a:t>
            </a:r>
            <a:r>
              <a:rPr kumimoji="0" lang="en-US" altLang="zh-CN" sz="1000" b="0" i="0" u="none" strike="noStrike" cap="none" normalizeH="0" baseline="0" dirty="0" smtClean="0">
                <a:ln>
                  <a:noFill/>
                </a:ln>
                <a:solidFill>
                  <a:schemeClr val="tx1"/>
                </a:solidFill>
                <a:effectLst/>
                <a:latin typeface="Calibri" panose="020F0502020204030204" pitchFamily="34" charset="0"/>
                <a:ea typeface="SimSun" panose="02010600030101010101" pitchFamily="2" charset="-122"/>
                <a:cs typeface="Arial" panose="020B0604020202020204" pitchFamily="34" charset="0"/>
              </a:rPr>
              <a:t> </a:t>
            </a:r>
            <a:r>
              <a:rPr kumimoji="0" lang="en-US" altLang="zh-CN"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Resolution Number 30 was never used.            * page number of WTSA-16 proceedings</a:t>
            </a:r>
            <a:endParaRPr kumimoji="0" lang="en-US"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1699284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WTSA Action Plan</a:t>
            </a:r>
            <a:endParaRPr lang="en-US" dirty="0"/>
          </a:p>
        </p:txBody>
      </p:sp>
      <p:pic>
        <p:nvPicPr>
          <p:cNvPr id="7" name="Content Placeholder 6"/>
          <p:cNvPicPr>
            <a:picLocks noGrp="1" noChangeAspect="1"/>
          </p:cNvPicPr>
          <p:nvPr>
            <p:ph idx="1"/>
          </p:nvPr>
        </p:nvPicPr>
        <p:blipFill>
          <a:blip r:embed="rId2"/>
          <a:stretch>
            <a:fillRect/>
          </a:stretch>
        </p:blipFill>
        <p:spPr>
          <a:xfrm>
            <a:off x="406368" y="3971162"/>
            <a:ext cx="8229600" cy="1988878"/>
          </a:xfrm>
          <a:prstGeom prst="rect">
            <a:avLst/>
          </a:prstGeom>
        </p:spPr>
      </p:pic>
      <p:sp>
        <p:nvSpPr>
          <p:cNvPr id="4" name="Date Placeholder 3"/>
          <p:cNvSpPr>
            <a:spLocks noGrp="1"/>
          </p:cNvSpPr>
          <p:nvPr>
            <p:ph type="dt" sz="half" idx="10"/>
          </p:nvPr>
        </p:nvSpPr>
        <p:spPr/>
        <p:txBody>
          <a:bodyPr/>
          <a:lstStyle/>
          <a:p>
            <a:pPr>
              <a:defRPr/>
            </a:pPr>
            <a:r>
              <a:rPr lang="en-US" smtClean="0">
                <a:solidFill>
                  <a:srgbClr val="000000"/>
                </a:solidFill>
              </a:rPr>
              <a:t>Hammamet, 4 Nov 2016</a:t>
            </a: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fld id="{B90E4740-FB9E-4E6F-A81C-43E7C002F81B}" type="slidenum">
              <a:rPr lang="en-US" smtClean="0">
                <a:solidFill>
                  <a:srgbClr val="000000"/>
                </a:solidFill>
              </a:rPr>
              <a:pPr>
                <a:defRPr/>
              </a:pPr>
              <a:t>65</a:t>
            </a:fld>
            <a:endParaRPr lang="en-US" dirty="0">
              <a:solidFill>
                <a:srgbClr val="000000"/>
              </a:solidFill>
            </a:endParaRPr>
          </a:p>
        </p:txBody>
      </p:sp>
      <p:sp>
        <p:nvSpPr>
          <p:cNvPr id="6" name="Footer Placeholder 5"/>
          <p:cNvSpPr>
            <a:spLocks noGrp="1"/>
          </p:cNvSpPr>
          <p:nvPr>
            <p:ph type="ftr" sz="quarter" idx="12"/>
          </p:nvPr>
        </p:nvSpPr>
        <p:spPr/>
        <p:txBody>
          <a:bodyPr/>
          <a:lstStyle/>
          <a:p>
            <a:pPr>
              <a:defRPr/>
            </a:pPr>
            <a:r>
              <a:rPr lang="en-US" smtClean="0">
                <a:solidFill>
                  <a:srgbClr val="000000">
                    <a:tint val="75000"/>
                  </a:srgbClr>
                </a:solidFill>
              </a:rPr>
              <a:t>SG and TSAG Leadership Tutorial</a:t>
            </a:r>
            <a:endParaRPr lang="en-US" dirty="0">
              <a:solidFill>
                <a:srgbClr val="000000">
                  <a:tint val="75000"/>
                </a:srgbClr>
              </a:solidFill>
            </a:endParaRPr>
          </a:p>
        </p:txBody>
      </p:sp>
      <p:pic>
        <p:nvPicPr>
          <p:cNvPr id="8" name="Picture 7"/>
          <p:cNvPicPr>
            <a:picLocks noChangeAspect="1"/>
          </p:cNvPicPr>
          <p:nvPr/>
        </p:nvPicPr>
        <p:blipFill>
          <a:blip r:embed="rId3"/>
          <a:stretch>
            <a:fillRect/>
          </a:stretch>
        </p:blipFill>
        <p:spPr>
          <a:xfrm>
            <a:off x="417024" y="986086"/>
            <a:ext cx="8425184" cy="2668340"/>
          </a:xfrm>
          <a:prstGeom prst="rect">
            <a:avLst/>
          </a:prstGeom>
        </p:spPr>
      </p:pic>
    </p:spTree>
    <p:extLst>
      <p:ext uri="{BB962C8B-B14F-4D97-AF65-F5344CB8AC3E}">
        <p14:creationId xmlns:p14="http://schemas.microsoft.com/office/powerpoint/2010/main" val="68684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764704"/>
          </a:xfrm>
        </p:spPr>
        <p:txBody>
          <a:bodyPr/>
          <a:lstStyle/>
          <a:p>
            <a:pPr eaLnBrk="1" hangingPunct="1"/>
            <a:r>
              <a:rPr lang="en-US" dirty="0" smtClean="0"/>
              <a:t>New Resolutions</a:t>
            </a:r>
          </a:p>
        </p:txBody>
      </p:sp>
      <p:sp>
        <p:nvSpPr>
          <p:cNvPr id="7171" name="Content Placeholder 2"/>
          <p:cNvSpPr>
            <a:spLocks noGrp="1"/>
          </p:cNvSpPr>
          <p:nvPr>
            <p:ph idx="1"/>
          </p:nvPr>
        </p:nvSpPr>
        <p:spPr>
          <a:xfrm>
            <a:off x="281781" y="764704"/>
            <a:ext cx="8653462" cy="4864629"/>
          </a:xfrm>
        </p:spPr>
        <p:txBody>
          <a:bodyPr/>
          <a:lstStyle/>
          <a:p>
            <a:pPr marL="0" indent="0" eaLnBrk="1" hangingPunct="1">
              <a:spcBef>
                <a:spcPts val="1200"/>
              </a:spcBef>
              <a:buNone/>
            </a:pPr>
            <a:r>
              <a:rPr lang="en-GB" sz="2000" dirty="0"/>
              <a:t>[</a:t>
            </a:r>
            <a:r>
              <a:rPr lang="en-GB" sz="2000" dirty="0" smtClean="0"/>
              <a:t>COM3/1] – </a:t>
            </a:r>
            <a:r>
              <a:rPr lang="en-US" sz="2000" dirty="0"/>
              <a:t>Evaluation </a:t>
            </a:r>
            <a:r>
              <a:rPr lang="en-US" sz="2000" dirty="0" smtClean="0"/>
              <a:t>implementation </a:t>
            </a:r>
            <a:r>
              <a:rPr lang="en-US" sz="2000" dirty="0"/>
              <a:t>of WTSA Resolutions</a:t>
            </a:r>
            <a:endParaRPr lang="en-GB" sz="2000" dirty="0" smtClean="0"/>
          </a:p>
          <a:p>
            <a:pPr marL="0" indent="0" eaLnBrk="1" hangingPunct="1">
              <a:spcBef>
                <a:spcPts val="1200"/>
              </a:spcBef>
              <a:buNone/>
            </a:pPr>
            <a:r>
              <a:rPr lang="en-GB" sz="2000" dirty="0" smtClean="0"/>
              <a:t>[</a:t>
            </a:r>
            <a:r>
              <a:rPr lang="en-GB" sz="2000" dirty="0"/>
              <a:t>COM4/1] - </a:t>
            </a:r>
            <a:r>
              <a:rPr lang="en-GB" sz="2000" dirty="0" smtClean="0"/>
              <a:t>Cloud </a:t>
            </a:r>
            <a:r>
              <a:rPr lang="en-GB" sz="2000" dirty="0"/>
              <a:t>based event data technology</a:t>
            </a:r>
            <a:endParaRPr lang="en-US" sz="2000" dirty="0"/>
          </a:p>
          <a:p>
            <a:pPr marL="0" indent="0" eaLnBrk="1" hangingPunct="1">
              <a:spcBef>
                <a:spcPts val="1200"/>
              </a:spcBef>
              <a:buNone/>
            </a:pPr>
            <a:r>
              <a:rPr lang="en-GB" sz="2000" dirty="0"/>
              <a:t>[COM4/2] - </a:t>
            </a:r>
            <a:r>
              <a:rPr lang="en-GB" sz="2000" dirty="0" smtClean="0"/>
              <a:t>Protection </a:t>
            </a:r>
            <a:r>
              <a:rPr lang="en-GB" sz="2000" dirty="0"/>
              <a:t>of users of telecommunication/ICT services</a:t>
            </a:r>
            <a:endParaRPr lang="en-US" sz="2000" dirty="0" smtClean="0"/>
          </a:p>
          <a:p>
            <a:pPr marL="0" indent="0" eaLnBrk="1" hangingPunct="1">
              <a:spcBef>
                <a:spcPts val="1200"/>
              </a:spcBef>
              <a:buNone/>
            </a:pPr>
            <a:r>
              <a:rPr lang="en-GB" sz="2000" dirty="0"/>
              <a:t>[COM4/3] - </a:t>
            </a:r>
            <a:r>
              <a:rPr lang="en-US" sz="2000" dirty="0" smtClean="0"/>
              <a:t>Enhancing </a:t>
            </a:r>
            <a:r>
              <a:rPr lang="en-US" sz="2000" dirty="0"/>
              <a:t>the non-radio aspects related standardization activities in ITU-T on international mobile telecommunications</a:t>
            </a:r>
            <a:endParaRPr lang="en-US" sz="2000" dirty="0" smtClean="0"/>
          </a:p>
          <a:p>
            <a:pPr marL="0" indent="0" eaLnBrk="1" hangingPunct="1">
              <a:spcBef>
                <a:spcPts val="1200"/>
              </a:spcBef>
              <a:buNone/>
            </a:pPr>
            <a:r>
              <a:rPr lang="en-GB" sz="2000" dirty="0"/>
              <a:t>[</a:t>
            </a:r>
            <a:r>
              <a:rPr lang="en-GB" sz="2000" dirty="0" smtClean="0"/>
              <a:t>COM4/4] </a:t>
            </a:r>
            <a:r>
              <a:rPr lang="en-GB" sz="2000" dirty="0"/>
              <a:t>- </a:t>
            </a:r>
            <a:r>
              <a:rPr lang="en-US" sz="2000" dirty="0" smtClean="0"/>
              <a:t>International </a:t>
            </a:r>
            <a:r>
              <a:rPr lang="en-US" sz="2000" dirty="0"/>
              <a:t>mobile roaming (IMR)</a:t>
            </a:r>
          </a:p>
          <a:p>
            <a:pPr marL="0" indent="0" eaLnBrk="1" hangingPunct="1">
              <a:spcBef>
                <a:spcPts val="1200"/>
              </a:spcBef>
              <a:buNone/>
            </a:pPr>
            <a:r>
              <a:rPr lang="en-GB" sz="2000" dirty="0"/>
              <a:t>[</a:t>
            </a:r>
            <a:r>
              <a:rPr lang="en-GB" sz="2000" dirty="0" smtClean="0"/>
              <a:t>COM4/5] </a:t>
            </a:r>
            <a:r>
              <a:rPr lang="en-GB" sz="2000" dirty="0"/>
              <a:t>- </a:t>
            </a:r>
            <a:r>
              <a:rPr lang="en-US" sz="2000" dirty="0" smtClean="0"/>
              <a:t>Enhancing </a:t>
            </a:r>
            <a:r>
              <a:rPr lang="en-US" sz="2000" dirty="0"/>
              <a:t>access to an electronic repository of information on numbering plans published by ITU-T</a:t>
            </a:r>
          </a:p>
          <a:p>
            <a:pPr marL="0" indent="0" eaLnBrk="1" hangingPunct="1">
              <a:spcBef>
                <a:spcPts val="1200"/>
              </a:spcBef>
              <a:buNone/>
            </a:pPr>
            <a:r>
              <a:rPr lang="en-GB" sz="2000" dirty="0"/>
              <a:t>[</a:t>
            </a:r>
            <a:r>
              <a:rPr lang="en-GB" sz="2000" dirty="0" smtClean="0"/>
              <a:t>COM4/6] </a:t>
            </a:r>
            <a:r>
              <a:rPr lang="en-GB" sz="2000" dirty="0"/>
              <a:t>- </a:t>
            </a:r>
            <a:r>
              <a:rPr lang="en-US" sz="2000" dirty="0" smtClean="0"/>
              <a:t>Interconnection </a:t>
            </a:r>
            <a:r>
              <a:rPr lang="en-US" sz="2000" dirty="0"/>
              <a:t>of </a:t>
            </a:r>
            <a:r>
              <a:rPr lang="en-US" sz="2000" dirty="0" smtClean="0"/>
              <a:t>4G, IMT-2020 </a:t>
            </a:r>
            <a:r>
              <a:rPr lang="en-US" sz="2000" dirty="0"/>
              <a:t>networks and beyond</a:t>
            </a:r>
          </a:p>
          <a:p>
            <a:pPr marL="0" indent="0" eaLnBrk="1" hangingPunct="1">
              <a:spcBef>
                <a:spcPts val="1200"/>
              </a:spcBef>
              <a:buNone/>
            </a:pPr>
            <a:r>
              <a:rPr lang="en-GB" sz="2000" dirty="0"/>
              <a:t>[COM4/7] -</a:t>
            </a:r>
            <a:r>
              <a:rPr lang="en-US" sz="2000" dirty="0" smtClean="0"/>
              <a:t>Promoting use </a:t>
            </a:r>
            <a:r>
              <a:rPr lang="en-US" sz="2000" dirty="0"/>
              <a:t>of ICTs to bridge </a:t>
            </a:r>
            <a:r>
              <a:rPr lang="en-US" sz="2000" dirty="0" smtClean="0"/>
              <a:t>financial </a:t>
            </a:r>
            <a:r>
              <a:rPr lang="en-US" sz="2000" dirty="0"/>
              <a:t>inclusion gap</a:t>
            </a:r>
          </a:p>
          <a:p>
            <a:pPr marL="0" indent="0" eaLnBrk="1" hangingPunct="1">
              <a:spcBef>
                <a:spcPts val="1200"/>
              </a:spcBef>
              <a:buNone/>
            </a:pPr>
            <a:r>
              <a:rPr lang="en-GB" sz="2000" dirty="0" smtClean="0"/>
              <a:t>[COM4/8] - </a:t>
            </a:r>
            <a:r>
              <a:rPr lang="en-US" sz="2000" dirty="0" smtClean="0"/>
              <a:t>Strengthening and diversifying ITU-T resources </a:t>
            </a:r>
          </a:p>
          <a:p>
            <a:pPr marL="0" indent="0" eaLnBrk="1" hangingPunct="1">
              <a:buNone/>
            </a:pPr>
            <a:endParaRPr lang="en-US" sz="3000" dirty="0" smtClean="0"/>
          </a:p>
          <a:p>
            <a:pPr marL="0" indent="0" eaLnBrk="1" hangingPunct="1">
              <a:buNone/>
            </a:pPr>
            <a:endParaRPr lang="en-US" sz="3000" dirty="0" smtClean="0"/>
          </a:p>
        </p:txBody>
      </p:sp>
      <p:sp>
        <p:nvSpPr>
          <p:cNvPr id="7172" name="Rectangle 4"/>
          <p:cNvSpPr>
            <a:spLocks noGrp="1" noChangeArrowheads="1"/>
          </p:cNvSpPr>
          <p:nvPr>
            <p:ph type="dt" sz="quarter" idx="10"/>
          </p:nvPr>
        </p:nvSpPr>
        <p:spPr>
          <a:noFill/>
        </p:spPr>
        <p:txBody>
          <a:bodyPr/>
          <a:lstStyle/>
          <a:p>
            <a:r>
              <a:rPr lang="en-US" dirty="0" err="1" smtClean="0"/>
              <a:t>Hammamet</a:t>
            </a:r>
            <a:r>
              <a:rPr lang="en-US" dirty="0" smtClean="0"/>
              <a:t>, 4 Nov 2016</a:t>
            </a:r>
          </a:p>
        </p:txBody>
      </p:sp>
      <p:sp>
        <p:nvSpPr>
          <p:cNvPr id="7173"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dirty="0" smtClean="0">
                <a:solidFill>
                  <a:schemeClr val="tx1"/>
                </a:solidFill>
              </a:rPr>
              <a:t>SG and TSAG Leadership Tutorial</a:t>
            </a:r>
          </a:p>
        </p:txBody>
      </p:sp>
      <p:sp>
        <p:nvSpPr>
          <p:cNvPr id="7174"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5C0BD2BE-6336-45A1-83DC-CF2A564D01C7}" type="slidenum">
              <a:rPr lang="en-US" sz="1400"/>
              <a:pPr algn="r"/>
              <a:t>7</a:t>
            </a:fld>
            <a:endParaRPr lang="en-US" sz="1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764704"/>
          </a:xfrm>
        </p:spPr>
        <p:txBody>
          <a:bodyPr/>
          <a:lstStyle/>
          <a:p>
            <a:pPr eaLnBrk="1" hangingPunct="1"/>
            <a:r>
              <a:rPr lang="en-US" dirty="0" smtClean="0"/>
              <a:t>New Resolutions</a:t>
            </a:r>
          </a:p>
        </p:txBody>
      </p:sp>
      <p:sp>
        <p:nvSpPr>
          <p:cNvPr id="7171" name="Content Placeholder 2"/>
          <p:cNvSpPr>
            <a:spLocks noGrp="1"/>
          </p:cNvSpPr>
          <p:nvPr>
            <p:ph idx="1"/>
          </p:nvPr>
        </p:nvSpPr>
        <p:spPr>
          <a:xfrm>
            <a:off x="245269" y="980728"/>
            <a:ext cx="8653462" cy="5184576"/>
          </a:xfrm>
        </p:spPr>
        <p:txBody>
          <a:bodyPr/>
          <a:lstStyle/>
          <a:p>
            <a:pPr marL="0" indent="0" eaLnBrk="1" hangingPunct="1">
              <a:spcBef>
                <a:spcPts val="1200"/>
              </a:spcBef>
              <a:buNone/>
            </a:pPr>
            <a:r>
              <a:rPr lang="en-GB" sz="2000" dirty="0" smtClean="0"/>
              <a:t>[COM4/9] - </a:t>
            </a:r>
            <a:r>
              <a:rPr lang="en-US" sz="2000" dirty="0" smtClean="0"/>
              <a:t>Facilitating implementation of Smart Africa Manifesto</a:t>
            </a:r>
          </a:p>
          <a:p>
            <a:pPr marL="0" indent="0" eaLnBrk="1" hangingPunct="1">
              <a:spcBef>
                <a:spcPts val="1200"/>
              </a:spcBef>
              <a:buNone/>
            </a:pPr>
            <a:r>
              <a:rPr lang="en-GB" sz="2000" dirty="0" smtClean="0"/>
              <a:t>[COM4/10] - </a:t>
            </a:r>
            <a:r>
              <a:rPr lang="en-US" sz="2000" dirty="0" smtClean="0"/>
              <a:t>Enhancing the standardization of Internet of Things and Smart Cities &amp; Communities for global development</a:t>
            </a:r>
          </a:p>
          <a:p>
            <a:pPr marL="0" indent="0" eaLnBrk="1" hangingPunct="1">
              <a:spcBef>
                <a:spcPts val="1200"/>
              </a:spcBef>
              <a:buNone/>
            </a:pPr>
            <a:r>
              <a:rPr lang="en-GB" sz="2000" dirty="0" smtClean="0"/>
              <a:t>[COM4/11] - </a:t>
            </a:r>
            <a:r>
              <a:rPr lang="en-US" sz="2000" dirty="0" smtClean="0"/>
              <a:t>ITU-T initiatives to raise awareness on best practices and policies related to service quality</a:t>
            </a:r>
          </a:p>
          <a:p>
            <a:pPr marL="0" indent="0" eaLnBrk="1" hangingPunct="1">
              <a:spcBef>
                <a:spcPts val="1200"/>
              </a:spcBef>
              <a:buNone/>
            </a:pPr>
            <a:r>
              <a:rPr lang="en-GB" sz="2000" dirty="0" smtClean="0"/>
              <a:t>[COM4/12] – ITU-T participation in periodic review and revision of </a:t>
            </a:r>
            <a:r>
              <a:rPr lang="en-US" sz="2000" dirty="0" smtClean="0"/>
              <a:t>ITRs</a:t>
            </a:r>
          </a:p>
          <a:p>
            <a:pPr marL="0" indent="0" eaLnBrk="1" hangingPunct="1">
              <a:spcBef>
                <a:spcPts val="1200"/>
              </a:spcBef>
              <a:buNone/>
            </a:pPr>
            <a:r>
              <a:rPr lang="en-GB" sz="2000" dirty="0" smtClean="0"/>
              <a:t>[PLEN/1] – ITU-T studies for combating counterfeit telecommunication/ICT devices</a:t>
            </a:r>
          </a:p>
          <a:p>
            <a:pPr marL="0" indent="0" eaLnBrk="1" hangingPunct="1">
              <a:spcBef>
                <a:spcPts val="1200"/>
              </a:spcBef>
              <a:buNone/>
            </a:pPr>
            <a:r>
              <a:rPr lang="en-GB" sz="2000" dirty="0"/>
              <a:t>[</a:t>
            </a:r>
            <a:r>
              <a:rPr lang="en-GB" sz="2000" dirty="0" smtClean="0"/>
              <a:t>PLEN/2] – </a:t>
            </a:r>
            <a:r>
              <a:rPr lang="en-GB" sz="2000" dirty="0"/>
              <a:t>Combating mobile telecommunication device theft </a:t>
            </a:r>
            <a:endParaRPr lang="en-GB" sz="2000" dirty="0" smtClean="0"/>
          </a:p>
          <a:p>
            <a:pPr marL="0" indent="0" eaLnBrk="1" hangingPunct="1">
              <a:spcBef>
                <a:spcPts val="1200"/>
              </a:spcBef>
              <a:buNone/>
            </a:pPr>
            <a:r>
              <a:rPr lang="en-GB" sz="2000"/>
              <a:t>[</a:t>
            </a:r>
            <a:r>
              <a:rPr lang="en-GB" sz="2000" smtClean="0"/>
              <a:t>PLEN/3] </a:t>
            </a:r>
            <a:r>
              <a:rPr lang="en-GB" sz="2000" dirty="0"/>
              <a:t>– Open </a:t>
            </a:r>
            <a:r>
              <a:rPr lang="en-GB" sz="2000" dirty="0" smtClean="0"/>
              <a:t>source in </a:t>
            </a:r>
            <a:r>
              <a:rPr lang="en-GB" sz="2000" dirty="0"/>
              <a:t>ITU-T</a:t>
            </a:r>
            <a:endParaRPr lang="en-US" sz="2000" dirty="0" smtClean="0"/>
          </a:p>
          <a:p>
            <a:pPr marL="0" indent="0" eaLnBrk="1" hangingPunct="1">
              <a:buNone/>
            </a:pPr>
            <a:endParaRPr lang="en-US" sz="3000" dirty="0" smtClean="0"/>
          </a:p>
          <a:p>
            <a:pPr marL="0" indent="0" eaLnBrk="1" hangingPunct="1">
              <a:buNone/>
            </a:pPr>
            <a:endParaRPr lang="en-US" sz="3000" dirty="0" smtClean="0"/>
          </a:p>
        </p:txBody>
      </p:sp>
      <p:sp>
        <p:nvSpPr>
          <p:cNvPr id="7172" name="Rectangle 4"/>
          <p:cNvSpPr>
            <a:spLocks noGrp="1" noChangeArrowheads="1"/>
          </p:cNvSpPr>
          <p:nvPr>
            <p:ph type="dt" sz="quarter" idx="10"/>
          </p:nvPr>
        </p:nvSpPr>
        <p:spPr>
          <a:noFill/>
        </p:spPr>
        <p:txBody>
          <a:bodyPr/>
          <a:lstStyle/>
          <a:p>
            <a:r>
              <a:rPr lang="en-US" dirty="0" err="1" smtClean="0">
                <a:solidFill>
                  <a:srgbClr val="000000"/>
                </a:solidFill>
              </a:rPr>
              <a:t>Hammamet</a:t>
            </a:r>
            <a:r>
              <a:rPr lang="en-US" dirty="0" smtClean="0">
                <a:solidFill>
                  <a:srgbClr val="000000"/>
                </a:solidFill>
              </a:rPr>
              <a:t>, 4 Nov 2016</a:t>
            </a:r>
          </a:p>
        </p:txBody>
      </p:sp>
      <p:sp>
        <p:nvSpPr>
          <p:cNvPr id="7173"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dirty="0" smtClean="0">
                <a:solidFill>
                  <a:srgbClr val="000000"/>
                </a:solidFill>
              </a:rPr>
              <a:t>SG and TSAG Leadership Tutorial</a:t>
            </a:r>
          </a:p>
        </p:txBody>
      </p:sp>
      <p:sp>
        <p:nvSpPr>
          <p:cNvPr id="7174"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5C0BD2BE-6336-45A1-83DC-CF2A564D01C7}" type="slidenum">
              <a:rPr lang="en-US" sz="1400">
                <a:solidFill>
                  <a:srgbClr val="000000"/>
                </a:solidFill>
              </a:rPr>
              <a:pPr algn="r"/>
              <a:t>8</a:t>
            </a:fld>
            <a:endParaRPr lang="en-US" sz="1400">
              <a:solidFill>
                <a:srgbClr val="000000"/>
              </a:solidFill>
            </a:endParaRPr>
          </a:p>
        </p:txBody>
      </p:sp>
    </p:spTree>
    <p:extLst>
      <p:ext uri="{BB962C8B-B14F-4D97-AF65-F5344CB8AC3E}">
        <p14:creationId xmlns:p14="http://schemas.microsoft.com/office/powerpoint/2010/main" val="2426568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042988" y="2924175"/>
            <a:ext cx="7010400" cy="1143000"/>
          </a:xfrm>
        </p:spPr>
        <p:txBody>
          <a:bodyPr/>
          <a:lstStyle/>
          <a:p>
            <a:pPr eaLnBrk="1" hangingPunct="1"/>
            <a:r>
              <a:rPr lang="en-US" smtClean="0"/>
              <a:t>New Resolutions</a:t>
            </a:r>
          </a:p>
        </p:txBody>
      </p:sp>
      <p:sp>
        <p:nvSpPr>
          <p:cNvPr id="6147" name="Rectangle 4"/>
          <p:cNvSpPr>
            <a:spLocks noGrp="1" noChangeArrowheads="1"/>
          </p:cNvSpPr>
          <p:nvPr>
            <p:ph type="dt" sz="quarter" idx="10"/>
          </p:nvPr>
        </p:nvSpPr>
        <p:spPr>
          <a:noFill/>
        </p:spPr>
        <p:txBody>
          <a:bodyPr/>
          <a:lstStyle/>
          <a:p>
            <a:r>
              <a:rPr lang="en-US" dirty="0" err="1" smtClean="0"/>
              <a:t>Hammamet</a:t>
            </a:r>
            <a:r>
              <a:rPr lang="en-US" dirty="0" smtClean="0"/>
              <a:t>, 4 Nov 2016</a:t>
            </a:r>
          </a:p>
        </p:txBody>
      </p:sp>
      <p:sp>
        <p:nvSpPr>
          <p:cNvPr id="6148" name="Footer Placeholder 11"/>
          <p:cNvSpPr>
            <a:spLocks noGrp="1"/>
          </p:cNvSpPr>
          <p:nvPr>
            <p:ph type="ftr" sz="quarter" idx="12"/>
          </p:nvPr>
        </p:nvSpPr>
        <p:spPr bwMode="auto">
          <a:xfrm>
            <a:off x="2555875" y="6308725"/>
            <a:ext cx="4105275" cy="365125"/>
          </a:xfrm>
          <a:noFill/>
          <a:ln>
            <a:miter lim="800000"/>
            <a:headEnd/>
            <a:tailEnd/>
          </a:ln>
        </p:spPr>
        <p:txBody>
          <a:bodyPr wrap="square" numCol="1" anchor="t" anchorCtr="0" compatLnSpc="1">
            <a:prstTxWarp prst="textNoShape">
              <a:avLst/>
            </a:prstTxWarp>
          </a:bodyPr>
          <a:lstStyle/>
          <a:p>
            <a:pPr algn="r"/>
            <a:r>
              <a:rPr lang="en-US" sz="1400" smtClean="0">
                <a:solidFill>
                  <a:schemeClr val="tx1"/>
                </a:solidFill>
              </a:rPr>
              <a:t>SG and TSAG Leadership Tutorial</a:t>
            </a:r>
          </a:p>
        </p:txBody>
      </p:sp>
      <p:sp>
        <p:nvSpPr>
          <p:cNvPr id="6149" name="Slide Number Placeholder 5"/>
          <p:cNvSpPr txBox="1">
            <a:spLocks/>
          </p:cNvSpPr>
          <p:nvPr/>
        </p:nvSpPr>
        <p:spPr bwMode="auto">
          <a:xfrm>
            <a:off x="8101013" y="6237288"/>
            <a:ext cx="574675" cy="431800"/>
          </a:xfrm>
          <a:prstGeom prst="rect">
            <a:avLst/>
          </a:prstGeom>
          <a:noFill/>
          <a:ln w="9525">
            <a:noFill/>
            <a:miter lim="800000"/>
            <a:headEnd/>
            <a:tailEnd/>
          </a:ln>
        </p:spPr>
        <p:txBody>
          <a:bodyPr/>
          <a:lstStyle/>
          <a:p>
            <a:pPr algn="r"/>
            <a:fld id="{8E200917-4A9D-4189-BD4F-4BE0BFB82AB3}" type="slidenum">
              <a:rPr lang="en-US" sz="1400"/>
              <a:pPr algn="r"/>
              <a:t>9</a:t>
            </a:fld>
            <a:endParaRPr lang="en-US" sz="1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TU White Background.potx" id="{9694207F-B86C-4347-AF5B-E18AD6864DC7}" vid="{B9639EA1-9A26-4D10-99CD-41579998EC69}"/>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EE71E61F7BF2045BA2E801BFAFD5B62" ma:contentTypeVersion="3" ma:contentTypeDescription="Create a new document." ma:contentTypeScope="" ma:versionID="a27d92b79c6bff67210395b1cddc7e94">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BA59357-9A78-4414-A7F8-6112B16314FC}"/>
</file>

<file path=customXml/itemProps2.xml><?xml version="1.0" encoding="utf-8"?>
<ds:datastoreItem xmlns:ds="http://schemas.openxmlformats.org/officeDocument/2006/customXml" ds:itemID="{BABDB599-3E71-48A3-8FD4-83594DC7D2D2}"/>
</file>

<file path=customXml/itemProps3.xml><?xml version="1.0" encoding="utf-8"?>
<ds:datastoreItem xmlns:ds="http://schemas.openxmlformats.org/officeDocument/2006/customXml" ds:itemID="{F6223475-E268-45E3-92D2-859C3E93FCBF}"/>
</file>

<file path=docProps/app.xml><?xml version="1.0" encoding="utf-8"?>
<Properties xmlns="http://schemas.openxmlformats.org/officeDocument/2006/extended-properties" xmlns:vt="http://schemas.openxmlformats.org/officeDocument/2006/docPropsVTypes">
  <Template>ITU-e</Template>
  <TotalTime>4311</TotalTime>
  <Words>5195</Words>
  <Application>Microsoft Office PowerPoint</Application>
  <PresentationFormat>On-screen Show (4:3)</PresentationFormat>
  <Paragraphs>754</Paragraphs>
  <Slides>65</Slides>
  <Notes>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65</vt:i4>
      </vt:variant>
    </vt:vector>
  </HeadingPairs>
  <TitlesOfParts>
    <vt:vector size="76" baseType="lpstr">
      <vt:lpstr>SimSun</vt:lpstr>
      <vt:lpstr>SimSun</vt:lpstr>
      <vt:lpstr>Univers</vt:lpstr>
      <vt:lpstr>ZapfDingbats BT</vt:lpstr>
      <vt:lpstr>Arial</vt:lpstr>
      <vt:lpstr>Calibri</vt:lpstr>
      <vt:lpstr>Times New Roman</vt:lpstr>
      <vt:lpstr>Verdana</vt:lpstr>
      <vt:lpstr>ITU-e</vt:lpstr>
      <vt:lpstr>1_ITU-e</vt:lpstr>
      <vt:lpstr>Office Theme</vt:lpstr>
      <vt:lpstr>​Summary of Significant Changes in WTSA-16  - What’s new</vt:lpstr>
      <vt:lpstr>Overview</vt:lpstr>
      <vt:lpstr>WTSA Resolutions in force</vt:lpstr>
      <vt:lpstr>Suppressed Resolutions </vt:lpstr>
      <vt:lpstr>Resolutions/Opinion unchanged </vt:lpstr>
      <vt:lpstr>WTSA Resolutions with editorial modifications only</vt:lpstr>
      <vt:lpstr>New Resolutions</vt:lpstr>
      <vt:lpstr>New Resolutions</vt:lpstr>
      <vt:lpstr>New Resolutions</vt:lpstr>
      <vt:lpstr>[COM3/1] – Evaluation of the implementation of WTSA Resolutions</vt:lpstr>
      <vt:lpstr>[COM4/1] – Standardization work in ITU-T for cloud based event data technology</vt:lpstr>
      <vt:lpstr>[COM4/2] – Studies concerning protection of users of telecommunication/ICT services</vt:lpstr>
      <vt:lpstr>[COM4/3] – Enhancing non-radio aspects related standardization activities in ITU-T on international mobile telecommunications</vt:lpstr>
      <vt:lpstr>[COM4/4] – International mobile roaming (IMR)</vt:lpstr>
      <vt:lpstr>[COM4/5] – Enhancing access to an electronic repository of information on numbering plans published by ITU-T</vt:lpstr>
      <vt:lpstr>[COM4/6] – Interconnection of 4G, IMT-2020 networks and beyond</vt:lpstr>
      <vt:lpstr>[COM4/7] – Promoting the use of ICTs to bridge the financial inclusion gap</vt:lpstr>
      <vt:lpstr>[COM4/7] – Promoting the use of ICTs to bridge the financial inclusion gap continue</vt:lpstr>
      <vt:lpstr>[COM4/8] – Strengthening and diversifying ITU-T resources </vt:lpstr>
      <vt:lpstr>[COM4/9] – Facilitating implementation of Smart Africa Manifesto</vt:lpstr>
      <vt:lpstr>[COM4/10] – Enhancing the standardization of Internet of Things and Smart Cities &amp; Communities for global development</vt:lpstr>
      <vt:lpstr>[COM4/11] – ITU-T initiatives to raise awareness on best practices and policies related to service quality </vt:lpstr>
      <vt:lpstr>[COM4/12] – ITU-T Participation in periodic review and revision of ITRs</vt:lpstr>
      <vt:lpstr>[PLEN/1] – ITU-T studies for combating counterfeit telecommunication/ICT devices</vt:lpstr>
      <vt:lpstr>[PLEN/2] – Combating mobile telecommunication device theft </vt:lpstr>
      <vt:lpstr>[PLEN/3] – Open Source in ITU-T</vt:lpstr>
      <vt:lpstr>Modified Resolutions</vt:lpstr>
      <vt:lpstr>Resolution 1  - Rules of procedure of ITU-T</vt:lpstr>
      <vt:lpstr>Resolution 2 - Study Group responsibility and mandates</vt:lpstr>
      <vt:lpstr>Resolution 2 - Study Group responsibility and mandates - continued</vt:lpstr>
      <vt:lpstr>Resolution 7 - Collaboration with the International Organization for Standardization (ISO) and the International Electrotechnical Commission (IEC)</vt:lpstr>
      <vt:lpstr>Resolution 11 – Collaboration UPU</vt:lpstr>
      <vt:lpstr>Resolution 18 – Coordination/cooperation of all 3 ITU Sectors</vt:lpstr>
      <vt:lpstr>Resolution 22 - Authorization for TSAG  to act between WTSAs</vt:lpstr>
      <vt:lpstr>Resolution 29 – Alternative calling procedures on international telecommunication networks</vt:lpstr>
      <vt:lpstr>Resolution 32 – Strengthening electronic working methods for the work of ITU‑T</vt:lpstr>
      <vt:lpstr>Resolution 35 – Appointment and maximum term of office for chairmen and vice‑chairmen of ITU‑T SGs and of TSAG</vt:lpstr>
      <vt:lpstr>Resolution 44 – Bridging the standardization gap between developing and developed countries</vt:lpstr>
      <vt:lpstr>Resolution 45 – Effective coordination of standardization work across study groups in ITU‑T and the role of TSAG</vt:lpstr>
      <vt:lpstr>Resolution 50 – Cybersecurity</vt:lpstr>
      <vt:lpstr>Resolution 52 – Countering and combating spam</vt:lpstr>
      <vt:lpstr>Resolution 55 – Promoting gender equality in ITU-T activities</vt:lpstr>
      <vt:lpstr>Resolution 55 – continued</vt:lpstr>
      <vt:lpstr>Resolution 64 – IP address allocation and facilitating the transition to and deployment of IPv6</vt:lpstr>
      <vt:lpstr>Resolution 65 – Calling party number delivery, calling line identification and origin identification</vt:lpstr>
      <vt:lpstr>Resolution 67 – Use in ITU-T of the languages of the Union on an equal footing</vt:lpstr>
      <vt:lpstr>Resolution 68 – Evolving role of industry in ITU-T</vt:lpstr>
      <vt:lpstr>Resolution 70 – Telecommunication/ information and communication technology accessibility for persons with disabilities </vt:lpstr>
      <vt:lpstr>Resolution 70 – continued</vt:lpstr>
      <vt:lpstr>Resolution 72 – Measurement concerns related to human exposure to electromagnetic fields</vt:lpstr>
      <vt:lpstr>Resolution 72 – EMF continued</vt:lpstr>
      <vt:lpstr>Resolution 73 – Information and communication technologies, environment and climate change</vt:lpstr>
      <vt:lpstr>Resolution 73 – Information and communication technologies, environment and climate change - continued</vt:lpstr>
      <vt:lpstr>  Resolution 75 – ITU-T's contribution in implementing WSIS outcomes, taking into account the 2030 Agenda for Sustainable Development</vt:lpstr>
      <vt:lpstr>Resolution 76 –  Studies related to conformance and interoperability testing, assistance to developing countries, and a possible future ITU Mark programme</vt:lpstr>
      <vt:lpstr>Resolution 76 – continued</vt:lpstr>
      <vt:lpstr>Resolution 77 – Software defined networking</vt:lpstr>
      <vt:lpstr>Resolution 80 -  Acknowledging involvement in ITU-T</vt:lpstr>
      <vt:lpstr>Modified ITU-T A-series Recommendations</vt:lpstr>
      <vt:lpstr>Rec. ITU-T A.1 – Working methods for study groups of the ITU Telecommunication Standardization Sector (ITU‑T)</vt:lpstr>
      <vt:lpstr>Recommendation ITU‑T A.12 – Identification and layout of ITU-T Recommendations</vt:lpstr>
      <vt:lpstr>Summary</vt:lpstr>
      <vt:lpstr>Evolution of WTSA Resolutions (1993-2012)</vt:lpstr>
      <vt:lpstr>Evolution of WTSA Resolutions (1993-2016)</vt:lpstr>
      <vt:lpstr>WTSA Action Plan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Author</cp:lastModifiedBy>
  <cp:revision>672</cp:revision>
  <cp:lastPrinted>2013-01-03T13:37:37Z</cp:lastPrinted>
  <dcterms:created xsi:type="dcterms:W3CDTF">2007-02-20T15:47:31Z</dcterms:created>
  <dcterms:modified xsi:type="dcterms:W3CDTF">2016-11-04T14:21:00Z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0x0101007EE71E61F7BF2045BA2E801BFAFD5B62</vt:lpwstr>
  </property>
</Properties>
</file>