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6" r:id="rId5"/>
    <p:sldId id="276" r:id="rId6"/>
    <p:sldId id="286" r:id="rId7"/>
    <p:sldId id="291" r:id="rId8"/>
    <p:sldId id="287" r:id="rId9"/>
    <p:sldId id="289" r:id="rId10"/>
    <p:sldId id="273" r:id="rId11"/>
    <p:sldId id="292" r:id="rId12"/>
    <p:sldId id="290" r:id="rId13"/>
    <p:sldId id="267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ão Campos-Neto" initials="TSB" lastIdx="2" clrIdx="0">
    <p:extLst>
      <p:ext uri="{19B8F6BF-5375-455C-9EA6-DF929625EA0E}">
        <p15:presenceInfo xmlns:p15="http://schemas.microsoft.com/office/powerpoint/2012/main" userId="Simão Campos-Neto" providerId="None"/>
      </p:ext>
    </p:extLst>
  </p:cmAuthor>
  <p:cmAuthor id="2" name="Janin" initials="PJ" lastIdx="6" clrIdx="1">
    <p:extLst>
      <p:ext uri="{19B8F6BF-5375-455C-9EA6-DF929625EA0E}">
        <p15:presenceInfo xmlns:p15="http://schemas.microsoft.com/office/powerpoint/2012/main" userId="Janin" providerId="None"/>
      </p:ext>
    </p:extLst>
  </p:cmAuthor>
  <p:cmAuthor id="3" name="Clark, Robert" initials="RC" lastIdx="1" clrIdx="2">
    <p:extLst>
      <p:ext uri="{19B8F6BF-5375-455C-9EA6-DF929625EA0E}">
        <p15:presenceInfo xmlns:p15="http://schemas.microsoft.com/office/powerpoint/2012/main" userId="Clark, Rob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7" autoAdjust="0"/>
    <p:restoredTop sz="94653"/>
  </p:normalViewPr>
  <p:slideViewPr>
    <p:cSldViewPr snapToGrid="0" snapToObjects="1" showGuides="1">
      <p:cViewPr varScale="1">
        <p:scale>
          <a:sx n="106" d="100"/>
          <a:sy n="106" d="100"/>
        </p:scale>
        <p:origin x="184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A0CE5-7A4B-41CA-9402-FCD31C99DBC4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C8F26-8004-49EC-90DD-BFDA15F78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542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FB59E-BCA9-4769-A21A-F271A6D00678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B9568-8619-41C4-B8F5-FB5348F679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666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5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ly blank no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1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30200" y="414867"/>
            <a:ext cx="8449733" cy="52662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0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obert.clark@itu.in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tu.int/net4/Proposals/CPI/WTSA16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wtsa-doc@itu.int" TargetMode="External"/><Relationship Id="rId2" Type="http://schemas.openxmlformats.org/officeDocument/2006/relationships/hyperlink" Target="mailto:robert.clark@itu.int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itu.int/online/mm/scripts/account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7860" y="1551007"/>
            <a:ext cx="8621162" cy="1470025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WTSA-16</a:t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Conference </a:t>
            </a:r>
            <a:r>
              <a:rPr lang="en-US" sz="4000" dirty="0" smtClean="0">
                <a:solidFill>
                  <a:srgbClr val="0070C0"/>
                </a:solidFill>
              </a:rPr>
              <a:t>Proposals Interface </a:t>
            </a:r>
            <a:r>
              <a:rPr lang="en-US" sz="4000" dirty="0">
                <a:solidFill>
                  <a:srgbClr val="0070C0"/>
                </a:solidFill>
              </a:rPr>
              <a:t>(CPI</a:t>
            </a:r>
            <a:r>
              <a:rPr lang="en-US" sz="4000" dirty="0" smtClean="0">
                <a:solidFill>
                  <a:srgbClr val="0070C0"/>
                </a:solidFill>
              </a:rPr>
              <a:t>)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654533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3200" b="0" dirty="0">
                <a:solidFill>
                  <a:srgbClr val="0070C0"/>
                </a:solidFill>
              </a:rPr>
              <a:t>CITEL preparatory meeting, 18 May </a:t>
            </a:r>
            <a:r>
              <a:rPr lang="en-US" sz="3200" b="0" dirty="0" smtClean="0">
                <a:solidFill>
                  <a:srgbClr val="0070C0"/>
                </a:solidFill>
              </a:rPr>
              <a:t>2016</a:t>
            </a:r>
          </a:p>
          <a:p>
            <a:endParaRPr lang="en-US" sz="3200" b="0" dirty="0">
              <a:solidFill>
                <a:srgbClr val="558ED5"/>
              </a:solidFill>
            </a:endParaRPr>
          </a:p>
          <a:p>
            <a:r>
              <a:rPr lang="en-US" sz="2400" b="0" dirty="0" smtClean="0">
                <a:solidFill>
                  <a:srgbClr val="0070C0"/>
                </a:solidFill>
              </a:rPr>
              <a:t>Rob Clark</a:t>
            </a:r>
          </a:p>
          <a:p>
            <a:r>
              <a:rPr lang="en-US" sz="2400" b="0" dirty="0" smtClean="0">
                <a:solidFill>
                  <a:srgbClr val="0070C0"/>
                </a:solidFill>
              </a:rPr>
              <a:t>ITU-T Study Groups Department</a:t>
            </a:r>
            <a:r>
              <a:rPr lang="en-US" sz="2400" b="0" dirty="0">
                <a:solidFill>
                  <a:srgbClr val="0070C0"/>
                </a:solidFill>
              </a:rPr>
              <a:t/>
            </a:r>
            <a:br>
              <a:rPr lang="en-US" sz="2400" b="0" dirty="0">
                <a:solidFill>
                  <a:srgbClr val="0070C0"/>
                </a:solidFill>
              </a:rPr>
            </a:br>
            <a:r>
              <a:rPr lang="en-US" sz="2400" b="0" dirty="0" smtClean="0">
                <a:solidFill>
                  <a:srgbClr val="0070C0"/>
                </a:solidFill>
              </a:rPr>
              <a:t>(</a:t>
            </a:r>
            <a:r>
              <a:rPr lang="en-US" sz="2400" b="0" dirty="0" smtClean="0">
                <a:solidFill>
                  <a:srgbClr val="0070C0"/>
                </a:solidFill>
                <a:hlinkClick r:id="rId2"/>
              </a:rPr>
              <a:t>robert.clark@itu.int</a:t>
            </a:r>
            <a:r>
              <a:rPr lang="en-US" sz="2400" b="0" dirty="0" smtClean="0">
                <a:solidFill>
                  <a:srgbClr val="0070C0"/>
                </a:solidFill>
              </a:rPr>
              <a:t>)</a:t>
            </a:r>
            <a:r>
              <a:rPr lang="en-US" sz="3200" b="0" dirty="0" smtClean="0">
                <a:solidFill>
                  <a:srgbClr val="0070C0"/>
                </a:solidFill>
              </a:rPr>
              <a:t/>
            </a:r>
            <a:br>
              <a:rPr lang="en-US" sz="3200" b="0" dirty="0" smtClean="0">
                <a:solidFill>
                  <a:srgbClr val="0070C0"/>
                </a:solidFill>
              </a:rPr>
            </a:br>
            <a:endParaRPr lang="en-US" sz="3200" b="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20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CPI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Live demo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7567" y="4599656"/>
            <a:ext cx="5988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hlinkClick r:id="rId2"/>
              </a:rPr>
              <a:t>https://www.itu.int/net4/Proposals/CPI/WTSA16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3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685800" y="953482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Thank you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Any questions?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sz="2800" b="0" dirty="0">
                <a:solidFill>
                  <a:srgbClr val="0070C0"/>
                </a:solidFill>
              </a:rPr>
              <a:t>Rob Clark</a:t>
            </a:r>
          </a:p>
          <a:p>
            <a:r>
              <a:rPr lang="en-US" sz="2800" b="0" dirty="0">
                <a:solidFill>
                  <a:srgbClr val="0070C0"/>
                </a:solidFill>
              </a:rPr>
              <a:t>ITU-T Study Groups Department</a:t>
            </a:r>
            <a:br>
              <a:rPr lang="en-US" sz="2800" b="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rgbClr val="0070C0"/>
                </a:solidFill>
              </a:rPr>
              <a:t>(</a:t>
            </a:r>
            <a:r>
              <a:rPr lang="en-US" sz="2800" b="0" dirty="0">
                <a:solidFill>
                  <a:srgbClr val="0070C0"/>
                </a:solidFill>
                <a:hlinkClick r:id="rId2"/>
              </a:rPr>
              <a:t>robert.clark@itu.int</a:t>
            </a:r>
            <a:r>
              <a:rPr lang="en-US" sz="2800" b="0" dirty="0" smtClean="0">
                <a:solidFill>
                  <a:srgbClr val="0070C0"/>
                </a:solidFill>
              </a:rPr>
              <a:t>)</a:t>
            </a:r>
            <a:br>
              <a:rPr lang="en-US" sz="2800" b="0" dirty="0" smtClean="0">
                <a:solidFill>
                  <a:srgbClr val="0070C0"/>
                </a:solidFill>
              </a:rPr>
            </a:br>
            <a:endParaRPr lang="en-US" sz="2800" b="0" dirty="0" smtClean="0">
              <a:solidFill>
                <a:srgbClr val="0070C0"/>
              </a:solidFill>
            </a:endParaRPr>
          </a:p>
          <a:p>
            <a:r>
              <a:rPr lang="en-US" sz="2800" b="0" dirty="0" smtClean="0">
                <a:solidFill>
                  <a:srgbClr val="0070C0"/>
                </a:solidFill>
              </a:rPr>
              <a:t>WTSA-16 Secretariat</a:t>
            </a:r>
            <a:r>
              <a:rPr lang="en-US" sz="2800" b="0" dirty="0">
                <a:solidFill>
                  <a:srgbClr val="0070C0"/>
                </a:solidFill>
              </a:rPr>
              <a:t>: </a:t>
            </a:r>
            <a:r>
              <a:rPr lang="en-US" sz="2800" b="0" dirty="0" smtClean="0">
                <a:solidFill>
                  <a:srgbClr val="0070C0"/>
                </a:solidFill>
                <a:hlinkClick r:id="rId3"/>
              </a:rPr>
              <a:t>wtsa-doc@itu.int</a:t>
            </a:r>
            <a:r>
              <a:rPr lang="en-US" sz="2800" b="0" dirty="0" smtClean="0">
                <a:solidFill>
                  <a:srgbClr val="0070C0"/>
                </a:solidFill>
              </a:rPr>
              <a:t>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5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20799" y="769798"/>
            <a:ext cx="7772400" cy="85822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CPI overview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800" y="3520701"/>
            <a:ext cx="7772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/>
              <a:t>The Conference Proposals Interface (CPI):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Web-based tool for preparing/submitting proposals to WTSA-16.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Creates formatted proposals in any of the six official UN languages</a:t>
            </a:r>
            <a:r>
              <a:rPr lang="en-GB" sz="2000" dirty="0" smtClean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Ensures that the authoritative in-force provisions are used as the basis for proposals.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641" y="2053863"/>
            <a:ext cx="4938100" cy="14437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0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learnquest.com/assets/images/web-based-trai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9" y="2440893"/>
            <a:ext cx="1328406" cy="9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51114" y="2339487"/>
            <a:ext cx="3095778" cy="2485504"/>
            <a:chOff x="2102662" y="2378933"/>
            <a:chExt cx="3095778" cy="2485504"/>
          </a:xfrm>
          <a:effectLst/>
        </p:grpSpPr>
        <p:sp>
          <p:nvSpPr>
            <p:cNvPr id="11" name="Rounded Rectangle 10"/>
            <p:cNvSpPr/>
            <p:nvPr/>
          </p:nvSpPr>
          <p:spPr>
            <a:xfrm>
              <a:off x="2147927" y="2378933"/>
              <a:ext cx="3050513" cy="2485504"/>
            </a:xfrm>
            <a:prstGeom prst="roundRect">
              <a:avLst/>
            </a:prstGeom>
            <a:noFill/>
            <a:ln w="19050"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102662" y="2378933"/>
              <a:ext cx="2988905" cy="2240433"/>
              <a:chOff x="2046654" y="1832901"/>
              <a:chExt cx="2988905" cy="224043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776079" y="1832901"/>
                <a:ext cx="1259480" cy="2240433"/>
                <a:chOff x="566351" y="1611295"/>
                <a:chExt cx="1259480" cy="2240433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6351" y="2134256"/>
                  <a:ext cx="1259480" cy="1717472"/>
                </a:xfrm>
                <a:prstGeom prst="rect">
                  <a:avLst/>
                </a:prstGeom>
              </p:spPr>
            </p:pic>
            <p:sp>
              <p:nvSpPr>
                <p:cNvPr id="3" name="TextBox 2"/>
                <p:cNvSpPr txBox="1"/>
                <p:nvPr/>
              </p:nvSpPr>
              <p:spPr>
                <a:xfrm>
                  <a:off x="711523" y="1611295"/>
                  <a:ext cx="94519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 smtClean="0"/>
                    <a:t>WTSA-12</a:t>
                  </a:r>
                  <a:br>
                    <a:rPr lang="en-US" sz="1200" dirty="0" smtClean="0"/>
                  </a:br>
                  <a:r>
                    <a:rPr lang="en-US" sz="1200" dirty="0" smtClean="0"/>
                    <a:t>proceedings</a:t>
                  </a:r>
                  <a:endParaRPr lang="en-GB" sz="1200" dirty="0"/>
                </a:p>
              </p:txBody>
            </p:sp>
          </p:grpSp>
          <p:sp>
            <p:nvSpPr>
              <p:cNvPr id="5" name="TextBox 4"/>
              <p:cNvSpPr txBox="1"/>
              <p:nvPr/>
            </p:nvSpPr>
            <p:spPr>
              <a:xfrm>
                <a:off x="2046654" y="3094581"/>
                <a:ext cx="115159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Modifications</a:t>
                </a:r>
                <a:br>
                  <a:rPr lang="en-US" sz="1200" dirty="0" smtClean="0"/>
                </a:br>
                <a:r>
                  <a:rPr lang="en-US" sz="1200" dirty="0" smtClean="0"/>
                  <a:t>since WTSA-12</a:t>
                </a:r>
                <a:br>
                  <a:rPr lang="en-US" sz="1200" dirty="0" smtClean="0"/>
                </a:br>
                <a:r>
                  <a:rPr lang="en-US" sz="1200" dirty="0" smtClean="0"/>
                  <a:t>(e.g., updated</a:t>
                </a:r>
                <a:br>
                  <a:rPr lang="en-US" sz="1200" dirty="0" smtClean="0"/>
                </a:br>
                <a:r>
                  <a:rPr lang="en-US" sz="1200" dirty="0" smtClean="0"/>
                  <a:t>Res.2, A.5, etc.)</a:t>
                </a:r>
                <a:endParaRPr lang="en-GB" sz="1200" dirty="0"/>
              </a:p>
            </p:txBody>
          </p:sp>
        </p:grpSp>
      </p:grpSp>
      <p:sp>
        <p:nvSpPr>
          <p:cNvPr id="15" name="Title 3"/>
          <p:cNvSpPr txBox="1">
            <a:spLocks/>
          </p:cNvSpPr>
          <p:nvPr/>
        </p:nvSpPr>
        <p:spPr>
          <a:xfrm>
            <a:off x="549348" y="398323"/>
            <a:ext cx="8104794" cy="858224"/>
          </a:xfrm>
          <a:prstGeom prst="rect">
            <a:avLst/>
          </a:prstGeom>
          <a:effectLst/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Preparing &amp; submitting proposals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using CPI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4390" y="7638872"/>
            <a:ext cx="7493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Baseline texts</a:t>
            </a:r>
          </a:p>
          <a:p>
            <a:pPr algn="ctr"/>
            <a:r>
              <a:rPr lang="en-US" sz="1200" dirty="0" smtClean="0"/>
              <a:t>Baseline texts will be available to delegates from June 2016 through the Conference Proposals Interface (CPI) website.</a:t>
            </a:r>
          </a:p>
          <a:p>
            <a:pPr algn="ctr"/>
            <a:r>
              <a:rPr lang="en-US" sz="1200" dirty="0" smtClean="0"/>
              <a:t>These baseline texts should be used as the starting point for all suggested changes.</a:t>
            </a:r>
            <a:endParaRPr lang="en-GB" sz="1200" dirty="0"/>
          </a:p>
        </p:txBody>
      </p:sp>
      <p:grpSp>
        <p:nvGrpSpPr>
          <p:cNvPr id="7" name="Group 6"/>
          <p:cNvGrpSpPr/>
          <p:nvPr/>
        </p:nvGrpSpPr>
        <p:grpSpPr>
          <a:xfrm>
            <a:off x="3546892" y="2235077"/>
            <a:ext cx="2335584" cy="2513218"/>
            <a:chOff x="3546892" y="2311277"/>
            <a:chExt cx="2335584" cy="2513218"/>
          </a:xfrm>
        </p:grpSpPr>
        <p:pic>
          <p:nvPicPr>
            <p:cNvPr id="1030" name="Picture 6" descr="http://images.all-free-download.com/images/graphicthumb/different_magnifying_glass_design_vector_set_52254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4933" y="3854687"/>
              <a:ext cx="772793" cy="7359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3684344" y="2668588"/>
              <a:ext cx="832728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/>
                <a:t>Create a</a:t>
              </a:r>
              <a:br>
                <a:rPr lang="en-US" sz="1200" dirty="0" smtClean="0"/>
              </a:br>
              <a:r>
                <a:rPr lang="en-US" sz="1200" dirty="0" smtClean="0"/>
                <a:t>“skeleton”</a:t>
              </a:r>
              <a:endParaRPr lang="en-GB" dirty="0"/>
            </a:p>
          </p:txBody>
        </p:sp>
        <p:cxnSp>
          <p:nvCxnSpPr>
            <p:cNvPr id="20" name="Straight Arrow Connector 19"/>
            <p:cNvCxnSpPr>
              <a:stCxn id="11" idx="3"/>
            </p:cNvCxnSpPr>
            <p:nvPr/>
          </p:nvCxnSpPr>
          <p:spPr>
            <a:xfrm>
              <a:off x="3546892" y="3582239"/>
              <a:ext cx="746528" cy="0"/>
            </a:xfrm>
            <a:prstGeom prst="straightConnector1">
              <a:avLst/>
            </a:prstGeom>
            <a:ln w="47625"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7714" y="3123637"/>
              <a:ext cx="1093630" cy="1069604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3934655" y="2311277"/>
              <a:ext cx="321218" cy="338554"/>
              <a:chOff x="1833754" y="2475035"/>
              <a:chExt cx="321218" cy="338554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1833754" y="2483703"/>
                <a:ext cx="321218" cy="32121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849932" y="2475035"/>
                <a:ext cx="288862" cy="338554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 smtClean="0"/>
                  <a:t>1</a:t>
                </a:r>
                <a:endParaRPr lang="en-GB" sz="2400" b="1" dirty="0"/>
              </a:p>
            </p:txBody>
          </p:sp>
        </p:grpSp>
        <p:sp>
          <p:nvSpPr>
            <p:cNvPr id="64" name="Rectangle 63"/>
            <p:cNvSpPr/>
            <p:nvPr/>
          </p:nvSpPr>
          <p:spPr>
            <a:xfrm>
              <a:off x="3944893" y="4239720"/>
              <a:ext cx="1937583" cy="58477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/>
                <a:t>“Skeleton”</a:t>
              </a:r>
              <a:br>
                <a:rPr lang="en-US" sz="1600" b="1" dirty="0" smtClean="0"/>
              </a:br>
              <a:r>
                <a:rPr lang="en-US" sz="1600" b="1" dirty="0" smtClean="0"/>
                <a:t>(selected provisions)</a:t>
              </a:r>
              <a:endParaRPr lang="en-GB" sz="24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08413" y="2235077"/>
            <a:ext cx="2039352" cy="2266997"/>
            <a:chOff x="5008413" y="2311277"/>
            <a:chExt cx="2039352" cy="2266997"/>
          </a:xfrm>
        </p:grpSpPr>
        <p:grpSp>
          <p:nvGrpSpPr>
            <p:cNvPr id="18" name="Group 17"/>
            <p:cNvGrpSpPr/>
            <p:nvPr/>
          </p:nvGrpSpPr>
          <p:grpSpPr>
            <a:xfrm>
              <a:off x="5944233" y="3122878"/>
              <a:ext cx="1095182" cy="1071122"/>
              <a:chOff x="6396721" y="3503990"/>
              <a:chExt cx="885081" cy="865638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6721" y="3503990"/>
                <a:ext cx="885081" cy="865638"/>
              </a:xfrm>
              <a:prstGeom prst="rect">
                <a:avLst/>
              </a:prstGeom>
            </p:spPr>
          </p:pic>
          <p:cxnSp>
            <p:nvCxnSpPr>
              <p:cNvPr id="13" name="Straight Connector 12"/>
              <p:cNvCxnSpPr/>
              <p:nvPr/>
            </p:nvCxnSpPr>
            <p:spPr>
              <a:xfrm>
                <a:off x="6915150" y="3952588"/>
                <a:ext cx="181151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6733999" y="4128800"/>
                <a:ext cx="181151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6984206" y="4238338"/>
                <a:ext cx="181151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6943812" y="4015784"/>
                <a:ext cx="181151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6689018" y="4239334"/>
                <a:ext cx="181151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53" name="Rectangle 52"/>
            <p:cNvSpPr/>
            <p:nvPr/>
          </p:nvSpPr>
          <p:spPr>
            <a:xfrm>
              <a:off x="5008413" y="2668588"/>
              <a:ext cx="1309525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/>
                <a:t>Indicate proposed</a:t>
              </a:r>
              <a:br>
                <a:rPr lang="en-US" sz="1200" dirty="0" smtClean="0"/>
              </a:br>
              <a:r>
                <a:rPr lang="en-US" sz="1200" dirty="0" smtClean="0"/>
                <a:t>changes</a:t>
              </a:r>
              <a:endParaRPr lang="en-GB" dirty="0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5375637" y="3658439"/>
              <a:ext cx="575078" cy="0"/>
            </a:xfrm>
            <a:prstGeom prst="straightConnector1">
              <a:avLst/>
            </a:prstGeom>
            <a:ln w="47625"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5502566" y="2311277"/>
              <a:ext cx="321218" cy="338554"/>
              <a:chOff x="1833754" y="2475035"/>
              <a:chExt cx="321218" cy="338554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833754" y="2483703"/>
                <a:ext cx="321218" cy="32121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849932" y="2475035"/>
                <a:ext cx="288862" cy="338554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 smtClean="0"/>
                  <a:t>2</a:t>
                </a:r>
                <a:endParaRPr lang="en-GB" sz="2400" b="1" dirty="0"/>
              </a:p>
            </p:txBody>
          </p:sp>
        </p:grpSp>
        <p:sp>
          <p:nvSpPr>
            <p:cNvPr id="65" name="Rectangle 64"/>
            <p:cNvSpPr/>
            <p:nvPr/>
          </p:nvSpPr>
          <p:spPr>
            <a:xfrm>
              <a:off x="6118600" y="4239720"/>
              <a:ext cx="929165" cy="338554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/>
                <a:t>Proposal</a:t>
              </a:r>
              <a:endParaRPr lang="en-GB" sz="2000" b="1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151339" y="4908920"/>
            <a:ext cx="3784049" cy="83099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Reference text to be used (</a:t>
            </a:r>
            <a:r>
              <a:rPr lang="en-US" sz="1600" b="1" i="1" dirty="0" smtClean="0"/>
              <a:t>provisions</a:t>
            </a:r>
            <a:r>
              <a:rPr lang="en-US" sz="1600" b="1" dirty="0" smtClean="0"/>
              <a:t>):</a:t>
            </a:r>
            <a:br>
              <a:rPr lang="en-US" sz="1600" b="1" dirty="0" smtClean="0"/>
            </a:br>
            <a:r>
              <a:rPr lang="en-US" sz="1600" b="1" dirty="0" smtClean="0"/>
              <a:t>Resolutions, Recommendations, Opinions;</a:t>
            </a:r>
            <a:br>
              <a:rPr lang="en-US" sz="1600" b="1" dirty="0" smtClean="0"/>
            </a:br>
            <a:r>
              <a:rPr lang="en-US" sz="1600" b="1" dirty="0" smtClean="0"/>
              <a:t>Questions</a:t>
            </a:r>
            <a:endParaRPr lang="en-GB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6729637" y="2235077"/>
            <a:ext cx="2050803" cy="2266997"/>
            <a:chOff x="6729637" y="2311277"/>
            <a:chExt cx="2050803" cy="2266997"/>
          </a:xfrm>
        </p:grpSpPr>
        <p:pic>
          <p:nvPicPr>
            <p:cNvPr id="1026" name="Picture 2" descr="http://www.itu.int/en/history/ImagesITUlogo/2011-ITU-logo-official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4155" y="3015246"/>
              <a:ext cx="1146285" cy="128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54"/>
            <p:cNvSpPr/>
            <p:nvPr/>
          </p:nvSpPr>
          <p:spPr>
            <a:xfrm>
              <a:off x="6729637" y="2668588"/>
              <a:ext cx="1204882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/>
                <a:t>Submit proposal</a:t>
              </a:r>
              <a:br>
                <a:rPr lang="en-US" sz="1200" dirty="0" smtClean="0"/>
              </a:br>
              <a:r>
                <a:rPr lang="en-US" sz="1200" dirty="0" smtClean="0"/>
                <a:t>to WTSA-16</a:t>
              </a:r>
              <a:endParaRPr lang="en-GB" dirty="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7032932" y="3658439"/>
              <a:ext cx="575078" cy="0"/>
            </a:xfrm>
            <a:prstGeom prst="straightConnector1">
              <a:avLst/>
            </a:prstGeom>
            <a:ln w="47625"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7167318" y="2311277"/>
              <a:ext cx="321218" cy="338554"/>
              <a:chOff x="1833754" y="2475035"/>
              <a:chExt cx="321218" cy="338554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1833754" y="2483703"/>
                <a:ext cx="321218" cy="32121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849932" y="2475035"/>
                <a:ext cx="288862" cy="338554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/>
                  <a:t>3</a:t>
                </a:r>
                <a:endParaRPr lang="en-GB" sz="2400" b="1" dirty="0"/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7698638" y="4239720"/>
              <a:ext cx="961803" cy="338554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/>
                <a:t>WTSA-16</a:t>
              </a:r>
              <a:endParaRPr lang="en-GB" sz="2000" b="1" dirty="0"/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1553726" y="3891101"/>
            <a:ext cx="623201" cy="251127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4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20799" y="398323"/>
            <a:ext cx="7772400" cy="85822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Types of change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799" y="1603148"/>
            <a:ext cx="77304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MOD</a:t>
            </a:r>
            <a:r>
              <a:rPr lang="en-GB" sz="2000" dirty="0">
                <a:solidFill>
                  <a:prstClr val="black"/>
                </a:solidFill>
              </a:rPr>
              <a:t>: </a:t>
            </a:r>
            <a:r>
              <a:rPr lang="en-US" sz="2000" dirty="0">
                <a:solidFill>
                  <a:prstClr val="black"/>
                </a:solidFill>
              </a:rPr>
              <a:t>Proposal to modify existing provision(s) (</a:t>
            </a:r>
            <a:r>
              <a:rPr lang="en-US" sz="2000" i="1" dirty="0">
                <a:solidFill>
                  <a:prstClr val="black"/>
                </a:solidFill>
              </a:rPr>
              <a:t>use</a:t>
            </a:r>
            <a:r>
              <a:rPr lang="en-US" sz="2000" dirty="0">
                <a:solidFill>
                  <a:prstClr val="black"/>
                </a:solidFill>
              </a:rPr>
              <a:t> "track changes").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E.g., addition, deletion or replacement of words or figures</a:t>
            </a:r>
            <a:r>
              <a:rPr lang="en-GB" sz="2000" dirty="0">
                <a:solidFill>
                  <a:prstClr val="black"/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ADD</a:t>
            </a:r>
            <a:r>
              <a:rPr lang="en-GB" sz="2000" dirty="0">
                <a:solidFill>
                  <a:prstClr val="black"/>
                </a:solidFill>
              </a:rPr>
              <a:t>: </a:t>
            </a:r>
            <a:r>
              <a:rPr lang="en-US" sz="2000" dirty="0">
                <a:solidFill>
                  <a:prstClr val="black"/>
                </a:solidFill>
              </a:rPr>
              <a:t>Proposal to add a new provision, i.e., a draft new WTSA Resolution, A-series Recommendation or Opinion (</a:t>
            </a:r>
            <a:r>
              <a:rPr lang="en-US" sz="2000" i="1" dirty="0">
                <a:solidFill>
                  <a:prstClr val="black"/>
                </a:solidFill>
              </a:rPr>
              <a:t>do not use </a:t>
            </a:r>
            <a:r>
              <a:rPr lang="en-US" sz="2000" dirty="0">
                <a:solidFill>
                  <a:prstClr val="black"/>
                </a:solidFill>
              </a:rPr>
              <a:t>"track changes</a:t>
            </a:r>
            <a:r>
              <a:rPr lang="en-GB" sz="2000" dirty="0">
                <a:solidFill>
                  <a:prstClr val="black"/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SUP</a:t>
            </a:r>
            <a:r>
              <a:rPr lang="en-GB" sz="2000" dirty="0">
                <a:solidFill>
                  <a:prstClr val="black"/>
                </a:solidFill>
              </a:rPr>
              <a:t>: </a:t>
            </a:r>
            <a:r>
              <a:rPr lang="en-US" sz="2000" dirty="0">
                <a:solidFill>
                  <a:prstClr val="black"/>
                </a:solidFill>
              </a:rPr>
              <a:t>Proposal to delete an existing Resolution, Recommendation or Opinion (</a:t>
            </a:r>
            <a:r>
              <a:rPr lang="en-US" sz="2000" i="1" dirty="0">
                <a:solidFill>
                  <a:prstClr val="black"/>
                </a:solidFill>
              </a:rPr>
              <a:t>do not use </a:t>
            </a:r>
            <a:r>
              <a:rPr lang="en-US" sz="2000" dirty="0">
                <a:solidFill>
                  <a:prstClr val="black"/>
                </a:solidFill>
              </a:rPr>
              <a:t>"track changes").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Reasons/rationale for deletion need to be given</a:t>
            </a:r>
            <a:r>
              <a:rPr lang="en-GB" sz="2000" dirty="0">
                <a:solidFill>
                  <a:prstClr val="black"/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1" u="sng" dirty="0">
                <a:solidFill>
                  <a:srgbClr val="FF0000"/>
                </a:solidFill>
              </a:rPr>
              <a:t>NOC</a:t>
            </a:r>
            <a:r>
              <a:rPr lang="en-GB" sz="2000" dirty="0">
                <a:solidFill>
                  <a:prstClr val="black"/>
                </a:solidFill>
              </a:rPr>
              <a:t>: </a:t>
            </a:r>
            <a:r>
              <a:rPr lang="en-US" sz="2000" dirty="0">
                <a:solidFill>
                  <a:prstClr val="black"/>
                </a:solidFill>
              </a:rPr>
              <a:t>Proposal to maintain provision(s) without change (do not use "track changes").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Reasons/rationale for maintaining the text need to be given</a:t>
            </a:r>
            <a:r>
              <a:rPr lang="en-GB" sz="2000" dirty="0">
                <a:solidFill>
                  <a:prstClr val="black"/>
                </a:solidFill>
              </a:rPr>
              <a:t>.</a:t>
            </a:r>
            <a:endParaRPr lang="en-GB" sz="2000" b="1" u="sng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OTHER</a:t>
            </a:r>
            <a:r>
              <a:rPr lang="en-GB" sz="2000" dirty="0">
                <a:solidFill>
                  <a:prstClr val="black"/>
                </a:solidFill>
              </a:rPr>
              <a:t>: </a:t>
            </a:r>
            <a:r>
              <a:rPr lang="en-US" sz="2000" dirty="0">
                <a:solidFill>
                  <a:prstClr val="black"/>
                </a:solidFill>
              </a:rPr>
              <a:t>Proposal on general matters no included above</a:t>
            </a:r>
            <a:r>
              <a:rPr lang="en-GB" sz="2000" dirty="0">
                <a:solidFill>
                  <a:prstClr val="black"/>
                </a:solidFill>
              </a:rPr>
              <a:t>.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6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36" y="1628776"/>
            <a:ext cx="7892368" cy="4116866"/>
          </a:xfrm>
          <a:prstGeom prst="rect">
            <a:avLst/>
          </a:prstGeom>
        </p:spPr>
      </p:pic>
      <p:sp>
        <p:nvSpPr>
          <p:cNvPr id="15" name="Title 3"/>
          <p:cNvSpPr txBox="1">
            <a:spLocks/>
          </p:cNvSpPr>
          <p:nvPr/>
        </p:nvSpPr>
        <p:spPr>
          <a:xfrm>
            <a:off x="549348" y="274498"/>
            <a:ext cx="8104794" cy="858224"/>
          </a:xfrm>
          <a:prstGeom prst="rect">
            <a:avLst/>
          </a:prstGeom>
          <a:effectLst/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Conference Proposal Interface (CPI)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4390" y="7638872"/>
            <a:ext cx="7493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Baseline texts</a:t>
            </a:r>
          </a:p>
          <a:p>
            <a:pPr algn="ctr"/>
            <a:r>
              <a:rPr lang="en-US" sz="1200" dirty="0" smtClean="0"/>
              <a:t>Baseline texts will be available to delegates from June 2016 through the Conference Proposals Interface (CPI) website.</a:t>
            </a:r>
          </a:p>
          <a:p>
            <a:pPr algn="ctr"/>
            <a:r>
              <a:rPr lang="en-US" sz="1200" dirty="0" smtClean="0"/>
              <a:t>These baseline texts should be used as the starting point for all suggested changes.</a:t>
            </a:r>
            <a:endParaRPr lang="en-GB" sz="1200" dirty="0"/>
          </a:p>
        </p:txBody>
      </p:sp>
      <p:sp>
        <p:nvSpPr>
          <p:cNvPr id="7" name="Rectangle 6"/>
          <p:cNvSpPr/>
          <p:nvPr/>
        </p:nvSpPr>
        <p:spPr>
          <a:xfrm>
            <a:off x="646036" y="2324100"/>
            <a:ext cx="3964064" cy="8191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646036" y="3152774"/>
            <a:ext cx="3964064" cy="259286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4210049" y="3924300"/>
            <a:ext cx="1552575" cy="94297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4610101" y="3143250"/>
            <a:ext cx="3907468" cy="10287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115175" y="2657475"/>
            <a:ext cx="1412811" cy="48577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7114282" y="2371725"/>
            <a:ext cx="1412811" cy="3238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646037" y="1628776"/>
            <a:ext cx="3964064" cy="69532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6877050" y="1838326"/>
            <a:ext cx="1524000" cy="28574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8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2" animBg="1"/>
      <p:bldP spid="45" grpId="3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720799" y="398323"/>
            <a:ext cx="7772400" cy="85822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Email confirmation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4726" y="1319680"/>
            <a:ext cx="9115975" cy="4369920"/>
            <a:chOff x="294726" y="1319680"/>
            <a:chExt cx="9115975" cy="43699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7614" y="1319680"/>
              <a:ext cx="8734014" cy="436992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94726" y="1983078"/>
              <a:ext cx="2006186" cy="18263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29132" y="4615946"/>
              <a:ext cx="2006186" cy="18263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62389" y="4268799"/>
              <a:ext cx="2090810" cy="18263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8138" y="4531036"/>
              <a:ext cx="1021556" cy="10559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8615" y="4532004"/>
              <a:ext cx="1462086" cy="123648"/>
            </a:xfrm>
            <a:prstGeom prst="rect">
              <a:avLst/>
            </a:prstGeom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4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494" y="1295120"/>
            <a:ext cx="5373506" cy="4171298"/>
          </a:xfrm>
          <a:prstGeom prst="rect">
            <a:avLst/>
          </a:prstGeom>
        </p:spPr>
      </p:pic>
      <p:sp>
        <p:nvSpPr>
          <p:cNvPr id="15" name="Title 3"/>
          <p:cNvSpPr txBox="1">
            <a:spLocks/>
          </p:cNvSpPr>
          <p:nvPr/>
        </p:nvSpPr>
        <p:spPr>
          <a:xfrm>
            <a:off x="720799" y="398323"/>
            <a:ext cx="7772400" cy="85822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Anatomy of a proposal (1/2)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40862" y="2261124"/>
            <a:ext cx="4879063" cy="646331"/>
            <a:chOff x="2055137" y="2489724"/>
            <a:chExt cx="4879063" cy="646331"/>
          </a:xfrm>
        </p:grpSpPr>
        <p:sp>
          <p:nvSpPr>
            <p:cNvPr id="28" name="TextBox 27"/>
            <p:cNvSpPr txBox="1"/>
            <p:nvPr/>
          </p:nvSpPr>
          <p:spPr>
            <a:xfrm>
              <a:off x="2055137" y="2489724"/>
              <a:ext cx="3123661" cy="646331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-  Document number (if known) and language;</a:t>
              </a:r>
              <a:br>
                <a:rPr lang="en-US" sz="1200" dirty="0" smtClean="0"/>
              </a:br>
              <a:r>
                <a:rPr lang="en-US" sz="1200" dirty="0" smtClean="0"/>
                <a:t>-  date of submission; and</a:t>
              </a:r>
              <a:br>
                <a:rPr lang="en-US" sz="1200" dirty="0" smtClean="0"/>
              </a:br>
              <a:r>
                <a:rPr lang="en-US" sz="1200" dirty="0" smtClean="0"/>
                <a:t>-  original language of submission.</a:t>
              </a:r>
              <a:endParaRPr lang="en-GB" sz="12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730715" y="2583547"/>
              <a:ext cx="1203485" cy="45451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5184508" y="2698867"/>
              <a:ext cx="537242" cy="22387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67025" y="3577759"/>
            <a:ext cx="5539744" cy="360655"/>
            <a:chOff x="2219325" y="3653959"/>
            <a:chExt cx="5539744" cy="360655"/>
          </a:xfrm>
        </p:grpSpPr>
        <p:sp>
          <p:nvSpPr>
            <p:cNvPr id="34" name="Rectangle 33"/>
            <p:cNvSpPr/>
            <p:nvPr/>
          </p:nvSpPr>
          <p:spPr>
            <a:xfrm>
              <a:off x="2219325" y="3653959"/>
              <a:ext cx="4087698" cy="36065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44945" y="3703475"/>
              <a:ext cx="1014124" cy="276999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Proposal title</a:t>
              </a:r>
              <a:endParaRPr lang="en-GB" sz="1200" dirty="0"/>
            </a:p>
          </p:txBody>
        </p:sp>
        <p:sp>
          <p:nvSpPr>
            <p:cNvPr id="36" name="Right Arrow 35"/>
            <p:cNvSpPr/>
            <p:nvPr/>
          </p:nvSpPr>
          <p:spPr>
            <a:xfrm rot="10800000">
              <a:off x="6317644" y="3722347"/>
              <a:ext cx="435538" cy="22387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31682" y="4794973"/>
            <a:ext cx="6268323" cy="912872"/>
            <a:chOff x="1131682" y="4575898"/>
            <a:chExt cx="6268323" cy="912872"/>
          </a:xfrm>
        </p:grpSpPr>
        <p:sp>
          <p:nvSpPr>
            <p:cNvPr id="37" name="Rectangle 36"/>
            <p:cNvSpPr/>
            <p:nvPr/>
          </p:nvSpPr>
          <p:spPr>
            <a:xfrm>
              <a:off x="3284427" y="4575898"/>
              <a:ext cx="4115578" cy="6550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31682" y="4842439"/>
              <a:ext cx="1909025" cy="646331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Description of background</a:t>
              </a:r>
              <a:br>
                <a:rPr lang="en-US" sz="1200" dirty="0" smtClean="0"/>
              </a:br>
              <a:r>
                <a:rPr lang="en-US" sz="1200" dirty="0" smtClean="0"/>
                <a:t>or content of this proposal</a:t>
              </a:r>
              <a:br>
                <a:rPr lang="en-US" sz="1200" dirty="0" smtClean="0"/>
              </a:br>
              <a:r>
                <a:rPr lang="en-US" sz="1200" dirty="0" smtClean="0"/>
                <a:t>(250 words max.).</a:t>
              </a:r>
              <a:endParaRPr lang="en-GB" sz="1200" dirty="0"/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3040709" y="4926068"/>
              <a:ext cx="233043" cy="22387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24929" y="3198325"/>
            <a:ext cx="4782094" cy="461665"/>
            <a:chOff x="1524929" y="3274525"/>
            <a:chExt cx="4782094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1524929" y="3274525"/>
              <a:ext cx="1585819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Member(s) or region</a:t>
              </a:r>
              <a:br>
                <a:rPr lang="en-US" sz="1200" dirty="0" smtClean="0"/>
              </a:br>
              <a:r>
                <a:rPr lang="en-US" sz="1200" dirty="0" smtClean="0"/>
                <a:t>submitting proposal(s)</a:t>
              </a:r>
              <a:endParaRPr lang="en-GB" sz="12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94665" y="3391535"/>
              <a:ext cx="2912358" cy="2178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3117395" y="3388532"/>
              <a:ext cx="268621" cy="22387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7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969933" y="5926855"/>
            <a:ext cx="3422712" cy="276999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Do not delete or use any empty cells in the header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55059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/>
        </p:nvSpPr>
        <p:spPr>
          <a:xfrm>
            <a:off x="720799" y="398323"/>
            <a:ext cx="7772400" cy="85822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Anatomy of a proposal (2/2)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1256546"/>
            <a:ext cx="7421692" cy="413460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120615" y="1779573"/>
            <a:ext cx="6915065" cy="830997"/>
            <a:chOff x="1120615" y="1779573"/>
            <a:chExt cx="6915065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3461417" y="1779573"/>
              <a:ext cx="4574263" cy="830997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- 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MOD</a:t>
              </a:r>
              <a:r>
                <a:rPr lang="en-US" sz="1200" dirty="0" smtClean="0"/>
                <a:t>: Action type “modify existing provision”;</a:t>
              </a:r>
              <a:br>
                <a:rPr lang="en-US" sz="1200" dirty="0" smtClean="0"/>
              </a:br>
              <a:r>
                <a:rPr lang="en-US" sz="1200" dirty="0" smtClean="0"/>
                <a:t>- 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IAP</a:t>
              </a:r>
              <a:r>
                <a:rPr lang="en-US" sz="1200" dirty="0" smtClean="0"/>
                <a:t>: “Inter-American Proposals” (or Member-State identifier);</a:t>
              </a:r>
              <a:br>
                <a:rPr lang="en-US" sz="1200" dirty="0" smtClean="0"/>
              </a:br>
              <a:r>
                <a:rPr lang="en-US" sz="1200" dirty="0" smtClean="0"/>
                <a:t>- 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/1234</a:t>
              </a:r>
              <a:r>
                <a:rPr lang="en-US" sz="1200" dirty="0" smtClean="0"/>
                <a:t>: Document number (if known);</a:t>
              </a:r>
            </a:p>
            <a:p>
              <a:r>
                <a:rPr lang="en-US" sz="1200" dirty="0" smtClean="0"/>
                <a:t>- 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/1</a:t>
              </a:r>
              <a:r>
                <a:rPr lang="en-US" sz="1200" dirty="0" smtClean="0"/>
                <a:t>: First proposal in this document.</a:t>
              </a:r>
              <a:endParaRPr lang="en-GB" sz="1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20615" y="1967813"/>
              <a:ext cx="1803560" cy="45451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2924175" y="2083132"/>
              <a:ext cx="537242" cy="22387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0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720799" y="398323"/>
            <a:ext cx="7772400" cy="85822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Setting TIES email forwarding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85793" y="2869950"/>
            <a:ext cx="814812" cy="1240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377757" y="4182700"/>
            <a:ext cx="3522848" cy="2716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255944" y="5010151"/>
            <a:ext cx="3522848" cy="1452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240148" y="5870618"/>
            <a:ext cx="4625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www.itu.int/online/mm/scripts/account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612468" y="1228022"/>
            <a:ext cx="7880731" cy="431755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27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White Background.potx" id="{9694207F-B86C-4347-AF5B-E18AD6864DC7}" vid="{B9639EA1-9A26-4D10-99CD-41579998EC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F68931A6B455448096185B52C4590C" ma:contentTypeVersion="1" ma:contentTypeDescription="Create a new document." ma:contentTypeScope="" ma:versionID="04e0a202ef5c7530a6b5bae423887f1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3FDCDB0-26E3-420E-9AEF-74617E1B0F83}"/>
</file>

<file path=customXml/itemProps2.xml><?xml version="1.0" encoding="utf-8"?>
<ds:datastoreItem xmlns:ds="http://schemas.openxmlformats.org/officeDocument/2006/customXml" ds:itemID="{4C10C02A-26A8-4EE8-A2B1-05E3B2781167}"/>
</file>

<file path=customXml/itemProps3.xml><?xml version="1.0" encoding="utf-8"?>
<ds:datastoreItem xmlns:ds="http://schemas.openxmlformats.org/officeDocument/2006/customXml" ds:itemID="{B6744B1E-0C3E-4F94-8CFC-470C48663D0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2473</TotalTime>
  <Words>271</Words>
  <Application>Microsoft Office PowerPoint</Application>
  <PresentationFormat>On-screen Show (4:3)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WTSA-16 Conference Proposals Interface (CPI)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Clark, Robert</cp:lastModifiedBy>
  <cp:revision>87</cp:revision>
  <dcterms:created xsi:type="dcterms:W3CDTF">2016-02-05T15:38:40Z</dcterms:created>
  <dcterms:modified xsi:type="dcterms:W3CDTF">2016-06-02T09:56:21Z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0x01010057F68931A6B455448096185B52C4590C</vt:lpwstr>
  </property>
</Properties>
</file>