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21"/>
  </p:notesMasterIdLst>
  <p:sldIdLst>
    <p:sldId id="274" r:id="rId6"/>
    <p:sldId id="269" r:id="rId7"/>
    <p:sldId id="287" r:id="rId8"/>
    <p:sldId id="317" r:id="rId9"/>
    <p:sldId id="316" r:id="rId10"/>
    <p:sldId id="288" r:id="rId11"/>
    <p:sldId id="293" r:id="rId12"/>
    <p:sldId id="318" r:id="rId13"/>
    <p:sldId id="319" r:id="rId14"/>
    <p:sldId id="320" r:id="rId15"/>
    <p:sldId id="321" r:id="rId16"/>
    <p:sldId id="322" r:id="rId17"/>
    <p:sldId id="324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249" autoAdjust="0"/>
  </p:normalViewPr>
  <p:slideViewPr>
    <p:cSldViewPr snapToGrid="0">
      <p:cViewPr varScale="1">
        <p:scale>
          <a:sx n="63" d="100"/>
          <a:sy n="63" d="100"/>
        </p:scale>
        <p:origin x="6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27EE-549F-4692-9090-64A5C3D9CB7C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3733-CD45-4CEA-A5EC-06AA3CC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9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5CBF-D3B0-41D0-ACE4-2D939F89D5F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Achievements (picture and words)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Recommendations on;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Ultra high-definition cable television </a:t>
            </a:r>
            <a:endParaRPr lang="en-US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Scalable ultra high-definition (UHD)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IP-VOD DRM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Hybrid perceptual </a:t>
            </a:r>
            <a:r>
              <a:rPr lang="en-US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bitstream</a:t>
            </a: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 speed transmission over coaxial network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Set-top box (STB)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Integrated broadcast and broadband digital TV systems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Cable STB for 4K ultra high-definition television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2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this study period (2013-2016) SG9 approved 53 Recommendations 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           </a:t>
            </a:r>
            <a:r>
              <a:rPr lang="en-US" altLang="ja-JP" sz="2800" dirty="0" smtClean="0">
                <a:solidFill>
                  <a:srgbClr val="FF0000"/>
                </a:solidFill>
              </a:rPr>
              <a:t>132.5% increased!</a:t>
            </a:r>
            <a:endParaRPr lang="en-US" altLang="ja-JP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GB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Focus Group on </a:t>
            </a:r>
            <a:r>
              <a:rPr lang="en-GB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Smart Cable Television; 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sz="2800" b="1" dirty="0" smtClean="0"/>
              <a:t>            </a:t>
            </a: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Deliverable</a:t>
            </a:r>
            <a:r>
              <a:rPr lang="en-US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Report of the FG on Smart Cable Television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Pilot trial </a:t>
            </a:r>
            <a:r>
              <a:rPr lang="en-US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WTSA-12 Resolution 80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SG9 </a:t>
            </a: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developed guidelines,</a:t>
            </a:r>
            <a:r>
              <a:rPr lang="en-GB" altLang="en-US" sz="28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implemented in SG9 </a:t>
            </a:r>
          </a:p>
          <a:p>
            <a:pPr marL="457200" lvl="2" indent="-45720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TSAG agreed to extend implementation to all SGs (3 achievements)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Telecommunication systems for broadcasting of television and sound programs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including advanced television services.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Quality assessment of video and multimedia over cable </a:t>
            </a:r>
            <a:r>
              <a:rPr lang="en-US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networkes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Use of cable TV networks to provide interactive video services, telephone and data services, including Internet access,  e.g. Integrated Broadcast and Broadband (IBB), cable modems, set top boxes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Transmission of Large Screen Digital Imagery (LSDI) and new services such as HDR, 3DTV and UHDTV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Conditional Access (e.g. protection of subscription services etc.)</a:t>
            </a:r>
            <a:endParaRPr lang="en-US" altLang="ja-JP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63733-CD45-4CEA-A5EC-06AA3CC53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5CBF-D3B0-41D0-ACE4-2D939F89D5F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4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5CBF-D3B0-41D0-ACE4-2D939F89D5F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5CBF-D3B0-41D0-ACE4-2D939F89D5F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85CBF-D3B0-41D0-ACE4-2D939F89D5F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735517" y="22302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870481" y="6266986"/>
            <a:ext cx="4082410" cy="500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547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9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1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76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4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42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3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4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63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7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937B-DE55-4036-BA0B-F0EA21BA335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8F8D-03EF-4588-9F60-ACF73A1C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5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87" y="3520125"/>
            <a:ext cx="5261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Broadband Cable and TV</a:t>
            </a:r>
          </a:p>
          <a:p>
            <a:pPr algn="r"/>
            <a:endParaRPr lang="en-US" sz="68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262" y="1816174"/>
            <a:ext cx="47745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ITU-T</a:t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STUDY GROUP 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334357"/>
            <a:ext cx="5283200" cy="2765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7740" y="6104021"/>
            <a:ext cx="4317481" cy="75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865253" y="3485401"/>
            <a:ext cx="39878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Arthur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Webster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hairman, SG9</a:t>
            </a:r>
          </a:p>
          <a:p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57" y="5931305"/>
            <a:ext cx="924054" cy="7240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08800" y="4733905"/>
            <a:ext cx="32944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Key areas of work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ato Black" charset="0"/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</a:rPr>
              <a:t>chievements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</a:rPr>
              <a:t>Commercializing SG9 Recs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</a:rPr>
              <a:t>Future work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ato Black" charset="0"/>
              </a:rPr>
              <a:t>Additional Slides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62" y="5954254"/>
            <a:ext cx="821613" cy="71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9" y="1061101"/>
            <a:ext cx="11259047" cy="572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838" y="362480"/>
            <a:ext cx="965032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GB" altLang="ja-JP" sz="4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Commercialization of </a:t>
            </a:r>
            <a:r>
              <a:rPr lang="en-GB" altLang="ja-JP" sz="4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Recommendations (I)</a:t>
            </a:r>
            <a:endParaRPr lang="en-US" sz="4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6476" y="1395056"/>
          <a:ext cx="11259047" cy="423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44"/>
                <a:gridCol w="2198059"/>
                <a:gridCol w="6279984"/>
                <a:gridCol w="2169960"/>
              </a:tblGrid>
              <a:tr h="5689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ITU-T Recommendation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Copmany</a:t>
                      </a:r>
                      <a:r>
                        <a:rPr lang="en-US" dirty="0" smtClean="0"/>
                        <a:t>/Product</a:t>
                      </a:r>
                      <a:endParaRPr lang="en-US" dirty="0"/>
                    </a:p>
                  </a:txBody>
                  <a:tcPr anchor="ctr"/>
                </a:tc>
              </a:tr>
              <a:tr h="6499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ea typeface="ＭＳ Ｐゴシック" charset="-128"/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J.382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and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J.83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industry's first commercial demodulator LSI and tuner modules for ultra-high definition television (4K/8K) broadcasting receivers 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Sony Corporation 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26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ea typeface="ＭＳ Ｐゴシック" charset="-128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J.343.1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a commercial product of quality testing application software </a:t>
                      </a:r>
                      <a:r>
                        <a:rPr kumimoji="1" lang="en-US" altLang="ja-JP" sz="1800" b="1" i="0" u="non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“</a:t>
                      </a:r>
                      <a:r>
                        <a:rPr kumimoji="1" lang="en-US" altLang="ja-JP" sz="1800" b="1" i="0" u="none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QualiPoc</a:t>
                      </a:r>
                      <a:r>
                        <a:rPr kumimoji="1" lang="en-US" altLang="ja-JP" sz="1800" b="1" i="0" u="non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Android”</a:t>
                      </a:r>
                      <a:r>
                        <a:rPr kumimoji="1" lang="en-US" altLang="ja-JP" sz="1800" i="0" u="non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, 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a smartphone tool for quality troubleshooting and RF optimization. 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Rohde&amp;Schwarz</a:t>
                      </a:r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,</a:t>
                      </a:r>
                    </a:p>
                    <a:p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Swiss </a:t>
                      </a:r>
                      <a:r>
                        <a:rPr kumimoji="1" lang="en-US" altLang="ja-JP" sz="18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Qual</a:t>
                      </a:r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25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ea typeface="ＭＳ Ｐゴシック" charset="-128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J.247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,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J.343.5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and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J.343.6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a software libraries for video quality measurement for IP-video streaming named “</a:t>
                      </a:r>
                      <a:r>
                        <a:rPr kumimoji="1" lang="en-US" altLang="ja-JP" sz="1800" b="1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PEVQ-S</a:t>
                      </a:r>
                      <a:r>
                        <a:rPr kumimoji="1" lang="en-US" altLang="ja-JP" sz="180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”.</a:t>
                      </a:r>
                      <a:endParaRPr lang="en-US" i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Opticom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5656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J.295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,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J.296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and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J.230</a:t>
                      </a:r>
                      <a:endParaRPr kumimoji="1" lang="en-US" altLang="ja-JP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“</a:t>
                      </a:r>
                      <a:r>
                        <a:rPr kumimoji="1" lang="en-US" altLang="ja-JP" sz="1800" b="1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Smart TV Box</a:t>
                      </a:r>
                      <a:r>
                        <a:rPr kumimoji="1" lang="en-US" altLang="ja-JP" sz="180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”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, deployed to nation-wide cable TV operators.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KDDI Corporation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1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integrated experience of cable TV reception and application services synchronized with TV programs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Smart TV Box </a:t>
                      </a:r>
                      <a:endParaRPr lang="en-US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1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Smart TV Box  (picture)</a:t>
                      </a:r>
                      <a:endParaRPr lang="en-US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4K-adapter box</a:t>
                      </a:r>
                      <a:endParaRPr lang="en-US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02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1176" y="1230464"/>
          <a:ext cx="10838291" cy="439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78"/>
                <a:gridCol w="1932167"/>
                <a:gridCol w="6472362"/>
                <a:gridCol w="1956684"/>
              </a:tblGrid>
              <a:tr h="556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ITU-T </a:t>
                      </a:r>
                      <a:r>
                        <a:rPr lang="en-US" dirty="0" err="1" smtClean="0"/>
                        <a:t>Rec.s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Copmany</a:t>
                      </a:r>
                      <a:r>
                        <a:rPr lang="en-US" dirty="0" smtClean="0"/>
                        <a:t>/Product</a:t>
                      </a:r>
                      <a:endParaRPr lang="en-US" dirty="0"/>
                    </a:p>
                  </a:txBody>
                  <a:tcPr anchor="ctr"/>
                </a:tc>
              </a:tr>
              <a:tr h="628873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ea typeface="ＭＳ Ｐゴシック" charset="-128"/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High Speed Network over Coax (</a:t>
                      </a:r>
                      <a:r>
                        <a:rPr kumimoji="1" lang="en-US" altLang="ja-JP" sz="18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HiNoC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) LSIs: designed to provide a high performance data transmission over the ‘last 100-meter’ coaxial networks connected with fiber-to-the building (FTTB)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8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J.195.1~J.195.3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to provide 112Mbps with 16MHz spectrum, released compliant LSIs for </a:t>
                      </a:r>
                      <a:r>
                        <a:rPr kumimoji="1" lang="en-US" altLang="ja-JP" sz="180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HiNoC</a:t>
                      </a: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bridge and modem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Haier IC Design Co., Ltd. </a:t>
                      </a:r>
                      <a:endParaRPr lang="en-US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28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J.196.1~J.196.3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to provide gigabit-level throughput and millisecond-level latency, released compliant LSI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Hannuo Semicon. Technology Co.LTD</a:t>
                      </a:r>
                      <a:endParaRPr 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9356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tx1"/>
                          </a:solidFill>
                          <a:ea typeface="ＭＳ Ｐゴシック" charset="-128"/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J.205,</a:t>
                      </a:r>
                      <a:r>
                        <a:rPr kumimoji="1" lang="en-US" altLang="ja-JP" sz="1800" b="1" baseline="0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 J.206 and J.207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IBB services </a:t>
                      </a:r>
                      <a:r>
                        <a:rPr kumimoji="1" lang="en-US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Requirement,</a:t>
                      </a:r>
                      <a:r>
                        <a:rPr kumimoji="1" lang="en-US" sz="18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 Architecture and Specification</a:t>
                      </a:r>
                      <a:endParaRPr lang="en-US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started on 2010 in Germany, and followed by (NL, FR, ES, PL, UK, FI, CH, IT, etc.), Australia and New Zealand, Saudi Arabia, and others.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HbbTV</a:t>
                      </a:r>
                      <a:endParaRPr lang="en-US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8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started on 2013 in Japan, the Hybridcast-supported TV sets. deployed by the six television manufacturers, i.e., LG, Mitsubishi, Panasonic, Sharp, Sony, Toshiba (in alphabetical order).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a typeface="ＭＳ Ｐゴシック" charset="-128"/>
                        </a:rPr>
                        <a:t>Hybridcast</a:t>
                      </a:r>
                      <a:endParaRPr lang="en-US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7539" y="343221"/>
            <a:ext cx="965032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GB" altLang="ja-JP" sz="4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Commercialization of </a:t>
            </a:r>
            <a:r>
              <a:rPr lang="en-GB" altLang="ja-JP" sz="4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Recommendations (II)</a:t>
            </a:r>
            <a:endParaRPr lang="en-US" sz="4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6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743" y="448234"/>
            <a:ext cx="691727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en-US" sz="44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Future work in </a:t>
            </a:r>
            <a:r>
              <a:rPr lang="en-US" sz="44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2017-2020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863" y="1274564"/>
            <a:ext cx="111471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24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Telecommunication </a:t>
            </a:r>
            <a:r>
              <a:rPr lang="en-US" altLang="ja-JP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systems for broadcasting of television and sound programs</a:t>
            </a:r>
            <a:r>
              <a:rPr lang="en-US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, including advanced television services.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Quality assessment of video and multimedia over cable networkes.</a:t>
            </a:r>
            <a:r>
              <a:rPr lang="en-US" altLang="ja-JP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Use of cable TV networks to provide interactive video services, telephone and data services, including Internet access, e.g. Integrated Broadcast and Broadband (IBB), cable modems, set top boxes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Transmission of Large Screen Digital Imagery (LSDI) and new services such as HDR, 3DTV and UHDTV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ja-JP" sz="24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Conditional Access (e.g. protection of subscription services etc.)</a:t>
            </a:r>
          </a:p>
        </p:txBody>
      </p:sp>
    </p:spTree>
    <p:extLst>
      <p:ext uri="{BB962C8B-B14F-4D97-AF65-F5344CB8AC3E}">
        <p14:creationId xmlns:p14="http://schemas.microsoft.com/office/powerpoint/2010/main" val="73006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445864"/>
            <a:ext cx="9144000" cy="8010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42900" indent="-342900"/>
            <a:r>
              <a:rPr lang="en-US" altLang="ja-JP" sz="4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Intersector Rapporteur Group</a:t>
            </a:r>
            <a:endParaRPr kumimoji="1" lang="ja-JP" altLang="en-US" sz="40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308" y="1357279"/>
            <a:ext cx="112524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IRG-AVQA: 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(ITU-T SG9 / ITU-T SG16 / ITU-R </a:t>
            </a:r>
            <a:r>
              <a:rPr lang="en-US" altLang="en-US" sz="25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SG6) Intersector 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Rapporteur Group on </a:t>
            </a:r>
            <a:r>
              <a:rPr lang="en-US" altLang="en-US" sz="25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“audivisual quality assessment”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. </a:t>
            </a:r>
            <a:r>
              <a:rPr lang="en-US" altLang="en-US" sz="25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1</a:t>
            </a:r>
            <a:r>
              <a:rPr lang="en-US" altLang="en-US" sz="2500" baseline="300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st</a:t>
            </a:r>
            <a:r>
              <a:rPr lang="en-US" altLang="en-US" sz="25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IRG established after WTSA-12 revised Resolution 18 allowing for </a:t>
            </a:r>
            <a:r>
              <a:rPr lang="en-US" altLang="en-US" sz="2500" dirty="0" err="1">
                <a:solidFill>
                  <a:srgbClr val="1F497D">
                    <a:lumMod val="60000"/>
                    <a:lumOff val="40000"/>
                  </a:srgbClr>
                </a:solidFill>
              </a:rPr>
              <a:t>intersector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coordination at a technical </a:t>
            </a:r>
            <a:r>
              <a:rPr lang="en-US" altLang="en-US" sz="25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level. </a:t>
            </a:r>
            <a:endParaRPr lang="en-US" altLang="en-US" sz="25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IRG-AVA: </a:t>
            </a:r>
            <a:r>
              <a:rPr lang="en-US" altLang="en-US" sz="25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Intersector 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Rapporteur Group on </a:t>
            </a:r>
            <a:r>
              <a:rPr lang="en-US" altLang="en-US" sz="25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“Audiovisual Media Accessibility”.</a:t>
            </a:r>
            <a:br>
              <a:rPr lang="en-US" altLang="en-US" sz="25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2</a:t>
            </a:r>
            <a:r>
              <a:rPr lang="en-US" altLang="en-US" sz="2500" baseline="30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nd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IRG established aiming at developing draft Recommendations for "Access Systems" that can be used for all media delivery systems, including broadcast, cable, Internet, and IPTV.</a:t>
            </a:r>
          </a:p>
          <a:p>
            <a:pPr marL="342900" indent="-342900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5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IRG-IBB: </a:t>
            </a:r>
            <a:r>
              <a:rPr lang="en-US" altLang="en-US" sz="25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Intersector 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Rapporteur Group on </a:t>
            </a:r>
            <a:r>
              <a:rPr lang="en-US" altLang="en-US" sz="25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“integrated broadcast-broadband</a:t>
            </a:r>
            <a:r>
              <a:rPr lang="en-US" altLang="en-US" sz="25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 systems”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b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3</a:t>
            </a:r>
            <a:r>
              <a:rPr lang="en-US" altLang="en-US" sz="2500" baseline="30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rd</a:t>
            </a:r>
            <a:r>
              <a:rPr lang="en-US" altLang="en-US" sz="25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IRG established to form a framework for collaboration on this topic. </a:t>
            </a:r>
          </a:p>
        </p:txBody>
      </p:sp>
    </p:spTree>
    <p:extLst>
      <p:ext uri="{BB962C8B-B14F-4D97-AF65-F5344CB8AC3E}">
        <p14:creationId xmlns:p14="http://schemas.microsoft.com/office/powerpoint/2010/main" val="108899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7613" y="306476"/>
            <a:ext cx="10972800" cy="759064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ja-JP" sz="4000" dirty="0">
                <a:ea typeface="ＭＳ Ｐゴシック" panose="020B0600070205080204" pitchFamily="34" charset="-128"/>
              </a:rPr>
              <a:t>Pilot trial of WTSA-12 Resolution 80</a:t>
            </a:r>
            <a:endParaRPr kumimoji="1" lang="ja-JP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246909"/>
            <a:ext cx="10972800" cy="43528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2400" b="1" dirty="0"/>
              <a:t>SG9 </a:t>
            </a:r>
            <a:r>
              <a:rPr lang="en-GB" altLang="en-US" sz="2400" b="1" dirty="0"/>
              <a:t>developed guidelines: </a:t>
            </a:r>
          </a:p>
          <a:p>
            <a:pPr marL="720725" lvl="1" indent="-36353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/>
              <a:t>Encourage the use of bibliography references </a:t>
            </a:r>
          </a:p>
          <a:p>
            <a:pPr marL="720725" lvl="1" indent="-36353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/>
              <a:t>List ITU-T Recommendations within e.g. IEEE </a:t>
            </a:r>
            <a:r>
              <a:rPr lang="en-US" altLang="en-US" sz="2000" dirty="0" err="1"/>
              <a:t>Xplore</a:t>
            </a:r>
            <a:r>
              <a:rPr lang="en-US" altLang="en-US" sz="2000" dirty="0"/>
              <a:t>, Web of Science (cost for both), Google Scholar (free).</a:t>
            </a:r>
          </a:p>
          <a:p>
            <a:pPr marL="720725" lvl="1" indent="-36353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/>
              <a:t>On the SG’s webpage acknowledge all participants (i.e., chairs, rapporteurs, editors, contributors, attendees).</a:t>
            </a:r>
          </a:p>
          <a:p>
            <a:pPr marL="720725" lvl="1" indent="-36353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/>
              <a:t>On the publication page of a given ITU-T Recommendation, create a page which lists the authors who did submit at least one Contribution that was accepted to progress the </a:t>
            </a:r>
            <a:r>
              <a:rPr lang="en-US" altLang="en-US" sz="2000" dirty="0" smtClean="0"/>
              <a:t>Recommendation.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altLang="en-US" sz="2000" b="1" dirty="0"/>
              <a:t>Implemented in </a:t>
            </a:r>
            <a:r>
              <a:rPr lang="en-US" altLang="en-US" sz="2000" b="1" dirty="0" smtClean="0"/>
              <a:t>SG9 </a:t>
            </a:r>
            <a:r>
              <a:rPr lang="en-US" altLang="en-US" sz="2000" dirty="0" smtClean="0"/>
              <a:t>http</a:t>
            </a:r>
            <a:r>
              <a:rPr lang="en-US" altLang="en-US" sz="2000" dirty="0"/>
              <a:t>://www.itu.int/en/ITU-T/studygroups/2013-2016/09/Pages/acknowledgements.aspx</a:t>
            </a:r>
            <a:endParaRPr lang="en-US" altLang="en-US" sz="2000" dirty="0" smtClean="0"/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altLang="en-US" sz="2000" b="1" dirty="0"/>
              <a:t>TSAG agreed to extend implementation to all SGs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altLang="en-US" sz="2000" b="1" dirty="0"/>
              <a:t>Refer to the report issued by </a:t>
            </a:r>
            <a:r>
              <a:rPr lang="en-US" altLang="en-US" sz="2000" b="1" dirty="0" smtClean="0"/>
              <a:t>TSB </a:t>
            </a:r>
            <a:r>
              <a:rPr lang="en-US" altLang="en-US" sz="2000" dirty="0" smtClean="0"/>
              <a:t>[</a:t>
            </a:r>
            <a:r>
              <a:rPr lang="en-US" altLang="en-US" sz="1800" dirty="0" smtClean="0"/>
              <a:t>TD 1052]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5607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714" y="486019"/>
            <a:ext cx="2394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ja-JP" sz="4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Statistics</a:t>
            </a:r>
            <a:endParaRPr lang="en-US" sz="4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714" y="1374591"/>
            <a:ext cx="10942570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48 Rapporteurs meetings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held</a:t>
            </a:r>
            <a:endParaRPr lang="en-US" altLang="ja-JP" sz="28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171 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contributions received</a:t>
            </a: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6</a:t>
            </a:r>
            <a:r>
              <a:rPr lang="en-GB" altLang="ja-JP" sz="280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Study </a:t>
            </a: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Group 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meetings held</a:t>
            </a: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SG 9 participants: </a:t>
            </a: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during 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last 4 years average </a:t>
            </a: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participants are 43 </a:t>
            </a:r>
          </a:p>
          <a:p>
            <a:pPr marL="914400" lvl="1" indent="-45720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Developing 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countries participation </a:t>
            </a:r>
            <a:r>
              <a:rPr lang="en-GB" altLang="ja-JP" sz="28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24</a:t>
            </a: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countries </a:t>
            </a:r>
            <a:r>
              <a:rPr lang="en-GB" altLang="ja-JP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60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participants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Total of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53</a:t>
            </a: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Recommendations approved [</a:t>
            </a:r>
            <a:r>
              <a:rPr lang="en-GB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new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(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42)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/ revised (11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)]</a:t>
            </a:r>
            <a:endParaRPr lang="en-US" altLang="ja-JP" sz="28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955327" y="323911"/>
            <a:ext cx="10481470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Lato Regular"/>
                <a:cs typeface="Lato Regular"/>
              </a:rPr>
              <a:t>Key areas of Work</a:t>
            </a:r>
            <a:endParaRPr lang="id-ID" sz="44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61926" y="1654320"/>
            <a:ext cx="2734558" cy="15435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Lato Regular"/>
                <a:cs typeface="Lato Regular"/>
              </a:rPr>
              <a:t>Services</a:t>
            </a:r>
          </a:p>
        </p:txBody>
      </p:sp>
      <p:sp>
        <p:nvSpPr>
          <p:cNvPr id="13" name="Oval 12"/>
          <p:cNvSpPr/>
          <p:nvPr/>
        </p:nvSpPr>
        <p:spPr>
          <a:xfrm>
            <a:off x="7805538" y="1371648"/>
            <a:ext cx="2729552" cy="15558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Terminal and Applications</a:t>
            </a:r>
          </a:p>
        </p:txBody>
      </p:sp>
      <p:sp>
        <p:nvSpPr>
          <p:cNvPr id="14" name="Oval 13"/>
          <p:cNvSpPr/>
          <p:nvPr/>
        </p:nvSpPr>
        <p:spPr>
          <a:xfrm>
            <a:off x="4333446" y="4280309"/>
            <a:ext cx="2729552" cy="155584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Lato Regular"/>
                <a:cs typeface="Lato Regular"/>
              </a:rPr>
              <a:t>Cable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Lato Regular"/>
                <a:cs typeface="Lato Regular"/>
              </a:rPr>
              <a:t>network</a:t>
            </a:r>
          </a:p>
        </p:txBody>
      </p:sp>
      <p:sp>
        <p:nvSpPr>
          <p:cNvPr id="15" name="Oval 14"/>
          <p:cNvSpPr/>
          <p:nvPr/>
        </p:nvSpPr>
        <p:spPr>
          <a:xfrm>
            <a:off x="2722461" y="3239853"/>
            <a:ext cx="1787279" cy="6905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 Regular"/>
                <a:cs typeface="Lato Regular"/>
              </a:rPr>
              <a:t>Quality related...</a:t>
            </a:r>
          </a:p>
        </p:txBody>
      </p:sp>
      <p:sp>
        <p:nvSpPr>
          <p:cNvPr id="16" name="Oval 15"/>
          <p:cNvSpPr/>
          <p:nvPr/>
        </p:nvSpPr>
        <p:spPr>
          <a:xfrm>
            <a:off x="349567" y="2546243"/>
            <a:ext cx="1319213" cy="5876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VoIP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31881" y="1077353"/>
            <a:ext cx="1606418" cy="6299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 Regular"/>
                <a:cs typeface="Lato Regular"/>
              </a:rPr>
              <a:t>(U)HDTV</a:t>
            </a:r>
          </a:p>
        </p:txBody>
      </p:sp>
      <p:sp>
        <p:nvSpPr>
          <p:cNvPr id="18" name="Oval 17"/>
          <p:cNvSpPr/>
          <p:nvPr/>
        </p:nvSpPr>
        <p:spPr>
          <a:xfrm>
            <a:off x="7932605" y="2874824"/>
            <a:ext cx="1792288" cy="8094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 Regular"/>
                <a:cs typeface="Lato Regular"/>
              </a:rPr>
              <a:t>Set Top Box</a:t>
            </a:r>
          </a:p>
        </p:txBody>
      </p:sp>
      <p:sp>
        <p:nvSpPr>
          <p:cNvPr id="19" name="Oval 18"/>
          <p:cNvSpPr/>
          <p:nvPr/>
        </p:nvSpPr>
        <p:spPr>
          <a:xfrm>
            <a:off x="7280660" y="5779930"/>
            <a:ext cx="1573867" cy="53905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 Regular"/>
                <a:cs typeface="Lato Regular"/>
              </a:rPr>
              <a:t>HiNoC</a:t>
            </a:r>
            <a:endParaRPr lang="en-US" sz="1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45894" y="4813563"/>
            <a:ext cx="1929074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Lato Regular"/>
                <a:cs typeface="Lato Regular"/>
              </a:rPr>
              <a:t>Real time transmission</a:t>
            </a:r>
          </a:p>
        </p:txBody>
      </p:sp>
      <p:sp>
        <p:nvSpPr>
          <p:cNvPr id="21" name="Oval 20"/>
          <p:cNvSpPr/>
          <p:nvPr/>
        </p:nvSpPr>
        <p:spPr>
          <a:xfrm>
            <a:off x="6719176" y="5292694"/>
            <a:ext cx="1327820" cy="5146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 Regular"/>
                <a:cs typeface="Lato Regular"/>
              </a:rPr>
              <a:t>PON</a:t>
            </a:r>
            <a:endParaRPr lang="en-US" sz="16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8265" y="1812871"/>
            <a:ext cx="1721816" cy="65881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solidFill>
                  <a:schemeClr val="tx2"/>
                </a:solidFill>
                <a:latin typeface="Lato Regular"/>
                <a:cs typeface="Lato Regular"/>
              </a:rPr>
              <a:t>Interactive</a:t>
            </a:r>
            <a:endParaRPr lang="en-US" sz="16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97240" y="1194742"/>
            <a:ext cx="1348654" cy="6735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Lato Regular"/>
                <a:cs typeface="Lato Regular"/>
              </a:rPr>
              <a:t>Internet</a:t>
            </a:r>
            <a:endParaRPr lang="en-US" sz="16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932605" y="4404330"/>
            <a:ext cx="3020604" cy="1433392"/>
          </a:xfrm>
          <a:prstGeom prst="cloudCallout">
            <a:avLst>
              <a:gd name="adj1" fmla="val -72542"/>
              <a:gd name="adj2" fmla="val -6811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Lato Regular"/>
                <a:cs typeface="Lato Regular"/>
              </a:rPr>
              <a:t>Wireless Network, IoT</a:t>
            </a:r>
            <a:r>
              <a:rPr lang="en-US" b="1" dirty="0">
                <a:solidFill>
                  <a:schemeClr val="tx2"/>
                </a:solidFill>
                <a:latin typeface="Lato Regular"/>
                <a:cs typeface="Lato Regular"/>
              </a:rPr>
              <a:t>, 5G, etc.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4901" y="1782217"/>
            <a:ext cx="2067041" cy="218521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SG9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Broad Cable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TV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073067" y="1860422"/>
            <a:ext cx="1963489" cy="611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 Regular"/>
                <a:cs typeface="Lato Regular"/>
              </a:rPr>
              <a:t>Multi-screen topic</a:t>
            </a:r>
          </a:p>
        </p:txBody>
      </p:sp>
      <p:sp>
        <p:nvSpPr>
          <p:cNvPr id="27" name="Oval 26"/>
          <p:cNvSpPr/>
          <p:nvPr/>
        </p:nvSpPr>
        <p:spPr>
          <a:xfrm>
            <a:off x="5422152" y="5937353"/>
            <a:ext cx="1979269" cy="6270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Lato Regular"/>
                <a:cs typeface="Lato Regular"/>
              </a:rPr>
              <a:t>Broadcasting</a:t>
            </a:r>
          </a:p>
        </p:txBody>
      </p:sp>
      <p:sp>
        <p:nvSpPr>
          <p:cNvPr id="28" name="Oval 27"/>
          <p:cNvSpPr/>
          <p:nvPr/>
        </p:nvSpPr>
        <p:spPr>
          <a:xfrm>
            <a:off x="9254617" y="2600036"/>
            <a:ext cx="2781939" cy="6588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 Regular"/>
                <a:cs typeface="Lato Regular"/>
              </a:rPr>
              <a:t>Large Screen Digital Imagnery </a:t>
            </a:r>
          </a:p>
        </p:txBody>
      </p:sp>
      <p:sp>
        <p:nvSpPr>
          <p:cNvPr id="29" name="Oval 28"/>
          <p:cNvSpPr/>
          <p:nvPr/>
        </p:nvSpPr>
        <p:spPr>
          <a:xfrm>
            <a:off x="9605422" y="3265298"/>
            <a:ext cx="1347787" cy="5529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Lato Regular"/>
                <a:cs typeface="Lato Regular"/>
              </a:rPr>
              <a:t>HDR</a:t>
            </a:r>
            <a:endParaRPr lang="en-US" sz="2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10431" y="5681765"/>
            <a:ext cx="2011721" cy="8826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 Regular"/>
                <a:cs typeface="Lato Regular"/>
              </a:rPr>
              <a:t>Conditional access and Security</a:t>
            </a:r>
          </a:p>
        </p:txBody>
      </p:sp>
      <p:sp>
        <p:nvSpPr>
          <p:cNvPr id="31" name="Oval 30"/>
          <p:cNvSpPr/>
          <p:nvPr/>
        </p:nvSpPr>
        <p:spPr>
          <a:xfrm>
            <a:off x="946113" y="3136239"/>
            <a:ext cx="1813580" cy="6746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2"/>
                </a:solidFill>
                <a:latin typeface="Lato Regular"/>
                <a:cs typeface="Lato Regular"/>
              </a:rPr>
              <a:t>Analogue/Digital TV</a:t>
            </a:r>
            <a:endParaRPr lang="en-US" sz="16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4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6" y="0"/>
            <a:ext cx="954504" cy="2709644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2170"/>
            <a:ext cx="11702716" cy="2707474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>
            <a:off x="3255594" y="702299"/>
            <a:ext cx="571867" cy="6267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25400" tIns="25400" rIns="25400" bIns="25400" anchor="ctr"/>
          <a:lstStyle/>
          <a:p>
            <a:pPr defTabSz="457098">
              <a:defRPr/>
            </a:pPr>
            <a:endParaRPr lang="es-ES" sz="2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6091" y="1307123"/>
            <a:ext cx="6628162" cy="1021381"/>
            <a:chOff x="5988388" y="483017"/>
            <a:chExt cx="12359700" cy="2031120"/>
          </a:xfrm>
        </p:grpSpPr>
        <p:sp>
          <p:nvSpPr>
            <p:cNvPr id="7" name="TextBox 6"/>
            <p:cNvSpPr txBox="1"/>
            <p:nvPr/>
          </p:nvSpPr>
          <p:spPr>
            <a:xfrm>
              <a:off x="5988388" y="483017"/>
              <a:ext cx="12359700" cy="174431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Achievements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1207776" y="2363827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446" y="3489232"/>
            <a:ext cx="1701667" cy="1701667"/>
            <a:chOff x="5641899" y="4719693"/>
            <a:chExt cx="3403334" cy="3403334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641899" y="4719693"/>
              <a:ext cx="3403334" cy="34033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弧形 37"/>
            <p:cNvSpPr/>
            <p:nvPr/>
          </p:nvSpPr>
          <p:spPr>
            <a:xfrm>
              <a:off x="5765752" y="4829046"/>
              <a:ext cx="3147122" cy="3147122"/>
            </a:xfrm>
            <a:prstGeom prst="arc">
              <a:avLst>
                <a:gd name="adj1" fmla="val 100036"/>
                <a:gd name="adj2" fmla="val 1463221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6091" y="4012133"/>
            <a:ext cx="1813102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000" b="1" dirty="0" smtClean="0">
                <a:latin typeface="Lato Regular"/>
              </a:rPr>
              <a:t>Development of Recs on</a:t>
            </a:r>
            <a:endParaRPr lang="id-ID" sz="2000" b="1" dirty="0">
              <a:latin typeface="Lato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4537" y="3145182"/>
            <a:ext cx="466666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Ultra high-definition cable television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00357" y="3705898"/>
            <a:ext cx="242085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Set-top box (STB)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79972" y="3705898"/>
            <a:ext cx="179408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IP-VOD DRM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08018" y="3705898"/>
            <a:ext cx="365837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Hybrid perceptual </a:t>
            </a:r>
            <a:r>
              <a:rPr lang="en-US" sz="2000" b="1" dirty="0" err="1">
                <a:solidFill>
                  <a:schemeClr val="tx2"/>
                </a:solidFill>
                <a:latin typeface="Lato Regular"/>
              </a:rPr>
              <a:t>bitstream</a:t>
            </a:r>
            <a:r>
              <a:rPr lang="en-US" sz="2000" b="1" dirty="0">
                <a:solidFill>
                  <a:schemeClr val="tx2"/>
                </a:solidFill>
                <a:latin typeface="Lato Regular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91970" y="4363563"/>
            <a:ext cx="583845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High speed transmission over coaxial network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00217" y="3134660"/>
            <a:ext cx="45134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Scalable ultra high-definition (UHD)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0172" y="5066134"/>
            <a:ext cx="70359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Integrated broadcast and broadband digital TV systems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53123" y="5768705"/>
            <a:ext cx="607730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 Regular"/>
              </a:rPr>
              <a:t>Cable STB for 4K ultra high-definition television </a:t>
            </a:r>
          </a:p>
        </p:txBody>
      </p:sp>
    </p:spTree>
    <p:extLst>
      <p:ext uri="{BB962C8B-B14F-4D97-AF65-F5344CB8AC3E}">
        <p14:creationId xmlns:p14="http://schemas.microsoft.com/office/powerpoint/2010/main" val="6561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1877" y="4996914"/>
            <a:ext cx="2161026" cy="1130030"/>
            <a:chOff x="6725834" y="9135119"/>
            <a:chExt cx="4387851" cy="2294467"/>
          </a:xfrm>
        </p:grpSpPr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33103" y="4487149"/>
            <a:ext cx="2161026" cy="1130030"/>
            <a:chOff x="6725834" y="9135119"/>
            <a:chExt cx="4387851" cy="2294467"/>
          </a:xfrm>
        </p:grpSpPr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89789" y="3977385"/>
            <a:ext cx="2161026" cy="1130030"/>
            <a:chOff x="6725834" y="9135119"/>
            <a:chExt cx="4387851" cy="2294467"/>
          </a:xfrm>
        </p:grpSpPr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758459" y="3480320"/>
            <a:ext cx="2161026" cy="1130030"/>
            <a:chOff x="6725834" y="9135119"/>
            <a:chExt cx="4387851" cy="2294467"/>
          </a:xfrm>
        </p:grpSpPr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6725834" y="9772236"/>
              <a:ext cx="2197101" cy="1657350"/>
            </a:xfrm>
            <a:custGeom>
              <a:avLst/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8918701" y="9772236"/>
              <a:ext cx="2194984" cy="1657350"/>
            </a:xfrm>
            <a:custGeom>
              <a:avLst/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6725834" y="9135119"/>
              <a:ext cx="4387851" cy="1259417"/>
            </a:xfrm>
            <a:custGeom>
              <a:avLst/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038367" y="3610811"/>
            <a:ext cx="2184536" cy="105899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785">
              <a:lnSpc>
                <a:spcPct val="120000"/>
              </a:lnSpc>
              <a:spcBef>
                <a:spcPts val="850"/>
              </a:spcBef>
              <a:defRPr/>
            </a:pPr>
            <a:r>
              <a:rPr lang="en-US" b="1" dirty="0" smtClean="0">
                <a:latin typeface="Lato Light"/>
                <a:cs typeface="Lato Light"/>
              </a:rPr>
              <a:t>Recs approved in this study period (2013-2016)</a:t>
            </a:r>
            <a:endParaRPr lang="es-ES" b="1" dirty="0">
              <a:latin typeface="Lato Light"/>
              <a:cs typeface="Lato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21305" y="2570759"/>
            <a:ext cx="2184536" cy="1695756"/>
            <a:chOff x="7877013" y="5096959"/>
            <a:chExt cx="4369072" cy="3391512"/>
          </a:xfrm>
        </p:grpSpPr>
        <p:sp>
          <p:nvSpPr>
            <p:cNvPr id="64" name="Freeform 75"/>
            <p:cNvSpPr>
              <a:spLocks noChangeArrowheads="1"/>
            </p:cNvSpPr>
            <p:nvPr/>
          </p:nvSpPr>
          <p:spPr bwMode="auto">
            <a:xfrm>
              <a:off x="9730363" y="5096959"/>
              <a:ext cx="662868" cy="533814"/>
            </a:xfrm>
            <a:custGeom>
              <a:avLst/>
              <a:gdLst>
                <a:gd name="T0" fmla="*/ 443 w 497"/>
                <a:gd name="T1" fmla="*/ 0 h 400"/>
                <a:gd name="T2" fmla="*/ 443 w 497"/>
                <a:gd name="T3" fmla="*/ 0 h 400"/>
                <a:gd name="T4" fmla="*/ 53 w 497"/>
                <a:gd name="T5" fmla="*/ 0 h 400"/>
                <a:gd name="T6" fmla="*/ 0 w 497"/>
                <a:gd name="T7" fmla="*/ 44 h 400"/>
                <a:gd name="T8" fmla="*/ 0 w 497"/>
                <a:gd name="T9" fmla="*/ 346 h 400"/>
                <a:gd name="T10" fmla="*/ 53 w 497"/>
                <a:gd name="T11" fmla="*/ 399 h 400"/>
                <a:gd name="T12" fmla="*/ 443 w 497"/>
                <a:gd name="T13" fmla="*/ 399 h 400"/>
                <a:gd name="T14" fmla="*/ 496 w 497"/>
                <a:gd name="T15" fmla="*/ 346 h 400"/>
                <a:gd name="T16" fmla="*/ 496 w 497"/>
                <a:gd name="T17" fmla="*/ 44 h 400"/>
                <a:gd name="T18" fmla="*/ 443 w 497"/>
                <a:gd name="T19" fmla="*/ 0 h 400"/>
                <a:gd name="T20" fmla="*/ 443 w 497"/>
                <a:gd name="T21" fmla="*/ 346 h 400"/>
                <a:gd name="T22" fmla="*/ 443 w 497"/>
                <a:gd name="T23" fmla="*/ 346 h 400"/>
                <a:gd name="T24" fmla="*/ 53 w 497"/>
                <a:gd name="T25" fmla="*/ 346 h 400"/>
                <a:gd name="T26" fmla="*/ 53 w 497"/>
                <a:gd name="T27" fmla="*/ 44 h 400"/>
                <a:gd name="T28" fmla="*/ 443 w 497"/>
                <a:gd name="T29" fmla="*/ 44 h 400"/>
                <a:gd name="T30" fmla="*/ 443 w 497"/>
                <a:gd name="T31" fmla="*/ 346 h 400"/>
                <a:gd name="T32" fmla="*/ 222 w 497"/>
                <a:gd name="T33" fmla="*/ 249 h 400"/>
                <a:gd name="T34" fmla="*/ 222 w 497"/>
                <a:gd name="T35" fmla="*/ 249 h 400"/>
                <a:gd name="T36" fmla="*/ 97 w 497"/>
                <a:gd name="T37" fmla="*/ 249 h 400"/>
                <a:gd name="T38" fmla="*/ 97 w 497"/>
                <a:gd name="T39" fmla="*/ 293 h 400"/>
                <a:gd name="T40" fmla="*/ 222 w 497"/>
                <a:gd name="T41" fmla="*/ 293 h 400"/>
                <a:gd name="T42" fmla="*/ 222 w 497"/>
                <a:gd name="T43" fmla="*/ 249 h 400"/>
                <a:gd name="T44" fmla="*/ 222 w 497"/>
                <a:gd name="T45" fmla="*/ 178 h 400"/>
                <a:gd name="T46" fmla="*/ 222 w 497"/>
                <a:gd name="T47" fmla="*/ 178 h 400"/>
                <a:gd name="T48" fmla="*/ 97 w 497"/>
                <a:gd name="T49" fmla="*/ 178 h 400"/>
                <a:gd name="T50" fmla="*/ 97 w 497"/>
                <a:gd name="T51" fmla="*/ 222 h 400"/>
                <a:gd name="T52" fmla="*/ 222 w 497"/>
                <a:gd name="T53" fmla="*/ 222 h 400"/>
                <a:gd name="T54" fmla="*/ 222 w 497"/>
                <a:gd name="T55" fmla="*/ 178 h 400"/>
                <a:gd name="T56" fmla="*/ 222 w 497"/>
                <a:gd name="T57" fmla="*/ 98 h 400"/>
                <a:gd name="T58" fmla="*/ 222 w 497"/>
                <a:gd name="T59" fmla="*/ 98 h 400"/>
                <a:gd name="T60" fmla="*/ 97 w 497"/>
                <a:gd name="T61" fmla="*/ 98 h 400"/>
                <a:gd name="T62" fmla="*/ 97 w 497"/>
                <a:gd name="T63" fmla="*/ 143 h 400"/>
                <a:gd name="T64" fmla="*/ 222 w 497"/>
                <a:gd name="T65" fmla="*/ 143 h 400"/>
                <a:gd name="T66" fmla="*/ 222 w 497"/>
                <a:gd name="T67" fmla="*/ 98 h 400"/>
                <a:gd name="T68" fmla="*/ 389 w 497"/>
                <a:gd name="T69" fmla="*/ 257 h 400"/>
                <a:gd name="T70" fmla="*/ 389 w 497"/>
                <a:gd name="T71" fmla="*/ 257 h 400"/>
                <a:gd name="T72" fmla="*/ 354 w 497"/>
                <a:gd name="T73" fmla="*/ 231 h 400"/>
                <a:gd name="T74" fmla="*/ 381 w 497"/>
                <a:gd name="T75" fmla="*/ 151 h 400"/>
                <a:gd name="T76" fmla="*/ 336 w 497"/>
                <a:gd name="T77" fmla="*/ 98 h 400"/>
                <a:gd name="T78" fmla="*/ 292 w 497"/>
                <a:gd name="T79" fmla="*/ 151 h 400"/>
                <a:gd name="T80" fmla="*/ 319 w 497"/>
                <a:gd name="T81" fmla="*/ 231 h 400"/>
                <a:gd name="T82" fmla="*/ 275 w 497"/>
                <a:gd name="T83" fmla="*/ 257 h 400"/>
                <a:gd name="T84" fmla="*/ 275 w 497"/>
                <a:gd name="T85" fmla="*/ 293 h 400"/>
                <a:gd name="T86" fmla="*/ 398 w 497"/>
                <a:gd name="T87" fmla="*/ 293 h 400"/>
                <a:gd name="T88" fmla="*/ 389 w 497"/>
                <a:gd name="T89" fmla="*/ 2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77013" y="6155689"/>
              <a:ext cx="4369072" cy="233278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 defTabSz="323785">
                <a:lnSpc>
                  <a:spcPct val="120000"/>
                </a:lnSpc>
                <a:spcBef>
                  <a:spcPts val="850"/>
                </a:spcBef>
                <a:defRPr/>
              </a:pPr>
              <a:r>
                <a:rPr lang="en-US" sz="2000" b="1" dirty="0" smtClean="0">
                  <a:latin typeface="Lato Light"/>
                  <a:cs typeface="Lato Light"/>
                </a:rPr>
                <a:t>Increase from the last </a:t>
              </a:r>
              <a:br>
                <a:rPr lang="en-US" sz="2000" b="1" dirty="0" smtClean="0">
                  <a:latin typeface="Lato Light"/>
                  <a:cs typeface="Lato Light"/>
                </a:rPr>
              </a:br>
              <a:r>
                <a:rPr lang="en-US" sz="2000" b="1" dirty="0" smtClean="0">
                  <a:latin typeface="Lato Light"/>
                  <a:cs typeface="Lato Light"/>
                </a:rPr>
                <a:t>study period</a:t>
              </a:r>
              <a:endParaRPr lang="es-ES" sz="2000" b="1" dirty="0">
                <a:latin typeface="Lato Light"/>
                <a:cs typeface="Lato Light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rot="16200000">
            <a:off x="1797457" y="4944213"/>
            <a:ext cx="679769" cy="130944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75" name="Oval 7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16200000">
            <a:off x="4448971" y="4496430"/>
            <a:ext cx="530333" cy="119805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89" name="Oval 88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16200000">
            <a:off x="6781704" y="3673991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92" name="Oval 91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93" name="Straight Connector 92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9250374" y="3169513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95" name="Oval 9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x-none" sz="900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490098" y="2361816"/>
            <a:ext cx="1351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Lato Regular"/>
                <a:cs typeface="Lato Regular"/>
              </a:rPr>
              <a:t>59</a:t>
            </a:r>
            <a:endParaRPr lang="id-ID" sz="8000" b="1" dirty="0">
              <a:solidFill>
                <a:schemeClr val="accent5"/>
              </a:solidFill>
              <a:latin typeface="Lato Regular"/>
              <a:cs typeface="Lato Regular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90795" y="2040256"/>
            <a:ext cx="2788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Lato Regular"/>
                <a:cs typeface="Lato Regular"/>
              </a:rPr>
              <a:t>132.5%</a:t>
            </a:r>
            <a:endParaRPr lang="id-ID" sz="6000" b="1" dirty="0">
              <a:solidFill>
                <a:srgbClr val="FF0000"/>
              </a:solidFill>
              <a:latin typeface="Lato Regular"/>
              <a:cs typeface="Lato Regular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23015" y="1461841"/>
            <a:ext cx="2131866" cy="15696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Lato Regular"/>
                <a:cs typeface="Lato Regular"/>
              </a:rPr>
              <a:t>Focus Group </a:t>
            </a:r>
            <a:br>
              <a:rPr lang="en-US" sz="2400" b="1" dirty="0" smtClean="0">
                <a:solidFill>
                  <a:schemeClr val="accent5"/>
                </a:solidFill>
                <a:latin typeface="Lato Regular"/>
                <a:cs typeface="Lato Regular"/>
              </a:rPr>
            </a:br>
            <a:r>
              <a:rPr lang="en-US" sz="2400" b="1" dirty="0" smtClean="0">
                <a:solidFill>
                  <a:schemeClr val="accent5"/>
                </a:solidFill>
                <a:latin typeface="Lato Regular"/>
                <a:cs typeface="Lato Regular"/>
              </a:rPr>
              <a:t>on </a:t>
            </a:r>
            <a:r>
              <a:rPr lang="en-US" sz="2400" b="1" dirty="0">
                <a:solidFill>
                  <a:schemeClr val="accent5"/>
                </a:solidFill>
                <a:latin typeface="Lato Regular"/>
                <a:cs typeface="Lato Regular"/>
              </a:rPr>
              <a:t>Smart Cable Television</a:t>
            </a:r>
            <a:endParaRPr lang="id-ID" sz="4400" b="1" dirty="0">
              <a:solidFill>
                <a:schemeClr val="accent5"/>
              </a:solidFill>
              <a:latin typeface="Lato Regular"/>
              <a:cs typeface="Lato Regular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52182" y="1060179"/>
            <a:ext cx="2131866" cy="156966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Lato Regular"/>
                <a:cs typeface="Lato Regular"/>
              </a:rPr>
              <a:t>Pilot trial of WTSA-12 Resolution 80</a:t>
            </a:r>
            <a:endParaRPr lang="id-ID" sz="44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0" y="2169"/>
            <a:ext cx="12192000" cy="867289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87" name="TextBox 86"/>
          <p:cNvSpPr txBox="1"/>
          <p:nvPr/>
        </p:nvSpPr>
        <p:spPr>
          <a:xfrm>
            <a:off x="2781919" y="-61375"/>
            <a:ext cx="6628162" cy="877156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Lato Regular"/>
                <a:cs typeface="Lato Regular"/>
              </a:rPr>
              <a:t>Achievements</a:t>
            </a:r>
            <a:endParaRPr lang="id-ID" sz="54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57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37496" y="0"/>
            <a:ext cx="954504" cy="2744568"/>
          </a:xfrm>
          <a:prstGeom prst="rect">
            <a:avLst/>
          </a:prstGeom>
          <a:solidFill>
            <a:schemeClr val="accent6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0" y="2170"/>
            <a:ext cx="11702716" cy="2742398"/>
          </a:xfrm>
          <a:prstGeom prst="rect">
            <a:avLst/>
          </a:prstGeom>
          <a:solidFill>
            <a:schemeClr val="accent6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/>
          </a:p>
        </p:txBody>
      </p:sp>
      <p:grpSp>
        <p:nvGrpSpPr>
          <p:cNvPr id="6" name="Group 5"/>
          <p:cNvGrpSpPr/>
          <p:nvPr/>
        </p:nvGrpSpPr>
        <p:grpSpPr>
          <a:xfrm>
            <a:off x="-1078514" y="446351"/>
            <a:ext cx="11543313" cy="1708152"/>
            <a:chOff x="2869760" y="526528"/>
            <a:chExt cx="19295441" cy="3396834"/>
          </a:xfrm>
        </p:grpSpPr>
        <p:sp>
          <p:nvSpPr>
            <p:cNvPr id="7" name="TextBox 6"/>
            <p:cNvSpPr txBox="1"/>
            <p:nvPr/>
          </p:nvSpPr>
          <p:spPr>
            <a:xfrm>
              <a:off x="2869760" y="526528"/>
              <a:ext cx="19295441" cy="3396834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     Companies Commercializing</a:t>
              </a:r>
            </a:p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Lato Regular"/>
                  <a:cs typeface="Lato Regular"/>
                </a:rPr>
                <a:t>       SG9 Recommendations </a:t>
              </a:r>
              <a:endParaRPr lang="id-ID" sz="5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2188828" y="2217530"/>
              <a:ext cx="1553038" cy="150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839019" y="3913291"/>
            <a:ext cx="142896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Lato Regular"/>
                <a:cs typeface="Lato Regular"/>
              </a:rPr>
              <a:t>200%</a:t>
            </a:r>
            <a:endParaRPr lang="en-US" sz="36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8" y="2916419"/>
            <a:ext cx="3886742" cy="6954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3" y="4141601"/>
            <a:ext cx="3976456" cy="8082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59" y="5044191"/>
            <a:ext cx="3305636" cy="13241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855" y="3060027"/>
            <a:ext cx="4167162" cy="9856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264" y="4215363"/>
            <a:ext cx="2887241" cy="9840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057" y="5121710"/>
            <a:ext cx="2212907" cy="12368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1964" y="4288498"/>
            <a:ext cx="1276528" cy="8859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4422" y="5402518"/>
            <a:ext cx="2740137" cy="126772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847765" y="3737510"/>
            <a:ext cx="1545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Hybridcast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9514559" y="3107039"/>
            <a:ext cx="2623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Hannuo</a:t>
            </a:r>
            <a:r>
              <a:rPr kumimoji="1" lang="en-US" altLang="ja-JP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kumimoji="1" lang="en-US" altLang="ja-JP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Semicon</a:t>
            </a:r>
            <a: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.</a:t>
            </a:r>
            <a:b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</a:br>
            <a: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Technology </a:t>
            </a:r>
            <a:r>
              <a:rPr kumimoji="1" lang="en-US" altLang="ja-JP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Co</a:t>
            </a:r>
            <a:r>
              <a:rPr kumimoji="1"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. LTD</a:t>
            </a:r>
            <a:endParaRPr kumimoji="1" lang="en-US" altLang="ja-JP" sz="24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45395" y="5620062"/>
            <a:ext cx="213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4K-adapter box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740" y="-126605"/>
            <a:ext cx="9197298" cy="63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4534" y="2283136"/>
            <a:ext cx="9261819" cy="115415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Lato Regular"/>
                <a:cs typeface="Lato Regular"/>
              </a:rPr>
              <a:t>Additional Slides</a:t>
            </a:r>
            <a:endParaRPr lang="id-ID" sz="4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89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4" y="1235954"/>
            <a:ext cx="1098035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Achievements </a:t>
            </a:r>
            <a:endParaRPr lang="en-GB" altLang="ja-JP" sz="28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Development of Recommendations on; </a:t>
            </a: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Ultra high-definition cable television </a:t>
            </a:r>
            <a:endParaRPr lang="en-US" altLang="ja-JP" sz="28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Scalable ultra high-definition (UHD)</a:t>
            </a: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IP-VOD DRM </a:t>
            </a: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Hybrid perceptual </a:t>
            </a:r>
            <a:r>
              <a:rPr lang="en-US" altLang="ja-JP" sz="28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bitstream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High speed transmission over coaxial network</a:t>
            </a: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Set-top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box (STB) </a:t>
            </a:r>
            <a:endParaRPr lang="en-US" altLang="ja-JP" sz="28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Integrated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broadcast and broadband digital TV systems </a:t>
            </a:r>
            <a:endParaRPr lang="en-US" altLang="ja-JP" sz="28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914400" lvl="1" indent="-45720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Cable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STB for 4K ultra high-definition television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6813" y="400522"/>
            <a:ext cx="843364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GB" altLang="ja-JP" sz="4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Highlights of achievements (I)</a:t>
            </a:r>
            <a:endParaRPr lang="en-US" sz="4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43" y="1214381"/>
            <a:ext cx="113279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In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this study period (2013-2016) SG9 approved 53 Recommendations </a:t>
            </a:r>
            <a:endParaRPr lang="en-US" altLang="ja-JP" sz="280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defTabSz="457200">
              <a:spcBef>
                <a:spcPts val="600"/>
              </a:spcBef>
              <a:defRPr/>
            </a:pP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  <a:sym typeface="Wingdings" panose="05000000000000000000" pitchFamily="2" charset="2"/>
              </a:rPr>
              <a:t>      </a:t>
            </a:r>
            <a:r>
              <a:rPr lang="en-US" altLang="ja-JP" sz="2800" dirty="0">
                <a:solidFill>
                  <a:srgbClr val="FF0000"/>
                </a:solidFill>
              </a:rPr>
              <a:t>132.5% increased</a:t>
            </a:r>
            <a:r>
              <a:rPr lang="en-US" altLang="ja-JP" sz="2800" dirty="0" smtClean="0">
                <a:solidFill>
                  <a:srgbClr val="FF0000"/>
                </a:solidFill>
              </a:rPr>
              <a:t>!</a:t>
            </a:r>
            <a:endParaRPr lang="en-US" altLang="ja-JP" sz="28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marL="457200" indent="-457200" defTabSz="45720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GB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Focus Group on </a:t>
            </a:r>
            <a:r>
              <a:rPr lang="en-GB" altLang="ja-JP" sz="28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Smart Cable Television; </a:t>
            </a:r>
          </a:p>
          <a:p>
            <a:pPr defTabSz="457200">
              <a:spcBef>
                <a:spcPts val="600"/>
              </a:spcBef>
              <a:defRPr/>
            </a:pPr>
            <a:r>
              <a:rPr lang="en-US" altLang="ja-JP" sz="2800" b="1" dirty="0" smtClean="0">
                <a:solidFill>
                  <a:prstClr val="black"/>
                </a:solidFill>
              </a:rPr>
              <a:t>    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Deliverable</a:t>
            </a:r>
            <a:r>
              <a:rPr lang="en-US" altLang="ja-JP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: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Technical Report of the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FG on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Smart Cable </a:t>
            </a:r>
            <a:r>
              <a:rPr lang="en-US" altLang="ja-JP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Television</a:t>
            </a:r>
          </a:p>
          <a:p>
            <a:pPr marL="342900" indent="-342900" defTabSz="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ja-JP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 Pilot trial </a:t>
            </a:r>
            <a:r>
              <a:rPr lang="en-US" altLang="ja-JP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of WTSA-12 Resolution 80</a:t>
            </a:r>
          </a:p>
          <a:p>
            <a:pPr marL="457200" indent="-457200" defTabSz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SG9 </a:t>
            </a:r>
            <a:r>
              <a:rPr lang="en-GB" altLang="en-US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developed guidelines</a:t>
            </a:r>
          </a:p>
          <a:p>
            <a:pPr lvl="1" defTabSz="457200">
              <a:spcBef>
                <a:spcPts val="600"/>
              </a:spcBef>
            </a:pPr>
            <a:r>
              <a:rPr lang="en-US" altLang="en-US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Implemented in SG9; http://www.itu.int/en/ITU-T/studygroups/2013-2016/09/Pages/acknowledgements.aspx</a:t>
            </a:r>
          </a:p>
          <a:p>
            <a:pPr marL="457200" lvl="2" indent="-457200" defTabSz="457200">
              <a:spcBef>
                <a:spcPts val="6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TSAG agreed to extend implementation to all </a:t>
            </a:r>
            <a:r>
              <a:rPr lang="en-US" altLang="en-US" sz="28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SGs (3 achievements)</a:t>
            </a:r>
            <a:endParaRPr lang="en-US" altLang="en-US" sz="28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6813" y="324952"/>
            <a:ext cx="843364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GB" altLang="ja-JP" sz="40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Highlights of achievements (</a:t>
            </a:r>
            <a:r>
              <a:rPr lang="en-GB" altLang="ja-JP" sz="40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II)</a:t>
            </a:r>
            <a:endParaRPr lang="en-US" sz="40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3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CC7611C-5CCA-4886-B898-AC65489C406B}"/>
</file>

<file path=customXml/itemProps2.xml><?xml version="1.0" encoding="utf-8"?>
<ds:datastoreItem xmlns:ds="http://schemas.openxmlformats.org/officeDocument/2006/customXml" ds:itemID="{322E62FD-4876-454B-894D-EB0A560A2806}"/>
</file>

<file path=customXml/itemProps3.xml><?xml version="1.0" encoding="utf-8"?>
<ds:datastoreItem xmlns:ds="http://schemas.openxmlformats.org/officeDocument/2006/customXml" ds:itemID="{0D3B1B4B-1369-4CEF-87E4-5B5F3E8C2126}"/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1111</Words>
  <Application>Microsoft Office PowerPoint</Application>
  <PresentationFormat>Widescreen</PresentationFormat>
  <Paragraphs>179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Gill Sans</vt:lpstr>
      <vt:lpstr>Lato Black</vt:lpstr>
      <vt:lpstr>Lato Light</vt:lpstr>
      <vt:lpstr>Lato Regular</vt:lpstr>
      <vt:lpstr>ＭＳ Ｐゴシック</vt:lpstr>
      <vt:lpstr>Open Sans Light</vt:lpstr>
      <vt:lpstr>宋体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trial of WTSA-12 Resolution 80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Meshkurti, Ana Maria</dc:creator>
  <cp:lastModifiedBy>Meshkurti, Ana Maria</cp:lastModifiedBy>
  <cp:revision>91</cp:revision>
  <dcterms:created xsi:type="dcterms:W3CDTF">2016-10-03T13:51:04Z</dcterms:created>
  <dcterms:modified xsi:type="dcterms:W3CDTF">2016-10-19T08:07:44Z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