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17"/>
  </p:notesMasterIdLst>
  <p:sldIdLst>
    <p:sldId id="274" r:id="rId6"/>
    <p:sldId id="288" r:id="rId7"/>
    <p:sldId id="287" r:id="rId8"/>
    <p:sldId id="269" r:id="rId9"/>
    <p:sldId id="289" r:id="rId10"/>
    <p:sldId id="294" r:id="rId11"/>
    <p:sldId id="290" r:id="rId12"/>
    <p:sldId id="295" r:id="rId13"/>
    <p:sldId id="291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51163" autoAdjust="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227EE-549F-4692-9090-64A5C3D9CB7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3733-CD45-4CEA-A5EC-06AA3CC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First </a:t>
            </a:r>
            <a:r>
              <a:rPr lang="en-GB" b="1" dirty="0" err="1" smtClean="0"/>
              <a:t>VoLTE</a:t>
            </a:r>
            <a:r>
              <a:rPr lang="en-GB" b="1" dirty="0" smtClean="0"/>
              <a:t> standard in ITU-T:</a:t>
            </a:r>
            <a:r>
              <a:rPr lang="en-GB" dirty="0" smtClean="0"/>
              <a:t> End-to-end </a:t>
            </a:r>
            <a:r>
              <a:rPr lang="en-GB" dirty="0" err="1" smtClean="0"/>
              <a:t>QoS</a:t>
            </a:r>
            <a:r>
              <a:rPr lang="en-GB" dirty="0" smtClean="0"/>
              <a:t> for voice over 4G</a:t>
            </a:r>
          </a:p>
          <a:p>
            <a:r>
              <a:rPr lang="en-US" dirty="0" smtClean="0"/>
              <a:t>Widely used </a:t>
            </a:r>
            <a:r>
              <a:rPr lang="en-GB" dirty="0" smtClean="0"/>
              <a:t>objective test methods for </a:t>
            </a:r>
            <a:r>
              <a:rPr lang="en-GB" b="1" dirty="0" smtClean="0"/>
              <a:t>hands-free in vehicles</a:t>
            </a:r>
          </a:p>
          <a:p>
            <a:r>
              <a:rPr lang="en-GB" dirty="0" smtClean="0"/>
              <a:t>Rapid progress on </a:t>
            </a:r>
            <a:r>
              <a:rPr lang="en-GB" dirty="0" err="1" smtClean="0"/>
              <a:t>QoE</a:t>
            </a:r>
            <a:r>
              <a:rPr lang="en-GB" dirty="0" smtClean="0"/>
              <a:t> assessment and prediction for UDP and TCP/HTTP-based </a:t>
            </a:r>
            <a:r>
              <a:rPr lang="en-GB" b="1" dirty="0" smtClean="0"/>
              <a:t>video streaming services, including OTT video</a:t>
            </a:r>
          </a:p>
          <a:p>
            <a:r>
              <a:rPr lang="en-GB" dirty="0" smtClean="0"/>
              <a:t>Completion of buffer models for media streams on TCP transport; hand-over performance among multiple access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2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Adoption of subjective test methods for </a:t>
            </a:r>
            <a:r>
              <a:rPr lang="en-US" b="1" dirty="0" smtClean="0"/>
              <a:t>speech intelligibility, </a:t>
            </a:r>
            <a:r>
              <a:rPr lang="en-US" b="1" dirty="0" err="1" smtClean="0"/>
              <a:t>telemeetings</a:t>
            </a:r>
            <a:r>
              <a:rPr lang="en-US" b="1" dirty="0" smtClean="0"/>
              <a:t> </a:t>
            </a:r>
            <a:r>
              <a:rPr lang="en-US" dirty="0" smtClean="0"/>
              <a:t>and</a:t>
            </a:r>
            <a:r>
              <a:rPr lang="en-US" b="1" dirty="0" smtClean="0"/>
              <a:t> web browsing</a:t>
            </a:r>
          </a:p>
          <a:p>
            <a:r>
              <a:rPr lang="en-GB" dirty="0" smtClean="0"/>
              <a:t>Completion of opinion model for network planning of </a:t>
            </a:r>
            <a:r>
              <a:rPr lang="en-GB" b="1" dirty="0" smtClean="0"/>
              <a:t>video and audio streaming </a:t>
            </a:r>
            <a:r>
              <a:rPr lang="en-GB" dirty="0" smtClean="0"/>
              <a:t>applications</a:t>
            </a:r>
          </a:p>
          <a:p>
            <a:r>
              <a:rPr lang="en-US" dirty="0" smtClean="0"/>
              <a:t>Revised </a:t>
            </a:r>
            <a:r>
              <a:rPr lang="en-US" b="1" dirty="0" smtClean="0"/>
              <a:t>MOS</a:t>
            </a:r>
            <a:r>
              <a:rPr lang="en-US" dirty="0" smtClean="0"/>
              <a:t> terminology, interpretation and reporting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QoE</a:t>
            </a:r>
            <a:r>
              <a:rPr lang="en-US" dirty="0" smtClean="0"/>
              <a:t> definition: </a:t>
            </a:r>
            <a:r>
              <a:rPr lang="en-US" i="1" dirty="0" err="1" smtClean="0"/>
              <a:t>QoE</a:t>
            </a:r>
            <a:r>
              <a:rPr lang="en-US" i="1" dirty="0" smtClean="0"/>
              <a:t> is the degree of delight or annoyance of the user of an application or service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Approval of </a:t>
            </a:r>
            <a:r>
              <a:rPr lang="en-US" b="1" dirty="0" smtClean="0"/>
              <a:t>23 new </a:t>
            </a:r>
            <a:r>
              <a:rPr lang="en-US" dirty="0" smtClean="0"/>
              <a:t>and </a:t>
            </a:r>
            <a:r>
              <a:rPr lang="en-US" b="1" dirty="0" smtClean="0"/>
              <a:t>25 revised </a:t>
            </a:r>
            <a:r>
              <a:rPr lang="en-US" dirty="0" smtClean="0"/>
              <a:t>ITU-T Recommendations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Conflicts with SG11 on </a:t>
            </a:r>
            <a:r>
              <a:rPr lang="en-US" dirty="0" err="1" smtClean="0"/>
              <a:t>QoS</a:t>
            </a:r>
            <a:r>
              <a:rPr lang="en-US" dirty="0" smtClean="0"/>
              <a:t> measurements and testing</a:t>
            </a:r>
          </a:p>
          <a:p>
            <a:r>
              <a:rPr lang="en-US" dirty="0" smtClean="0"/>
              <a:t>Limited participation of Sector Members from developing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8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of lead role </a:t>
            </a:r>
            <a:r>
              <a:rPr lang="en-GB" dirty="0" smtClean="0"/>
              <a:t>on </a:t>
            </a:r>
            <a:r>
              <a:rPr lang="en-GB" b="1" dirty="0" smtClean="0"/>
              <a:t>quality assessment of video communications and applications </a:t>
            </a:r>
            <a:r>
              <a:rPr lang="en-GB" dirty="0" smtClean="0"/>
              <a:t>– new work in the pipeline</a:t>
            </a:r>
            <a:endParaRPr lang="en-US" dirty="0" smtClean="0"/>
          </a:p>
          <a:p>
            <a:r>
              <a:rPr lang="en-US" dirty="0" smtClean="0"/>
              <a:t>Number of proposed Questions stable: one merger, one new: </a:t>
            </a:r>
            <a:r>
              <a:rPr lang="en-GB" b="1" dirty="0" smtClean="0"/>
              <a:t>Virtualized deployment</a:t>
            </a:r>
            <a:r>
              <a:rPr lang="en-GB" dirty="0" smtClean="0"/>
              <a:t> of recommended methods for network performance, </a:t>
            </a:r>
            <a:r>
              <a:rPr lang="en-GB" dirty="0" err="1" smtClean="0"/>
              <a:t>QoS</a:t>
            </a:r>
            <a:r>
              <a:rPr lang="en-GB" dirty="0" smtClean="0"/>
              <a:t> and </a:t>
            </a:r>
            <a:r>
              <a:rPr lang="en-GB" dirty="0" err="1" smtClean="0"/>
              <a:t>QoE</a:t>
            </a:r>
            <a:r>
              <a:rPr lang="en-GB" dirty="0" smtClean="0"/>
              <a:t> assessment</a:t>
            </a:r>
          </a:p>
          <a:p>
            <a:r>
              <a:rPr lang="en-US" dirty="0" smtClean="0"/>
              <a:t>Strong interest in </a:t>
            </a:r>
            <a:r>
              <a:rPr lang="en-US" dirty="0" err="1" smtClean="0"/>
              <a:t>QoS</a:t>
            </a:r>
            <a:r>
              <a:rPr lang="en-US" dirty="0" smtClean="0"/>
              <a:t>/</a:t>
            </a:r>
            <a:r>
              <a:rPr lang="en-US" dirty="0" err="1" smtClean="0"/>
              <a:t>QoE</a:t>
            </a:r>
            <a:r>
              <a:rPr lang="en-US" dirty="0" smtClean="0"/>
              <a:t> from </a:t>
            </a:r>
            <a:r>
              <a:rPr lang="en-US" b="1" dirty="0" smtClean="0"/>
              <a:t>administrations and regulators in developing countries</a:t>
            </a:r>
            <a:r>
              <a:rPr lang="en-US" dirty="0" smtClean="0"/>
              <a:t>. </a:t>
            </a:r>
            <a:r>
              <a:rPr lang="en-GB" dirty="0" smtClean="0"/>
              <a:t>Regional Group and Quality Service Development Group play catalytic role for new SG12 work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9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3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735517" y="22302"/>
            <a:ext cx="5545842" cy="674567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870481" y="6266986"/>
            <a:ext cx="4082410" cy="500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547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8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8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11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19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1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83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50"/>
            <a:ext cx="4011084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3251"/>
            <a:ext cx="6815667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0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67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2083"/>
            <a:ext cx="27432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82083"/>
            <a:ext cx="80264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3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9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8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087" y="3520125"/>
            <a:ext cx="526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Performance, </a:t>
            </a:r>
            <a:r>
              <a:rPr lang="en-US" sz="2400" b="1" dirty="0" err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QoS</a:t>
            </a:r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and </a:t>
            </a:r>
            <a:r>
              <a:rPr lang="en-US" sz="2400" b="1" dirty="0" err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QoE</a:t>
            </a:r>
            <a:endParaRPr lang="en-US" sz="68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073" y="1816174"/>
            <a:ext cx="50887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ITU-T</a:t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STUDY GROUP 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334357"/>
            <a:ext cx="5283200" cy="27658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865253" y="3485401"/>
            <a:ext cx="3987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Kwame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Baah-Acheamfuor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Chairman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SG12</a:t>
            </a:r>
            <a:endParaRPr lang="en-US" sz="68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57" y="5931305"/>
            <a:ext cx="924054" cy="724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3632" y="4314040"/>
            <a:ext cx="518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Key areas of work, achievements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outlook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84" y="5972881"/>
            <a:ext cx="821613" cy="7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91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Abbreviations and acronyms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5G			5</a:t>
            </a:r>
            <a:r>
              <a:rPr lang="en-US" baseline="30000" dirty="0" smtClean="0"/>
              <a:t>th</a:t>
            </a:r>
            <a:r>
              <a:rPr lang="en-US" dirty="0" smtClean="0"/>
              <a:t> generation network </a:t>
            </a:r>
          </a:p>
          <a:p>
            <a:pPr marL="0" indent="0">
              <a:buNone/>
            </a:pPr>
            <a:r>
              <a:rPr lang="en-US" dirty="0" err="1" smtClean="0"/>
              <a:t>eCall</a:t>
            </a:r>
            <a:r>
              <a:rPr lang="en-US" dirty="0" smtClean="0"/>
              <a:t>		Emergency call system</a:t>
            </a:r>
          </a:p>
          <a:p>
            <a:pPr marL="0" indent="0">
              <a:buNone/>
            </a:pPr>
            <a:r>
              <a:rPr lang="en-US" dirty="0"/>
              <a:t>HTTP	</a:t>
            </a:r>
            <a:r>
              <a:rPr lang="en-US" dirty="0" smtClean="0"/>
              <a:t>	Hypertext </a:t>
            </a:r>
            <a:r>
              <a:rPr lang="en-US" dirty="0"/>
              <a:t>Transfer </a:t>
            </a:r>
            <a:r>
              <a:rPr lang="en-US" dirty="0" smtClean="0"/>
              <a:t>					Protocol</a:t>
            </a:r>
          </a:p>
          <a:p>
            <a:pPr marL="0" indent="0">
              <a:buNone/>
            </a:pPr>
            <a:r>
              <a:rPr lang="en-US" dirty="0"/>
              <a:t>LTE	</a:t>
            </a:r>
            <a:r>
              <a:rPr lang="en-US" smtClean="0"/>
              <a:t>	Long-Term Evolution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MOS		Mean opinion score</a:t>
            </a:r>
          </a:p>
          <a:p>
            <a:pPr marL="0" indent="0">
              <a:buNone/>
            </a:pPr>
            <a:r>
              <a:rPr lang="en-US" dirty="0" smtClean="0"/>
              <a:t>NFV		Network function 						virtualization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OTT	</a:t>
            </a:r>
            <a:r>
              <a:rPr lang="en-US" dirty="0" smtClean="0"/>
              <a:t>	Over </a:t>
            </a:r>
            <a:r>
              <a:rPr lang="en-US" dirty="0"/>
              <a:t>the top</a:t>
            </a:r>
          </a:p>
          <a:p>
            <a:pPr marL="0" indent="0">
              <a:buNone/>
            </a:pPr>
            <a:r>
              <a:rPr lang="en-US" dirty="0" err="1" smtClean="0"/>
              <a:t>QoE</a:t>
            </a:r>
            <a:r>
              <a:rPr lang="en-US" dirty="0" smtClean="0"/>
              <a:t>		Quality of experience</a:t>
            </a:r>
          </a:p>
          <a:p>
            <a:pPr marL="0" indent="0">
              <a:buNone/>
            </a:pPr>
            <a:r>
              <a:rPr lang="en-US" dirty="0" err="1" smtClean="0"/>
              <a:t>QoS</a:t>
            </a:r>
            <a:r>
              <a:rPr lang="en-US" dirty="0" smtClean="0"/>
              <a:t>		Quality of service</a:t>
            </a:r>
          </a:p>
          <a:p>
            <a:pPr marL="0" indent="0">
              <a:buNone/>
            </a:pPr>
            <a:r>
              <a:rPr lang="en-US" dirty="0"/>
              <a:t>TCP		Transmission Control </a:t>
            </a:r>
            <a:r>
              <a:rPr lang="en-US" dirty="0" smtClean="0"/>
              <a:t>					Protocol</a:t>
            </a:r>
          </a:p>
          <a:p>
            <a:pPr marL="0" indent="0">
              <a:buNone/>
            </a:pPr>
            <a:r>
              <a:rPr lang="en-US" dirty="0"/>
              <a:t>UDP	</a:t>
            </a:r>
            <a:r>
              <a:rPr lang="en-US" dirty="0" smtClean="0"/>
              <a:t>	User Datagram Protocol</a:t>
            </a:r>
          </a:p>
          <a:p>
            <a:pPr marL="0" indent="0">
              <a:buNone/>
            </a:pPr>
            <a:r>
              <a:rPr lang="en-US" dirty="0" err="1" smtClean="0"/>
              <a:t>VoLTE</a:t>
            </a:r>
            <a:r>
              <a:rPr lang="en-US" dirty="0" smtClean="0"/>
              <a:t>		Voice over LTE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38778" y="2172738"/>
            <a:ext cx="2729552" cy="1555845"/>
          </a:xfrm>
          <a:prstGeom prst="ellips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In-service quality management</a:t>
            </a:r>
          </a:p>
        </p:txBody>
      </p:sp>
      <p:sp>
        <p:nvSpPr>
          <p:cNvPr id="4" name="Oval 3"/>
          <p:cNvSpPr/>
          <p:nvPr/>
        </p:nvSpPr>
        <p:spPr>
          <a:xfrm>
            <a:off x="7730037" y="2093102"/>
            <a:ext cx="2729552" cy="155584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Terminal characteristics</a:t>
            </a:r>
          </a:p>
        </p:txBody>
      </p:sp>
      <p:sp>
        <p:nvSpPr>
          <p:cNvPr id="5" name="Oval 4"/>
          <p:cNvSpPr/>
          <p:nvPr/>
        </p:nvSpPr>
        <p:spPr>
          <a:xfrm>
            <a:off x="4616075" y="4535458"/>
            <a:ext cx="2729552" cy="155584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Network performance</a:t>
            </a:r>
          </a:p>
        </p:txBody>
      </p:sp>
      <p:sp>
        <p:nvSpPr>
          <p:cNvPr id="6" name="Oval 5"/>
          <p:cNvSpPr/>
          <p:nvPr/>
        </p:nvSpPr>
        <p:spPr>
          <a:xfrm>
            <a:off x="2555196" y="1648442"/>
            <a:ext cx="1069075" cy="5948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Voice</a:t>
            </a:r>
          </a:p>
        </p:txBody>
      </p:sp>
      <p:sp>
        <p:nvSpPr>
          <p:cNvPr id="7" name="Oval 6"/>
          <p:cNvSpPr/>
          <p:nvPr/>
        </p:nvSpPr>
        <p:spPr>
          <a:xfrm>
            <a:off x="3813329" y="1749733"/>
            <a:ext cx="1069075" cy="6249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Video</a:t>
            </a:r>
          </a:p>
        </p:txBody>
      </p:sp>
      <p:sp>
        <p:nvSpPr>
          <p:cNvPr id="8" name="Oval 7"/>
          <p:cNvSpPr/>
          <p:nvPr/>
        </p:nvSpPr>
        <p:spPr>
          <a:xfrm>
            <a:off x="2643472" y="3552674"/>
            <a:ext cx="1552165" cy="68479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Web browsing</a:t>
            </a:r>
          </a:p>
        </p:txBody>
      </p:sp>
      <p:sp>
        <p:nvSpPr>
          <p:cNvPr id="9" name="Oval 8"/>
          <p:cNvSpPr/>
          <p:nvPr/>
        </p:nvSpPr>
        <p:spPr>
          <a:xfrm>
            <a:off x="984756" y="2238590"/>
            <a:ext cx="1277773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Video gaming</a:t>
            </a:r>
          </a:p>
        </p:txBody>
      </p:sp>
      <p:sp>
        <p:nvSpPr>
          <p:cNvPr id="10" name="Oval 9"/>
          <p:cNvSpPr/>
          <p:nvPr/>
        </p:nvSpPr>
        <p:spPr>
          <a:xfrm>
            <a:off x="7885813" y="3361325"/>
            <a:ext cx="147339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Tele-presence</a:t>
            </a:r>
          </a:p>
        </p:txBody>
      </p:sp>
      <p:sp>
        <p:nvSpPr>
          <p:cNvPr id="11" name="Oval 10"/>
          <p:cNvSpPr/>
          <p:nvPr/>
        </p:nvSpPr>
        <p:spPr>
          <a:xfrm>
            <a:off x="7708146" y="1324190"/>
            <a:ext cx="119304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Hands-free</a:t>
            </a:r>
          </a:p>
        </p:txBody>
      </p:sp>
      <p:sp>
        <p:nvSpPr>
          <p:cNvPr id="12" name="Oval 11"/>
          <p:cNvSpPr/>
          <p:nvPr/>
        </p:nvSpPr>
        <p:spPr>
          <a:xfrm>
            <a:off x="9095949" y="1316359"/>
            <a:ext cx="1069075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eCall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072334" y="1904655"/>
            <a:ext cx="1251614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Ear-phones</a:t>
            </a:r>
          </a:p>
        </p:txBody>
      </p:sp>
      <p:sp>
        <p:nvSpPr>
          <p:cNvPr id="14" name="Oval 13"/>
          <p:cNvSpPr/>
          <p:nvPr/>
        </p:nvSpPr>
        <p:spPr>
          <a:xfrm>
            <a:off x="9630486" y="3176401"/>
            <a:ext cx="1473389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Hearing aids</a:t>
            </a:r>
          </a:p>
        </p:txBody>
      </p:sp>
      <p:sp>
        <p:nvSpPr>
          <p:cNvPr id="15" name="Oval 14"/>
          <p:cNvSpPr/>
          <p:nvPr/>
        </p:nvSpPr>
        <p:spPr>
          <a:xfrm>
            <a:off x="4616075" y="4265619"/>
            <a:ext cx="1580302" cy="5431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Charging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87579" y="4848610"/>
            <a:ext cx="2126555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Provisioning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94484" y="5888127"/>
            <a:ext cx="2499623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Administration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37530" y="4469053"/>
            <a:ext cx="1785102" cy="6045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Availability</a:t>
            </a:r>
          </a:p>
        </p:txBody>
      </p:sp>
      <p:sp>
        <p:nvSpPr>
          <p:cNvPr id="19" name="Oval 18"/>
          <p:cNvSpPr/>
          <p:nvPr/>
        </p:nvSpPr>
        <p:spPr>
          <a:xfrm>
            <a:off x="6494108" y="5547840"/>
            <a:ext cx="2501334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Transmission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10458" y="3289602"/>
            <a:ext cx="844738" cy="66279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OTT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60947" y="569159"/>
            <a:ext cx="2605313" cy="1220691"/>
          </a:xfrm>
          <a:prstGeom prst="cloudCallout">
            <a:avLst>
              <a:gd name="adj1" fmla="val 32375"/>
              <a:gd name="adj2" fmla="val 95299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Subjective </a:t>
            </a:r>
            <a:r>
              <a:rPr lang="en-US" b="1" dirty="0"/>
              <a:t>tests and objective models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8511231" y="4762707"/>
            <a:ext cx="2705666" cy="1095981"/>
          </a:xfrm>
          <a:prstGeom prst="cloudCallout">
            <a:avLst>
              <a:gd name="adj1" fmla="val -90626"/>
              <a:gd name="adj2" fmla="val -6811"/>
            </a:avLst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NFV, 5G, etc.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8858" y="1891120"/>
            <a:ext cx="2436051" cy="218521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1">
                    <a:lumMod val="50000"/>
                  </a:schemeClr>
                </a:solidFill>
              </a:rPr>
              <a:t>SG12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Performance, </a:t>
            </a:r>
          </a:p>
          <a:p>
            <a:pPr algn="ctr"/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QoS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QoE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5265" y="230332"/>
            <a:ext cx="1048147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Key areas of work</a:t>
            </a:r>
            <a:endParaRPr lang="id-ID" sz="4400" b="1" dirty="0">
              <a:solidFill>
                <a:schemeClr val="accent1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68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37495" y="1721915"/>
            <a:ext cx="954504" cy="314325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sp>
        <p:nvSpPr>
          <p:cNvPr id="4" name="Rectangle 3"/>
          <p:cNvSpPr/>
          <p:nvPr/>
        </p:nvSpPr>
        <p:spPr>
          <a:xfrm>
            <a:off x="0" y="1721915"/>
            <a:ext cx="11702716" cy="31432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grpSp>
        <p:nvGrpSpPr>
          <p:cNvPr id="6" name="Group 5"/>
          <p:cNvGrpSpPr/>
          <p:nvPr/>
        </p:nvGrpSpPr>
        <p:grpSpPr>
          <a:xfrm>
            <a:off x="326091" y="2993312"/>
            <a:ext cx="6628162" cy="1021381"/>
            <a:chOff x="5988388" y="483017"/>
            <a:chExt cx="12359700" cy="2031120"/>
          </a:xfrm>
        </p:grpSpPr>
        <p:sp>
          <p:nvSpPr>
            <p:cNvPr id="7" name="TextBox 6"/>
            <p:cNvSpPr txBox="1"/>
            <p:nvPr/>
          </p:nvSpPr>
          <p:spPr>
            <a:xfrm>
              <a:off x="5988388" y="483017"/>
              <a:ext cx="12359700" cy="174431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Achievements</a:t>
              </a:r>
              <a:endParaRPr lang="id-ID" sz="5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1207776" y="2363827"/>
              <a:ext cx="1553038" cy="15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5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1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55265" y="323911"/>
            <a:ext cx="10481470" cy="66171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Lato Regular"/>
                <a:cs typeface="Lato Regular"/>
              </a:rPr>
              <a:t>Key SG12 achievements in 2013-2016 (1)</a:t>
            </a:r>
            <a:endParaRPr lang="id-ID" sz="4000" b="1" dirty="0">
              <a:solidFill>
                <a:schemeClr val="accent1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8700" y="2937778"/>
            <a:ext cx="3828522" cy="618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indent="0" algn="ctr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First </a:t>
            </a:r>
            <a:r>
              <a:rPr lang="en-US" altLang="ja-JP" b="1" dirty="0" err="1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VoLTE</a:t>
            </a:r>
            <a:r>
              <a:rPr lang="en-US" altLang="ja-JP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standard </a:t>
            </a:r>
            <a:r>
              <a:rPr lang="en-US" altLang="ja-JP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in ITU-T: </a:t>
            </a:r>
            <a:r>
              <a:rPr lang="en-US" altLang="ja-JP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altLang="ja-JP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End-to-end </a:t>
            </a:r>
            <a:r>
              <a:rPr lang="en-US" altLang="ja-JP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QoS for voice over </a:t>
            </a: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4G</a:t>
            </a:r>
            <a:endParaRPr lang="en-US" altLang="ja-JP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503" y="1659350"/>
            <a:ext cx="2990916" cy="10393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3" name="Rectangle 12"/>
          <p:cNvSpPr/>
          <p:nvPr/>
        </p:nvSpPr>
        <p:spPr>
          <a:xfrm>
            <a:off x="7015943" y="2937778"/>
            <a:ext cx="3892690" cy="618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indent="0" algn="ctr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Widely used objective test methods </a:t>
            </a: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for </a:t>
            </a:r>
            <a:r>
              <a:rPr lang="en-US" altLang="ja-JP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hands-free in vehicles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5963" y="5508564"/>
            <a:ext cx="5273995" cy="881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indent="0" algn="ctr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Rapid progress on </a:t>
            </a:r>
            <a:r>
              <a:rPr lang="en-US" altLang="ja-JP" dirty="0" err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QoE</a:t>
            </a:r>
            <a:r>
              <a:rPr lang="en-US" altLang="ja-JP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assessment and </a:t>
            </a: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prediction </a:t>
            </a:r>
            <a:r>
              <a:rPr lang="en-US" altLang="ja-JP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for UDP and TCP/HTTP-based </a:t>
            </a: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altLang="ja-JP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video </a:t>
            </a:r>
            <a:r>
              <a:rPr lang="en-US" altLang="ja-JP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streaming services, including OTT video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1689" y="5508564"/>
            <a:ext cx="4919381" cy="881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indent="0" algn="ctr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Completion of buffer models for media </a:t>
            </a: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streams </a:t>
            </a:r>
            <a:r>
              <a:rPr lang="en-US" altLang="ja-JP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on TCP transport; hand-over </a:t>
            </a: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performance among </a:t>
            </a:r>
            <a:r>
              <a:rPr lang="en-US" altLang="ja-JP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multiple access networks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387" y="3776527"/>
            <a:ext cx="3289987" cy="1618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450" y="1274867"/>
            <a:ext cx="2381675" cy="1552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6458" y="3694169"/>
            <a:ext cx="2353003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55265" y="323911"/>
            <a:ext cx="10481470" cy="66171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Lato Regular"/>
                <a:cs typeface="Lato Regular"/>
              </a:rPr>
              <a:t>Key SG12 achievements in 2013-2016 </a:t>
            </a:r>
            <a:r>
              <a:rPr lang="en-US" sz="4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(2)</a:t>
            </a:r>
            <a:endParaRPr lang="id-ID" sz="4000" b="1" dirty="0">
              <a:solidFill>
                <a:schemeClr val="accent1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730" y="3398211"/>
            <a:ext cx="5358064" cy="618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indent="0" algn="ctr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Adoption of subjective test methods for </a:t>
            </a:r>
            <a:r>
              <a:rPr lang="en-US" altLang="ja-JP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speech intelligibility, </a:t>
            </a:r>
            <a:r>
              <a:rPr lang="en-US" altLang="ja-JP" b="1" dirty="0" err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telemeetings</a:t>
            </a:r>
            <a:r>
              <a:rPr lang="en-US" altLang="ja-JP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and web browsing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97098" y="3398211"/>
            <a:ext cx="5304393" cy="618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indent="0" algn="ctr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Completion of opinion model for network planning of </a:t>
            </a:r>
            <a:r>
              <a:rPr lang="en-US" altLang="ja-JP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video and audio streaming </a:t>
            </a:r>
            <a:r>
              <a:rPr lang="en-US" altLang="ja-JP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applications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8232" y="5452418"/>
            <a:ext cx="4535060" cy="618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indent="0" algn="ctr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Revised </a:t>
            </a:r>
            <a:r>
              <a:rPr lang="en-US" altLang="ja-JP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MOS</a:t>
            </a:r>
            <a:r>
              <a:rPr lang="en-US" altLang="ja-JP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terminology, interpretation </a:t>
            </a: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and </a:t>
            </a:r>
            <a:r>
              <a:rPr lang="en-US" altLang="ja-JP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reporting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22749" y="5452418"/>
            <a:ext cx="5453093" cy="618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indent="0" algn="ctr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New </a:t>
            </a:r>
            <a:r>
              <a:rPr lang="en-US" altLang="ja-JP" dirty="0" err="1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QoE</a:t>
            </a: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definition: </a:t>
            </a:r>
            <a:r>
              <a:rPr lang="en-US" altLang="ja-JP" dirty="0" err="1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QoE</a:t>
            </a:r>
            <a:r>
              <a:rPr lang="en-US" altLang="ja-JP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is the degree of delight or annoyance of the user of an application or service</a:t>
            </a:r>
            <a:endParaRPr lang="en-US" altLang="ja-JP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6403" y="1197721"/>
            <a:ext cx="9419195" cy="501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indent="0" algn="ctr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sz="24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Approval of </a:t>
            </a:r>
            <a:r>
              <a:rPr lang="en-US" altLang="ja-JP" sz="2800" b="1" dirty="0">
                <a:solidFill>
                  <a:srgbClr val="00B0F0"/>
                </a:solidFill>
                <a:latin typeface="Lato Black" charset="0"/>
                <a:ea typeface="Lato Black" charset="0"/>
                <a:cs typeface="Lato Black" charset="0"/>
              </a:rPr>
              <a:t>23</a:t>
            </a:r>
            <a:r>
              <a:rPr lang="en-US" altLang="ja-JP" sz="2800" dirty="0">
                <a:solidFill>
                  <a:srgbClr val="00B0F0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en-US" altLang="ja-JP" sz="24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new and </a:t>
            </a:r>
            <a:r>
              <a:rPr lang="en-US" altLang="ja-JP" sz="2800" b="1" dirty="0">
                <a:solidFill>
                  <a:srgbClr val="00B0F0"/>
                </a:solidFill>
                <a:latin typeface="Lato Black" charset="0"/>
                <a:ea typeface="Lato Black" charset="0"/>
                <a:cs typeface="Lato Black" charset="0"/>
              </a:rPr>
              <a:t>25</a:t>
            </a:r>
            <a:r>
              <a:rPr lang="en-US" altLang="ja-JP" sz="2800" dirty="0">
                <a:solidFill>
                  <a:srgbClr val="00B0F0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en-US" altLang="ja-JP" sz="24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revised ITU-T Recommendations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6778" y="2035163"/>
            <a:ext cx="4837969" cy="1236034"/>
            <a:chOff x="859075" y="2035163"/>
            <a:chExt cx="4837969" cy="12360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9075" y="2035163"/>
              <a:ext cx="914528" cy="12098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3076" y="2035259"/>
              <a:ext cx="1225787" cy="123593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2695" y="2035163"/>
              <a:ext cx="2384349" cy="123603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175837" y="1852401"/>
            <a:ext cx="3746918" cy="1495634"/>
            <a:chOff x="7105535" y="1852401"/>
            <a:chExt cx="3746918" cy="149563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05535" y="1852401"/>
              <a:ext cx="1638529" cy="14956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20859" y="2000138"/>
              <a:ext cx="1831594" cy="118597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1181" y="4551399"/>
            <a:ext cx="2229161" cy="5715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6898" y="4651940"/>
            <a:ext cx="3724795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37495" y="1721915"/>
            <a:ext cx="954504" cy="3143250"/>
          </a:xfrm>
          <a:prstGeom prst="rect">
            <a:avLst/>
          </a:prstGeom>
          <a:solidFill>
            <a:schemeClr val="accent4">
              <a:lumMod val="7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sp>
        <p:nvSpPr>
          <p:cNvPr id="4" name="Rectangle 3"/>
          <p:cNvSpPr/>
          <p:nvPr/>
        </p:nvSpPr>
        <p:spPr>
          <a:xfrm>
            <a:off x="0" y="1721915"/>
            <a:ext cx="11702716" cy="3143250"/>
          </a:xfrm>
          <a:prstGeom prst="rect">
            <a:avLst/>
          </a:prstGeom>
          <a:solidFill>
            <a:schemeClr val="accent4">
              <a:lumMod val="5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grpSp>
        <p:nvGrpSpPr>
          <p:cNvPr id="6" name="Group 5"/>
          <p:cNvGrpSpPr/>
          <p:nvPr/>
        </p:nvGrpSpPr>
        <p:grpSpPr>
          <a:xfrm>
            <a:off x="326091" y="2993312"/>
            <a:ext cx="6628162" cy="1021381"/>
            <a:chOff x="5988388" y="483017"/>
            <a:chExt cx="12359700" cy="2031120"/>
          </a:xfrm>
        </p:grpSpPr>
        <p:sp>
          <p:nvSpPr>
            <p:cNvPr id="7" name="TextBox 6"/>
            <p:cNvSpPr txBox="1"/>
            <p:nvPr/>
          </p:nvSpPr>
          <p:spPr>
            <a:xfrm>
              <a:off x="5988388" y="483017"/>
              <a:ext cx="12359700" cy="174431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Challenges</a:t>
              </a:r>
              <a:endParaRPr lang="id-ID" sz="5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1207776" y="2363827"/>
              <a:ext cx="1553038" cy="15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5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4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955327" y="323911"/>
            <a:ext cx="10481470" cy="66171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Lato Regular"/>
                <a:cs typeface="Lato Regular"/>
              </a:rPr>
              <a:t>Challenges faced by SG12 in 2013-2016</a:t>
            </a:r>
            <a:endParaRPr lang="id-ID" sz="4000" b="1" dirty="0">
              <a:solidFill>
                <a:schemeClr val="accent1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627" y="1874213"/>
            <a:ext cx="5358064" cy="102797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0" algn="ctr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sz="3200" dirty="0">
                <a:solidFill>
                  <a:schemeClr val="accent1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Conflicts with SG11 </a:t>
            </a:r>
            <a:r>
              <a:rPr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on </a:t>
            </a:r>
            <a:r>
              <a:rPr lang="en-US" altLang="ja-JP" sz="3200" dirty="0" err="1">
                <a:solidFill>
                  <a:schemeClr val="accent1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QoS</a:t>
            </a:r>
            <a:r>
              <a:rPr lang="en-US" altLang="ja-JP" sz="3200" dirty="0">
                <a:solidFill>
                  <a:schemeClr val="accent1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measurements and </a:t>
            </a:r>
            <a:r>
              <a:rPr lang="en-US" altLang="ja-JP" sz="3200" dirty="0">
                <a:solidFill>
                  <a:schemeClr val="accent1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testing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99795" y="3822859"/>
            <a:ext cx="5304393" cy="149579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0" algn="ctr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sz="3200" dirty="0">
                <a:solidFill>
                  <a:schemeClr val="accent1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Limited participation of Sector Members from developing countries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980" y="1619345"/>
            <a:ext cx="1554234" cy="9367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496" y="2446868"/>
            <a:ext cx="667830" cy="6237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2" y="2545453"/>
            <a:ext cx="1749016" cy="426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146" y="3463924"/>
            <a:ext cx="4087167" cy="22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37495" y="1721915"/>
            <a:ext cx="954504" cy="3143250"/>
          </a:xfrm>
          <a:prstGeom prst="rect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sp>
        <p:nvSpPr>
          <p:cNvPr id="4" name="Rectangle 3"/>
          <p:cNvSpPr/>
          <p:nvPr/>
        </p:nvSpPr>
        <p:spPr>
          <a:xfrm>
            <a:off x="0" y="1721915"/>
            <a:ext cx="11702716" cy="3143250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grpSp>
        <p:nvGrpSpPr>
          <p:cNvPr id="6" name="Group 5"/>
          <p:cNvGrpSpPr/>
          <p:nvPr/>
        </p:nvGrpSpPr>
        <p:grpSpPr>
          <a:xfrm>
            <a:off x="326091" y="2993312"/>
            <a:ext cx="6628162" cy="1021381"/>
            <a:chOff x="5988388" y="483017"/>
            <a:chExt cx="12359700" cy="2031120"/>
          </a:xfrm>
        </p:grpSpPr>
        <p:sp>
          <p:nvSpPr>
            <p:cNvPr id="7" name="TextBox 6"/>
            <p:cNvSpPr txBox="1"/>
            <p:nvPr/>
          </p:nvSpPr>
          <p:spPr>
            <a:xfrm>
              <a:off x="5988388" y="483017"/>
              <a:ext cx="12359700" cy="174431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Outlook</a:t>
              </a:r>
              <a:endParaRPr lang="id-ID" sz="5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1207776" y="2363827"/>
              <a:ext cx="1553038" cy="15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5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7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55265" y="323911"/>
            <a:ext cx="10481470" cy="66171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Lato Regular"/>
                <a:cs typeface="Lato Regular"/>
              </a:rPr>
              <a:t>Outlook on SG12 in 2017-2020</a:t>
            </a:r>
            <a:endParaRPr lang="id-ID" sz="4000" b="1" dirty="0">
              <a:solidFill>
                <a:schemeClr val="accent1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722" y="1376907"/>
            <a:ext cx="5358064" cy="21390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0" algn="ctr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sz="2800" dirty="0">
                <a:solidFill>
                  <a:schemeClr val="accent4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Addition of lead role </a:t>
            </a:r>
            <a:r>
              <a:rPr lang="en-US" altLang="ja-JP" sz="2800" b="1" dirty="0">
                <a:solidFill>
                  <a:schemeClr val="accent4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on quality assessment of video communications and applications</a:t>
            </a:r>
            <a:r>
              <a:rPr lang="en-US" altLang="ja-JP" sz="2800" dirty="0">
                <a:solidFill>
                  <a:schemeClr val="accent4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 – new work in the pipeline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0393" y="3774733"/>
            <a:ext cx="5304393" cy="254839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0" algn="ctr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sz="2800" dirty="0">
                <a:solidFill>
                  <a:schemeClr val="accent6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Number of proposed Questions stable: one merger, one new: 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Virtualized deployment </a:t>
            </a:r>
            <a:r>
              <a:rPr lang="en-US" altLang="ja-JP" sz="2800" dirty="0">
                <a:solidFill>
                  <a:schemeClr val="accent6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of recommended methods for network performance, </a:t>
            </a:r>
            <a:r>
              <a:rPr lang="en-US" altLang="ja-JP" sz="2800" dirty="0" err="1">
                <a:solidFill>
                  <a:schemeClr val="accent6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QoS</a:t>
            </a:r>
            <a:r>
              <a:rPr lang="en-US" altLang="ja-JP" sz="2800" dirty="0">
                <a:solidFill>
                  <a:schemeClr val="accent6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 and </a:t>
            </a:r>
            <a:r>
              <a:rPr lang="en-US" altLang="ja-JP" sz="2800" dirty="0" err="1">
                <a:solidFill>
                  <a:schemeClr val="accent6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QoE</a:t>
            </a:r>
            <a:r>
              <a:rPr lang="en-US" altLang="ja-JP" sz="2800" dirty="0">
                <a:solidFill>
                  <a:schemeClr val="accent6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 assessment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7595" y="2315370"/>
            <a:ext cx="5455541" cy="254839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indent="0" algn="ctr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sz="2800" dirty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Strong interest in </a:t>
            </a:r>
            <a:r>
              <a:rPr lang="en-US" altLang="ja-JP" sz="2800" dirty="0" err="1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QoS</a:t>
            </a:r>
            <a:r>
              <a:rPr lang="en-US" altLang="ja-JP" sz="2800" dirty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/</a:t>
            </a:r>
            <a:r>
              <a:rPr lang="en-US" altLang="ja-JP" sz="2800" dirty="0" err="1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QoE</a:t>
            </a:r>
            <a:r>
              <a:rPr lang="en-US" altLang="ja-JP" sz="2800" dirty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 from </a:t>
            </a:r>
            <a:r>
              <a:rPr lang="en-US" altLang="ja-JP" sz="2800" b="1" dirty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administrations and regulators in developing countries.</a:t>
            </a:r>
            <a:r>
              <a:rPr lang="en-US" altLang="ja-JP" sz="2800" dirty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altLang="ja-JP" sz="2800" dirty="0" smtClean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altLang="ja-JP" sz="2800" dirty="0" smtClean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Regional </a:t>
            </a:r>
            <a:r>
              <a:rPr lang="en-US" altLang="ja-JP" sz="2800" dirty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Group and Quality Service Development Group play catalytic role for new SG12 work</a:t>
            </a:r>
          </a:p>
        </p:txBody>
      </p:sp>
    </p:spTree>
    <p:extLst>
      <p:ext uri="{BB962C8B-B14F-4D97-AF65-F5344CB8AC3E}">
        <p14:creationId xmlns:p14="http://schemas.microsoft.com/office/powerpoint/2010/main" val="26379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68931A6B455448096185B52C4590C" ma:contentTypeVersion="1" ma:contentTypeDescription="Create a new document." ma:contentTypeScope="" ma:versionID="04e0a202ef5c7530a6b5bae423887f1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906FA5E-8808-4F14-8AF4-8F10DA0938EA}"/>
</file>

<file path=customXml/itemProps2.xml><?xml version="1.0" encoding="utf-8"?>
<ds:datastoreItem xmlns:ds="http://schemas.openxmlformats.org/officeDocument/2006/customXml" ds:itemID="{827755F4-EDC6-493A-82EA-9F6CF24630D9}"/>
</file>

<file path=customXml/itemProps3.xml><?xml version="1.0" encoding="utf-8"?>
<ds:datastoreItem xmlns:ds="http://schemas.openxmlformats.org/officeDocument/2006/customXml" ds:itemID="{9E6DD53D-7E6F-4DB6-B18F-F92312AFBCE7}"/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455</Words>
  <Application>Microsoft Office PowerPoint</Application>
  <PresentationFormat>Widescreen</PresentationFormat>
  <Paragraphs>80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Lato Black</vt:lpstr>
      <vt:lpstr>Lato Light</vt:lpstr>
      <vt:lpstr>Lato Regular</vt:lpstr>
      <vt:lpstr>Open Sans Light</vt:lpstr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Abbreviations and acronyms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SG12 - Key areas of work, achievements, challenges, outlook</dc:title>
  <dc:creator>Meshkurti, Ana Maria</dc:creator>
  <cp:lastModifiedBy>Meshkurti, Ana Maria</cp:lastModifiedBy>
  <cp:revision>102</cp:revision>
  <dcterms:created xsi:type="dcterms:W3CDTF">2016-10-03T13:51:04Z</dcterms:created>
  <dcterms:modified xsi:type="dcterms:W3CDTF">2016-10-19T09:37:59Z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0x01010057F68931A6B455448096185B52C4590C</vt:lpwstr>
  </property>
</Properties>
</file>