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79" r:id="rId3"/>
  </p:sldMasterIdLst>
  <p:notesMasterIdLst>
    <p:notesMasterId r:id="rId34"/>
  </p:notesMasterIdLst>
  <p:sldIdLst>
    <p:sldId id="274" r:id="rId4"/>
    <p:sldId id="269" r:id="rId5"/>
    <p:sldId id="289" r:id="rId6"/>
    <p:sldId id="287" r:id="rId7"/>
    <p:sldId id="279" r:id="rId8"/>
    <p:sldId id="293" r:id="rId9"/>
    <p:sldId id="308" r:id="rId10"/>
    <p:sldId id="310" r:id="rId11"/>
    <p:sldId id="295" r:id="rId12"/>
    <p:sldId id="311" r:id="rId13"/>
    <p:sldId id="312" r:id="rId14"/>
    <p:sldId id="298" r:id="rId15"/>
    <p:sldId id="307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4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1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227EE-549F-4692-9090-64A5C3D9CB7C}" type="datetimeFigureOut">
              <a:rPr lang="en-US" smtClean="0"/>
              <a:t>18/10/2016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63733-CD45-4CEA-A5EC-06AA3CC53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3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9B0DC6A-9F65-496C-91FE-A3771155A998}" type="slidenum">
              <a:rPr lang="en-US" sz="1200" smtClean="0">
                <a:solidFill>
                  <a:srgbClr val="000000"/>
                </a:solidFill>
              </a:rPr>
              <a:pPr/>
              <a:t>24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COUNTRY: should be the letter acronym, e.g. USA, I (for Italy), J (Japan), etc, as used in the ITU list of participants</a:t>
            </a:r>
          </a:p>
          <a:p>
            <a:pPr eaLnBrk="1" hangingPunct="1"/>
            <a:r>
              <a:rPr lang="en-US" smtClean="0"/>
              <a:t>Delete UNUSED rows in the PowerPoint table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5247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8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0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18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30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ium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735517" y="22302"/>
            <a:ext cx="5545842" cy="6745671"/>
          </a:xfrm>
          <a:custGeom>
            <a:avLst/>
            <a:gdLst>
              <a:gd name="connsiteX0" fmla="*/ 490691 w 11088796"/>
              <a:gd name="connsiteY0" fmla="*/ 11756903 h 13491341"/>
              <a:gd name="connsiteX1" fmla="*/ 733817 w 11088796"/>
              <a:gd name="connsiteY1" fmla="*/ 11837830 h 13491341"/>
              <a:gd name="connsiteX2" fmla="*/ 1808437 w 11088796"/>
              <a:gd name="connsiteY2" fmla="*/ 12656501 h 13491341"/>
              <a:gd name="connsiteX3" fmla="*/ 1856663 w 11088796"/>
              <a:gd name="connsiteY3" fmla="*/ 13306044 h 13491341"/>
              <a:gd name="connsiteX4" fmla="*/ 1236430 w 11088796"/>
              <a:gd name="connsiteY4" fmla="*/ 13407341 h 13491341"/>
              <a:gd name="connsiteX5" fmla="*/ 161810 w 11088796"/>
              <a:gd name="connsiteY5" fmla="*/ 12588671 h 13491341"/>
              <a:gd name="connsiteX6" fmla="*/ 97910 w 11088796"/>
              <a:gd name="connsiteY6" fmla="*/ 11966183 h 13491341"/>
              <a:gd name="connsiteX7" fmla="*/ 490691 w 11088796"/>
              <a:gd name="connsiteY7" fmla="*/ 11756903 h 13491341"/>
              <a:gd name="connsiteX8" fmla="*/ 1287637 w 11088796"/>
              <a:gd name="connsiteY8" fmla="*/ 10710803 h 13491341"/>
              <a:gd name="connsiteX9" fmla="*/ 1523741 w 11088796"/>
              <a:gd name="connsiteY9" fmla="*/ 10800947 h 13491341"/>
              <a:gd name="connsiteX10" fmla="*/ 2598361 w 11088796"/>
              <a:gd name="connsiteY10" fmla="*/ 11619618 h 13491341"/>
              <a:gd name="connsiteX11" fmla="*/ 2667707 w 11088796"/>
              <a:gd name="connsiteY11" fmla="*/ 12241437 h 13491341"/>
              <a:gd name="connsiteX12" fmla="*/ 2049794 w 11088796"/>
              <a:gd name="connsiteY12" fmla="*/ 12339687 h 13491341"/>
              <a:gd name="connsiteX13" fmla="*/ 975175 w 11088796"/>
              <a:gd name="connsiteY13" fmla="*/ 11521017 h 13491341"/>
              <a:gd name="connsiteX14" fmla="*/ 908953 w 11088796"/>
              <a:gd name="connsiteY14" fmla="*/ 10901578 h 13491341"/>
              <a:gd name="connsiteX15" fmla="*/ 1287637 w 11088796"/>
              <a:gd name="connsiteY15" fmla="*/ 10710803 h 13491341"/>
              <a:gd name="connsiteX16" fmla="*/ 1721569 w 11088796"/>
              <a:gd name="connsiteY16" fmla="*/ 9334566 h 13491341"/>
              <a:gd name="connsiteX17" fmla="*/ 1947183 w 11088796"/>
              <a:gd name="connsiteY17" fmla="*/ 9405678 h 13491341"/>
              <a:gd name="connsiteX18" fmla="*/ 3834230 w 11088796"/>
              <a:gd name="connsiteY18" fmla="*/ 10843275 h 13491341"/>
              <a:gd name="connsiteX19" fmla="*/ 3878894 w 11088796"/>
              <a:gd name="connsiteY19" fmla="*/ 11451101 h 13491341"/>
              <a:gd name="connsiteX20" fmla="*/ 3262230 w 11088796"/>
              <a:gd name="connsiteY20" fmla="*/ 11594106 h 13491341"/>
              <a:gd name="connsiteX21" fmla="*/ 1375183 w 11088796"/>
              <a:gd name="connsiteY21" fmla="*/ 10156508 h 13491341"/>
              <a:gd name="connsiteX22" fmla="*/ 1349316 w 11088796"/>
              <a:gd name="connsiteY22" fmla="*/ 9524008 h 13491341"/>
              <a:gd name="connsiteX23" fmla="*/ 1721569 w 11088796"/>
              <a:gd name="connsiteY23" fmla="*/ 9334566 h 13491341"/>
              <a:gd name="connsiteX24" fmla="*/ 2101387 w 11088796"/>
              <a:gd name="connsiteY24" fmla="*/ 7936576 h 13491341"/>
              <a:gd name="connsiteX25" fmla="*/ 2344041 w 11088796"/>
              <a:gd name="connsiteY25" fmla="*/ 8020670 h 13491341"/>
              <a:gd name="connsiteX26" fmla="*/ 5052676 w 11088796"/>
              <a:gd name="connsiteY26" fmla="*/ 10084172 h 13491341"/>
              <a:gd name="connsiteX27" fmla="*/ 5120124 w 11088796"/>
              <a:gd name="connsiteY27" fmla="*/ 10709361 h 13491341"/>
              <a:gd name="connsiteX28" fmla="*/ 4480668 w 11088796"/>
              <a:gd name="connsiteY28" fmla="*/ 10835011 h 13491341"/>
              <a:gd name="connsiteX29" fmla="*/ 1772034 w 11088796"/>
              <a:gd name="connsiteY29" fmla="*/ 8771509 h 13491341"/>
              <a:gd name="connsiteX30" fmla="*/ 1723383 w 11088796"/>
              <a:gd name="connsiteY30" fmla="*/ 8121644 h 13491341"/>
              <a:gd name="connsiteX31" fmla="*/ 2101387 w 11088796"/>
              <a:gd name="connsiteY31" fmla="*/ 7936576 h 13491341"/>
              <a:gd name="connsiteX32" fmla="*/ 1945410 w 11088796"/>
              <a:gd name="connsiteY32" fmla="*/ 6115309 h 13491341"/>
              <a:gd name="connsiteX33" fmla="*/ 2188908 w 11088796"/>
              <a:gd name="connsiteY33" fmla="*/ 6197004 h 13491341"/>
              <a:gd name="connsiteX34" fmla="*/ 6859286 w 11088796"/>
              <a:gd name="connsiteY34" fmla="*/ 9755006 h 13491341"/>
              <a:gd name="connsiteX35" fmla="*/ 6889502 w 11088796"/>
              <a:gd name="connsiteY35" fmla="*/ 10387978 h 13491341"/>
              <a:gd name="connsiteX36" fmla="*/ 6287266 w 11088796"/>
              <a:gd name="connsiteY36" fmla="*/ 10505862 h 13491341"/>
              <a:gd name="connsiteX37" fmla="*/ 1616888 w 11088796"/>
              <a:gd name="connsiteY37" fmla="*/ 6947860 h 13491341"/>
              <a:gd name="connsiteX38" fmla="*/ 1551927 w 11088796"/>
              <a:gd name="connsiteY38" fmla="*/ 6321692 h 13491341"/>
              <a:gd name="connsiteX39" fmla="*/ 1945410 w 11088796"/>
              <a:gd name="connsiteY39" fmla="*/ 6115309 h 13491341"/>
              <a:gd name="connsiteX40" fmla="*/ 1120711 w 11088796"/>
              <a:gd name="connsiteY40" fmla="*/ 3826332 h 13491341"/>
              <a:gd name="connsiteX41" fmla="*/ 1362501 w 11088796"/>
              <a:gd name="connsiteY41" fmla="*/ 3910611 h 13491341"/>
              <a:gd name="connsiteX42" fmla="*/ 9297658 w 11088796"/>
              <a:gd name="connsiteY42" fmla="*/ 9955798 h 13491341"/>
              <a:gd name="connsiteX43" fmla="*/ 9344772 w 11088796"/>
              <a:gd name="connsiteY43" fmla="*/ 10560687 h 13491341"/>
              <a:gd name="connsiteX44" fmla="*/ 8749084 w 11088796"/>
              <a:gd name="connsiteY44" fmla="*/ 10675877 h 13491341"/>
              <a:gd name="connsiteX45" fmla="*/ 813928 w 11088796"/>
              <a:gd name="connsiteY45" fmla="*/ 4630689 h 13491341"/>
              <a:gd name="connsiteX46" fmla="*/ 744971 w 11088796"/>
              <a:gd name="connsiteY46" fmla="*/ 4009160 h 13491341"/>
              <a:gd name="connsiteX47" fmla="*/ 1120711 w 11088796"/>
              <a:gd name="connsiteY47" fmla="*/ 3826332 h 13491341"/>
              <a:gd name="connsiteX48" fmla="*/ 4227254 w 11088796"/>
              <a:gd name="connsiteY48" fmla="*/ 2790686 h 13491341"/>
              <a:gd name="connsiteX49" fmla="*/ 4454070 w 11088796"/>
              <a:gd name="connsiteY49" fmla="*/ 2860658 h 13491341"/>
              <a:gd name="connsiteX50" fmla="*/ 9475564 w 11088796"/>
              <a:gd name="connsiteY50" fmla="*/ 6686148 h 13491341"/>
              <a:gd name="connsiteX51" fmla="*/ 9504938 w 11088796"/>
              <a:gd name="connsiteY51" fmla="*/ 7321320 h 13491341"/>
              <a:gd name="connsiteX52" fmla="*/ 8903564 w 11088796"/>
              <a:gd name="connsiteY52" fmla="*/ 7436978 h 13491341"/>
              <a:gd name="connsiteX53" fmla="*/ 3882070 w 11088796"/>
              <a:gd name="connsiteY53" fmla="*/ 3611488 h 13491341"/>
              <a:gd name="connsiteX54" fmla="*/ 3837020 w 11088796"/>
              <a:gd name="connsiteY54" fmla="*/ 3003370 h 13491341"/>
              <a:gd name="connsiteX55" fmla="*/ 4227254 w 11088796"/>
              <a:gd name="connsiteY55" fmla="*/ 2790686 h 13491341"/>
              <a:gd name="connsiteX56" fmla="*/ 5978286 w 11088796"/>
              <a:gd name="connsiteY56" fmla="*/ 2454748 h 13491341"/>
              <a:gd name="connsiteX57" fmla="*/ 6213830 w 11088796"/>
              <a:gd name="connsiteY57" fmla="*/ 2544466 h 13491341"/>
              <a:gd name="connsiteX58" fmla="*/ 9303674 w 11088796"/>
              <a:gd name="connsiteY58" fmla="*/ 4898383 h 13491341"/>
              <a:gd name="connsiteX59" fmla="*/ 9350860 w 11088796"/>
              <a:gd name="connsiteY59" fmla="*/ 5503319 h 13491341"/>
              <a:gd name="connsiteX60" fmla="*/ 8755108 w 11088796"/>
              <a:gd name="connsiteY60" fmla="*/ 5618451 h 13491341"/>
              <a:gd name="connsiteX61" fmla="*/ 5665264 w 11088796"/>
              <a:gd name="connsiteY61" fmla="*/ 3264535 h 13491341"/>
              <a:gd name="connsiteX62" fmla="*/ 5596232 w 11088796"/>
              <a:gd name="connsiteY62" fmla="*/ 2642955 h 13491341"/>
              <a:gd name="connsiteX63" fmla="*/ 5978286 w 11088796"/>
              <a:gd name="connsiteY63" fmla="*/ 2454748 h 13491341"/>
              <a:gd name="connsiteX64" fmla="*/ 1124504 w 11088796"/>
              <a:gd name="connsiteY64" fmla="*/ 2113497 h 13491341"/>
              <a:gd name="connsiteX65" fmla="*/ 1366063 w 11088796"/>
              <a:gd name="connsiteY65" fmla="*/ 2195470 h 13491341"/>
              <a:gd name="connsiteX66" fmla="*/ 10938820 w 11088796"/>
              <a:gd name="connsiteY66" fmla="*/ 9488219 h 13491341"/>
              <a:gd name="connsiteX67" fmla="*/ 10982418 w 11088796"/>
              <a:gd name="connsiteY67" fmla="*/ 10098117 h 13491341"/>
              <a:gd name="connsiteX68" fmla="*/ 10366800 w 11088796"/>
              <a:gd name="connsiteY68" fmla="*/ 10239076 h 13491341"/>
              <a:gd name="connsiteX69" fmla="*/ 794043 w 11088796"/>
              <a:gd name="connsiteY69" fmla="*/ 2946327 h 13491341"/>
              <a:gd name="connsiteX70" fmla="*/ 744627 w 11088796"/>
              <a:gd name="connsiteY70" fmla="*/ 2298728 h 13491341"/>
              <a:gd name="connsiteX71" fmla="*/ 1124504 w 11088796"/>
              <a:gd name="connsiteY71" fmla="*/ 2113497 h 13491341"/>
              <a:gd name="connsiteX72" fmla="*/ 7356102 w 11088796"/>
              <a:gd name="connsiteY72" fmla="*/ 1797588 h 13491341"/>
              <a:gd name="connsiteX73" fmla="*/ 7581448 w 11088796"/>
              <a:gd name="connsiteY73" fmla="*/ 1868497 h 13491341"/>
              <a:gd name="connsiteX74" fmla="*/ 9593352 w 11088796"/>
              <a:gd name="connsiteY74" fmla="*/ 3401213 h 13491341"/>
              <a:gd name="connsiteX75" fmla="*/ 9637536 w 11088796"/>
              <a:gd name="connsiteY75" fmla="*/ 4008670 h 13491341"/>
              <a:gd name="connsiteX76" fmla="*/ 9021352 w 11088796"/>
              <a:gd name="connsiteY76" fmla="*/ 4152044 h 13491341"/>
              <a:gd name="connsiteX77" fmla="*/ 7009448 w 11088796"/>
              <a:gd name="connsiteY77" fmla="*/ 2619328 h 13491341"/>
              <a:gd name="connsiteX78" fmla="*/ 6984064 w 11088796"/>
              <a:gd name="connsiteY78" fmla="*/ 1987194 h 13491341"/>
              <a:gd name="connsiteX79" fmla="*/ 7356102 w 11088796"/>
              <a:gd name="connsiteY79" fmla="*/ 1797588 h 13491341"/>
              <a:gd name="connsiteX80" fmla="*/ 8626238 w 11088796"/>
              <a:gd name="connsiteY80" fmla="*/ 1077861 h 13491341"/>
              <a:gd name="connsiteX81" fmla="*/ 8867664 w 11088796"/>
              <a:gd name="connsiteY81" fmla="*/ 1161018 h 13491341"/>
              <a:gd name="connsiteX82" fmla="*/ 9942284 w 11088796"/>
              <a:gd name="connsiteY82" fmla="*/ 1979689 h 13491341"/>
              <a:gd name="connsiteX83" fmla="*/ 10009308 w 11088796"/>
              <a:gd name="connsiteY83" fmla="*/ 2604557 h 13491341"/>
              <a:gd name="connsiteX84" fmla="*/ 9370276 w 11088796"/>
              <a:gd name="connsiteY84" fmla="*/ 2730530 h 13491341"/>
              <a:gd name="connsiteX85" fmla="*/ 8295656 w 11088796"/>
              <a:gd name="connsiteY85" fmla="*/ 1911858 h 13491341"/>
              <a:gd name="connsiteX86" fmla="*/ 8250554 w 11088796"/>
              <a:gd name="connsiteY86" fmla="*/ 1264696 h 13491341"/>
              <a:gd name="connsiteX87" fmla="*/ 8626238 w 11088796"/>
              <a:gd name="connsiteY87" fmla="*/ 1077861 h 13491341"/>
              <a:gd name="connsiteX88" fmla="*/ 9447378 w 11088796"/>
              <a:gd name="connsiteY88" fmla="*/ 1 h 13491341"/>
              <a:gd name="connsiteX89" fmla="*/ 9689796 w 11088796"/>
              <a:gd name="connsiteY89" fmla="*/ 81858 h 13491341"/>
              <a:gd name="connsiteX90" fmla="*/ 10764416 w 11088796"/>
              <a:gd name="connsiteY90" fmla="*/ 900529 h 13491341"/>
              <a:gd name="connsiteX91" fmla="*/ 10812642 w 11088796"/>
              <a:gd name="connsiteY91" fmla="*/ 1550070 h 13491341"/>
              <a:gd name="connsiteX92" fmla="*/ 10192408 w 11088796"/>
              <a:gd name="connsiteY92" fmla="*/ 1651368 h 13491341"/>
              <a:gd name="connsiteX93" fmla="*/ 9117788 w 11088796"/>
              <a:gd name="connsiteY93" fmla="*/ 832697 h 13491341"/>
              <a:gd name="connsiteX94" fmla="*/ 9053888 w 11088796"/>
              <a:gd name="connsiteY94" fmla="*/ 210211 h 13491341"/>
              <a:gd name="connsiteX95" fmla="*/ 9447378 w 11088796"/>
              <a:gd name="connsiteY95" fmla="*/ 1 h 1349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088796" h="13491341">
                <a:moveTo>
                  <a:pt x="490691" y="11756903"/>
                </a:moveTo>
                <a:cubicBezTo>
                  <a:pt x="576640" y="11756478"/>
                  <a:pt x="661187" y="11782498"/>
                  <a:pt x="733817" y="11837830"/>
                </a:cubicBezTo>
                <a:cubicBezTo>
                  <a:pt x="733817" y="11837830"/>
                  <a:pt x="733817" y="11837830"/>
                  <a:pt x="1808437" y="12656501"/>
                </a:cubicBezTo>
                <a:cubicBezTo>
                  <a:pt x="2002119" y="12804053"/>
                  <a:pt x="2020477" y="13091014"/>
                  <a:pt x="1856663" y="13306044"/>
                </a:cubicBezTo>
                <a:cubicBezTo>
                  <a:pt x="1708962" y="13499922"/>
                  <a:pt x="1430112" y="13554893"/>
                  <a:pt x="1236430" y="13407341"/>
                </a:cubicBezTo>
                <a:cubicBezTo>
                  <a:pt x="1236430" y="13407341"/>
                  <a:pt x="1236430" y="13407341"/>
                  <a:pt x="161810" y="12588671"/>
                </a:cubicBezTo>
                <a:cubicBezTo>
                  <a:pt x="-31872" y="12441120"/>
                  <a:pt x="-49792" y="12160062"/>
                  <a:pt x="97910" y="11966183"/>
                </a:cubicBezTo>
                <a:cubicBezTo>
                  <a:pt x="200294" y="11831790"/>
                  <a:pt x="347442" y="11757613"/>
                  <a:pt x="490691" y="11756903"/>
                </a:cubicBezTo>
                <a:close/>
                <a:moveTo>
                  <a:pt x="1287637" y="10710803"/>
                </a:moveTo>
                <a:cubicBezTo>
                  <a:pt x="1369716" y="10715457"/>
                  <a:pt x="1451110" y="10745615"/>
                  <a:pt x="1523741" y="10800947"/>
                </a:cubicBezTo>
                <a:cubicBezTo>
                  <a:pt x="1523741" y="10800947"/>
                  <a:pt x="1523741" y="10800947"/>
                  <a:pt x="2598361" y="11619618"/>
                </a:cubicBezTo>
                <a:cubicBezTo>
                  <a:pt x="2792042" y="11767170"/>
                  <a:pt x="2832808" y="12024717"/>
                  <a:pt x="2667707" y="12241437"/>
                </a:cubicBezTo>
                <a:cubicBezTo>
                  <a:pt x="2521245" y="12433688"/>
                  <a:pt x="2243477" y="12487239"/>
                  <a:pt x="2049794" y="12339687"/>
                </a:cubicBezTo>
                <a:cubicBezTo>
                  <a:pt x="2049794" y="12339687"/>
                  <a:pt x="2049794" y="12339687"/>
                  <a:pt x="975175" y="11521017"/>
                </a:cubicBezTo>
                <a:cubicBezTo>
                  <a:pt x="781493" y="11373465"/>
                  <a:pt x="762492" y="11093830"/>
                  <a:pt x="908953" y="10901578"/>
                </a:cubicBezTo>
                <a:cubicBezTo>
                  <a:pt x="1012143" y="10766128"/>
                  <a:pt x="1150840" y="10703045"/>
                  <a:pt x="1287637" y="10710803"/>
                </a:cubicBezTo>
                <a:close/>
                <a:moveTo>
                  <a:pt x="1721569" y="9334566"/>
                </a:moveTo>
                <a:cubicBezTo>
                  <a:pt x="1803463" y="9333793"/>
                  <a:pt x="1882852" y="9356669"/>
                  <a:pt x="1947183" y="9405678"/>
                </a:cubicBezTo>
                <a:cubicBezTo>
                  <a:pt x="1947183" y="9405678"/>
                  <a:pt x="1947183" y="9405678"/>
                  <a:pt x="3834230" y="10843275"/>
                </a:cubicBezTo>
                <a:cubicBezTo>
                  <a:pt x="4005780" y="10973966"/>
                  <a:pt x="4026594" y="11257225"/>
                  <a:pt x="3878894" y="11451101"/>
                </a:cubicBezTo>
                <a:cubicBezTo>
                  <a:pt x="3712398" y="11669653"/>
                  <a:pt x="3433780" y="11724797"/>
                  <a:pt x="3262230" y="11594106"/>
                </a:cubicBezTo>
                <a:cubicBezTo>
                  <a:pt x="3262230" y="11594106"/>
                  <a:pt x="3262230" y="11594106"/>
                  <a:pt x="1375183" y="10156508"/>
                </a:cubicBezTo>
                <a:cubicBezTo>
                  <a:pt x="1203633" y="10025818"/>
                  <a:pt x="1182818" y="9742560"/>
                  <a:pt x="1349316" y="9524008"/>
                </a:cubicBezTo>
                <a:cubicBezTo>
                  <a:pt x="1441628" y="9402835"/>
                  <a:pt x="1585080" y="9335855"/>
                  <a:pt x="1721569" y="9334566"/>
                </a:cubicBezTo>
                <a:close/>
                <a:moveTo>
                  <a:pt x="2101387" y="7936576"/>
                </a:moveTo>
                <a:cubicBezTo>
                  <a:pt x="2186631" y="7938355"/>
                  <a:pt x="2271321" y="7965270"/>
                  <a:pt x="2344041" y="8020670"/>
                </a:cubicBezTo>
                <a:cubicBezTo>
                  <a:pt x="2344041" y="8020670"/>
                  <a:pt x="2344041" y="8020670"/>
                  <a:pt x="5052676" y="10084172"/>
                </a:cubicBezTo>
                <a:cubicBezTo>
                  <a:pt x="5246596" y="10231905"/>
                  <a:pt x="5267826" y="10515482"/>
                  <a:pt x="5120124" y="10709361"/>
                </a:cubicBezTo>
                <a:cubicBezTo>
                  <a:pt x="4953624" y="10927915"/>
                  <a:pt x="4674590" y="10982744"/>
                  <a:pt x="4480668" y="10835011"/>
                </a:cubicBezTo>
                <a:cubicBezTo>
                  <a:pt x="4480668" y="10835011"/>
                  <a:pt x="4480668" y="10835011"/>
                  <a:pt x="1772034" y="8771509"/>
                </a:cubicBezTo>
                <a:cubicBezTo>
                  <a:pt x="1578113" y="8623776"/>
                  <a:pt x="1556883" y="8340198"/>
                  <a:pt x="1723383" y="8121644"/>
                </a:cubicBezTo>
                <a:cubicBezTo>
                  <a:pt x="1815697" y="8000470"/>
                  <a:pt x="1959313" y="7933611"/>
                  <a:pt x="2101387" y="7936576"/>
                </a:cubicBezTo>
                <a:close/>
                <a:moveTo>
                  <a:pt x="1945410" y="6115309"/>
                </a:moveTo>
                <a:cubicBezTo>
                  <a:pt x="2031653" y="6115412"/>
                  <a:pt x="2116421" y="6141783"/>
                  <a:pt x="2188908" y="6197004"/>
                </a:cubicBezTo>
                <a:cubicBezTo>
                  <a:pt x="2188908" y="6197004"/>
                  <a:pt x="2188908" y="6197004"/>
                  <a:pt x="6859286" y="9755006"/>
                </a:cubicBezTo>
                <a:cubicBezTo>
                  <a:pt x="7052586" y="9902268"/>
                  <a:pt x="7052554" y="10173950"/>
                  <a:pt x="6889502" y="10387978"/>
                </a:cubicBezTo>
                <a:cubicBezTo>
                  <a:pt x="6742488" y="10580955"/>
                  <a:pt x="6480566" y="10653123"/>
                  <a:pt x="6287266" y="10505862"/>
                </a:cubicBezTo>
                <a:cubicBezTo>
                  <a:pt x="6287266" y="10505862"/>
                  <a:pt x="6287266" y="10505862"/>
                  <a:pt x="1616888" y="6947860"/>
                </a:cubicBezTo>
                <a:cubicBezTo>
                  <a:pt x="1423588" y="6800599"/>
                  <a:pt x="1404912" y="6514668"/>
                  <a:pt x="1551927" y="6321692"/>
                </a:cubicBezTo>
                <a:cubicBezTo>
                  <a:pt x="1653834" y="6187921"/>
                  <a:pt x="1801671" y="6115135"/>
                  <a:pt x="1945410" y="6115309"/>
                </a:cubicBezTo>
                <a:close/>
                <a:moveTo>
                  <a:pt x="1120711" y="3826332"/>
                </a:moveTo>
                <a:cubicBezTo>
                  <a:pt x="1205571" y="3828346"/>
                  <a:pt x="1289952" y="3855341"/>
                  <a:pt x="1362501" y="3910611"/>
                </a:cubicBezTo>
                <a:cubicBezTo>
                  <a:pt x="1362501" y="3910611"/>
                  <a:pt x="1362501" y="3910611"/>
                  <a:pt x="9297658" y="9955798"/>
                </a:cubicBezTo>
                <a:cubicBezTo>
                  <a:pt x="9491122" y="10103183"/>
                  <a:pt x="9491234" y="10368433"/>
                  <a:pt x="9344772" y="10560687"/>
                </a:cubicBezTo>
                <a:cubicBezTo>
                  <a:pt x="9179666" y="10777410"/>
                  <a:pt x="8942548" y="10823263"/>
                  <a:pt x="8749084" y="10675877"/>
                </a:cubicBezTo>
                <a:cubicBezTo>
                  <a:pt x="8749084" y="10675877"/>
                  <a:pt x="8749084" y="10675877"/>
                  <a:pt x="813928" y="4630689"/>
                </a:cubicBezTo>
                <a:cubicBezTo>
                  <a:pt x="620463" y="4483305"/>
                  <a:pt x="579867" y="4225882"/>
                  <a:pt x="744971" y="4009160"/>
                </a:cubicBezTo>
                <a:cubicBezTo>
                  <a:pt x="836511" y="3889001"/>
                  <a:pt x="979277" y="3822972"/>
                  <a:pt x="1120711" y="3826332"/>
                </a:cubicBezTo>
                <a:close/>
                <a:moveTo>
                  <a:pt x="4227254" y="2790686"/>
                </a:moveTo>
                <a:cubicBezTo>
                  <a:pt x="4310200" y="2788659"/>
                  <a:pt x="4389662" y="2811590"/>
                  <a:pt x="4454070" y="2860658"/>
                </a:cubicBezTo>
                <a:cubicBezTo>
                  <a:pt x="4454070" y="2860658"/>
                  <a:pt x="4454070" y="2860658"/>
                  <a:pt x="9475564" y="6686148"/>
                </a:cubicBezTo>
                <a:cubicBezTo>
                  <a:pt x="9647320" y="6816995"/>
                  <a:pt x="9671436" y="7102770"/>
                  <a:pt x="9504938" y="7321320"/>
                </a:cubicBezTo>
                <a:cubicBezTo>
                  <a:pt x="9357238" y="7515197"/>
                  <a:pt x="9075320" y="7567825"/>
                  <a:pt x="8903564" y="7436978"/>
                </a:cubicBezTo>
                <a:cubicBezTo>
                  <a:pt x="8903564" y="7436978"/>
                  <a:pt x="8903564" y="7436978"/>
                  <a:pt x="3882070" y="3611488"/>
                </a:cubicBezTo>
                <a:cubicBezTo>
                  <a:pt x="3710313" y="3480640"/>
                  <a:pt x="3689321" y="3197246"/>
                  <a:pt x="3837020" y="3003370"/>
                </a:cubicBezTo>
                <a:cubicBezTo>
                  <a:pt x="3941082" y="2866775"/>
                  <a:pt x="4089010" y="2794065"/>
                  <a:pt x="4227254" y="2790686"/>
                </a:cubicBezTo>
                <a:close/>
                <a:moveTo>
                  <a:pt x="5978286" y="2454748"/>
                </a:moveTo>
                <a:cubicBezTo>
                  <a:pt x="6060956" y="2459853"/>
                  <a:pt x="6142436" y="2490076"/>
                  <a:pt x="6213830" y="2544466"/>
                </a:cubicBezTo>
                <a:cubicBezTo>
                  <a:pt x="6213830" y="2544466"/>
                  <a:pt x="6213830" y="2544466"/>
                  <a:pt x="9303674" y="4898383"/>
                </a:cubicBezTo>
                <a:cubicBezTo>
                  <a:pt x="9497180" y="5045798"/>
                  <a:pt x="9515962" y="5286598"/>
                  <a:pt x="9350860" y="5503319"/>
                </a:cubicBezTo>
                <a:cubicBezTo>
                  <a:pt x="9204398" y="5695570"/>
                  <a:pt x="8948614" y="5765868"/>
                  <a:pt x="8755108" y="5618451"/>
                </a:cubicBezTo>
                <a:cubicBezTo>
                  <a:pt x="8755108" y="5618451"/>
                  <a:pt x="8755108" y="5618451"/>
                  <a:pt x="5665264" y="3264535"/>
                </a:cubicBezTo>
                <a:cubicBezTo>
                  <a:pt x="5474880" y="3119496"/>
                  <a:pt x="5449770" y="2835207"/>
                  <a:pt x="5596232" y="2642955"/>
                </a:cubicBezTo>
                <a:cubicBezTo>
                  <a:pt x="5699420" y="2507505"/>
                  <a:pt x="5840504" y="2446239"/>
                  <a:pt x="5978286" y="2454748"/>
                </a:cubicBezTo>
                <a:close/>
                <a:moveTo>
                  <a:pt x="1124504" y="2113497"/>
                </a:moveTo>
                <a:cubicBezTo>
                  <a:pt x="1210071" y="2114841"/>
                  <a:pt x="1294642" y="2141060"/>
                  <a:pt x="1366063" y="2195470"/>
                </a:cubicBezTo>
                <a:cubicBezTo>
                  <a:pt x="1366063" y="2195470"/>
                  <a:pt x="1366063" y="2195470"/>
                  <a:pt x="10938820" y="9488219"/>
                </a:cubicBezTo>
                <a:cubicBezTo>
                  <a:pt x="11132398" y="9635692"/>
                  <a:pt x="11129432" y="9905139"/>
                  <a:pt x="10982418" y="10098117"/>
                </a:cubicBezTo>
                <a:cubicBezTo>
                  <a:pt x="10819366" y="10312145"/>
                  <a:pt x="10560378" y="10386547"/>
                  <a:pt x="10366800" y="10239076"/>
                </a:cubicBezTo>
                <a:cubicBezTo>
                  <a:pt x="10366800" y="10239076"/>
                  <a:pt x="10366800" y="10239076"/>
                  <a:pt x="794043" y="2946327"/>
                </a:cubicBezTo>
                <a:cubicBezTo>
                  <a:pt x="603587" y="2801233"/>
                  <a:pt x="581575" y="2512756"/>
                  <a:pt x="744627" y="2298728"/>
                </a:cubicBezTo>
                <a:cubicBezTo>
                  <a:pt x="836511" y="2178117"/>
                  <a:pt x="981892" y="2111258"/>
                  <a:pt x="1124504" y="2113497"/>
                </a:cubicBezTo>
                <a:close/>
                <a:moveTo>
                  <a:pt x="7356102" y="1797588"/>
                </a:moveTo>
                <a:cubicBezTo>
                  <a:pt x="7437918" y="1796756"/>
                  <a:pt x="7517214" y="1819562"/>
                  <a:pt x="7581448" y="1868497"/>
                </a:cubicBezTo>
                <a:cubicBezTo>
                  <a:pt x="7581448" y="1868497"/>
                  <a:pt x="7581448" y="1868497"/>
                  <a:pt x="9593352" y="3401213"/>
                </a:cubicBezTo>
                <a:cubicBezTo>
                  <a:pt x="9764644" y="3531709"/>
                  <a:pt x="9785234" y="3814795"/>
                  <a:pt x="9637536" y="4008670"/>
                </a:cubicBezTo>
                <a:cubicBezTo>
                  <a:pt x="9471038" y="4227222"/>
                  <a:pt x="9192646" y="4282538"/>
                  <a:pt x="9021352" y="4152044"/>
                </a:cubicBezTo>
                <a:cubicBezTo>
                  <a:pt x="9021352" y="4152044"/>
                  <a:pt x="9021352" y="4152044"/>
                  <a:pt x="7009448" y="2619328"/>
                </a:cubicBezTo>
                <a:cubicBezTo>
                  <a:pt x="6838156" y="2488833"/>
                  <a:pt x="6817566" y="2205746"/>
                  <a:pt x="6984064" y="1987194"/>
                </a:cubicBezTo>
                <a:cubicBezTo>
                  <a:pt x="7076376" y="1866022"/>
                  <a:pt x="7219740" y="1798975"/>
                  <a:pt x="7356102" y="1797588"/>
                </a:cubicBezTo>
                <a:close/>
                <a:moveTo>
                  <a:pt x="8626238" y="1077861"/>
                </a:moveTo>
                <a:cubicBezTo>
                  <a:pt x="8710866" y="1079170"/>
                  <a:pt x="8795034" y="1105687"/>
                  <a:pt x="8867664" y="1161018"/>
                </a:cubicBezTo>
                <a:cubicBezTo>
                  <a:pt x="8867664" y="1161018"/>
                  <a:pt x="8867664" y="1161018"/>
                  <a:pt x="9942284" y="1979689"/>
                </a:cubicBezTo>
                <a:cubicBezTo>
                  <a:pt x="10135964" y="2127242"/>
                  <a:pt x="10157008" y="2410678"/>
                  <a:pt x="10009308" y="2604557"/>
                </a:cubicBezTo>
                <a:cubicBezTo>
                  <a:pt x="9842808" y="2823111"/>
                  <a:pt x="9563958" y="2878081"/>
                  <a:pt x="9370276" y="2730530"/>
                </a:cubicBezTo>
                <a:cubicBezTo>
                  <a:pt x="9370276" y="2730530"/>
                  <a:pt x="9370276" y="2730530"/>
                  <a:pt x="8295656" y="1911858"/>
                </a:cubicBezTo>
                <a:cubicBezTo>
                  <a:pt x="8101974" y="1764307"/>
                  <a:pt x="8084054" y="1483251"/>
                  <a:pt x="8250554" y="1264696"/>
                </a:cubicBezTo>
                <a:cubicBezTo>
                  <a:pt x="8342868" y="1143522"/>
                  <a:pt x="8485190" y="1075680"/>
                  <a:pt x="8626238" y="1077861"/>
                </a:cubicBezTo>
                <a:close/>
                <a:moveTo>
                  <a:pt x="9447378" y="1"/>
                </a:moveTo>
                <a:cubicBezTo>
                  <a:pt x="9532998" y="9"/>
                  <a:pt x="9617166" y="26526"/>
                  <a:pt x="9689796" y="81858"/>
                </a:cubicBezTo>
                <a:cubicBezTo>
                  <a:pt x="9689796" y="81858"/>
                  <a:pt x="9689796" y="81858"/>
                  <a:pt x="10764416" y="900529"/>
                </a:cubicBezTo>
                <a:cubicBezTo>
                  <a:pt x="10958096" y="1048080"/>
                  <a:pt x="10979140" y="1331516"/>
                  <a:pt x="10812642" y="1550070"/>
                </a:cubicBezTo>
                <a:cubicBezTo>
                  <a:pt x="10664940" y="1743949"/>
                  <a:pt x="10386090" y="1798919"/>
                  <a:pt x="10192408" y="1651368"/>
                </a:cubicBezTo>
                <a:cubicBezTo>
                  <a:pt x="10192408" y="1651368"/>
                  <a:pt x="10192408" y="1651368"/>
                  <a:pt x="9117788" y="832697"/>
                </a:cubicBezTo>
                <a:cubicBezTo>
                  <a:pt x="8924106" y="685146"/>
                  <a:pt x="8906186" y="404090"/>
                  <a:pt x="9053888" y="210211"/>
                </a:cubicBezTo>
                <a:cubicBezTo>
                  <a:pt x="9157950" y="73615"/>
                  <a:pt x="9304680" y="-11"/>
                  <a:pt x="9447378" y="1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870481" y="6266986"/>
            <a:ext cx="4082410" cy="5009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5472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89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"/>
          <p:cNvSpPr txBox="1">
            <a:spLocks noChangeArrowheads="1"/>
          </p:cNvSpPr>
          <p:nvPr userDrawn="1"/>
        </p:nvSpPr>
        <p:spPr bwMode="auto">
          <a:xfrm>
            <a:off x="2336800" y="4470232"/>
            <a:ext cx="7518400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3200" b="1" dirty="0" smtClean="0">
                <a:solidFill>
                  <a:srgbClr val="000000"/>
                </a:solidFill>
                <a:latin typeface="Century Gothic" pitchFamily="34" charset="0"/>
              </a:rPr>
              <a:t>Summary of Results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3200" b="1" dirty="0" smtClean="0">
                <a:solidFill>
                  <a:srgbClr val="000000"/>
                </a:solidFill>
                <a:latin typeface="Century Gothic" pitchFamily="34" charset="0"/>
              </a:rPr>
              <a:t>Study Period 2013-2016</a:t>
            </a:r>
            <a:endParaRPr lang="en-GB" sz="2400" b="1" dirty="0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32666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863600" y="533400"/>
            <a:ext cx="10464800" cy="1371600"/>
          </a:xfrm>
        </p:spPr>
        <p:txBody>
          <a:bodyPr anchorCtr="0"/>
          <a:lstStyle>
            <a:lvl1pPr>
              <a:defRPr/>
            </a:lvl1pPr>
          </a:lstStyle>
          <a:p>
            <a:pPr lvl="0"/>
            <a:r>
              <a:rPr lang="en-US" noProof="0" smtClean="0"/>
              <a:t>ITU-T Study Group XX</a:t>
            </a:r>
            <a:br>
              <a:rPr lang="en-US" noProof="0" smtClean="0"/>
            </a:br>
            <a:r>
              <a:rPr lang="en-US" noProof="0" smtClean="0"/>
              <a:t>Title</a:t>
            </a:r>
            <a:endParaRPr lang="en-GB" noProof="0" smtClean="0"/>
          </a:p>
        </p:txBody>
      </p:sp>
      <p:sp>
        <p:nvSpPr>
          <p:cNvPr id="326670" name="Rectangle 1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967541" y="5895161"/>
            <a:ext cx="8534400" cy="609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fr-CH" noProof="0" dirty="0" smtClean="0"/>
              <a:t>Dr. Stephen J. Trowbridge</a:t>
            </a:r>
            <a:endParaRPr lang="en-GB" noProof="0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5" y="5926932"/>
            <a:ext cx="1446761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0835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0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52513"/>
            <a:ext cx="53848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52513"/>
            <a:ext cx="53848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77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24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96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0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2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052513"/>
            <a:ext cx="10972800" cy="4641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577924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2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052513"/>
            <a:ext cx="5384800" cy="46418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052513"/>
            <a:ext cx="5384800" cy="464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74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"/>
          <p:cNvSpPr txBox="1">
            <a:spLocks noChangeArrowheads="1"/>
          </p:cNvSpPr>
          <p:nvPr userDrawn="1"/>
        </p:nvSpPr>
        <p:spPr bwMode="auto">
          <a:xfrm>
            <a:off x="2336800" y="4470232"/>
            <a:ext cx="7518400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3200" b="1" dirty="0" smtClean="0">
                <a:solidFill>
                  <a:srgbClr val="000000"/>
                </a:solidFill>
                <a:latin typeface="Century Gothic" pitchFamily="34" charset="0"/>
              </a:rPr>
              <a:t>Summary of Results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3200" b="1" dirty="0" smtClean="0">
                <a:solidFill>
                  <a:srgbClr val="000000"/>
                </a:solidFill>
                <a:latin typeface="Century Gothic" pitchFamily="34" charset="0"/>
              </a:rPr>
              <a:t>Study Period 2013-2016</a:t>
            </a:r>
            <a:endParaRPr lang="en-GB" sz="2400" b="1" dirty="0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32666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863600" y="533400"/>
            <a:ext cx="10464800" cy="1371600"/>
          </a:xfrm>
        </p:spPr>
        <p:txBody>
          <a:bodyPr anchorCtr="0"/>
          <a:lstStyle>
            <a:lvl1pPr>
              <a:defRPr/>
            </a:lvl1pPr>
          </a:lstStyle>
          <a:p>
            <a:pPr lvl="0"/>
            <a:r>
              <a:rPr lang="en-US" noProof="0" smtClean="0"/>
              <a:t>ITU-T Study Group XX</a:t>
            </a:r>
            <a:br>
              <a:rPr lang="en-US" noProof="0" smtClean="0"/>
            </a:br>
            <a:r>
              <a:rPr lang="en-US" noProof="0" smtClean="0"/>
              <a:t>Title</a:t>
            </a:r>
            <a:endParaRPr lang="en-GB" noProof="0" smtClean="0"/>
          </a:p>
        </p:txBody>
      </p:sp>
      <p:sp>
        <p:nvSpPr>
          <p:cNvPr id="326670" name="Rectangle 1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967541" y="5895161"/>
            <a:ext cx="8534400" cy="609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fr-CH" noProof="0" dirty="0" smtClean="0"/>
              <a:t>Dr. Stephen J. Trowbridge</a:t>
            </a:r>
            <a:endParaRPr lang="en-GB" noProof="0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5" y="5926932"/>
            <a:ext cx="1446761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92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79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52513"/>
            <a:ext cx="53848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52513"/>
            <a:ext cx="53848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45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19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909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2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052513"/>
            <a:ext cx="10972800" cy="4641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516759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2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052513"/>
            <a:ext cx="5384800" cy="46418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052513"/>
            <a:ext cx="5384800" cy="464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6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3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4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3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0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2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7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2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F937B-DE55-4036-BA0B-F0EA21BA335D}" type="datetimeFigureOut">
              <a:rPr lang="en-US" smtClean="0"/>
              <a:t>18/10/2016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6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9" r:id="rId13"/>
    <p:sldLayoutId id="214748367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5" descr="Watermark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1" y="809626"/>
            <a:ext cx="86233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920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Box 38"/>
          <p:cNvSpPr txBox="1">
            <a:spLocks noChangeArrowheads="1"/>
          </p:cNvSpPr>
          <p:nvPr userDrawn="1"/>
        </p:nvSpPr>
        <p:spPr bwMode="auto">
          <a:xfrm>
            <a:off x="10160001" y="6175376"/>
            <a:ext cx="129234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smtClean="0">
                <a:solidFill>
                  <a:srgbClr val="FFFFFF"/>
                </a:solidFill>
                <a:latin typeface="Univers" pitchFamily="34" charset="0"/>
              </a:rPr>
              <a:t>International</a:t>
            </a:r>
            <a:br>
              <a:rPr lang="en-US" sz="1000" smtClean="0">
                <a:solidFill>
                  <a:srgbClr val="FFFFFF"/>
                </a:solidFill>
                <a:latin typeface="Univers" pitchFamily="34" charset="0"/>
              </a:rPr>
            </a:br>
            <a:r>
              <a:rPr lang="en-US" sz="1000" smtClean="0">
                <a:solidFill>
                  <a:srgbClr val="FFFFFF"/>
                </a:solidFill>
                <a:latin typeface="Univers" pitchFamily="34" charset="0"/>
              </a:rPr>
              <a:t>Telecommunication</a:t>
            </a:r>
            <a:br>
              <a:rPr lang="en-US" sz="1000" smtClean="0">
                <a:solidFill>
                  <a:srgbClr val="FFFFFF"/>
                </a:solidFill>
                <a:latin typeface="Univers" pitchFamily="34" charset="0"/>
              </a:rPr>
            </a:br>
            <a:r>
              <a:rPr lang="en-US" sz="1000" smtClean="0">
                <a:solidFill>
                  <a:srgbClr val="FFFFFF"/>
                </a:solidFill>
                <a:latin typeface="Univers" pitchFamily="34" charset="0"/>
              </a:rPr>
              <a:t>Union</a:t>
            </a:r>
          </a:p>
        </p:txBody>
      </p:sp>
      <p:sp>
        <p:nvSpPr>
          <p:cNvPr id="1029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513"/>
            <a:ext cx="10972800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43"/>
          <p:cNvSpPr>
            <a:spLocks noChangeArrowheads="1"/>
          </p:cNvSpPr>
          <p:nvPr/>
        </p:nvSpPr>
        <p:spPr bwMode="auto">
          <a:xfrm>
            <a:off x="9652000" y="6477000"/>
            <a:ext cx="2540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A5B21F5-1F46-42CF-86D8-7AAAC17B7967}" type="slidenum">
              <a:rPr lang="fr-FR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1031" name="Rectangle 45"/>
          <p:cNvSpPr>
            <a:spLocks noChangeArrowheads="1"/>
          </p:cNvSpPr>
          <p:nvPr userDrawn="1"/>
        </p:nvSpPr>
        <p:spPr bwMode="auto">
          <a:xfrm>
            <a:off x="1775885" y="5829300"/>
            <a:ext cx="8640233" cy="838200"/>
          </a:xfrm>
          <a:prstGeom prst="rect">
            <a:avLst/>
          </a:prstGeom>
          <a:noFill/>
          <a:ln w="38100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3333CC"/>
                </a:solidFill>
              </a:rPr>
              <a:t>ITU-T Study Group </a:t>
            </a:r>
            <a:r>
              <a:rPr lang="en-GB" sz="2400" b="1" dirty="0" smtClean="0">
                <a:solidFill>
                  <a:srgbClr val="3333CC"/>
                </a:solidFill>
              </a:rPr>
              <a:t>15</a:t>
            </a:r>
            <a:endParaRPr lang="en-GB" sz="2400" b="1" dirty="0">
              <a:solidFill>
                <a:srgbClr val="3333CC"/>
              </a:solidFill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3333CC"/>
                </a:solidFill>
              </a:rPr>
              <a:t>Transport, Access and Home</a:t>
            </a:r>
            <a:endParaRPr lang="en-GB" sz="1400" b="1" dirty="0">
              <a:solidFill>
                <a:srgbClr val="3333CC"/>
              </a:solidFill>
            </a:endParaRPr>
          </a:p>
        </p:txBody>
      </p:sp>
      <p:pic>
        <p:nvPicPr>
          <p:cNvPr id="1032" name="Picture 49" descr="FB_0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1" y="5829300"/>
            <a:ext cx="9249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5" y="5926932"/>
            <a:ext cx="1446761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965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2"/>
        </a:buBlip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0000"/>
        <a:buFont typeface="Verdana" pitchFamily="34" charset="0"/>
        <a:buChar char="–"/>
        <a:defRPr sz="24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3"/>
        </a:buBlip>
        <a:defRPr sz="20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4"/>
        </a:buBlip>
        <a:defRPr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ZapfDingbats BT" pitchFamily="18" charset="2"/>
        <a:buBlip>
          <a:blip r:embed="rId15"/>
        </a:buBlip>
        <a:defRPr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ZapfDingbats BT" pitchFamily="18" charset="2"/>
        <a:buBlip>
          <a:blip r:embed="rId15"/>
        </a:buBlip>
        <a:defRPr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ZapfDingbats BT" pitchFamily="18" charset="2"/>
        <a:buBlip>
          <a:blip r:embed="rId15"/>
        </a:buBlip>
        <a:defRPr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ZapfDingbats BT" pitchFamily="18" charset="2"/>
        <a:buBlip>
          <a:blip r:embed="rId15"/>
        </a:buBlip>
        <a:defRPr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ZapfDingbats BT" pitchFamily="18" charset="2"/>
        <a:buBlip>
          <a:blip r:embed="rId15"/>
        </a:buBlip>
        <a:defRPr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5" descr="Watermark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1" y="809626"/>
            <a:ext cx="86233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920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Box 38"/>
          <p:cNvSpPr txBox="1">
            <a:spLocks noChangeArrowheads="1"/>
          </p:cNvSpPr>
          <p:nvPr userDrawn="1"/>
        </p:nvSpPr>
        <p:spPr bwMode="auto">
          <a:xfrm>
            <a:off x="10160001" y="6175376"/>
            <a:ext cx="129234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smtClean="0">
                <a:solidFill>
                  <a:srgbClr val="FFFFFF"/>
                </a:solidFill>
                <a:latin typeface="Univers" pitchFamily="34" charset="0"/>
              </a:rPr>
              <a:t>International</a:t>
            </a:r>
            <a:br>
              <a:rPr lang="en-US" sz="1000" smtClean="0">
                <a:solidFill>
                  <a:srgbClr val="FFFFFF"/>
                </a:solidFill>
                <a:latin typeface="Univers" pitchFamily="34" charset="0"/>
              </a:rPr>
            </a:br>
            <a:r>
              <a:rPr lang="en-US" sz="1000" smtClean="0">
                <a:solidFill>
                  <a:srgbClr val="FFFFFF"/>
                </a:solidFill>
                <a:latin typeface="Univers" pitchFamily="34" charset="0"/>
              </a:rPr>
              <a:t>Telecommunication</a:t>
            </a:r>
            <a:br>
              <a:rPr lang="en-US" sz="1000" smtClean="0">
                <a:solidFill>
                  <a:srgbClr val="FFFFFF"/>
                </a:solidFill>
                <a:latin typeface="Univers" pitchFamily="34" charset="0"/>
              </a:rPr>
            </a:br>
            <a:r>
              <a:rPr lang="en-US" sz="1000" smtClean="0">
                <a:solidFill>
                  <a:srgbClr val="FFFFFF"/>
                </a:solidFill>
                <a:latin typeface="Univers" pitchFamily="34" charset="0"/>
              </a:rPr>
              <a:t>Union</a:t>
            </a:r>
          </a:p>
        </p:txBody>
      </p:sp>
      <p:sp>
        <p:nvSpPr>
          <p:cNvPr id="1029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513"/>
            <a:ext cx="10972800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43"/>
          <p:cNvSpPr>
            <a:spLocks noChangeArrowheads="1"/>
          </p:cNvSpPr>
          <p:nvPr/>
        </p:nvSpPr>
        <p:spPr bwMode="auto">
          <a:xfrm>
            <a:off x="9652000" y="6477000"/>
            <a:ext cx="2540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A5B21F5-1F46-42CF-86D8-7AAAC17B7967}" type="slidenum">
              <a:rPr lang="fr-FR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1031" name="Rectangle 45"/>
          <p:cNvSpPr>
            <a:spLocks noChangeArrowheads="1"/>
          </p:cNvSpPr>
          <p:nvPr userDrawn="1"/>
        </p:nvSpPr>
        <p:spPr bwMode="auto">
          <a:xfrm>
            <a:off x="1775885" y="5829300"/>
            <a:ext cx="8640233" cy="838200"/>
          </a:xfrm>
          <a:prstGeom prst="rect">
            <a:avLst/>
          </a:prstGeom>
          <a:noFill/>
          <a:ln w="38100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3333CC"/>
                </a:solidFill>
              </a:rPr>
              <a:t>ITU-T Study Group </a:t>
            </a:r>
            <a:r>
              <a:rPr lang="en-GB" sz="2400" b="1" dirty="0" smtClean="0">
                <a:solidFill>
                  <a:srgbClr val="3333CC"/>
                </a:solidFill>
              </a:rPr>
              <a:t>15</a:t>
            </a:r>
            <a:endParaRPr lang="en-GB" sz="2400" b="1" dirty="0">
              <a:solidFill>
                <a:srgbClr val="3333CC"/>
              </a:solidFill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3333CC"/>
                </a:solidFill>
              </a:rPr>
              <a:t>Transport, Access and Home</a:t>
            </a:r>
            <a:endParaRPr lang="en-GB" sz="1400" b="1" dirty="0">
              <a:solidFill>
                <a:srgbClr val="3333CC"/>
              </a:solidFill>
            </a:endParaRPr>
          </a:p>
        </p:txBody>
      </p:sp>
      <p:pic>
        <p:nvPicPr>
          <p:cNvPr id="1032" name="Picture 49" descr="FB_0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1" y="5829300"/>
            <a:ext cx="9249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5" y="5926932"/>
            <a:ext cx="1446761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991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2"/>
        </a:buBlip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0000"/>
        <a:buFont typeface="Verdana" pitchFamily="34" charset="0"/>
        <a:buChar char="–"/>
        <a:defRPr sz="24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3"/>
        </a:buBlip>
        <a:defRPr sz="20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4"/>
        </a:buBlip>
        <a:defRPr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ZapfDingbats BT" pitchFamily="18" charset="2"/>
        <a:buBlip>
          <a:blip r:embed="rId15"/>
        </a:buBlip>
        <a:defRPr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ZapfDingbats BT" pitchFamily="18" charset="2"/>
        <a:buBlip>
          <a:blip r:embed="rId15"/>
        </a:buBlip>
        <a:defRPr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ZapfDingbats BT" pitchFamily="18" charset="2"/>
        <a:buBlip>
          <a:blip r:embed="rId15"/>
        </a:buBlip>
        <a:defRPr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ZapfDingbats BT" pitchFamily="18" charset="2"/>
        <a:buBlip>
          <a:blip r:embed="rId15"/>
        </a:buBlip>
        <a:defRPr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ZapfDingbats BT" pitchFamily="18" charset="2"/>
        <a:buBlip>
          <a:blip r:embed="rId15"/>
        </a:buBlip>
        <a:defRPr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studygroups/com15/Pages/otn.aspx" TargetMode="External"/><Relationship Id="rId2" Type="http://schemas.openxmlformats.org/officeDocument/2006/relationships/hyperlink" Target="http://www.itu.int/en/ITU-T/studygroups/com15/Pages/ant.aspx" TargetMode="Externa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www.itu.int/en/ITU-T/studygroups/2013-2016/15/Pages/hnt.aspx" TargetMode="External"/><Relationship Id="rId4" Type="http://schemas.openxmlformats.org/officeDocument/2006/relationships/hyperlink" Target="http://www.itu.int/en/ITU-T/studygroups/2013-2016/15/Pages/sg.aspx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studygroups/com15/Pages/otn.aspx" TargetMode="External"/><Relationship Id="rId2" Type="http://schemas.openxmlformats.org/officeDocument/2006/relationships/hyperlink" Target="http://www.itu.int/en/ITU-T/studygroups/com15/Pages/ant.aspx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itu.int/en/ITU-T/studygroups/2013-2016/15/Pages/hnt.aspx" TargetMode="External"/><Relationship Id="rId4" Type="http://schemas.openxmlformats.org/officeDocument/2006/relationships/hyperlink" Target="http://www.itu.int/en/ITU-T/studygroups/2013-2016/15/Pages/sg.aspx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817" y="3520125"/>
            <a:ext cx="5669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Networks, Technologies and Infrastructures for Transport, </a:t>
            </a:r>
            <a:r>
              <a:rPr lang="en-US" sz="2400" b="1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/>
            </a:r>
            <a:br>
              <a:rPr lang="en-US" sz="2400" b="1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2400" b="1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Access </a:t>
            </a:r>
            <a:r>
              <a:rPr lang="en-US" sz="2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and Home</a:t>
            </a:r>
            <a:endParaRPr lang="en-US" sz="6800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073" y="1816174"/>
            <a:ext cx="50887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ITU-T</a:t>
            </a:r>
            <a:b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STUDY GROUP 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0" y="334357"/>
            <a:ext cx="5283200" cy="27658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67740" y="6104021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908800" y="4611219"/>
            <a:ext cx="3987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Dr. Stephen J. Trowbridge</a:t>
            </a:r>
          </a:p>
          <a:p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257" y="5931305"/>
            <a:ext cx="924054" cy="724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08800" y="3545755"/>
            <a:ext cx="5261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Lato Black" charset="0"/>
                <a:ea typeface="Lato Black" charset="0"/>
                <a:cs typeface="Lato Black" charset="0"/>
              </a:rPr>
              <a:t>Summary of Results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Lato Black" charset="0"/>
                <a:ea typeface="Lato Black" charset="0"/>
                <a:cs typeface="Lato Black" charset="0"/>
              </a:rPr>
              <a:t>Study Period 2013-2016</a:t>
            </a:r>
            <a:endParaRPr lang="en-US" sz="6800" b="1" dirty="0">
              <a:solidFill>
                <a:srgbClr val="0070C0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84" y="5972881"/>
            <a:ext cx="821613" cy="71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3298" y="351052"/>
            <a:ext cx="5256614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</a:rPr>
              <a:t>WP2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</a:rPr>
              <a:t>– 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</a:rPr>
              <a:t>Future Work</a:t>
            </a:r>
            <a:endParaRPr lang="id-ID" sz="4400" b="1" dirty="0">
              <a:solidFill>
                <a:schemeClr val="accent6">
                  <a:lumMod val="50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22" name="Freeform 118"/>
          <p:cNvSpPr>
            <a:spLocks noChangeArrowheads="1"/>
          </p:cNvSpPr>
          <p:nvPr/>
        </p:nvSpPr>
        <p:spPr bwMode="auto">
          <a:xfrm>
            <a:off x="3170637" y="1434096"/>
            <a:ext cx="2967177" cy="1249257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Regular"/>
              </a:rPr>
              <a:t>Easy and </a:t>
            </a:r>
            <a:endParaRPr lang="en-US" sz="2000" b="1" dirty="0" smtClean="0">
              <a:solidFill>
                <a:schemeClr val="bg1"/>
              </a:solidFill>
              <a:latin typeface="Lato Regular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environmentally </a:t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friendly outside plants</a:t>
            </a:r>
            <a:endParaRPr lang="en-US" sz="2000" b="1" dirty="0">
              <a:solidFill>
                <a:schemeClr val="bg1"/>
              </a:solidFill>
              <a:latin typeface="Lato Regular"/>
            </a:endParaRPr>
          </a:p>
        </p:txBody>
      </p:sp>
      <p:sp>
        <p:nvSpPr>
          <p:cNvPr id="23" name="Freeform 118"/>
          <p:cNvSpPr>
            <a:spLocks noChangeArrowheads="1"/>
          </p:cNvSpPr>
          <p:nvPr/>
        </p:nvSpPr>
        <p:spPr bwMode="auto">
          <a:xfrm>
            <a:off x="8959516" y="1525051"/>
            <a:ext cx="3064042" cy="1039297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Disaster Management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issues</a:t>
            </a:r>
            <a:endParaRPr lang="en-US" sz="2000" b="1" dirty="0">
              <a:solidFill>
                <a:schemeClr val="bg1"/>
              </a:solidFill>
              <a:latin typeface="Lato Regular"/>
            </a:endParaRPr>
          </a:p>
        </p:txBody>
      </p:sp>
      <p:sp>
        <p:nvSpPr>
          <p:cNvPr id="24" name="Freeform 118"/>
          <p:cNvSpPr>
            <a:spLocks noChangeArrowheads="1"/>
          </p:cNvSpPr>
          <p:nvPr/>
        </p:nvSpPr>
        <p:spPr bwMode="auto">
          <a:xfrm>
            <a:off x="996363" y="4821705"/>
            <a:ext cx="3914756" cy="1456174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100G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and future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higher-rate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coherent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multi-vendor </a:t>
            </a:r>
            <a:br>
              <a:rPr lang="en-US" sz="2000" b="1" dirty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>
                <a:solidFill>
                  <a:schemeClr val="bg1"/>
                </a:solidFill>
                <a:latin typeface="Lato Regular"/>
              </a:rPr>
              <a:t>interoperable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interfaces</a:t>
            </a:r>
            <a:endParaRPr lang="en-US" sz="2000" b="1" dirty="0">
              <a:solidFill>
                <a:schemeClr val="bg1"/>
              </a:solidFill>
              <a:latin typeface="Lato Regular"/>
            </a:endParaRPr>
          </a:p>
        </p:txBody>
      </p:sp>
      <p:sp>
        <p:nvSpPr>
          <p:cNvPr id="25" name="Freeform 118"/>
          <p:cNvSpPr>
            <a:spLocks noChangeArrowheads="1"/>
          </p:cNvSpPr>
          <p:nvPr/>
        </p:nvSpPr>
        <p:spPr bwMode="auto">
          <a:xfrm>
            <a:off x="7036951" y="5030906"/>
            <a:ext cx="4874312" cy="1396397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Regular"/>
              </a:rPr>
              <a:t>Short-reach (OTN client) 200G and </a:t>
            </a:r>
            <a:br>
              <a:rPr lang="en-US" sz="2000" b="1" dirty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>
                <a:solidFill>
                  <a:schemeClr val="bg1"/>
                </a:solidFill>
                <a:latin typeface="Lato Regular"/>
              </a:rPr>
              <a:t>400G interfaces reusing components </a:t>
            </a:r>
            <a:br>
              <a:rPr lang="en-US" sz="2000" b="1" dirty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>
                <a:solidFill>
                  <a:schemeClr val="bg1"/>
                </a:solidFill>
                <a:latin typeface="Lato Regular"/>
              </a:rPr>
              <a:t>developed for Ethernet applications</a:t>
            </a:r>
          </a:p>
        </p:txBody>
      </p:sp>
      <p:sp>
        <p:nvSpPr>
          <p:cNvPr id="31" name="Freeform 118"/>
          <p:cNvSpPr>
            <a:spLocks noChangeArrowheads="1"/>
          </p:cNvSpPr>
          <p:nvPr/>
        </p:nvSpPr>
        <p:spPr bwMode="auto">
          <a:xfrm>
            <a:off x="7146678" y="3139723"/>
            <a:ext cx="4764585" cy="1779730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Multichannel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bi-directional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DWDM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applications targeted at 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lower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cost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optical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solutions for applications </a:t>
            </a:r>
            <a:br>
              <a:rPr lang="en-US" sz="2000" b="1" dirty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>
                <a:solidFill>
                  <a:schemeClr val="bg1"/>
                </a:solidFill>
                <a:latin typeface="Lato Regular"/>
              </a:rPr>
              <a:t>including mobile </a:t>
            </a:r>
            <a:r>
              <a:rPr lang="en-US" sz="2000" b="1" dirty="0" err="1">
                <a:solidFill>
                  <a:schemeClr val="bg1"/>
                </a:solidFill>
                <a:latin typeface="Lato Regular"/>
              </a:rPr>
              <a:t>fronthaul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 </a:t>
            </a:r>
            <a:endParaRPr lang="en-US" sz="2000" b="1" dirty="0" smtClean="0">
              <a:solidFill>
                <a:schemeClr val="bg1"/>
              </a:solidFill>
              <a:latin typeface="Lato Regular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and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backhaul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Lato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79" y="1289944"/>
            <a:ext cx="2709362" cy="1671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872" y="1342432"/>
            <a:ext cx="2259644" cy="1436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909" y="3613682"/>
            <a:ext cx="2378537" cy="1122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903" y="3317814"/>
            <a:ext cx="1463369" cy="14235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41433" y="5227588"/>
            <a:ext cx="1186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Lato Regular"/>
              </a:rPr>
              <a:t>200G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41433" y="5686531"/>
            <a:ext cx="1186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Lato Regular"/>
              </a:rPr>
              <a:t>400G</a:t>
            </a:r>
            <a:endParaRPr lang="en-US" sz="3200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850408" y="5746686"/>
            <a:ext cx="970547" cy="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98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3298" y="351052"/>
            <a:ext cx="5256614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</a:rPr>
              <a:t>WP3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</a:rPr>
              <a:t>– 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</a:rPr>
              <a:t>Future Work</a:t>
            </a:r>
            <a:endParaRPr lang="id-ID" sz="4400" b="1" dirty="0">
              <a:solidFill>
                <a:schemeClr val="accent6">
                  <a:lumMod val="50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22" name="Freeform 118"/>
          <p:cNvSpPr>
            <a:spLocks noChangeArrowheads="1"/>
          </p:cNvSpPr>
          <p:nvPr/>
        </p:nvSpPr>
        <p:spPr bwMode="auto">
          <a:xfrm>
            <a:off x="2422356" y="1301671"/>
            <a:ext cx="4080738" cy="1100206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Regular"/>
              </a:rPr>
              <a:t>Transport and synchronization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supporting 5G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mobile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err="1" smtClean="0">
                <a:solidFill>
                  <a:schemeClr val="bg1"/>
                </a:solidFill>
                <a:latin typeface="Lato Regular"/>
              </a:rPr>
              <a:t>fronthaul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and backhaul</a:t>
            </a:r>
          </a:p>
        </p:txBody>
      </p:sp>
      <p:sp>
        <p:nvSpPr>
          <p:cNvPr id="23" name="Freeform 118"/>
          <p:cNvSpPr>
            <a:spLocks noChangeArrowheads="1"/>
          </p:cNvSpPr>
          <p:nvPr/>
        </p:nvSpPr>
        <p:spPr bwMode="auto">
          <a:xfrm>
            <a:off x="8191474" y="1316951"/>
            <a:ext cx="3621452" cy="1045703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Regular"/>
              </a:rPr>
              <a:t>Synchronization of packet </a:t>
            </a:r>
            <a:endParaRPr lang="en-US" sz="2000" b="1" dirty="0" smtClean="0">
              <a:solidFill>
                <a:schemeClr val="bg1"/>
              </a:solidFill>
              <a:latin typeface="Lato Regular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networks and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future OTN </a:t>
            </a:r>
            <a:endParaRPr lang="en-US" sz="2000" b="1" dirty="0" smtClean="0">
              <a:solidFill>
                <a:schemeClr val="bg1"/>
              </a:solidFill>
              <a:latin typeface="Lato Regular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networks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e.g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., beyond 100G</a:t>
            </a:r>
          </a:p>
        </p:txBody>
      </p:sp>
      <p:sp>
        <p:nvSpPr>
          <p:cNvPr id="24" name="Freeform 118"/>
          <p:cNvSpPr>
            <a:spLocks noChangeArrowheads="1"/>
          </p:cNvSpPr>
          <p:nvPr/>
        </p:nvSpPr>
        <p:spPr bwMode="auto">
          <a:xfrm>
            <a:off x="2422358" y="2629229"/>
            <a:ext cx="4080736" cy="938523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Regular"/>
              </a:rPr>
              <a:t>Architecture and other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Transport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SDN Aspects</a:t>
            </a:r>
          </a:p>
        </p:txBody>
      </p:sp>
      <p:sp>
        <p:nvSpPr>
          <p:cNvPr id="25" name="Freeform 118"/>
          <p:cNvSpPr>
            <a:spLocks noChangeArrowheads="1"/>
          </p:cNvSpPr>
          <p:nvPr/>
        </p:nvSpPr>
        <p:spPr bwMode="auto">
          <a:xfrm>
            <a:off x="8462212" y="2602293"/>
            <a:ext cx="3350716" cy="997413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Regular"/>
              </a:rPr>
              <a:t>Network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survivability</a:t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(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protection and restoration)</a:t>
            </a:r>
          </a:p>
        </p:txBody>
      </p:sp>
      <p:sp>
        <p:nvSpPr>
          <p:cNvPr id="31" name="Freeform 118"/>
          <p:cNvSpPr>
            <a:spLocks noChangeArrowheads="1"/>
          </p:cNvSpPr>
          <p:nvPr/>
        </p:nvSpPr>
        <p:spPr bwMode="auto">
          <a:xfrm>
            <a:off x="2422358" y="3923181"/>
            <a:ext cx="4080736" cy="1423549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New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“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B100G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” OTN interfaces, </a:t>
            </a:r>
            <a:br>
              <a:rPr lang="en-US" sz="2000" b="1" dirty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>
                <a:solidFill>
                  <a:schemeClr val="bg1"/>
                </a:solidFill>
                <a:latin typeface="Lato Regular"/>
              </a:rPr>
              <a:t>including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the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use of coherent </a:t>
            </a:r>
            <a:br>
              <a:rPr lang="en-US" sz="2000" b="1" dirty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>
                <a:solidFill>
                  <a:schemeClr val="bg1"/>
                </a:solidFill>
                <a:latin typeface="Lato Regular"/>
              </a:rPr>
              <a:t>G.698.2 interfaces </a:t>
            </a:r>
            <a:endParaRPr lang="en-US" sz="2000" b="1" dirty="0" smtClean="0">
              <a:solidFill>
                <a:schemeClr val="bg1"/>
              </a:solidFill>
              <a:latin typeface="Lato Regular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under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development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88" y="1301671"/>
            <a:ext cx="1500302" cy="11321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00" y="5553445"/>
            <a:ext cx="1582076" cy="998867"/>
          </a:xfrm>
          <a:prstGeom prst="rect">
            <a:avLst/>
          </a:prstGeom>
        </p:spPr>
      </p:pic>
      <p:sp>
        <p:nvSpPr>
          <p:cNvPr id="20" name="Freeform 118"/>
          <p:cNvSpPr>
            <a:spLocks noChangeArrowheads="1"/>
          </p:cNvSpPr>
          <p:nvPr/>
        </p:nvSpPr>
        <p:spPr bwMode="auto">
          <a:xfrm>
            <a:off x="2398418" y="5466420"/>
            <a:ext cx="4104676" cy="1172919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Equipment &amp;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management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specifications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for OTN, </a:t>
            </a:r>
            <a:br>
              <a:rPr lang="en-US" sz="2000" b="1" dirty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>
                <a:solidFill>
                  <a:schemeClr val="bg1"/>
                </a:solidFill>
                <a:latin typeface="Lato Regular"/>
              </a:rPr>
              <a:t>Ethernet and MPLS-TP</a:t>
            </a:r>
          </a:p>
        </p:txBody>
      </p:sp>
      <p:sp>
        <p:nvSpPr>
          <p:cNvPr id="21" name="Freeform 118"/>
          <p:cNvSpPr>
            <a:spLocks noChangeArrowheads="1"/>
          </p:cNvSpPr>
          <p:nvPr/>
        </p:nvSpPr>
        <p:spPr bwMode="auto">
          <a:xfrm>
            <a:off x="8355403" y="3961157"/>
            <a:ext cx="3457523" cy="997413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Regular"/>
              </a:rPr>
              <a:t>Management aspects of </a:t>
            </a:r>
            <a:br>
              <a:rPr lang="en-US" sz="2000" b="1" dirty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>
                <a:solidFill>
                  <a:schemeClr val="bg1"/>
                </a:solidFill>
                <a:latin typeface="Lato Regular"/>
              </a:rPr>
              <a:t>control and transport planes</a:t>
            </a:r>
          </a:p>
        </p:txBody>
      </p:sp>
      <p:sp>
        <p:nvSpPr>
          <p:cNvPr id="26" name="Freeform 118"/>
          <p:cNvSpPr>
            <a:spLocks noChangeArrowheads="1"/>
          </p:cNvSpPr>
          <p:nvPr/>
        </p:nvSpPr>
        <p:spPr bwMode="auto">
          <a:xfrm>
            <a:off x="8462211" y="5198209"/>
            <a:ext cx="3350715" cy="1547148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Regular"/>
              </a:rPr>
              <a:t>Core Information model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enhancement for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management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of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synchronization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>
                <a:solidFill>
                  <a:schemeClr val="bg1"/>
                </a:solidFill>
                <a:latin typeface="Lato Regular"/>
              </a:rPr>
              <a:t>and optical media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25" y="4631509"/>
            <a:ext cx="1267002" cy="5715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53" y="4024346"/>
            <a:ext cx="1943371" cy="5525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826" y="2613722"/>
            <a:ext cx="1858024" cy="11920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705" y="1311474"/>
            <a:ext cx="1203158" cy="10511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2736" y="5318110"/>
            <a:ext cx="1662667" cy="11825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8844" y="3847364"/>
            <a:ext cx="1390546" cy="11621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5544" y="2622889"/>
            <a:ext cx="1737050" cy="96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1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1877" y="351052"/>
            <a:ext cx="3479460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Conclusions</a:t>
            </a:r>
            <a:endParaRPr lang="id-ID" sz="4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437" y="1543868"/>
            <a:ext cx="4766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tx2"/>
                </a:solidFill>
                <a:latin typeface="Lato Regular"/>
                <a:cs typeface="Lato Regular"/>
              </a:rPr>
              <a:t>Leading development of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37" y="2138200"/>
            <a:ext cx="914528" cy="7430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467" y="2233464"/>
            <a:ext cx="1257475" cy="5334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89" y="3013921"/>
            <a:ext cx="3334215" cy="4858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943" y="2252516"/>
            <a:ext cx="1857634" cy="5144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1437" y="3990289"/>
            <a:ext cx="613982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tx2"/>
                </a:solidFill>
                <a:latin typeface="Lato Regular"/>
                <a:cs typeface="Lato Regular"/>
              </a:rPr>
              <a:t>The </a:t>
            </a:r>
            <a:r>
              <a:rPr lang="en-US" sz="2800" b="1" dirty="0" smtClean="0">
                <a:solidFill>
                  <a:srgbClr val="0070C0"/>
                </a:solidFill>
                <a:latin typeface="Lato Regular"/>
                <a:cs typeface="Lato Regular"/>
              </a:rPr>
              <a:t>LARGEST </a:t>
            </a:r>
            <a:r>
              <a:rPr lang="en-US" sz="2800" b="1" dirty="0" smtClean="0">
                <a:solidFill>
                  <a:schemeClr val="tx2"/>
                </a:solidFill>
                <a:latin typeface="Lato Regular"/>
                <a:cs typeface="Lato Regular"/>
              </a:rPr>
              <a:t>and </a:t>
            </a:r>
            <a:br>
              <a:rPr lang="en-US" sz="2800" b="1" dirty="0" smtClean="0">
                <a:solidFill>
                  <a:schemeClr val="tx2"/>
                </a:solidFill>
                <a:latin typeface="Lato Regular"/>
                <a:cs typeface="Lato Regular"/>
              </a:rPr>
            </a:br>
            <a:r>
              <a:rPr lang="en-US" sz="2800" b="1" dirty="0" smtClean="0">
                <a:solidFill>
                  <a:srgbClr val="0070C0"/>
                </a:solidFill>
                <a:latin typeface="Lato Regular"/>
                <a:cs typeface="Lato Regular"/>
              </a:rPr>
              <a:t>MOST PRODUCTIVE </a:t>
            </a:r>
            <a:r>
              <a:rPr lang="en-US" sz="2800" b="1" dirty="0" smtClean="0">
                <a:solidFill>
                  <a:schemeClr val="tx2"/>
                </a:solidFill>
                <a:latin typeface="Lato Regular"/>
                <a:cs typeface="Lato Regular"/>
              </a:rPr>
              <a:t>group in </a:t>
            </a:r>
            <a:r>
              <a:rPr lang="en-US" sz="2800" b="1" dirty="0">
                <a:solidFill>
                  <a:schemeClr val="tx2"/>
                </a:solidFill>
                <a:latin typeface="Lato Regular"/>
                <a:cs typeface="Lato Regular"/>
              </a:rPr>
              <a:t/>
            </a:r>
            <a:br>
              <a:rPr lang="en-US" sz="2800" b="1" dirty="0">
                <a:solidFill>
                  <a:schemeClr val="tx2"/>
                </a:solidFill>
                <a:latin typeface="Lato Regular"/>
                <a:cs typeface="Lato Regular"/>
              </a:rPr>
            </a:br>
            <a:r>
              <a:rPr lang="en-US" sz="2800" b="1" dirty="0" smtClean="0">
                <a:solidFill>
                  <a:schemeClr val="tx2"/>
                </a:solidFill>
                <a:latin typeface="Lato Regular"/>
                <a:cs typeface="Lato Regular"/>
              </a:rPr>
              <a:t>ITU-T with broad, global industry</a:t>
            </a:r>
            <a:br>
              <a:rPr lang="en-US" sz="2800" b="1" dirty="0" smtClean="0">
                <a:solidFill>
                  <a:schemeClr val="tx2"/>
                </a:solidFill>
                <a:latin typeface="Lato Regular"/>
                <a:cs typeface="Lato Regular"/>
              </a:rPr>
            </a:br>
            <a:r>
              <a:rPr lang="en-US" sz="2800" b="1" dirty="0" smtClean="0">
                <a:solidFill>
                  <a:schemeClr val="tx2"/>
                </a:solidFill>
                <a:latin typeface="Lato Regular"/>
                <a:cs typeface="Lato Regular"/>
              </a:rPr>
              <a:t>participation</a:t>
            </a:r>
            <a:endParaRPr lang="en-US" sz="28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80259" y="1463658"/>
            <a:ext cx="3765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tx2"/>
                </a:solidFill>
                <a:latin typeface="Lato Regular"/>
                <a:cs typeface="Lato Regular"/>
              </a:rPr>
              <a:t>Highlights include:</a:t>
            </a:r>
            <a:endParaRPr lang="en-US" sz="28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3892" y="2048942"/>
            <a:ext cx="2659862" cy="18316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040452" y="3880543"/>
            <a:ext cx="2146742" cy="369332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Lato Regular"/>
                <a:cs typeface="Lato Regular"/>
              </a:rPr>
              <a:t>Home Networking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2250" y="2176567"/>
            <a:ext cx="2325115" cy="157634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168908" y="3876348"/>
            <a:ext cx="1377300" cy="369332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Lato Regular"/>
                <a:cs typeface="Lato Regular"/>
              </a:rPr>
              <a:t>Smart Grid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8473" y="4511722"/>
            <a:ext cx="2429214" cy="15242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8473" y="6217735"/>
            <a:ext cx="3955900" cy="37530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055815" y="5401804"/>
            <a:ext cx="1655133" cy="646331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Lato Regular"/>
                <a:cs typeface="Lato Regular"/>
              </a:rPr>
              <a:t>Transport </a:t>
            </a:r>
            <a:br>
              <a:rPr lang="en-US" b="1" dirty="0" smtClean="0">
                <a:solidFill>
                  <a:schemeClr val="tx2"/>
                </a:solidFill>
                <a:latin typeface="Lato Regular"/>
                <a:cs typeface="Lato Regular"/>
              </a:rPr>
            </a:br>
            <a:r>
              <a:rPr lang="en-US" b="1" dirty="0" smtClean="0">
                <a:solidFill>
                  <a:schemeClr val="tx2"/>
                </a:solidFill>
                <a:latin typeface="Lato Regular"/>
                <a:cs typeface="Lato Regular"/>
              </a:rPr>
              <a:t>Technologies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5285" y="4361821"/>
            <a:ext cx="1256191" cy="103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5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4534" y="2283136"/>
            <a:ext cx="9261819" cy="1154154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2"/>
                </a:solidFill>
                <a:latin typeface="Lato Regular"/>
                <a:cs typeface="Lato Regular"/>
              </a:rPr>
              <a:t>Additional Slides</a:t>
            </a:r>
            <a:endParaRPr lang="id-ID" sz="48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741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of Reference</a:t>
            </a:r>
            <a:endParaRPr lang="en-GB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5520" y="923579"/>
            <a:ext cx="8640960" cy="4713635"/>
          </a:xfrm>
        </p:spPr>
        <p:txBody>
          <a:bodyPr/>
          <a:lstStyle/>
          <a:p>
            <a:r>
              <a:rPr lang="en-US" dirty="0" smtClean="0"/>
              <a:t>Responsible </a:t>
            </a:r>
            <a:r>
              <a:rPr lang="en-US" dirty="0"/>
              <a:t>for the development of standards on optical transport network, access network, home network and power utility network infrastructures, systems, equipment, optical </a:t>
            </a:r>
            <a:r>
              <a:rPr lang="en-US" dirty="0" err="1"/>
              <a:t>fibres</a:t>
            </a:r>
            <a:r>
              <a:rPr lang="en-US" dirty="0"/>
              <a:t> and cables, and their related installation, maintenance, management, test, instrumentation and measurement techniques, and control plane technologies to enable the evolution toward intelligent transport networks, including the support of smart-grid applications.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25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Study Group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Access Network Transport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Optical Technology</a:t>
            </a:r>
            <a:endParaRPr lang="en-US" dirty="0" smtClean="0"/>
          </a:p>
          <a:p>
            <a:r>
              <a:rPr lang="en-US" strike="sngStrike" dirty="0" smtClean="0">
                <a:solidFill>
                  <a:srgbClr val="FF0000"/>
                </a:solidFill>
              </a:rPr>
              <a:t>Optical Transport Networks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(redundant)</a:t>
            </a:r>
          </a:p>
          <a:p>
            <a:r>
              <a:rPr lang="en-US" dirty="0" smtClean="0">
                <a:hlinkClick r:id="rId4"/>
              </a:rPr>
              <a:t>Smart Grid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i="1" u="sng" dirty="0" smtClean="0">
                <a:solidFill>
                  <a:srgbClr val="FF0000"/>
                </a:solidFill>
                <a:hlinkClick r:id="rId5"/>
              </a:rPr>
              <a:t>Home Networking</a:t>
            </a:r>
            <a:r>
              <a:rPr lang="en-US" sz="2000" i="1" u="sng" dirty="0">
                <a:solidFill>
                  <a:srgbClr val="FF0000"/>
                </a:solidFill>
              </a:rPr>
              <a:t> (new for 2017-2020 period)</a:t>
            </a:r>
          </a:p>
        </p:txBody>
      </p:sp>
    </p:spTree>
    <p:extLst>
      <p:ext uri="{BB962C8B-B14F-4D97-AF65-F5344CB8AC3E}">
        <p14:creationId xmlns:p14="http://schemas.microsoft.com/office/powerpoint/2010/main" val="41647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692696"/>
          </a:xfrm>
        </p:spPr>
        <p:txBody>
          <a:bodyPr/>
          <a:lstStyle/>
          <a:p>
            <a:r>
              <a:rPr lang="en-GB" dirty="0" smtClean="0"/>
              <a:t>Highlights of achievements (WP1)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548681"/>
            <a:ext cx="8784976" cy="5145683"/>
          </a:xfrm>
        </p:spPr>
        <p:txBody>
          <a:bodyPr/>
          <a:lstStyle/>
          <a:p>
            <a:pPr lvl="1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XG-PON Symmetrical 10 </a:t>
            </a:r>
            <a:r>
              <a:rPr lang="en-US" sz="2000" dirty="0" err="1"/>
              <a:t>Gbps</a:t>
            </a:r>
            <a:r>
              <a:rPr lang="en-US" sz="2000" dirty="0"/>
              <a:t> fiber access (G.9807)</a:t>
            </a:r>
          </a:p>
          <a:p>
            <a:pPr lvl="1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kumimoji="1" lang="en-US" altLang="ja-JP" sz="2000" dirty="0">
                <a:ea typeface="ＭＳ Ｐゴシック" pitchFamily="34" charset="-128"/>
              </a:rPr>
              <a:t>NG-PON2 40 </a:t>
            </a:r>
            <a:r>
              <a:rPr kumimoji="1" lang="en-US" altLang="ja-JP" sz="2000" dirty="0" err="1">
                <a:ea typeface="ＭＳ Ｐゴシック" pitchFamily="34" charset="-128"/>
              </a:rPr>
              <a:t>Gbps</a:t>
            </a:r>
            <a:r>
              <a:rPr kumimoji="1" lang="en-US" altLang="ja-JP" sz="2000" dirty="0">
                <a:ea typeface="ＭＳ Ｐゴシック" pitchFamily="34" charset="-128"/>
              </a:rPr>
              <a:t> fiber access (G.989)</a:t>
            </a:r>
          </a:p>
          <a:p>
            <a:pPr lvl="1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kumimoji="1" lang="en-US" altLang="ja-JP" sz="2000" dirty="0">
                <a:ea typeface="ＭＳ Ｐゴシック" pitchFamily="34" charset="-128"/>
              </a:rPr>
              <a:t>G.9801 Ethernet-based PON (EPON) </a:t>
            </a:r>
          </a:p>
          <a:p>
            <a:pPr lvl="1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kumimoji="1" lang="en-US" altLang="ja-JP" sz="2000" dirty="0">
                <a:ea typeface="ＭＳ Ｐゴシック" pitchFamily="34" charset="-128"/>
              </a:rPr>
              <a:t>G.9802 Generic multi-wavelength PON (</a:t>
            </a:r>
            <a:r>
              <a:rPr kumimoji="1" lang="en-US" altLang="ja-JP" sz="2000" dirty="0" err="1">
                <a:ea typeface="ＭＳ Ｐゴシック" pitchFamily="34" charset="-128"/>
              </a:rPr>
              <a:t>G.multi</a:t>
            </a:r>
            <a:r>
              <a:rPr kumimoji="1" lang="en-US" altLang="ja-JP" sz="2000" dirty="0">
                <a:ea typeface="ＭＳ Ｐゴシック" pitchFamily="34" charset="-128"/>
              </a:rPr>
              <a:t>)</a:t>
            </a:r>
          </a:p>
          <a:p>
            <a:pPr lvl="1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kumimoji="1" lang="en-US" altLang="ja-JP" sz="2000" dirty="0">
                <a:ea typeface="ＭＳ Ｐゴシック" pitchFamily="34" charset="-128"/>
              </a:rPr>
              <a:t>VDSL2 vectoring cancels crosstalk to raise bit-rates up to 100 Mbps; VDSL2 bit-rates rise to 300 Mbps with 35b profile</a:t>
            </a:r>
          </a:p>
          <a:p>
            <a:pPr lvl="1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kumimoji="1" lang="en-US" altLang="ja-JP" sz="2000" dirty="0" err="1">
                <a:ea typeface="ＭＳ Ｐゴシック" pitchFamily="34" charset="-128"/>
              </a:rPr>
              <a:t>G.fast</a:t>
            </a:r>
            <a:r>
              <a:rPr kumimoji="1" lang="en-US" altLang="ja-JP" sz="2000" dirty="0">
                <a:ea typeface="ＭＳ Ｐゴシック" pitchFamily="34" charset="-128"/>
              </a:rPr>
              <a:t> up to 1 </a:t>
            </a:r>
            <a:r>
              <a:rPr kumimoji="1" lang="en-US" altLang="ja-JP" sz="2000" dirty="0" err="1">
                <a:ea typeface="ＭＳ Ｐゴシック" pitchFamily="34" charset="-128"/>
              </a:rPr>
              <a:t>Gbps</a:t>
            </a:r>
            <a:r>
              <a:rPr kumimoji="1" lang="en-US" altLang="ja-JP" sz="2000" dirty="0">
                <a:ea typeface="ＭＳ Ｐゴシック" pitchFamily="34" charset="-128"/>
              </a:rPr>
              <a:t> access over phone and coax wires from </a:t>
            </a:r>
            <a:r>
              <a:rPr kumimoji="1" lang="en-US" altLang="ja-JP" sz="2000" dirty="0" err="1">
                <a:ea typeface="ＭＳ Ｐゴシック" pitchFamily="34" charset="-128"/>
              </a:rPr>
              <a:t>FTTdp</a:t>
            </a:r>
            <a:r>
              <a:rPr kumimoji="1" lang="en-US" altLang="ja-JP" sz="2000" dirty="0">
                <a:ea typeface="ＭＳ Ｐゴシック" pitchFamily="34" charset="-128"/>
              </a:rPr>
              <a:t> node</a:t>
            </a:r>
          </a:p>
          <a:p>
            <a:pPr lvl="1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kumimoji="1" lang="en-US" altLang="ja-JP" sz="2000" dirty="0">
                <a:ea typeface="ＭＳ Ｐゴシック" pitchFamily="34" charset="-128"/>
              </a:rPr>
              <a:t>Collaboration with BBF on YANG management models for DSL and </a:t>
            </a:r>
            <a:r>
              <a:rPr kumimoji="1" lang="en-US" altLang="ja-JP" sz="2000" dirty="0" err="1">
                <a:ea typeface="ＭＳ Ｐゴシック" pitchFamily="34" charset="-128"/>
              </a:rPr>
              <a:t>G.fast</a:t>
            </a:r>
            <a:r>
              <a:rPr kumimoji="1" lang="en-US" altLang="ja-JP" sz="2000" dirty="0">
                <a:ea typeface="ＭＳ Ｐゴシック" pitchFamily="34" charset="-128"/>
              </a:rPr>
              <a:t> equipment</a:t>
            </a:r>
          </a:p>
          <a:p>
            <a:pPr lvl="1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kumimoji="1" lang="en-US" altLang="ja-JP" sz="2000" dirty="0">
                <a:ea typeface="ＭＳ Ｐゴシック" pitchFamily="34" charset="-128"/>
              </a:rPr>
              <a:t>G.hn home networking over indoor cables (phone, power, coax, and fiber) up to 1 </a:t>
            </a:r>
            <a:r>
              <a:rPr kumimoji="1" lang="en-US" altLang="ja-JP" sz="2000" dirty="0" err="1">
                <a:ea typeface="ＭＳ Ｐゴシック" pitchFamily="34" charset="-128"/>
              </a:rPr>
              <a:t>Gbps</a:t>
            </a:r>
            <a:r>
              <a:rPr kumimoji="1" lang="en-US" altLang="ja-JP" sz="2000" dirty="0">
                <a:ea typeface="ＭＳ Ｐゴシック" pitchFamily="34" charset="-128"/>
              </a:rPr>
              <a:t>, including MIMO for enhanced performance</a:t>
            </a:r>
          </a:p>
          <a:p>
            <a:pPr lvl="1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kumimoji="1" lang="en-US" altLang="ja-JP" sz="2000" dirty="0">
                <a:ea typeface="ＭＳ Ｐゴシック" pitchFamily="34" charset="-128"/>
              </a:rPr>
              <a:t>G.9977 mitigation of interference between DSL and G.hn – ITU facilitated cooperation between different industry sectors</a:t>
            </a:r>
          </a:p>
          <a:p>
            <a:pPr lvl="1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kumimoji="1" lang="en-US" altLang="ja-JP" sz="2000" dirty="0">
                <a:ea typeface="ＭＳ Ｐゴシック" pitchFamily="34" charset="-128"/>
              </a:rPr>
              <a:t>Powerline communication(PLC) – narrowband for a smart grid, G3, PRIME, </a:t>
            </a:r>
            <a:r>
              <a:rPr kumimoji="1" lang="en-US" altLang="ja-JP" sz="2000" dirty="0" err="1">
                <a:ea typeface="ＭＳ Ｐゴシック" pitchFamily="34" charset="-128"/>
              </a:rPr>
              <a:t>G.hnem</a:t>
            </a:r>
            <a:endParaRPr kumimoji="1" lang="en-US" altLang="ja-JP" sz="2000" dirty="0">
              <a:ea typeface="ＭＳ Ｐゴシック" pitchFamily="34" charset="-128"/>
            </a:endParaRPr>
          </a:p>
          <a:p>
            <a:pPr marL="457200" lvl="1" indent="0" eaLnBrk="1" hangingPunct="1">
              <a:buNone/>
            </a:pPr>
            <a:endParaRPr kumimoji="1" lang="en-US" altLang="ja-JP" sz="22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58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057400" y="1600201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800" b="1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905000" y="1600200"/>
            <a:ext cx="84391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GB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Highlights of achievements (WP2)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03512" y="836713"/>
            <a:ext cx="8507288" cy="4800501"/>
          </a:xfrm>
        </p:spPr>
        <p:txBody>
          <a:bodyPr/>
          <a:lstStyle/>
          <a:p>
            <a:pPr lvl="1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kumimoji="1" lang="en-US" altLang="ja-JP" sz="2000" dirty="0">
                <a:ea typeface="ＭＳ Ｐゴシック" pitchFamily="34" charset="-128"/>
              </a:rPr>
              <a:t>Revision of single-mode </a:t>
            </a:r>
            <a:r>
              <a:rPr kumimoji="1" lang="en-US" altLang="ja-JP" sz="2000" dirty="0" err="1">
                <a:ea typeface="ＭＳ Ｐゴシック" pitchFamily="34" charset="-128"/>
              </a:rPr>
              <a:t>fibre</a:t>
            </a:r>
            <a:r>
              <a:rPr kumimoji="1" lang="en-US" altLang="ja-JP" sz="2000" dirty="0">
                <a:ea typeface="ＭＳ Ｐゴシック" pitchFamily="34" charset="-128"/>
              </a:rPr>
              <a:t> Recommendations (G.652, G.654, G.657)</a:t>
            </a:r>
          </a:p>
          <a:p>
            <a:pPr lvl="1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kumimoji="1" lang="en-US" altLang="ja-JP" sz="2000" dirty="0">
                <a:ea typeface="ＭＳ Ｐゴシック" pitchFamily="34" charset="-128"/>
              </a:rPr>
              <a:t>Short-reach (client) 40G and 100G OTN interfaces reusing components developed for Ethernet applications</a:t>
            </a:r>
          </a:p>
          <a:p>
            <a:pPr lvl="1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kumimoji="1" lang="en-US" altLang="ja-JP" sz="2000" dirty="0">
                <a:ea typeface="ＭＳ Ｐゴシック" pitchFamily="34" charset="-128"/>
              </a:rPr>
              <a:t>Progress on Multichannel bi-directional DWDM applications with port agnostic single-channel optical interfaces (</a:t>
            </a:r>
            <a:r>
              <a:rPr kumimoji="1" lang="en-US" altLang="ja-JP" sz="2000" dirty="0" err="1">
                <a:ea typeface="ＭＳ Ｐゴシック" pitchFamily="34" charset="-128"/>
              </a:rPr>
              <a:t>G.metro</a:t>
            </a:r>
            <a:r>
              <a:rPr kumimoji="1" lang="en-US" altLang="ja-JP" sz="2000" dirty="0">
                <a:ea typeface="ＭＳ Ｐゴシック" pitchFamily="34" charset="-128"/>
              </a:rPr>
              <a:t>)</a:t>
            </a:r>
          </a:p>
          <a:p>
            <a:pPr lvl="1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kumimoji="1" lang="en-US" altLang="ja-JP" sz="2000" dirty="0">
                <a:ea typeface="ＭＳ Ｐゴシック" pitchFamily="34" charset="-128"/>
              </a:rPr>
              <a:t>Progress on multi-vendor interoperable coherent modulation formats for 100G applications (G.698.2)</a:t>
            </a:r>
          </a:p>
          <a:p>
            <a:pPr lvl="1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kumimoji="1" lang="en-US" altLang="ja-JP" sz="2000" dirty="0">
                <a:ea typeface="ＭＳ Ｐゴシック" pitchFamily="34" charset="-128"/>
              </a:rPr>
              <a:t>Optical components and subsystems such as optical amplifier devices, optical splitters and multi-degree-ROADM</a:t>
            </a:r>
          </a:p>
          <a:p>
            <a:pPr lvl="1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kumimoji="1" lang="en-US" altLang="ja-JP" sz="2000" dirty="0">
                <a:ea typeface="ＭＳ Ｐゴシック" pitchFamily="34" charset="-128"/>
              </a:rPr>
              <a:t>Optical </a:t>
            </a:r>
            <a:r>
              <a:rPr kumimoji="1" lang="en-US" altLang="ja-JP" sz="2000" dirty="0" err="1">
                <a:ea typeface="ＭＳ Ｐゴシック" pitchFamily="34" charset="-128"/>
              </a:rPr>
              <a:t>fibre</a:t>
            </a:r>
            <a:r>
              <a:rPr kumimoji="1" lang="en-US" altLang="ja-JP" sz="2000" dirty="0">
                <a:ea typeface="ＭＳ Ｐゴシック" pitchFamily="34" charset="-128"/>
              </a:rPr>
              <a:t> submarine cable systems including coherent 100 </a:t>
            </a:r>
            <a:r>
              <a:rPr kumimoji="1" lang="en-US" altLang="ja-JP" sz="2000" dirty="0" err="1">
                <a:ea typeface="ＭＳ Ｐゴシック" pitchFamily="34" charset="-128"/>
              </a:rPr>
              <a:t>Gbit</a:t>
            </a:r>
            <a:r>
              <a:rPr kumimoji="1" lang="en-US" altLang="ja-JP" sz="2000" dirty="0">
                <a:ea typeface="ＭＳ Ｐゴシック" pitchFamily="34" charset="-128"/>
              </a:rPr>
              <a:t>/s applications (G.97x series)</a:t>
            </a:r>
          </a:p>
          <a:p>
            <a:pPr lvl="1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kumimoji="1" lang="en-US" altLang="ja-JP" sz="2000" dirty="0">
                <a:ea typeface="ＭＳ Ｐゴシック" pitchFamily="34" charset="-128"/>
              </a:rPr>
              <a:t>Disaster management for improving network resilience and recovery with movable and deployable ICT resource units (L.392) </a:t>
            </a:r>
          </a:p>
          <a:p>
            <a:pPr lvl="1" eaLnBrk="1" hangingPunct="1">
              <a:buFont typeface="Arial" pitchFamily="34" charset="0"/>
              <a:buChar char="•"/>
            </a:pPr>
            <a:endParaRPr kumimoji="1" lang="en-US" altLang="ja-JP" sz="22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31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"/>
            <a:ext cx="9144000" cy="620687"/>
          </a:xfrm>
        </p:spPr>
        <p:txBody>
          <a:bodyPr/>
          <a:lstStyle/>
          <a:p>
            <a:r>
              <a:rPr lang="en-GB" dirty="0" smtClean="0"/>
              <a:t>Highlights of achievements (WP3)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538665"/>
            <a:ext cx="8784976" cy="5274841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950" dirty="0"/>
              <a:t>OTN hierarchy and Interfaces (G.709) for beyond 100G bit/s signals (n x 100 </a:t>
            </a:r>
            <a:r>
              <a:rPr lang="en-US" sz="1950" dirty="0" err="1"/>
              <a:t>Gbit</a:t>
            </a:r>
            <a:r>
              <a:rPr lang="en-US" sz="1950" dirty="0"/>
              <a:t>/s), including client mappings supporting OTN application including telco, mobile </a:t>
            </a:r>
            <a:r>
              <a:rPr lang="en-US" sz="1950" dirty="0" err="1"/>
              <a:t>fronthaul</a:t>
            </a:r>
            <a:r>
              <a:rPr lang="en-US" sz="1950" dirty="0"/>
              <a:t>/backhaul, data center interconnect, and video distribution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950" dirty="0"/>
              <a:t>Major update of OTN Architecture (G.872)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950" dirty="0"/>
              <a:t>Continuous updates to equipment &amp; management specifications for OTN, Ethernet and MPLS-TP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950" dirty="0"/>
              <a:t>Architecture of transport networks and architecture of transport SDN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950" dirty="0"/>
              <a:t>Network synchronization and time distribution (G.82xx series), including new telecom grandmaster clocks and an enhanced primary reference time clock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950" dirty="0"/>
              <a:t>Core information model for transport resources for transition to Software-Defined Networking (SDN) architectures (G.7711/Y.1702)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950" dirty="0"/>
              <a:t>Architecture of transport networks </a:t>
            </a:r>
            <a:r>
              <a:rPr lang="en-US" sz="1950" dirty="0">
                <a:solidFill>
                  <a:srgbClr val="000066"/>
                </a:solidFill>
              </a:rPr>
              <a:t>(G.800) </a:t>
            </a:r>
            <a:r>
              <a:rPr lang="en-US" sz="1950" dirty="0"/>
              <a:t>and architecture of transport SDN </a:t>
            </a:r>
            <a:r>
              <a:rPr lang="en-US" sz="1950" dirty="0">
                <a:solidFill>
                  <a:srgbClr val="0E438A"/>
                </a:solidFill>
              </a:rPr>
              <a:t>(G.7701)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950" dirty="0"/>
              <a:t>Network restoration and protection for OTN, Ethernet and MPLS-TP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8488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057400" y="1600201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800" b="1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905000" y="1600200"/>
            <a:ext cx="84391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GB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Work</a:t>
            </a:r>
            <a:r>
              <a:rPr lang="en-GB" smtClean="0"/>
              <a:t> (I)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Next generation of converged fiber access going to higher speeds </a:t>
            </a:r>
          </a:p>
          <a:p>
            <a:r>
              <a:rPr lang="en-US" altLang="en-US" sz="2000" dirty="0"/>
              <a:t>Next generation </a:t>
            </a:r>
            <a:r>
              <a:rPr lang="en-US" altLang="en-US" sz="2000" dirty="0" err="1"/>
              <a:t>G.fast</a:t>
            </a:r>
            <a:r>
              <a:rPr lang="en-US" altLang="en-US" sz="2000" dirty="0"/>
              <a:t> &gt;2 </a:t>
            </a:r>
            <a:r>
              <a:rPr lang="en-US" altLang="en-US" sz="2000" dirty="0" err="1"/>
              <a:t>Gbps</a:t>
            </a:r>
            <a:r>
              <a:rPr lang="en-US" altLang="en-US" sz="2000" dirty="0"/>
              <a:t> using telephone and coax wires</a:t>
            </a:r>
          </a:p>
          <a:p>
            <a:r>
              <a:rPr lang="en-US" altLang="en-US" sz="2000" dirty="0" err="1"/>
              <a:t>G.fast</a:t>
            </a:r>
            <a:r>
              <a:rPr lang="en-US" altLang="en-US" sz="2000" dirty="0"/>
              <a:t> dynamic time assignment (DTA) – downstream/upstream bit-rates responsive to customer traffic</a:t>
            </a:r>
          </a:p>
          <a:p>
            <a:r>
              <a:rPr lang="en-US" altLang="en-US" sz="2000" dirty="0"/>
              <a:t>Continue collaboration with BBF on YANG management models for DSL equipment, expanding to include fiber access systems</a:t>
            </a:r>
          </a:p>
          <a:p>
            <a:r>
              <a:rPr lang="en-US" sz="2000" dirty="0"/>
              <a:t>G.hn home networking over indoor phone, power, and coax wires &gt;2 </a:t>
            </a:r>
            <a:r>
              <a:rPr lang="en-US" sz="2000" dirty="0" err="1"/>
              <a:t>Gbps</a:t>
            </a:r>
            <a:endParaRPr lang="en-US" sz="2000" dirty="0"/>
          </a:p>
          <a:p>
            <a:r>
              <a:rPr lang="en-US" sz="2000" dirty="0"/>
              <a:t>Visible Light Communication for home networking</a:t>
            </a:r>
          </a:p>
          <a:p>
            <a:r>
              <a:rPr lang="en-US" sz="2000" dirty="0"/>
              <a:t>Continue evolution of Powerline communication (PLC)</a:t>
            </a:r>
          </a:p>
        </p:txBody>
      </p:sp>
    </p:spTree>
    <p:extLst>
      <p:ext uri="{BB962C8B-B14F-4D97-AF65-F5344CB8AC3E}">
        <p14:creationId xmlns:p14="http://schemas.microsoft.com/office/powerpoint/2010/main" val="351086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955327" y="323911"/>
            <a:ext cx="10481470" cy="723267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Terms of Reference</a:t>
            </a:r>
            <a:endParaRPr lang="id-ID" sz="4400" b="1" dirty="0">
              <a:solidFill>
                <a:schemeClr val="accent1">
                  <a:lumMod val="7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3347" y="1398416"/>
            <a:ext cx="11061031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lnSpc>
                <a:spcPct val="95000"/>
              </a:lnSpc>
              <a:spcBef>
                <a:spcPts val="500"/>
              </a:spcBef>
              <a:buSzPct val="75000"/>
              <a:buNone/>
              <a:defRPr/>
            </a:pPr>
            <a:r>
              <a:rPr lang="en-GB" altLang="ja-JP" sz="2800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SG15 is responsible for the development of </a:t>
            </a:r>
            <a:r>
              <a:rPr lang="en-GB" altLang="ja-JP" sz="2800" b="1" dirty="0" smtClean="0">
                <a:solidFill>
                  <a:srgbClr val="0070C0"/>
                </a:solidFill>
                <a:latin typeface="Lato Black" charset="0"/>
                <a:ea typeface="Lato Black" charset="0"/>
                <a:cs typeface="Lato Black" charset="0"/>
              </a:rPr>
              <a:t>standards</a:t>
            </a:r>
            <a:r>
              <a:rPr lang="en-GB" altLang="ja-JP" sz="2800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 on</a:t>
            </a:r>
            <a:r>
              <a:rPr lang="en-GB" altLang="ja-JP" sz="16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: </a:t>
            </a:r>
            <a:endParaRPr lang="en-GB" altLang="ja-JP" sz="16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60744" y="2085068"/>
            <a:ext cx="3554182" cy="969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home network and power utility network infrastructures</a:t>
            </a:r>
            <a:endParaRPr lang="en-GB" altLang="ja-JP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29718" y="2078603"/>
            <a:ext cx="2897126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GB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optical transport network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183900" y="2653826"/>
            <a:ext cx="2909952" cy="384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equipment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171172" y="2085460"/>
            <a:ext cx="2889390" cy="384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GB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access network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629718" y="2971496"/>
            <a:ext cx="289712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systems</a:t>
            </a:r>
            <a:endParaRPr lang="en-US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61812" y="3181641"/>
            <a:ext cx="3553114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optical </a:t>
            </a:r>
            <a:r>
              <a:rPr lang="en-US" altLang="ja-JP" sz="2000" b="1" dirty="0" err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fibres</a:t>
            </a: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and cables and their related installation</a:t>
            </a:r>
            <a:endParaRPr lang="en-US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71172" y="3182588"/>
            <a:ext cx="2922680" cy="384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maintenance</a:t>
            </a:r>
            <a:endParaRPr lang="en-US" altLang="ja-JP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71172" y="3750954"/>
            <a:ext cx="2922680" cy="384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management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71172" y="4378378"/>
            <a:ext cx="2922680" cy="384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test</a:t>
            </a:r>
            <a:endParaRPr lang="en-US" altLang="ja-JP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6990" y="3603209"/>
            <a:ext cx="2909854" cy="969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instrumentation </a:t>
            </a:r>
            <a:r>
              <a:rPr lang="en-US" altLang="ja-JP" sz="20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/>
            </a:r>
            <a:br>
              <a:rPr lang="en-US" altLang="ja-JP" sz="20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en-US" altLang="ja-JP" sz="20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and </a:t>
            </a: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measurement techniques</a:t>
            </a:r>
            <a:endParaRPr lang="en-GB" altLang="ja-JP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60744" y="4351597"/>
            <a:ext cx="3554182" cy="384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control plane technologies </a:t>
            </a:r>
            <a:endParaRPr lang="en-GB" altLang="ja-JP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9718" y="5130269"/>
            <a:ext cx="11061031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lnSpc>
                <a:spcPct val="95000"/>
              </a:lnSpc>
              <a:spcBef>
                <a:spcPts val="500"/>
              </a:spcBef>
              <a:buSzPct val="75000"/>
              <a:buNone/>
              <a:defRPr/>
            </a:pPr>
            <a:r>
              <a:rPr lang="en-US" altLang="ja-JP" sz="28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to enable the evolution toward intelligent transport networks, including the support of smart-grid applications. </a:t>
            </a:r>
          </a:p>
        </p:txBody>
      </p:sp>
    </p:spTree>
    <p:extLst>
      <p:ext uri="{BB962C8B-B14F-4D97-AF65-F5344CB8AC3E}">
        <p14:creationId xmlns:p14="http://schemas.microsoft.com/office/powerpoint/2010/main" val="161496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057400" y="1600201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800" b="1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905000" y="1600200"/>
            <a:ext cx="84391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GB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836712"/>
          </a:xfrm>
        </p:spPr>
        <p:txBody>
          <a:bodyPr/>
          <a:lstStyle/>
          <a:p>
            <a:r>
              <a:rPr lang="en-US" dirty="0" smtClean="0"/>
              <a:t>Future Work</a:t>
            </a:r>
            <a:r>
              <a:rPr lang="en-GB" dirty="0" smtClean="0"/>
              <a:t> (I</a:t>
            </a:r>
            <a:r>
              <a:rPr lang="en-US" dirty="0" smtClean="0"/>
              <a:t>I</a:t>
            </a:r>
            <a:r>
              <a:rPr lang="en-GB" dirty="0" smtClean="0"/>
              <a:t>)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81200" y="599708"/>
            <a:ext cx="8229600" cy="4641850"/>
          </a:xfrm>
        </p:spPr>
        <p:txBody>
          <a:bodyPr/>
          <a:lstStyle/>
          <a:p>
            <a:pPr marL="457200" lvl="2" indent="-457200"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ja-JP" sz="2400" dirty="0">
                <a:ea typeface="ＭＳ Ｐゴシック" pitchFamily="34" charset="-128"/>
              </a:rPr>
              <a:t>Easy and environmentally friendly installation technology for outside plant</a:t>
            </a:r>
          </a:p>
          <a:p>
            <a:pPr marL="457200" lvl="2" indent="-457200"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34" charset="-128"/>
              </a:rPr>
              <a:t>Progress on Disaster Management issues</a:t>
            </a:r>
          </a:p>
          <a:p>
            <a:pPr marL="457200" lvl="2" indent="-457200"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34" charset="-128"/>
              </a:rPr>
              <a:t>Continued work on 100G and future higher-rate coherent multi-vendor interoperable interface specifications</a:t>
            </a:r>
          </a:p>
          <a:p>
            <a:pPr marL="457200" lvl="2" indent="-457200"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34" charset="-128"/>
              </a:rPr>
              <a:t>Short-reach (OTN client) 200G and 400G interfaces reusing components developed for Ethernet applications</a:t>
            </a:r>
          </a:p>
          <a:p>
            <a:pPr marL="457200" lvl="2" indent="-457200"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34" charset="-128"/>
              </a:rPr>
              <a:t>Continue work on Multichannel bi-directional DWDM applications with port agnostic single-channel optical interfaces targeted at lower cost optical solutions for applications including mobile </a:t>
            </a:r>
            <a:r>
              <a:rPr lang="en-US" sz="2400" dirty="0" err="1">
                <a:ea typeface="ＭＳ Ｐゴシック" pitchFamily="34" charset="-128"/>
              </a:rPr>
              <a:t>fronthaul</a:t>
            </a:r>
            <a:r>
              <a:rPr lang="en-US" sz="2400" dirty="0">
                <a:ea typeface="ＭＳ Ｐゴシック" pitchFamily="34" charset="-128"/>
              </a:rPr>
              <a:t> and backhaul</a:t>
            </a:r>
          </a:p>
          <a:p>
            <a:pPr marL="457200" lvl="2" indent="-457200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endParaRPr lang="en-US" sz="2800" dirty="0">
              <a:ea typeface="ＭＳ Ｐゴシック" pitchFamily="34" charset="-128"/>
            </a:endParaRPr>
          </a:p>
          <a:p>
            <a:pPr marL="185738" lvl="2" indent="-185738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9130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057400" y="1600201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800" b="1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905000" y="1600200"/>
            <a:ext cx="84391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GB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832178"/>
          </a:xfrm>
        </p:spPr>
        <p:txBody>
          <a:bodyPr/>
          <a:lstStyle/>
          <a:p>
            <a:r>
              <a:rPr lang="en-US" dirty="0" smtClean="0"/>
              <a:t>Future Work</a:t>
            </a:r>
            <a:r>
              <a:rPr lang="en-GB" dirty="0" smtClean="0"/>
              <a:t> (I</a:t>
            </a:r>
            <a:r>
              <a:rPr lang="en-US" dirty="0" smtClean="0"/>
              <a:t>II</a:t>
            </a:r>
            <a:r>
              <a:rPr lang="en-GB" dirty="0" smtClean="0"/>
              <a:t>)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81200" y="661700"/>
            <a:ext cx="8229600" cy="4641850"/>
          </a:xfrm>
        </p:spPr>
        <p:txBody>
          <a:bodyPr/>
          <a:lstStyle/>
          <a:p>
            <a:pPr marL="457200" lvl="2" indent="-457200"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ja-JP" sz="2200" dirty="0">
                <a:ea typeface="ＭＳ Ｐゴシック" pitchFamily="34" charset="-128"/>
              </a:rPr>
              <a:t>Transport and synchronization</a:t>
            </a:r>
            <a:r>
              <a:rPr lang="en-US" sz="2200" dirty="0">
                <a:ea typeface="ＭＳ Ｐゴシック" pitchFamily="34" charset="-128"/>
              </a:rPr>
              <a:t> supporting 5G mobile </a:t>
            </a:r>
            <a:r>
              <a:rPr lang="en-US" sz="2200" dirty="0" err="1">
                <a:ea typeface="ＭＳ Ｐゴシック" pitchFamily="34" charset="-128"/>
              </a:rPr>
              <a:t>fronthaul</a:t>
            </a:r>
            <a:r>
              <a:rPr lang="en-US" sz="2200" dirty="0">
                <a:ea typeface="ＭＳ Ｐゴシック" pitchFamily="34" charset="-128"/>
              </a:rPr>
              <a:t> and backhaul</a:t>
            </a:r>
          </a:p>
          <a:p>
            <a:pPr marL="457200" lvl="2" indent="-457200"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ea typeface="ＭＳ Ｐゴシック" pitchFamily="34" charset="-128"/>
              </a:rPr>
              <a:t>Architecture and other Transport SDN Aspects</a:t>
            </a:r>
          </a:p>
          <a:p>
            <a:pPr marL="457200" lvl="2" indent="-457200"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>
                <a:ea typeface="ＭＳ Ｐゴシック" pitchFamily="34" charset="-128"/>
              </a:rPr>
              <a:t>Synchronization of packet networks and future OTN networks, e.g., beyond 100G</a:t>
            </a:r>
          </a:p>
          <a:p>
            <a:pPr marL="457200" lvl="2" indent="-457200"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>
                <a:ea typeface="ＭＳ Ｐゴシック" pitchFamily="34" charset="-128"/>
              </a:rPr>
              <a:t>New </a:t>
            </a:r>
            <a:r>
              <a:rPr lang="en-US" sz="2200" dirty="0">
                <a:ea typeface="ＭＳ Ｐゴシック" pitchFamily="34" charset="-128"/>
              </a:rPr>
              <a:t>“Beyond 100G” OTN interfaces, including frame formats for reuse of Ethernet 200G and 400G components for OTN client interfaces and use of coherent G.698.2 interfaces under development</a:t>
            </a:r>
          </a:p>
          <a:p>
            <a:pPr marL="457200" lvl="2" indent="-457200"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ea typeface="ＭＳ Ｐゴシック" pitchFamily="34" charset="-128"/>
              </a:rPr>
              <a:t>Network survivability(protection and restoration)</a:t>
            </a:r>
          </a:p>
          <a:p>
            <a:pPr marL="457200" lvl="2" indent="-457200"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ea typeface="ＭＳ Ｐゴシック" pitchFamily="34" charset="-128"/>
              </a:rPr>
              <a:t>Continuous updates to equipment &amp; management specifications for OTN, Ethernet and MPLS-TP</a:t>
            </a:r>
          </a:p>
          <a:p>
            <a:pPr marL="457200" lvl="2" indent="-457200"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ea typeface="ＭＳ Ｐゴシック" pitchFamily="34" charset="-128"/>
              </a:rPr>
              <a:t>Management aspects of control and transport planes</a:t>
            </a:r>
          </a:p>
          <a:p>
            <a:pPr marL="457200" lvl="2" indent="-457200"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ea typeface="ＭＳ Ｐゴシック" pitchFamily="34" charset="-128"/>
              </a:rPr>
              <a:t>Core Information model enhancement for management of synchronization and optical media</a:t>
            </a:r>
          </a:p>
          <a:p>
            <a:pPr marL="185738" lvl="2" indent="-185738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383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5541"/>
            <a:ext cx="8229600" cy="4641850"/>
          </a:xfrm>
        </p:spPr>
        <p:txBody>
          <a:bodyPr/>
          <a:lstStyle/>
          <a:p>
            <a:r>
              <a:rPr lang="en-US" dirty="0" smtClean="0"/>
              <a:t>Leading development of </a:t>
            </a:r>
            <a:r>
              <a:rPr lang="en-US" b="1" dirty="0" smtClean="0"/>
              <a:t>optical transport network</a:t>
            </a:r>
            <a:r>
              <a:rPr lang="en-US" dirty="0" smtClean="0"/>
              <a:t>,</a:t>
            </a:r>
            <a:r>
              <a:rPr lang="en-US" b="1" dirty="0" smtClean="0"/>
              <a:t> access network</a:t>
            </a:r>
            <a:r>
              <a:rPr lang="en-US" dirty="0" smtClean="0"/>
              <a:t>,</a:t>
            </a:r>
            <a:r>
              <a:rPr lang="en-US" b="1" dirty="0" smtClean="0"/>
              <a:t> home networking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/>
              <a:t>smart grid </a:t>
            </a:r>
            <a:r>
              <a:rPr lang="en-US" dirty="0" smtClean="0"/>
              <a:t>standards in ITU.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largest</a:t>
            </a:r>
            <a:r>
              <a:rPr lang="en-US" dirty="0" smtClean="0"/>
              <a:t> study and </a:t>
            </a:r>
            <a:r>
              <a:rPr lang="en-US" b="1" dirty="0" smtClean="0"/>
              <a:t>most productive </a:t>
            </a:r>
            <a:r>
              <a:rPr lang="en-US" dirty="0" smtClean="0"/>
              <a:t>group in ITU-T, with broad, global industry participation</a:t>
            </a:r>
          </a:p>
          <a:p>
            <a:r>
              <a:rPr lang="en-US" dirty="0" smtClean="0"/>
              <a:t>Highlights include home networking, smart grid, high speed access, optical transport network infrastructure and transport technologies. </a:t>
            </a:r>
          </a:p>
        </p:txBody>
      </p:sp>
    </p:spTree>
    <p:extLst>
      <p:ext uri="{BB962C8B-B14F-4D97-AF65-F5344CB8AC3E}">
        <p14:creationId xmlns:p14="http://schemas.microsoft.com/office/powerpoint/2010/main" val="22507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Management team</a:t>
            </a:r>
          </a:p>
          <a:p>
            <a:r>
              <a:rPr lang="en-US" dirty="0" smtClean="0"/>
              <a:t>Structure</a:t>
            </a:r>
          </a:p>
          <a:p>
            <a:r>
              <a:rPr lang="en-US" dirty="0" smtClean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12326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057400" y="1600201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800" b="1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Team – 2/2</a:t>
            </a:r>
            <a:endParaRPr lang="en-GB" dirty="0" smtClean="0"/>
          </a:p>
        </p:txBody>
      </p:sp>
      <p:graphicFrame>
        <p:nvGraphicFramePr>
          <p:cNvPr id="388100" name="Group 4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1775520" y="980728"/>
          <a:ext cx="8712968" cy="4816530"/>
        </p:xfrm>
        <a:graphic>
          <a:graphicData uri="http://schemas.openxmlformats.org/drawingml/2006/table">
            <a:tbl>
              <a:tblPr/>
              <a:tblGrid>
                <a:gridCol w="3240360"/>
                <a:gridCol w="3240360"/>
                <a:gridCol w="2232248"/>
              </a:tblGrid>
              <a:tr h="401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WP1/15 Chairman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Tom STARR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(USA)</a:t>
                      </a: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WP1/15 Vice-Chairman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Hubert MARIOTTE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(FRANCE)</a:t>
                      </a: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WP2/15 Chairman</a:t>
                      </a: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Francesco MONTALTI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(Italy)</a:t>
                      </a: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WP2/15 Vice-Chairman</a:t>
                      </a: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Viktor KATOK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(Ukraine)</a:t>
                      </a: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WP3/15 Chairman</a:t>
                      </a: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Ghani ABBAS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(UK)</a:t>
                      </a: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WP3/15 Vice-Chairman</a:t>
                      </a: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Malcolm BETTS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(China)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9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643"/>
            <a:ext cx="8229600" cy="1143000"/>
          </a:xfrm>
        </p:spPr>
        <p:txBody>
          <a:bodyPr/>
          <a:lstStyle/>
          <a:p>
            <a:r>
              <a:rPr lang="en-US" dirty="0" smtClean="0"/>
              <a:t>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52736"/>
            <a:ext cx="8229600" cy="474693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Meetings of 2013-2016 Study Period</a:t>
            </a:r>
          </a:p>
          <a:p>
            <a:pPr lvl="1"/>
            <a:r>
              <a:rPr lang="en-US" dirty="0"/>
              <a:t>SG15 meetings</a:t>
            </a:r>
          </a:p>
          <a:p>
            <a:pPr lvl="2"/>
            <a:r>
              <a:rPr lang="en-US" dirty="0"/>
              <a:t>Geneva, 1-12 July 2013</a:t>
            </a:r>
          </a:p>
          <a:p>
            <a:pPr lvl="2"/>
            <a:r>
              <a:rPr lang="en-US" dirty="0"/>
              <a:t>Geneva, 24 March – 4 April 2014</a:t>
            </a:r>
          </a:p>
          <a:p>
            <a:pPr lvl="2"/>
            <a:r>
              <a:rPr lang="en-US" dirty="0"/>
              <a:t>Geneva, 24 November – 5 December 2014</a:t>
            </a:r>
          </a:p>
          <a:p>
            <a:pPr lvl="2"/>
            <a:r>
              <a:rPr lang="en-US" dirty="0"/>
              <a:t>Geneva, 22 June – 3 July 2015</a:t>
            </a:r>
          </a:p>
          <a:p>
            <a:pPr lvl="2"/>
            <a:r>
              <a:rPr lang="en-US" dirty="0"/>
              <a:t>Geneva, 15 – 26 February 2016</a:t>
            </a:r>
          </a:p>
          <a:p>
            <a:pPr lvl="2"/>
            <a:r>
              <a:rPr lang="en-US" dirty="0"/>
              <a:t>Geneva, 19-30 September 2016</a:t>
            </a:r>
          </a:p>
          <a:p>
            <a:pPr lvl="1"/>
            <a:r>
              <a:rPr lang="en-US" dirty="0"/>
              <a:t>WP1/15 meetings</a:t>
            </a:r>
          </a:p>
          <a:p>
            <a:pPr lvl="2"/>
            <a:r>
              <a:rPr lang="en-US" dirty="0"/>
              <a:t>Geneva, 1 February 2013</a:t>
            </a:r>
          </a:p>
          <a:p>
            <a:pPr lvl="2"/>
            <a:r>
              <a:rPr lang="en-US" dirty="0"/>
              <a:t>Geneva, 6 December 2013</a:t>
            </a:r>
          </a:p>
          <a:p>
            <a:pPr lvl="1"/>
            <a:r>
              <a:rPr lang="en-US" dirty="0"/>
              <a:t>102 face-to-face Rapporteur Group meetings authorized</a:t>
            </a:r>
          </a:p>
          <a:p>
            <a:pPr lvl="2"/>
            <a:endParaRPr lang="en-US" dirty="0"/>
          </a:p>
          <a:p>
            <a:r>
              <a:rPr lang="en-US" dirty="0"/>
              <a:t>First SG15 meeting of 2017-2020 study period</a:t>
            </a:r>
          </a:p>
          <a:p>
            <a:pPr lvl="1"/>
            <a:r>
              <a:rPr lang="en-US" dirty="0"/>
              <a:t>Geneva, 19 – 30 June 2017 (provisional)</a:t>
            </a:r>
          </a:p>
        </p:txBody>
      </p:sp>
    </p:spTree>
    <p:extLst>
      <p:ext uri="{BB962C8B-B14F-4D97-AF65-F5344CB8AC3E}">
        <p14:creationId xmlns:p14="http://schemas.microsoft.com/office/powerpoint/2010/main" val="16785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057400" y="1600201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800" b="1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692696"/>
          </a:xfrm>
        </p:spPr>
        <p:txBody>
          <a:bodyPr/>
          <a:lstStyle/>
          <a:p>
            <a:r>
              <a:rPr lang="en-US" dirty="0" smtClean="0"/>
              <a:t>Study Group Structure</a:t>
            </a:r>
            <a:endParaRPr lang="en-GB" dirty="0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1200" y="692698"/>
            <a:ext cx="8229600" cy="500166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400" dirty="0"/>
              <a:t>WP 1:  </a:t>
            </a:r>
            <a:r>
              <a:rPr lang="en-US" sz="2400" dirty="0"/>
              <a:t>Transport aspects of access, home and smart grid networks</a:t>
            </a:r>
            <a:endParaRPr lang="en-GB" sz="2400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2000" dirty="0"/>
              <a:t>Access network standards. (PON and </a:t>
            </a:r>
            <a:r>
              <a:rPr lang="en-GB" sz="2000" dirty="0" err="1"/>
              <a:t>xDSL</a:t>
            </a:r>
            <a:r>
              <a:rPr lang="en-GB" sz="2000" dirty="0"/>
              <a:t>)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2000" dirty="0"/>
              <a:t>Home networking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2000" dirty="0"/>
              <a:t>Smart Grid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400" dirty="0"/>
              <a:t>WP 2:  Optical technologies and physical infrastructures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2000" dirty="0"/>
              <a:t>Optical fibres and cables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2000" dirty="0"/>
              <a:t>Optical components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2000" dirty="0"/>
              <a:t>Optical interfaces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400" dirty="0"/>
              <a:t>WP 3:  Transport network characteristics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2000" dirty="0"/>
              <a:t>Transport networks based on OTN, Ethernet, MPLS-TP with applications including telco, mobile </a:t>
            </a:r>
            <a:r>
              <a:rPr lang="en-GB" sz="2000" dirty="0" err="1"/>
              <a:t>fronthaul</a:t>
            </a:r>
            <a:r>
              <a:rPr lang="en-GB" sz="2000" dirty="0"/>
              <a:t>/backhaul, data </a:t>
            </a:r>
            <a:r>
              <a:rPr lang="en-GB" sz="2000" dirty="0" err="1"/>
              <a:t>center</a:t>
            </a:r>
            <a:r>
              <a:rPr lang="en-GB" sz="2000" dirty="0"/>
              <a:t> interconnect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2000" dirty="0"/>
              <a:t>Timing and synchronization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2000" dirty="0"/>
              <a:t>Management and control, including application of SDN to transport</a:t>
            </a:r>
          </a:p>
          <a:p>
            <a:pPr lvl="1">
              <a:lnSpc>
                <a:spcPct val="9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234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981200" y="189973"/>
            <a:ext cx="8229600" cy="631295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Questions under SG15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981200" y="980729"/>
            <a:ext cx="8229600" cy="4818939"/>
          </a:xfrm>
        </p:spPr>
        <p:txBody>
          <a:bodyPr>
            <a:normAutofit lnSpcReduction="10000"/>
          </a:bodyPr>
          <a:lstStyle/>
          <a:p>
            <a:r>
              <a:rPr lang="en-US" altLang="en-US" sz="1400" dirty="0"/>
              <a:t>Q1:Coordination of access and Home Network Transport standards</a:t>
            </a:r>
          </a:p>
          <a:p>
            <a:r>
              <a:rPr lang="en-US" altLang="en-US" sz="1400" dirty="0"/>
              <a:t>Q2: Optical systems for </a:t>
            </a:r>
            <a:r>
              <a:rPr lang="en-US" altLang="en-US" sz="1400" dirty="0" err="1"/>
              <a:t>fibre</a:t>
            </a:r>
            <a:r>
              <a:rPr lang="en-US" altLang="en-US" sz="1400" dirty="0"/>
              <a:t> access networks</a:t>
            </a:r>
          </a:p>
          <a:p>
            <a:r>
              <a:rPr lang="en-US" altLang="en-US" sz="1400" dirty="0"/>
              <a:t>Q3: General characteristics of transport networks</a:t>
            </a:r>
          </a:p>
          <a:p>
            <a:r>
              <a:rPr lang="en-US" altLang="en-US" sz="1400" dirty="0"/>
              <a:t>Q4: Broadband access over metallic conductors</a:t>
            </a:r>
          </a:p>
          <a:p>
            <a:r>
              <a:rPr lang="en-US" altLang="en-US" sz="1400" dirty="0"/>
              <a:t>Q5: Characteristics and test methods of optical </a:t>
            </a:r>
            <a:r>
              <a:rPr lang="en-US" altLang="en-US" sz="1400" dirty="0" err="1"/>
              <a:t>fibres</a:t>
            </a:r>
            <a:r>
              <a:rPr lang="en-US" altLang="en-US" sz="1400" dirty="0"/>
              <a:t> and cables</a:t>
            </a:r>
          </a:p>
          <a:p>
            <a:r>
              <a:rPr lang="en-US" altLang="en-US" sz="1400" dirty="0"/>
              <a:t>Q6: Characteristics of optical systems for terrestrial transport networks</a:t>
            </a:r>
          </a:p>
          <a:p>
            <a:r>
              <a:rPr lang="en-US" altLang="en-US" sz="1400" dirty="0"/>
              <a:t>Q7: Characteristics of optical components and subsystems</a:t>
            </a:r>
          </a:p>
          <a:p>
            <a:r>
              <a:rPr lang="en-US" altLang="en-US" sz="1400" dirty="0"/>
              <a:t>Q8: Characteristics of optical </a:t>
            </a:r>
            <a:r>
              <a:rPr lang="en-US" altLang="en-US" sz="1400" dirty="0" err="1"/>
              <a:t>fibre</a:t>
            </a:r>
            <a:r>
              <a:rPr lang="en-US" altLang="en-US" sz="1400" dirty="0"/>
              <a:t> submarine cable systems</a:t>
            </a:r>
          </a:p>
          <a:p>
            <a:r>
              <a:rPr lang="en-US" altLang="en-US" sz="1400" dirty="0"/>
              <a:t>Q9: Transport network protection/restoration</a:t>
            </a:r>
          </a:p>
          <a:p>
            <a:r>
              <a:rPr lang="en-US" altLang="en-US" sz="1400" dirty="0"/>
              <a:t>Q10: Interfaces, Interworking, OAM and Equipment specifications for Packet based Transport Networks</a:t>
            </a:r>
          </a:p>
          <a:p>
            <a:r>
              <a:rPr lang="en-US" altLang="en-US" sz="1400" dirty="0"/>
              <a:t>Q11: Signal structures, interfaces, equipment functions, and interworking for transport networks</a:t>
            </a:r>
          </a:p>
          <a:p>
            <a:r>
              <a:rPr lang="en-US" altLang="en-US" sz="1400" dirty="0"/>
              <a:t>Q12: Transport network architectures</a:t>
            </a:r>
          </a:p>
          <a:p>
            <a:r>
              <a:rPr lang="en-US" altLang="en-US" sz="1400" dirty="0"/>
              <a:t>Q13: Network synchronization and time distribution performance</a:t>
            </a:r>
          </a:p>
          <a:p>
            <a:r>
              <a:rPr lang="en-US" altLang="en-US" sz="1400" dirty="0"/>
              <a:t>Q14: Management and control of transport systems and equipment</a:t>
            </a:r>
          </a:p>
          <a:p>
            <a:r>
              <a:rPr lang="en-US" altLang="en-US" sz="1400" dirty="0"/>
              <a:t>Q15: Communications for Smart Grid</a:t>
            </a:r>
          </a:p>
          <a:p>
            <a:r>
              <a:rPr lang="en-US" altLang="en-US" sz="1400" dirty="0"/>
              <a:t>Q16: Outside plant and related indoor installation</a:t>
            </a:r>
          </a:p>
          <a:p>
            <a:r>
              <a:rPr lang="en-US" altLang="en-US" sz="1400" dirty="0"/>
              <a:t>Q17: Maintenance and operation of optical </a:t>
            </a:r>
            <a:r>
              <a:rPr lang="en-US" altLang="en-US" sz="1400" dirty="0" err="1"/>
              <a:t>fibre</a:t>
            </a:r>
            <a:r>
              <a:rPr lang="en-US" altLang="en-US" sz="1400" dirty="0"/>
              <a:t> cable networks</a:t>
            </a:r>
          </a:p>
          <a:p>
            <a:r>
              <a:rPr lang="en-US" altLang="en-US" sz="1400" dirty="0"/>
              <a:t>Q18: Broadband in-premises networking</a:t>
            </a:r>
          </a:p>
        </p:txBody>
      </p:sp>
    </p:spTree>
    <p:extLst>
      <p:ext uri="{BB962C8B-B14F-4D97-AF65-F5344CB8AC3E}">
        <p14:creationId xmlns:p14="http://schemas.microsoft.com/office/powerpoint/2010/main" val="423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Statistics (I)</a:t>
            </a:r>
            <a:endParaRPr lang="en-GB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2163 </a:t>
            </a:r>
            <a:r>
              <a:rPr lang="en-GB" dirty="0" smtClean="0"/>
              <a:t>contributions received</a:t>
            </a:r>
          </a:p>
          <a:p>
            <a:r>
              <a:rPr lang="en-GB" dirty="0" smtClean="0"/>
              <a:t>2811 TDs generated</a:t>
            </a:r>
          </a:p>
          <a:p>
            <a:r>
              <a:rPr lang="en-US" dirty="0"/>
              <a:t>403 Liaison Statements </a:t>
            </a:r>
            <a:r>
              <a:rPr lang="en-US" dirty="0" smtClean="0"/>
              <a:t>generated</a:t>
            </a:r>
            <a:endParaRPr lang="en-GB" dirty="0" smtClean="0"/>
          </a:p>
          <a:p>
            <a:r>
              <a:rPr lang="en-US" dirty="0" smtClean="0"/>
              <a:t>6</a:t>
            </a:r>
            <a:r>
              <a:rPr lang="en-GB" dirty="0" smtClean="0"/>
              <a:t> SG meetings held</a:t>
            </a:r>
          </a:p>
          <a:p>
            <a:r>
              <a:rPr lang="en-US" dirty="0" smtClean="0"/>
              <a:t>2</a:t>
            </a:r>
            <a:r>
              <a:rPr lang="en-GB" dirty="0" smtClean="0"/>
              <a:t> separate WP1/15 </a:t>
            </a:r>
            <a:r>
              <a:rPr lang="en-GB" dirty="0"/>
              <a:t>meetings </a:t>
            </a:r>
            <a:r>
              <a:rPr lang="en-GB" dirty="0" smtClean="0"/>
              <a:t>held</a:t>
            </a:r>
          </a:p>
          <a:p>
            <a:r>
              <a:rPr lang="en-GB" dirty="0" smtClean="0"/>
              <a:t>102 face-to-face Rapporteur Group meetings authorized</a:t>
            </a:r>
          </a:p>
          <a:p>
            <a:r>
              <a:rPr lang="en-US" dirty="0" smtClean="0"/>
              <a:t>Average 290 </a:t>
            </a:r>
            <a:r>
              <a:rPr lang="en-US" dirty="0"/>
              <a:t>participants per SG meeting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353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Statistics (II)</a:t>
            </a:r>
            <a:endParaRPr lang="en-GB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7 Texts Determined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275 Texts Consented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19 Texts Agreed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39</a:t>
            </a:r>
            <a:r>
              <a:rPr lang="en-GB" dirty="0" smtClean="0"/>
              <a:t> </a:t>
            </a:r>
            <a:r>
              <a:rPr lang="en-US" dirty="0" smtClean="0"/>
              <a:t>New Recommendations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253</a:t>
            </a:r>
            <a:r>
              <a:rPr lang="en-GB" dirty="0" smtClean="0"/>
              <a:t> </a:t>
            </a:r>
            <a:r>
              <a:rPr lang="en-US" dirty="0" smtClean="0"/>
              <a:t>Revised Recommendations, Amendments, Corrigenda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12 Supplements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18 Questions assigned by WTSA-12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18 Questions proposed for next period</a:t>
            </a:r>
          </a:p>
        </p:txBody>
      </p:sp>
    </p:spTree>
    <p:extLst>
      <p:ext uri="{BB962C8B-B14F-4D97-AF65-F5344CB8AC3E}">
        <p14:creationId xmlns:p14="http://schemas.microsoft.com/office/powerpoint/2010/main" val="7842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454442" y="1589922"/>
            <a:ext cx="8229600" cy="4641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hlinkClick r:id="rId2"/>
              </a:rPr>
              <a:t>Access Network Transport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>
                <a:hlinkClick r:id="rId3"/>
              </a:rPr>
              <a:t>Optical Technology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strike="sngStrike" dirty="0" smtClean="0">
                <a:solidFill>
                  <a:srgbClr val="FF0000"/>
                </a:solidFill>
              </a:rPr>
              <a:t>Optical Transport Networks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(redundant)</a:t>
            </a:r>
          </a:p>
          <a:p>
            <a:pPr marL="0" indent="0">
              <a:buNone/>
            </a:pPr>
            <a:r>
              <a:rPr lang="en-US" sz="4000" dirty="0" smtClean="0">
                <a:hlinkClick r:id="rId4"/>
              </a:rPr>
              <a:t>Smart Grid</a:t>
            </a:r>
            <a:endParaRPr lang="en-US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i="1" u="sng" dirty="0" smtClean="0">
                <a:solidFill>
                  <a:srgbClr val="FF0000"/>
                </a:solidFill>
                <a:hlinkClick r:id="rId5"/>
              </a:rPr>
              <a:t>Home Networking</a:t>
            </a:r>
            <a:r>
              <a:rPr lang="en-US" sz="3200" i="1" u="sng" dirty="0" smtClean="0">
                <a:solidFill>
                  <a:srgbClr val="FF0000"/>
                </a:solidFill>
              </a:rPr>
              <a:t> (new for 2017-2020 period)</a:t>
            </a:r>
            <a:endParaRPr lang="en-US" sz="3200" i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369" y="364016"/>
            <a:ext cx="10481470" cy="723267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Lato Regular"/>
                <a:cs typeface="Lato Regular"/>
              </a:rPr>
              <a:t>Lead Study Group Activities</a:t>
            </a:r>
            <a:endParaRPr lang="id-ID" sz="4400" b="1" dirty="0">
              <a:solidFill>
                <a:schemeClr val="accent1">
                  <a:lumMod val="7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4316" y="1371599"/>
            <a:ext cx="8879305" cy="486017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9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"/>
            <a:ext cx="9144000" cy="555153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GB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847528" y="555155"/>
            <a:ext cx="8640960" cy="5256585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 dirty="0"/>
              <a:t>				Dr. Stephen J. Trowbridge </a:t>
            </a:r>
            <a:r>
              <a:rPr lang="en-US" sz="2000" dirty="0"/>
              <a:t>is a Consulting 			Member of Technical Staff (CMTS) at Nokia 			and a member of the standards team for 				the IP and Optical Networking (ION) 				business group.  He received his B.S. 				(EE&amp;CS), M.S. (CS), and Ph.D. (CS) from the University of Colorado, Boulder.  He joined Bell Laboratories–AT&amp;T (now Nokia) in 1977. He has been active in optical networking standardization since 1995. He is chairman of ITU-T Study Group15, Networks, Technologies and Infrastructures for Transport, Access and Home. He was a member of the IEEE P802.3ba 100 Gb/s Ethernet editorial team and is currently a member of the IEEE P802.3bs 200 Gb/s and 400 Gb/s Ethernet editorial team. He is editor of the Optical Internetworking Forum (OIF) Flex Ethernet implementation agreement. He was named a Bell Labs Fellow in 2014.</a:t>
            </a: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-1860"/>
            <a:ext cx="1932012" cy="240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37495" y="1721915"/>
            <a:ext cx="954504" cy="3143250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900"/>
          </a:p>
        </p:txBody>
      </p:sp>
      <p:sp>
        <p:nvSpPr>
          <p:cNvPr id="4" name="Rectangle 3"/>
          <p:cNvSpPr/>
          <p:nvPr/>
        </p:nvSpPr>
        <p:spPr>
          <a:xfrm>
            <a:off x="0" y="1721915"/>
            <a:ext cx="11702716" cy="31432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900"/>
          </a:p>
        </p:txBody>
      </p:sp>
      <p:sp>
        <p:nvSpPr>
          <p:cNvPr id="5" name="AutoShape 10"/>
          <p:cNvSpPr>
            <a:spLocks/>
          </p:cNvSpPr>
          <p:nvPr/>
        </p:nvSpPr>
        <p:spPr bwMode="auto">
          <a:xfrm>
            <a:off x="3255594" y="2388488"/>
            <a:ext cx="571867" cy="6267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5"/>
                </a:cubicBezTo>
                <a:cubicBezTo>
                  <a:pt x="21470" y="796"/>
                  <a:pt x="21599" y="1175"/>
                  <a:pt x="21599" y="1615"/>
                </a:cubicBezTo>
                <a:lnTo>
                  <a:pt x="21599" y="19984"/>
                </a:lnTo>
                <a:cubicBezTo>
                  <a:pt x="21599" y="20419"/>
                  <a:pt x="21470" y="20803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70" y="21599"/>
                </a:lnTo>
                <a:cubicBezTo>
                  <a:pt x="1003" y="21599"/>
                  <a:pt x="683" y="21441"/>
                  <a:pt x="411" y="21121"/>
                </a:cubicBezTo>
                <a:cubicBezTo>
                  <a:pt x="137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5"/>
                  <a:pt x="137" y="796"/>
                  <a:pt x="411" y="475"/>
                </a:cubicBezTo>
                <a:cubicBezTo>
                  <a:pt x="683" y="158"/>
                  <a:pt x="1003" y="0"/>
                  <a:pt x="1370" y="0"/>
                </a:cubicBezTo>
                <a:lnTo>
                  <a:pt x="20263" y="0"/>
                </a:lnTo>
                <a:close/>
                <a:moveTo>
                  <a:pt x="19805" y="2162"/>
                </a:moveTo>
                <a:lnTo>
                  <a:pt x="1804" y="2162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2162"/>
                </a:lnTo>
                <a:close/>
                <a:moveTo>
                  <a:pt x="5978" y="17886"/>
                </a:moveTo>
                <a:lnTo>
                  <a:pt x="3598" y="17886"/>
                </a:lnTo>
                <a:lnTo>
                  <a:pt x="3598" y="12784"/>
                </a:lnTo>
                <a:lnTo>
                  <a:pt x="5978" y="12784"/>
                </a:lnTo>
                <a:lnTo>
                  <a:pt x="5978" y="17886"/>
                </a:lnTo>
                <a:close/>
                <a:moveTo>
                  <a:pt x="9961" y="17886"/>
                </a:moveTo>
                <a:lnTo>
                  <a:pt x="7606" y="17886"/>
                </a:lnTo>
                <a:lnTo>
                  <a:pt x="7606" y="6973"/>
                </a:lnTo>
                <a:lnTo>
                  <a:pt x="9961" y="6973"/>
                </a:lnTo>
                <a:lnTo>
                  <a:pt x="9961" y="17886"/>
                </a:lnTo>
                <a:close/>
                <a:moveTo>
                  <a:pt x="14018" y="17886"/>
                </a:moveTo>
                <a:lnTo>
                  <a:pt x="11638" y="17886"/>
                </a:lnTo>
                <a:lnTo>
                  <a:pt x="11638" y="9561"/>
                </a:lnTo>
                <a:lnTo>
                  <a:pt x="14018" y="9561"/>
                </a:lnTo>
                <a:lnTo>
                  <a:pt x="14018" y="17886"/>
                </a:lnTo>
                <a:close/>
                <a:moveTo>
                  <a:pt x="18001" y="17886"/>
                </a:moveTo>
                <a:lnTo>
                  <a:pt x="15621" y="17886"/>
                </a:lnTo>
                <a:lnTo>
                  <a:pt x="15621" y="4920"/>
                </a:lnTo>
                <a:lnTo>
                  <a:pt x="18001" y="4920"/>
                </a:lnTo>
                <a:lnTo>
                  <a:pt x="18001" y="17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25400" tIns="25400" rIns="25400" bIns="25400" anchor="ctr"/>
          <a:lstStyle/>
          <a:p>
            <a:pPr defTabSz="457098">
              <a:defRPr/>
            </a:pPr>
            <a:endParaRPr lang="es-ES" sz="2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6091" y="2993312"/>
            <a:ext cx="6628162" cy="1021381"/>
            <a:chOff x="5988388" y="483017"/>
            <a:chExt cx="12359700" cy="2031120"/>
          </a:xfrm>
        </p:grpSpPr>
        <p:sp>
          <p:nvSpPr>
            <p:cNvPr id="7" name="TextBox 6"/>
            <p:cNvSpPr txBox="1"/>
            <p:nvPr/>
          </p:nvSpPr>
          <p:spPr>
            <a:xfrm>
              <a:off x="5988388" y="483017"/>
              <a:ext cx="12359700" cy="174431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latin typeface="Lato Regular"/>
                  <a:cs typeface="Lato Regular"/>
                </a:rPr>
                <a:t>Achievements</a:t>
              </a:r>
              <a:endParaRPr lang="id-ID" sz="5400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11207776" y="2363827"/>
              <a:ext cx="1553038" cy="150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5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19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>
            <a:off x="553453" y="1326752"/>
            <a:ext cx="1416965" cy="1344260"/>
            <a:chOff x="5641899" y="4719693"/>
            <a:chExt cx="3403334" cy="3403334"/>
          </a:xfrm>
        </p:grpSpPr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5641899" y="4719693"/>
              <a:ext cx="3403334" cy="34033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7" name="弧形 37"/>
            <p:cNvSpPr/>
            <p:nvPr/>
          </p:nvSpPr>
          <p:spPr>
            <a:xfrm>
              <a:off x="5765753" y="4829047"/>
              <a:ext cx="3147122" cy="3147122"/>
            </a:xfrm>
            <a:prstGeom prst="arc">
              <a:avLst>
                <a:gd name="adj1" fmla="val 100036"/>
                <a:gd name="adj2" fmla="val 7326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700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518234" y="1699096"/>
            <a:ext cx="1483861" cy="58475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1600" b="1" dirty="0" smtClean="0">
                <a:latin typeface="Lato Regular"/>
              </a:rPr>
              <a:t>COMPLETED</a:t>
            </a:r>
            <a:br>
              <a:rPr lang="en-US" sz="1600" b="1" dirty="0" smtClean="0">
                <a:latin typeface="Lato Regular"/>
              </a:rPr>
            </a:br>
            <a:r>
              <a:rPr lang="en-US" sz="1600" b="1" dirty="0" smtClean="0">
                <a:latin typeface="Lato Regular"/>
              </a:rPr>
              <a:t>WORK</a:t>
            </a:r>
            <a:endParaRPr lang="id-ID" sz="1600" b="1" dirty="0">
              <a:latin typeface="Lato Regular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0"/>
            <a:ext cx="10420643" cy="1074705"/>
            <a:chOff x="-23761" y="-1"/>
            <a:chExt cx="20841286" cy="2149410"/>
          </a:xfrm>
        </p:grpSpPr>
        <p:sp>
          <p:nvSpPr>
            <p:cNvPr id="43" name="TextBox 42"/>
            <p:cNvSpPr txBox="1"/>
            <p:nvPr/>
          </p:nvSpPr>
          <p:spPr>
            <a:xfrm>
              <a:off x="6744735" y="702875"/>
              <a:ext cx="14072790" cy="1446534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tx2"/>
                  </a:solidFill>
                  <a:latin typeface="Lato Regular"/>
                  <a:cs typeface="Lato Regular"/>
                </a:rPr>
                <a:t>WP1 – Broadband Access</a:t>
              </a:r>
              <a:endParaRPr lang="id-ID" sz="44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45" name="Subtitle 2"/>
            <p:cNvSpPr txBox="1">
              <a:spLocks/>
            </p:cNvSpPr>
            <p:nvPr/>
          </p:nvSpPr>
          <p:spPr>
            <a:xfrm>
              <a:off x="-23761" y="-1"/>
              <a:ext cx="3240266" cy="804224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50" dirty="0" smtClean="0">
                  <a:solidFill>
                    <a:schemeClr val="accent1"/>
                  </a:solidFill>
                  <a:latin typeface="Lato Light"/>
                  <a:cs typeface="Lato Light"/>
                </a:rPr>
                <a:t>Achievements</a:t>
              </a:r>
              <a:endParaRPr lang="en-US" sz="1550" dirty="0">
                <a:solidFill>
                  <a:schemeClr val="accent1"/>
                </a:solidFill>
                <a:latin typeface="Lato Light"/>
                <a:cs typeface="Lato Light"/>
              </a:endParaRPr>
            </a:p>
          </p:txBody>
        </p:sp>
      </p:grpSp>
      <p:sp>
        <p:nvSpPr>
          <p:cNvPr id="21" name="Freeform 118"/>
          <p:cNvSpPr>
            <a:spLocks noChangeArrowheads="1"/>
          </p:cNvSpPr>
          <p:nvPr/>
        </p:nvSpPr>
        <p:spPr bwMode="auto">
          <a:xfrm>
            <a:off x="2656406" y="3011499"/>
            <a:ext cx="4207427" cy="773736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Lato Regular"/>
              </a:rPr>
              <a:t>G.fast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 up to 1 </a:t>
            </a:r>
            <a:r>
              <a:rPr lang="en-US" sz="2000" b="1" dirty="0" err="1">
                <a:solidFill>
                  <a:schemeClr val="bg1"/>
                </a:solidFill>
                <a:latin typeface="Lato Regular"/>
              </a:rPr>
              <a:t>Gbps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 access</a:t>
            </a:r>
          </a:p>
        </p:txBody>
      </p:sp>
      <p:sp>
        <p:nvSpPr>
          <p:cNvPr id="23" name="Freeform 118"/>
          <p:cNvSpPr>
            <a:spLocks noChangeArrowheads="1"/>
          </p:cNvSpPr>
          <p:nvPr/>
        </p:nvSpPr>
        <p:spPr bwMode="auto">
          <a:xfrm>
            <a:off x="2663163" y="5477872"/>
            <a:ext cx="8492081" cy="559036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Regular"/>
              </a:rPr>
              <a:t>Collaboration with BBF</a:t>
            </a:r>
          </a:p>
        </p:txBody>
      </p:sp>
      <p:sp>
        <p:nvSpPr>
          <p:cNvPr id="24" name="Freeform 118"/>
          <p:cNvSpPr>
            <a:spLocks noChangeArrowheads="1"/>
          </p:cNvSpPr>
          <p:nvPr/>
        </p:nvSpPr>
        <p:spPr bwMode="auto">
          <a:xfrm>
            <a:off x="6947816" y="3900007"/>
            <a:ext cx="4200671" cy="768759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Regular"/>
              </a:rPr>
              <a:t>G.hn home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networking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up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to 1 </a:t>
            </a:r>
            <a:r>
              <a:rPr lang="en-US" sz="2000" b="1" dirty="0" err="1">
                <a:solidFill>
                  <a:schemeClr val="bg1"/>
                </a:solidFill>
                <a:latin typeface="Lato Regular"/>
              </a:rPr>
              <a:t>Gbps</a:t>
            </a:r>
            <a:endParaRPr lang="en-US" sz="2000" b="1" dirty="0">
              <a:solidFill>
                <a:schemeClr val="bg1"/>
              </a:solidFill>
              <a:latin typeface="Lato Regular"/>
            </a:endParaRPr>
          </a:p>
        </p:txBody>
      </p:sp>
      <p:sp>
        <p:nvSpPr>
          <p:cNvPr id="25" name="Freeform 118"/>
          <p:cNvSpPr>
            <a:spLocks noChangeArrowheads="1"/>
          </p:cNvSpPr>
          <p:nvPr/>
        </p:nvSpPr>
        <p:spPr bwMode="auto">
          <a:xfrm>
            <a:off x="2656406" y="4793801"/>
            <a:ext cx="8492081" cy="559036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Regular"/>
              </a:rPr>
              <a:t>G.9977 mitigation of interference between DSL and G.hn</a:t>
            </a:r>
          </a:p>
        </p:txBody>
      </p:sp>
      <p:sp>
        <p:nvSpPr>
          <p:cNvPr id="26" name="Freeform 118"/>
          <p:cNvSpPr>
            <a:spLocks noChangeArrowheads="1"/>
          </p:cNvSpPr>
          <p:nvPr/>
        </p:nvSpPr>
        <p:spPr bwMode="auto">
          <a:xfrm>
            <a:off x="2656406" y="3895030"/>
            <a:ext cx="4207427" cy="773736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Narrowband PLC for smart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grid</a:t>
            </a:r>
          </a:p>
        </p:txBody>
      </p:sp>
      <p:sp>
        <p:nvSpPr>
          <p:cNvPr id="37" name="Freeform 118"/>
          <p:cNvSpPr>
            <a:spLocks noChangeArrowheads="1"/>
          </p:cNvSpPr>
          <p:nvPr/>
        </p:nvSpPr>
        <p:spPr bwMode="auto">
          <a:xfrm>
            <a:off x="6947816" y="1238203"/>
            <a:ext cx="4200671" cy="753271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Regular"/>
              </a:rPr>
              <a:t>40G fiber access </a:t>
            </a:r>
            <a:endParaRPr lang="en-US" sz="2000" b="1" dirty="0" smtClean="0">
              <a:solidFill>
                <a:schemeClr val="bg1"/>
              </a:solidFill>
              <a:latin typeface="Lato Regular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(NG-PON2 - G.989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)</a:t>
            </a:r>
          </a:p>
        </p:txBody>
      </p:sp>
      <p:sp>
        <p:nvSpPr>
          <p:cNvPr id="38" name="Freeform 118"/>
          <p:cNvSpPr>
            <a:spLocks noChangeArrowheads="1"/>
          </p:cNvSpPr>
          <p:nvPr/>
        </p:nvSpPr>
        <p:spPr bwMode="auto">
          <a:xfrm>
            <a:off x="6947816" y="2114235"/>
            <a:ext cx="4200671" cy="773736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Regular"/>
              </a:rPr>
              <a:t>G.9801 Ethernet-based </a:t>
            </a:r>
            <a:endParaRPr lang="en-US" sz="2000" b="1" dirty="0" smtClean="0">
              <a:solidFill>
                <a:schemeClr val="bg1"/>
              </a:solidFill>
              <a:latin typeface="Lato Regular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PON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(EPON) </a:t>
            </a:r>
          </a:p>
        </p:txBody>
      </p:sp>
      <p:sp>
        <p:nvSpPr>
          <p:cNvPr id="39" name="Freeform 118"/>
          <p:cNvSpPr>
            <a:spLocks noChangeArrowheads="1"/>
          </p:cNvSpPr>
          <p:nvPr/>
        </p:nvSpPr>
        <p:spPr bwMode="auto">
          <a:xfrm>
            <a:off x="2663163" y="1230795"/>
            <a:ext cx="4200671" cy="760679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Regular"/>
              </a:rPr>
              <a:t>G.9802 Generic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multi-wavelength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PON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(</a:t>
            </a:r>
            <a:r>
              <a:rPr lang="en-US" sz="2000" b="1" dirty="0" err="1">
                <a:solidFill>
                  <a:schemeClr val="bg1"/>
                </a:solidFill>
                <a:latin typeface="Lato Regular"/>
              </a:rPr>
              <a:t>G.multi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)</a:t>
            </a:r>
          </a:p>
        </p:txBody>
      </p:sp>
      <p:sp>
        <p:nvSpPr>
          <p:cNvPr id="40" name="Freeform 118"/>
          <p:cNvSpPr>
            <a:spLocks noChangeArrowheads="1"/>
          </p:cNvSpPr>
          <p:nvPr/>
        </p:nvSpPr>
        <p:spPr bwMode="auto">
          <a:xfrm>
            <a:off x="6947816" y="3000230"/>
            <a:ext cx="4200671" cy="785006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Regular"/>
              </a:rPr>
              <a:t>VDSL2 vectoring for 100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Mbps; </a:t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300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Mbps VDSL2 with 35b profile</a:t>
            </a:r>
          </a:p>
        </p:txBody>
      </p:sp>
      <p:sp>
        <p:nvSpPr>
          <p:cNvPr id="22" name="Freeform 118"/>
          <p:cNvSpPr>
            <a:spLocks noChangeArrowheads="1"/>
          </p:cNvSpPr>
          <p:nvPr/>
        </p:nvSpPr>
        <p:spPr bwMode="auto">
          <a:xfrm>
            <a:off x="2656406" y="2114235"/>
            <a:ext cx="4207427" cy="773736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Lato Regular"/>
              </a:rPr>
              <a:t>Symmerical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 10G </a:t>
            </a:r>
            <a:endParaRPr lang="en-US" sz="2000" b="1" dirty="0" smtClean="0">
              <a:solidFill>
                <a:schemeClr val="bg1"/>
              </a:solidFill>
              <a:latin typeface="Lato Regular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PON (G.9807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588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0082" y="420200"/>
            <a:ext cx="7611809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WP2 </a:t>
            </a:r>
            <a:r>
              <a:rPr lang="en-US" sz="4400" b="1" dirty="0">
                <a:solidFill>
                  <a:schemeClr val="tx2"/>
                </a:solidFill>
                <a:latin typeface="Lato Regular"/>
                <a:cs typeface="Lato Regular"/>
              </a:rPr>
              <a:t>– Optical Technologies</a:t>
            </a:r>
            <a:endParaRPr lang="id-ID" sz="4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1620133" cy="402112"/>
          </a:xfrm>
          <a:prstGeom prst="rect">
            <a:avLst/>
          </a:prstGeom>
        </p:spPr>
        <p:txBody>
          <a:bodyPr vert="horz" lIns="108745" tIns="54373" rIns="108745" bIns="54373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50" dirty="0" smtClean="0">
                <a:solidFill>
                  <a:schemeClr val="accent1"/>
                </a:solidFill>
                <a:latin typeface="Lato Light"/>
                <a:cs typeface="Lato Light"/>
              </a:rPr>
              <a:t>Achievements</a:t>
            </a:r>
            <a:endParaRPr lang="en-US" sz="155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3453" y="1326752"/>
            <a:ext cx="1416965" cy="1344260"/>
            <a:chOff x="5641899" y="4719693"/>
            <a:chExt cx="3403334" cy="3403334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5641899" y="4719693"/>
              <a:ext cx="3403334" cy="34033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弧形 37"/>
            <p:cNvSpPr/>
            <p:nvPr/>
          </p:nvSpPr>
          <p:spPr>
            <a:xfrm>
              <a:off x="5765753" y="4829047"/>
              <a:ext cx="3147122" cy="3147122"/>
            </a:xfrm>
            <a:prstGeom prst="arc">
              <a:avLst>
                <a:gd name="adj1" fmla="val 100036"/>
                <a:gd name="adj2" fmla="val 7326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7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8234" y="1699096"/>
            <a:ext cx="1483861" cy="58475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1600" b="1" dirty="0" smtClean="0">
                <a:latin typeface="Lato Regular"/>
              </a:rPr>
              <a:t>COMPLETED</a:t>
            </a:r>
            <a:br>
              <a:rPr lang="en-US" sz="1600" b="1" dirty="0" smtClean="0">
                <a:latin typeface="Lato Regular"/>
              </a:rPr>
            </a:br>
            <a:r>
              <a:rPr lang="en-US" sz="1600" b="1" dirty="0" smtClean="0">
                <a:latin typeface="Lato Regular"/>
              </a:rPr>
              <a:t>WORK</a:t>
            </a:r>
            <a:endParaRPr lang="id-ID" sz="1600" b="1" dirty="0">
              <a:latin typeface="Lato Regular"/>
            </a:endParaRPr>
          </a:p>
        </p:txBody>
      </p:sp>
      <p:sp>
        <p:nvSpPr>
          <p:cNvPr id="9" name="Freeform 118"/>
          <p:cNvSpPr>
            <a:spLocks noChangeArrowheads="1"/>
          </p:cNvSpPr>
          <p:nvPr/>
        </p:nvSpPr>
        <p:spPr bwMode="auto">
          <a:xfrm>
            <a:off x="2569912" y="3842334"/>
            <a:ext cx="3704717" cy="1050285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Submarine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cable systems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including coherent 100 </a:t>
            </a:r>
            <a:r>
              <a:rPr lang="en-US" sz="2000" b="1" dirty="0" err="1" smtClean="0">
                <a:solidFill>
                  <a:schemeClr val="bg1"/>
                </a:solidFill>
                <a:latin typeface="Lato Regular"/>
              </a:rPr>
              <a:t>Gbit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/s </a:t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applications (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G.97x series)</a:t>
            </a:r>
          </a:p>
        </p:txBody>
      </p:sp>
      <p:sp>
        <p:nvSpPr>
          <p:cNvPr id="11" name="Freeform 118"/>
          <p:cNvSpPr>
            <a:spLocks noChangeArrowheads="1"/>
          </p:cNvSpPr>
          <p:nvPr/>
        </p:nvSpPr>
        <p:spPr bwMode="auto">
          <a:xfrm>
            <a:off x="4451786" y="5079519"/>
            <a:ext cx="3908403" cy="996891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Regular"/>
              </a:rPr>
              <a:t>Disaster management for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survivable networks (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L.392) </a:t>
            </a:r>
          </a:p>
        </p:txBody>
      </p:sp>
      <p:sp>
        <p:nvSpPr>
          <p:cNvPr id="18" name="Freeform 118"/>
          <p:cNvSpPr>
            <a:spLocks noChangeArrowheads="1"/>
          </p:cNvSpPr>
          <p:nvPr/>
        </p:nvSpPr>
        <p:spPr bwMode="auto">
          <a:xfrm>
            <a:off x="2569912" y="1466197"/>
            <a:ext cx="3704717" cy="948230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Single-mode </a:t>
            </a:r>
            <a:r>
              <a:rPr lang="en-US" sz="2000" b="1" dirty="0" err="1">
                <a:solidFill>
                  <a:schemeClr val="bg1"/>
                </a:solidFill>
                <a:latin typeface="Lato Regular"/>
              </a:rPr>
              <a:t>fibre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(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G.652, G.654, G.657)</a:t>
            </a:r>
          </a:p>
        </p:txBody>
      </p:sp>
      <p:sp>
        <p:nvSpPr>
          <p:cNvPr id="20" name="Freeform 118"/>
          <p:cNvSpPr>
            <a:spLocks noChangeArrowheads="1"/>
          </p:cNvSpPr>
          <p:nvPr/>
        </p:nvSpPr>
        <p:spPr bwMode="auto">
          <a:xfrm>
            <a:off x="6614232" y="1466198"/>
            <a:ext cx="3857129" cy="948230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Regular"/>
              </a:rPr>
              <a:t>Short-reach (client) 40G and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100G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OTN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interfaces</a:t>
            </a:r>
            <a:endParaRPr lang="en-US" sz="2000" b="1" dirty="0">
              <a:solidFill>
                <a:schemeClr val="bg1"/>
              </a:solidFill>
              <a:latin typeface="Lato Regular"/>
            </a:endParaRPr>
          </a:p>
        </p:txBody>
      </p:sp>
      <p:sp>
        <p:nvSpPr>
          <p:cNvPr id="21" name="Freeform 118"/>
          <p:cNvSpPr>
            <a:spLocks noChangeArrowheads="1"/>
          </p:cNvSpPr>
          <p:nvPr/>
        </p:nvSpPr>
        <p:spPr bwMode="auto">
          <a:xfrm>
            <a:off x="2569912" y="2625535"/>
            <a:ext cx="3704717" cy="999038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Multichannel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bi-directional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DWDM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applications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(</a:t>
            </a:r>
            <a:r>
              <a:rPr lang="en-US" sz="2000" b="1" dirty="0" err="1">
                <a:solidFill>
                  <a:schemeClr val="bg1"/>
                </a:solidFill>
                <a:latin typeface="Lato Regular"/>
              </a:rPr>
              <a:t>G.metro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)</a:t>
            </a:r>
          </a:p>
        </p:txBody>
      </p:sp>
      <p:sp>
        <p:nvSpPr>
          <p:cNvPr id="22" name="Freeform 118"/>
          <p:cNvSpPr>
            <a:spLocks noChangeArrowheads="1"/>
          </p:cNvSpPr>
          <p:nvPr/>
        </p:nvSpPr>
        <p:spPr bwMode="auto">
          <a:xfrm>
            <a:off x="6582562" y="2599363"/>
            <a:ext cx="3888799" cy="1111429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Multi-vendor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interoperable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coherent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modulation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for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100G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(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G.698.2)</a:t>
            </a:r>
          </a:p>
        </p:txBody>
      </p:sp>
      <p:sp>
        <p:nvSpPr>
          <p:cNvPr id="23" name="Freeform 118"/>
          <p:cNvSpPr>
            <a:spLocks noChangeArrowheads="1"/>
          </p:cNvSpPr>
          <p:nvPr/>
        </p:nvSpPr>
        <p:spPr bwMode="auto">
          <a:xfrm>
            <a:off x="6582562" y="3895728"/>
            <a:ext cx="3888799" cy="996892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Regular"/>
              </a:rPr>
              <a:t>Optical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components: optical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amplifier,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optical splitters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and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multi-degree-ROADM</a:t>
            </a:r>
          </a:p>
        </p:txBody>
      </p:sp>
    </p:spTree>
    <p:extLst>
      <p:ext uri="{BB962C8B-B14F-4D97-AF65-F5344CB8AC3E}">
        <p14:creationId xmlns:p14="http://schemas.microsoft.com/office/powerpoint/2010/main" val="174700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8219" y="435291"/>
            <a:ext cx="9315289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Lato Regular"/>
                <a:cs typeface="Lato Regular"/>
              </a:rPr>
              <a:t>WP3 – Optical Transport Networks</a:t>
            </a:r>
            <a:endParaRPr lang="id-ID" sz="4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1620133" cy="402112"/>
          </a:xfrm>
          <a:prstGeom prst="rect">
            <a:avLst/>
          </a:prstGeom>
        </p:spPr>
        <p:txBody>
          <a:bodyPr vert="horz" lIns="108745" tIns="54373" rIns="108745" bIns="54373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50" dirty="0" smtClean="0">
                <a:solidFill>
                  <a:schemeClr val="accent1"/>
                </a:solidFill>
                <a:latin typeface="Lato Light"/>
                <a:cs typeface="Lato Light"/>
              </a:rPr>
              <a:t>Achievements</a:t>
            </a:r>
            <a:endParaRPr lang="en-US" sz="155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7873" y="447967"/>
            <a:ext cx="1316495" cy="1252703"/>
            <a:chOff x="5641899" y="4719693"/>
            <a:chExt cx="3403334" cy="3403334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5641899" y="4719693"/>
              <a:ext cx="3403334" cy="34033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弧形 37"/>
            <p:cNvSpPr/>
            <p:nvPr/>
          </p:nvSpPr>
          <p:spPr>
            <a:xfrm>
              <a:off x="5765753" y="4829047"/>
              <a:ext cx="3147122" cy="3147122"/>
            </a:xfrm>
            <a:prstGeom prst="arc">
              <a:avLst>
                <a:gd name="adj1" fmla="val 100036"/>
                <a:gd name="adj2" fmla="val 7326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7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2655" y="820311"/>
            <a:ext cx="1378648" cy="52320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1400" b="1" dirty="0" smtClean="0">
                <a:latin typeface="Lato Regular"/>
              </a:rPr>
              <a:t>COMPLETED</a:t>
            </a:r>
            <a:br>
              <a:rPr lang="en-US" sz="1400" b="1" dirty="0" smtClean="0">
                <a:latin typeface="Lato Regular"/>
              </a:rPr>
            </a:br>
            <a:r>
              <a:rPr lang="en-US" sz="1400" b="1" dirty="0" smtClean="0">
                <a:latin typeface="Lato Regular"/>
              </a:rPr>
              <a:t>WORK</a:t>
            </a:r>
            <a:endParaRPr lang="id-ID" sz="1400" b="1" dirty="0">
              <a:latin typeface="Lato Regular"/>
            </a:endParaRPr>
          </a:p>
        </p:txBody>
      </p:sp>
      <p:sp>
        <p:nvSpPr>
          <p:cNvPr id="18" name="Freeform 118"/>
          <p:cNvSpPr>
            <a:spLocks noChangeArrowheads="1"/>
          </p:cNvSpPr>
          <p:nvPr/>
        </p:nvSpPr>
        <p:spPr bwMode="auto">
          <a:xfrm>
            <a:off x="2226308" y="2677876"/>
            <a:ext cx="9279113" cy="902620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OTN hierarchy and Interfaces (G.709) for beyond 100G bit/s signals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 (n x 100 </a:t>
            </a:r>
            <a:r>
              <a:rPr lang="en-US" sz="2000" b="1" dirty="0" err="1" smtClean="0">
                <a:solidFill>
                  <a:schemeClr val="bg1"/>
                </a:solidFill>
                <a:latin typeface="Lato Regular"/>
              </a:rPr>
              <a:t>Gbit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/s) including mobile </a:t>
            </a:r>
            <a:r>
              <a:rPr lang="en-US" sz="2000" b="1" dirty="0" err="1" smtClean="0">
                <a:solidFill>
                  <a:schemeClr val="bg1"/>
                </a:solidFill>
                <a:latin typeface="Lato Regular"/>
              </a:rPr>
              <a:t>fronthaul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/backhaul, etc.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Lato Regular"/>
            </a:endParaRPr>
          </a:p>
        </p:txBody>
      </p:sp>
      <p:sp>
        <p:nvSpPr>
          <p:cNvPr id="22" name="Freeform 118"/>
          <p:cNvSpPr>
            <a:spLocks noChangeArrowheads="1"/>
          </p:cNvSpPr>
          <p:nvPr/>
        </p:nvSpPr>
        <p:spPr bwMode="auto">
          <a:xfrm>
            <a:off x="2226309" y="3800840"/>
            <a:ext cx="4439922" cy="1042699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Regular"/>
              </a:rPr>
              <a:t>Major update of </a:t>
            </a:r>
            <a:endParaRPr lang="en-US" sz="2000" b="1" dirty="0" smtClean="0">
              <a:solidFill>
                <a:schemeClr val="bg1"/>
              </a:solidFill>
              <a:latin typeface="Lato Regular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OTN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Architecture (G.872)</a:t>
            </a:r>
          </a:p>
        </p:txBody>
      </p:sp>
      <p:sp>
        <p:nvSpPr>
          <p:cNvPr id="23" name="Freeform 118"/>
          <p:cNvSpPr>
            <a:spLocks noChangeArrowheads="1"/>
          </p:cNvSpPr>
          <p:nvPr/>
        </p:nvSpPr>
        <p:spPr bwMode="auto">
          <a:xfrm>
            <a:off x="6914508" y="1307252"/>
            <a:ext cx="4590914" cy="1111429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Equipment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&amp; management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for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OTN,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Ethernet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and MPLS-TP</a:t>
            </a:r>
          </a:p>
        </p:txBody>
      </p:sp>
      <p:sp>
        <p:nvSpPr>
          <p:cNvPr id="16" name="Freeform 118"/>
          <p:cNvSpPr>
            <a:spLocks noChangeArrowheads="1"/>
          </p:cNvSpPr>
          <p:nvPr/>
        </p:nvSpPr>
        <p:spPr bwMode="auto">
          <a:xfrm>
            <a:off x="6914509" y="3800840"/>
            <a:ext cx="4590912" cy="1042699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Regular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Network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synchronization and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time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distribution (G.82xx series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)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Lato Regular"/>
            </a:endParaRPr>
          </a:p>
        </p:txBody>
      </p:sp>
      <p:sp>
        <p:nvSpPr>
          <p:cNvPr id="17" name="Freeform 118"/>
          <p:cNvSpPr>
            <a:spLocks noChangeArrowheads="1"/>
          </p:cNvSpPr>
          <p:nvPr/>
        </p:nvSpPr>
        <p:spPr bwMode="auto">
          <a:xfrm>
            <a:off x="6914508" y="5063883"/>
            <a:ext cx="4590913" cy="1111429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Regular"/>
              </a:rPr>
              <a:t>Core information model for </a:t>
            </a:r>
            <a:br>
              <a:rPr lang="en-US" sz="2000" b="1" dirty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Software-Defined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Networking (SDN) </a:t>
            </a:r>
            <a:br>
              <a:rPr lang="en-US" sz="2000" b="1" dirty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>
                <a:solidFill>
                  <a:schemeClr val="bg1"/>
                </a:solidFill>
                <a:latin typeface="Lato Regular"/>
              </a:rPr>
              <a:t>architectures (G.7711/Y.1702)</a:t>
            </a:r>
          </a:p>
        </p:txBody>
      </p:sp>
      <p:sp>
        <p:nvSpPr>
          <p:cNvPr id="19" name="Freeform 118"/>
          <p:cNvSpPr>
            <a:spLocks noChangeArrowheads="1"/>
          </p:cNvSpPr>
          <p:nvPr/>
        </p:nvSpPr>
        <p:spPr bwMode="auto">
          <a:xfrm>
            <a:off x="2226309" y="5063883"/>
            <a:ext cx="4439922" cy="1111429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Regular"/>
              </a:rPr>
              <a:t>Architecture of transport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networks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(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G.800)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and transport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SDN (G.7701)</a:t>
            </a:r>
          </a:p>
        </p:txBody>
      </p:sp>
      <p:sp>
        <p:nvSpPr>
          <p:cNvPr id="24" name="Freeform 118"/>
          <p:cNvSpPr>
            <a:spLocks noChangeArrowheads="1"/>
          </p:cNvSpPr>
          <p:nvPr/>
        </p:nvSpPr>
        <p:spPr bwMode="auto">
          <a:xfrm>
            <a:off x="2226308" y="1307253"/>
            <a:ext cx="4439922" cy="1111429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Regular"/>
              </a:rPr>
              <a:t>Network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resilience for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OTN,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Ethernet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and MPLS-TP</a:t>
            </a:r>
          </a:p>
        </p:txBody>
      </p:sp>
    </p:spTree>
    <p:extLst>
      <p:ext uri="{BB962C8B-B14F-4D97-AF65-F5344CB8AC3E}">
        <p14:creationId xmlns:p14="http://schemas.microsoft.com/office/powerpoint/2010/main" val="16647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37495" y="1721915"/>
            <a:ext cx="954504" cy="3143250"/>
          </a:xfrm>
          <a:prstGeom prst="rect">
            <a:avLst/>
          </a:prstGeom>
          <a:solidFill>
            <a:schemeClr val="accent6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900"/>
          </a:p>
        </p:txBody>
      </p:sp>
      <p:sp>
        <p:nvSpPr>
          <p:cNvPr id="4" name="Rectangle 3"/>
          <p:cNvSpPr/>
          <p:nvPr/>
        </p:nvSpPr>
        <p:spPr>
          <a:xfrm>
            <a:off x="0" y="1721915"/>
            <a:ext cx="11702716" cy="3143250"/>
          </a:xfrm>
          <a:prstGeom prst="rect">
            <a:avLst/>
          </a:prstGeom>
          <a:solidFill>
            <a:schemeClr val="accent6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900"/>
          </a:p>
        </p:txBody>
      </p:sp>
      <p:grpSp>
        <p:nvGrpSpPr>
          <p:cNvPr id="6" name="Group 5"/>
          <p:cNvGrpSpPr/>
          <p:nvPr/>
        </p:nvGrpSpPr>
        <p:grpSpPr>
          <a:xfrm>
            <a:off x="326091" y="2993312"/>
            <a:ext cx="6628162" cy="1021381"/>
            <a:chOff x="5988388" y="483017"/>
            <a:chExt cx="12359700" cy="2031120"/>
          </a:xfrm>
        </p:grpSpPr>
        <p:sp>
          <p:nvSpPr>
            <p:cNvPr id="7" name="TextBox 6"/>
            <p:cNvSpPr txBox="1"/>
            <p:nvPr/>
          </p:nvSpPr>
          <p:spPr>
            <a:xfrm>
              <a:off x="5988388" y="483017"/>
              <a:ext cx="12359700" cy="174431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latin typeface="Lato Regular"/>
                  <a:cs typeface="Lato Regular"/>
                </a:rPr>
                <a:t>Future Work</a:t>
              </a:r>
              <a:endParaRPr lang="id-ID" sz="5400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11207776" y="2363827"/>
              <a:ext cx="1553038" cy="150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5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204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3298" y="351052"/>
            <a:ext cx="5256614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</a:rPr>
              <a:t>WP1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</a:rPr>
              <a:t>– 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</a:rPr>
              <a:t>Future Work</a:t>
            </a:r>
            <a:endParaRPr lang="id-ID" sz="4400" b="1" dirty="0">
              <a:solidFill>
                <a:schemeClr val="accent6">
                  <a:lumMod val="50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21" name="Freeform 118"/>
          <p:cNvSpPr>
            <a:spLocks noChangeArrowheads="1"/>
          </p:cNvSpPr>
          <p:nvPr/>
        </p:nvSpPr>
        <p:spPr bwMode="auto">
          <a:xfrm>
            <a:off x="2429773" y="5519482"/>
            <a:ext cx="3648356" cy="1054787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Regular"/>
              </a:rPr>
              <a:t>Next generation of </a:t>
            </a:r>
            <a:endParaRPr lang="en-US" sz="2000" b="1" dirty="0" smtClean="0">
              <a:solidFill>
                <a:schemeClr val="bg1"/>
              </a:solidFill>
              <a:latin typeface="Lato Regular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converged fiber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access </a:t>
            </a:r>
            <a:endParaRPr lang="en-US" sz="2000" b="1" dirty="0" smtClean="0">
              <a:solidFill>
                <a:schemeClr val="bg1"/>
              </a:solidFill>
              <a:latin typeface="Lato Regular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going to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higher speeds </a:t>
            </a:r>
          </a:p>
        </p:txBody>
      </p:sp>
      <p:sp>
        <p:nvSpPr>
          <p:cNvPr id="22" name="Freeform 118"/>
          <p:cNvSpPr>
            <a:spLocks noChangeArrowheads="1"/>
          </p:cNvSpPr>
          <p:nvPr/>
        </p:nvSpPr>
        <p:spPr bwMode="auto">
          <a:xfrm>
            <a:off x="2509408" y="1559634"/>
            <a:ext cx="3648356" cy="783734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Regular"/>
              </a:rPr>
              <a:t>Next generation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err="1" smtClean="0">
                <a:solidFill>
                  <a:schemeClr val="bg1"/>
                </a:solidFill>
                <a:latin typeface="Lato Regular"/>
              </a:rPr>
              <a:t>G.fast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&gt;2 </a:t>
            </a:r>
            <a:r>
              <a:rPr lang="en-US" sz="2000" b="1" dirty="0" err="1" smtClean="0">
                <a:solidFill>
                  <a:schemeClr val="bg1"/>
                </a:solidFill>
                <a:latin typeface="Lato Regular"/>
              </a:rPr>
              <a:t>Gbps</a:t>
            </a:r>
            <a:endParaRPr lang="en-US" sz="2000" b="1" dirty="0">
              <a:solidFill>
                <a:schemeClr val="bg1"/>
              </a:solidFill>
              <a:latin typeface="Lato Regular"/>
            </a:endParaRPr>
          </a:p>
        </p:txBody>
      </p:sp>
      <p:sp>
        <p:nvSpPr>
          <p:cNvPr id="23" name="Freeform 118"/>
          <p:cNvSpPr>
            <a:spLocks noChangeArrowheads="1"/>
          </p:cNvSpPr>
          <p:nvPr/>
        </p:nvSpPr>
        <p:spPr bwMode="auto">
          <a:xfrm>
            <a:off x="2182349" y="2582925"/>
            <a:ext cx="4355432" cy="1377771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Lato Regular"/>
              </a:rPr>
              <a:t>G.fast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 dynamic time assignment </a:t>
            </a:r>
            <a:endParaRPr lang="en-US" sz="2000" b="1" dirty="0" smtClean="0">
              <a:solidFill>
                <a:schemeClr val="bg1"/>
              </a:solidFill>
              <a:latin typeface="Lato Regular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(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DTA) –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downstream/upstream </a:t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bit-rates responsive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to </a:t>
            </a:r>
            <a:endParaRPr lang="en-US" sz="2000" b="1" dirty="0" smtClean="0">
              <a:solidFill>
                <a:schemeClr val="bg1"/>
              </a:solidFill>
              <a:latin typeface="Lato Regular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customer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traffic</a:t>
            </a:r>
          </a:p>
        </p:txBody>
      </p:sp>
      <p:sp>
        <p:nvSpPr>
          <p:cNvPr id="24" name="Freeform 118"/>
          <p:cNvSpPr>
            <a:spLocks noChangeArrowheads="1"/>
          </p:cNvSpPr>
          <p:nvPr/>
        </p:nvSpPr>
        <p:spPr bwMode="auto">
          <a:xfrm>
            <a:off x="2154973" y="4331931"/>
            <a:ext cx="4382808" cy="881447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Lato Regular"/>
            </a:endParaRPr>
          </a:p>
        </p:txBody>
      </p:sp>
      <p:sp>
        <p:nvSpPr>
          <p:cNvPr id="25" name="Freeform 118"/>
          <p:cNvSpPr>
            <a:spLocks noChangeArrowheads="1"/>
          </p:cNvSpPr>
          <p:nvPr/>
        </p:nvSpPr>
        <p:spPr bwMode="auto">
          <a:xfrm>
            <a:off x="8373978" y="5519482"/>
            <a:ext cx="3610087" cy="1054787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Regular"/>
              </a:rPr>
              <a:t>G.hn home networking over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indoor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phone, power,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and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coax wires &gt;2 </a:t>
            </a:r>
            <a:r>
              <a:rPr lang="en-US" sz="2000" b="1" dirty="0" err="1">
                <a:solidFill>
                  <a:schemeClr val="bg1"/>
                </a:solidFill>
                <a:latin typeface="Lato Regular"/>
              </a:rPr>
              <a:t>Gbps</a:t>
            </a:r>
            <a:endParaRPr lang="en-US" sz="2000" b="1" dirty="0">
              <a:solidFill>
                <a:schemeClr val="bg1"/>
              </a:solidFill>
              <a:latin typeface="Lato Regular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073" y="1540041"/>
            <a:ext cx="1666921" cy="1368133"/>
          </a:xfrm>
          <a:prstGeom prst="rect">
            <a:avLst/>
          </a:prstGeom>
        </p:spPr>
      </p:pic>
      <p:sp>
        <p:nvSpPr>
          <p:cNvPr id="28" name="Freeform 118"/>
          <p:cNvSpPr>
            <a:spLocks noChangeArrowheads="1"/>
          </p:cNvSpPr>
          <p:nvPr/>
        </p:nvSpPr>
        <p:spPr bwMode="auto">
          <a:xfrm>
            <a:off x="8959047" y="1437252"/>
            <a:ext cx="2902398" cy="1028498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Regular"/>
              </a:rPr>
              <a:t>Visible Light </a:t>
            </a:r>
            <a:endParaRPr lang="en-US" sz="2000" b="1" dirty="0" smtClean="0">
              <a:solidFill>
                <a:schemeClr val="bg1"/>
              </a:solidFill>
              <a:latin typeface="Lato Regular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Communication </a:t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for 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home networking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348" y="3504551"/>
            <a:ext cx="1400370" cy="1171739"/>
          </a:xfrm>
          <a:prstGeom prst="rect">
            <a:avLst/>
          </a:prstGeom>
        </p:spPr>
      </p:pic>
      <p:sp>
        <p:nvSpPr>
          <p:cNvPr id="31" name="Freeform 118"/>
          <p:cNvSpPr>
            <a:spLocks noChangeArrowheads="1"/>
          </p:cNvSpPr>
          <p:nvPr/>
        </p:nvSpPr>
        <p:spPr bwMode="auto">
          <a:xfrm>
            <a:off x="8959047" y="3504550"/>
            <a:ext cx="2902398" cy="1171739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0927" tIns="30463" rIns="60927" bIns="30463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Powerline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communication </a:t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bg1"/>
                </a:solidFill>
                <a:latin typeface="Lato Regular"/>
              </a:rPr>
              <a:t>(</a:t>
            </a:r>
            <a:r>
              <a:rPr lang="en-US" sz="2000" b="1" dirty="0">
                <a:solidFill>
                  <a:schemeClr val="bg1"/>
                </a:solidFill>
                <a:latin typeface="Lato Regular"/>
              </a:rPr>
              <a:t>PLC)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293" y="5672666"/>
            <a:ext cx="774680" cy="74842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27" y="1685114"/>
            <a:ext cx="1924446" cy="53277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578" y="2871244"/>
            <a:ext cx="951315" cy="54782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8229" y="4753168"/>
            <a:ext cx="1559475" cy="3202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549" y="4325734"/>
            <a:ext cx="1153713" cy="8204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1363" y="5672666"/>
            <a:ext cx="1502122" cy="6245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8776" y="4325734"/>
            <a:ext cx="3558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Regular"/>
              </a:rPr>
              <a:t>Continue collaboration with</a:t>
            </a:r>
          </a:p>
        </p:txBody>
      </p:sp>
    </p:spTree>
    <p:extLst>
      <p:ext uri="{BB962C8B-B14F-4D97-AF65-F5344CB8AC3E}">
        <p14:creationId xmlns:p14="http://schemas.microsoft.com/office/powerpoint/2010/main" val="112793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CC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CC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F68931A6B455448096185B52C4590C" ma:contentTypeVersion="1" ma:contentTypeDescription="Create a new document." ma:contentTypeScope="" ma:versionID="04e0a202ef5c7530a6b5bae423887f1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FD3446-8281-4285-84B8-F1DE47777E38}"/>
</file>

<file path=customXml/itemProps2.xml><?xml version="1.0" encoding="utf-8"?>
<ds:datastoreItem xmlns:ds="http://schemas.openxmlformats.org/officeDocument/2006/customXml" ds:itemID="{814B5418-6BD6-4755-9A3C-FC0AE4AC65F7}"/>
</file>

<file path=customXml/itemProps3.xml><?xml version="1.0" encoding="utf-8"?>
<ds:datastoreItem xmlns:ds="http://schemas.openxmlformats.org/officeDocument/2006/customXml" ds:itemID="{BF9D17DB-9E5A-4010-9DEF-E9F6702E6E58}"/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1654</Words>
  <Application>Microsoft Office PowerPoint</Application>
  <PresentationFormat>Widescreen</PresentationFormat>
  <Paragraphs>274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50" baseType="lpstr">
      <vt:lpstr>Gill Sans</vt:lpstr>
      <vt:lpstr>Lato</vt:lpstr>
      <vt:lpstr>Lato Black</vt:lpstr>
      <vt:lpstr>Lato Light</vt:lpstr>
      <vt:lpstr>Lato Regular</vt:lpstr>
      <vt:lpstr>ＭＳ Ｐゴシック</vt:lpstr>
      <vt:lpstr>Open Sans Light</vt:lpstr>
      <vt:lpstr>宋体</vt:lpstr>
      <vt:lpstr>Univers</vt:lpstr>
      <vt:lpstr>ZapfDingbats BT</vt:lpstr>
      <vt:lpstr>Arial</vt:lpstr>
      <vt:lpstr>Calibri</vt:lpstr>
      <vt:lpstr>Calibri Light</vt:lpstr>
      <vt:lpstr>Century Gothic</vt:lpstr>
      <vt:lpstr>Times New Roman</vt:lpstr>
      <vt:lpstr>Verdana</vt:lpstr>
      <vt:lpstr>Wingdings</vt:lpstr>
      <vt:lpstr>Office Theme</vt:lpstr>
      <vt:lpstr>ITU-e</vt:lpstr>
      <vt:lpstr>1_ITU-e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Terms of Reference</vt:lpstr>
      <vt:lpstr>Lead Study Group Activities</vt:lpstr>
      <vt:lpstr>Highlights of achievements (WP1)</vt:lpstr>
      <vt:lpstr>Highlights of achievements (WP2)</vt:lpstr>
      <vt:lpstr>Highlights of achievements (WP3)</vt:lpstr>
      <vt:lpstr>Future Work (I)</vt:lpstr>
      <vt:lpstr>Future Work (II)</vt:lpstr>
      <vt:lpstr>Future Work (III)</vt:lpstr>
      <vt:lpstr>Conclusion</vt:lpstr>
      <vt:lpstr>PowerPoint Presentation</vt:lpstr>
      <vt:lpstr>Management Team – 2/2</vt:lpstr>
      <vt:lpstr>Meetings</vt:lpstr>
      <vt:lpstr>Study Group Structure</vt:lpstr>
      <vt:lpstr>Questions under SG15</vt:lpstr>
      <vt:lpstr>Statistics (I)</vt:lpstr>
      <vt:lpstr>Statistics (II)</vt:lpstr>
      <vt:lpstr>Thank you!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Meshkurti, Ana Maria</dc:creator>
  <cp:lastModifiedBy>OTA, Hiroshi </cp:lastModifiedBy>
  <cp:revision>116</cp:revision>
  <dcterms:created xsi:type="dcterms:W3CDTF">2016-10-03T13:51:04Z</dcterms:created>
  <dcterms:modified xsi:type="dcterms:W3CDTF">2016-10-18T12:21:26Z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0x01010057F68931A6B455448096185B52C4590C</vt:lpwstr>
  </property>
</Properties>
</file>