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  <p:sldMasterId id="2147483713" r:id="rId6"/>
    <p:sldMasterId id="2147483720" r:id="rId7"/>
  </p:sldMasterIdLst>
  <p:notesMasterIdLst>
    <p:notesMasterId r:id="rId19"/>
  </p:notesMasterIdLst>
  <p:handoutMasterIdLst>
    <p:handoutMasterId r:id="rId20"/>
  </p:handoutMasterIdLst>
  <p:sldIdLst>
    <p:sldId id="2763" r:id="rId8"/>
    <p:sldId id="2717" r:id="rId9"/>
    <p:sldId id="2776" r:id="rId10"/>
    <p:sldId id="2774" r:id="rId11"/>
    <p:sldId id="2772" r:id="rId12"/>
    <p:sldId id="2767" r:id="rId13"/>
    <p:sldId id="2766" r:id="rId14"/>
    <p:sldId id="2768" r:id="rId15"/>
    <p:sldId id="2771" r:id="rId16"/>
    <p:sldId id="2775" r:id="rId17"/>
    <p:sldId id="269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pos="415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  <p15:guide id="4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6D248DD-40FE-0D53-AD16-359BEF5931A4}" name="Adolph, Martin" initials="AM" userId="S::martin.adolph@itu.int::d1651d4b-e1f8-4212-a3cd-b6a04736cf0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3"/>
    <a:srgbClr val="F4B083"/>
    <a:srgbClr val="00CD00"/>
    <a:srgbClr val="1E83C7"/>
    <a:srgbClr val="F7F7F7"/>
    <a:srgbClr val="00A3E0"/>
    <a:srgbClr val="FFFFFF"/>
    <a:srgbClr val="F2F2F2"/>
    <a:srgbClr val="009CD6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662" y="114"/>
      </p:cViewPr>
      <p:guideLst>
        <p:guide orient="horz" pos="777"/>
        <p:guide pos="415"/>
        <p:guide orient="horz" pos="2251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ris Rojas, Erika Beatriz" userId="767ccbf3-039b-4e13-b015-2d3b8da42877" providerId="ADAL" clId="{992AC631-FE40-40F8-9B71-1F8FF91CC210}"/>
    <pc:docChg chg="modSld">
      <pc:chgData name="Yoris Rojas, Erika Beatriz" userId="767ccbf3-039b-4e13-b015-2d3b8da42877" providerId="ADAL" clId="{992AC631-FE40-40F8-9B71-1F8FF91CC210}" dt="2022-02-24T15:00:37.591" v="25" actId="1076"/>
      <pc:docMkLst>
        <pc:docMk/>
      </pc:docMkLst>
      <pc:sldChg chg="modSp mod">
        <pc:chgData name="Yoris Rojas, Erika Beatriz" userId="767ccbf3-039b-4e13-b015-2d3b8da42877" providerId="ADAL" clId="{992AC631-FE40-40F8-9B71-1F8FF91CC210}" dt="2022-02-24T15:00:37.591" v="25" actId="1076"/>
        <pc:sldMkLst>
          <pc:docMk/>
          <pc:sldMk cId="1871144532" sldId="2763"/>
        </pc:sldMkLst>
        <pc:spChg chg="mod">
          <ac:chgData name="Yoris Rojas, Erika Beatriz" userId="767ccbf3-039b-4e13-b015-2d3b8da42877" providerId="ADAL" clId="{992AC631-FE40-40F8-9B71-1F8FF91CC210}" dt="2022-02-24T15:00:37.591" v="25" actId="1076"/>
          <ac:spMkLst>
            <pc:docMk/>
            <pc:sldMk cId="1871144532" sldId="2763"/>
            <ac:spMk id="15" creationId="{63ADF350-7456-BC46-8DC9-389E8E6A9FA6}"/>
          </ac:spMkLst>
        </pc:spChg>
        <pc:spChg chg="mod">
          <ac:chgData name="Yoris Rojas, Erika Beatriz" userId="767ccbf3-039b-4e13-b015-2d3b8da42877" providerId="ADAL" clId="{992AC631-FE40-40F8-9B71-1F8FF91CC210}" dt="2022-02-24T15:00:37.591" v="25" actId="1076"/>
          <ac:spMkLst>
            <pc:docMk/>
            <pc:sldMk cId="1871144532" sldId="2763"/>
            <ac:spMk id="16" creationId="{C996D18D-38E2-D342-833A-DB52172556AF}"/>
          </ac:spMkLst>
        </pc:spChg>
        <pc:spChg chg="mod">
          <ac:chgData name="Yoris Rojas, Erika Beatriz" userId="767ccbf3-039b-4e13-b015-2d3b8da42877" providerId="ADAL" clId="{992AC631-FE40-40F8-9B71-1F8FF91CC210}" dt="2022-02-24T15:00:37.591" v="25" actId="1076"/>
          <ac:spMkLst>
            <pc:docMk/>
            <pc:sldMk cId="1871144532" sldId="2763"/>
            <ac:spMk id="19" creationId="{74A6321C-3412-A44E-9217-BB9E0AA86864}"/>
          </ac:spMkLst>
        </pc:spChg>
      </pc:sldChg>
      <pc:sldChg chg="modSp mod">
        <pc:chgData name="Yoris Rojas, Erika Beatriz" userId="767ccbf3-039b-4e13-b015-2d3b8da42877" providerId="ADAL" clId="{992AC631-FE40-40F8-9B71-1F8FF91CC210}" dt="2022-02-24T14:19:05.641" v="1" actId="20577"/>
        <pc:sldMkLst>
          <pc:docMk/>
          <pc:sldMk cId="3944243467" sldId="2766"/>
        </pc:sldMkLst>
        <pc:spChg chg="mod">
          <ac:chgData name="Yoris Rojas, Erika Beatriz" userId="767ccbf3-039b-4e13-b015-2d3b8da42877" providerId="ADAL" clId="{992AC631-FE40-40F8-9B71-1F8FF91CC210}" dt="2022-02-24T14:19:05.641" v="1" actId="20577"/>
          <ac:spMkLst>
            <pc:docMk/>
            <pc:sldMk cId="3944243467" sldId="2766"/>
            <ac:spMk id="9" creationId="{CCFF9673-F79E-4384-9825-3591ADA656DD}"/>
          </ac:spMkLst>
        </pc:spChg>
      </pc:sldChg>
    </pc:docChg>
  </pc:docChgLst>
  <pc:docChgLst>
    <pc:chgData name="Aye, May Thi" userId="91476b3e-ff80-4373-af82-495022abae2e" providerId="ADAL" clId="{D2574C73-B3A6-4DE0-A81D-272C9D811825}"/>
    <pc:docChg chg="custSel modSld">
      <pc:chgData name="Aye, May Thi" userId="91476b3e-ff80-4373-af82-495022abae2e" providerId="ADAL" clId="{D2574C73-B3A6-4DE0-A81D-272C9D811825}" dt="2022-02-22T08:22:47.494" v="1" actId="478"/>
      <pc:docMkLst>
        <pc:docMk/>
      </pc:docMkLst>
      <pc:sldChg chg="delSp mod delAnim">
        <pc:chgData name="Aye, May Thi" userId="91476b3e-ff80-4373-af82-495022abae2e" providerId="ADAL" clId="{D2574C73-B3A6-4DE0-A81D-272C9D811825}" dt="2022-02-22T08:22:47.494" v="1" actId="478"/>
        <pc:sldMkLst>
          <pc:docMk/>
          <pc:sldMk cId="506269559" sldId="2696"/>
        </pc:sldMkLst>
        <pc:spChg chg="del">
          <ac:chgData name="Aye, May Thi" userId="91476b3e-ff80-4373-af82-495022abae2e" providerId="ADAL" clId="{D2574C73-B3A6-4DE0-A81D-272C9D811825}" dt="2022-02-22T08:22:45.808" v="0" actId="478"/>
          <ac:spMkLst>
            <pc:docMk/>
            <pc:sldMk cId="506269559" sldId="2696"/>
            <ac:spMk id="7" creationId="{D43D126E-E7AB-B94B-BD02-0EDE6D5891AB}"/>
          </ac:spMkLst>
        </pc:spChg>
        <pc:picChg chg="del">
          <ac:chgData name="Aye, May Thi" userId="91476b3e-ff80-4373-af82-495022abae2e" providerId="ADAL" clId="{D2574C73-B3A6-4DE0-A81D-272C9D811825}" dt="2022-02-22T08:22:47.494" v="1" actId="478"/>
          <ac:picMkLst>
            <pc:docMk/>
            <pc:sldMk cId="506269559" sldId="2696"/>
            <ac:picMk id="6" creationId="{1F1BECEE-ABF5-4B4D-B1ED-5525DB245C1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92EA-4FB5-417A-96F6-B3058A54A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479-0008-4BFD-BE18-7442B16913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14D-3A05-4B20-822E-8261653B33D2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D4BE7-9FD8-4D10-87DD-2B2BC23B46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342B2-B657-4BF5-B0C4-8D3FD650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079B-D1F0-49DB-8DFB-E06CD09E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8D2-43B4-45EB-8E80-36DCF9CD046D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591F-50F3-4C40-9DA2-D793276C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92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*28 Least Developed Countries (LDCs) represented in SG meetings in the Study Period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16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margin-Content with Caption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8691" y="1959151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0F6D26-4165-4298-B9DF-69A0CA57C65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018432" y="1959150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D336FC-6E45-4A2D-A5AB-BE24E693E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91" y="1265849"/>
            <a:ext cx="9051731" cy="502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B37B9-0614-41D6-8AFE-EB91B451A9F5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FE8CDBB-5A4D-4444-85CC-7578EF050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71817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57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160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7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957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86411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image-L (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94302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64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4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60144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44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2780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Footer (white bg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622E0-A137-429D-BE75-779E322CE694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08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41AD-3AD5-4F67-A775-821CB3080BD2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2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lue bg) ">
    <p:bg>
      <p:bgPr>
        <a:solidFill>
          <a:srgbClr val="009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0C4E-2699-4875-A1A1-D48FAD3E32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209" y="1708146"/>
            <a:ext cx="8586483" cy="8245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C9C4F3D-DA29-4A61-8DF0-B7C2509CF7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209" y="309023"/>
            <a:ext cx="4531421" cy="317500"/>
          </a:xfrm>
        </p:spPr>
        <p:txBody>
          <a:bodyPr/>
          <a:lstStyle>
            <a:lvl1pPr algn="l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 | Section name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B3B6150-4BAF-46BD-B2C3-48BD62516F63}"/>
              </a:ext>
            </a:extLst>
          </p:cNvPr>
          <p:cNvCxnSpPr/>
          <p:nvPr userDrawn="1"/>
        </p:nvCxnSpPr>
        <p:spPr>
          <a:xfrm>
            <a:off x="391209" y="280669"/>
            <a:ext cx="0" cy="3742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790040C-84F8-4B8F-ABEA-564A0EF9447A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85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 you Slide">
    <p:bg>
      <p:bgPr>
        <a:solidFill>
          <a:srgbClr val="009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F35E03-ED1F-4BA6-A9DB-BAA193266DF0}"/>
              </a:ext>
            </a:extLst>
          </p:cNvPr>
          <p:cNvSpPr txBox="1"/>
          <p:nvPr userDrawn="1"/>
        </p:nvSpPr>
        <p:spPr>
          <a:xfrm>
            <a:off x="3457462" y="2905780"/>
            <a:ext cx="524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BEDD7-9550-46FC-AAD4-3BCDC60161D9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7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8999926" cy="4067251"/>
          </a:xfrm>
        </p:spPr>
        <p:txBody>
          <a:bodyPr numCol="2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Aenean </a:t>
            </a:r>
            <a:r>
              <a:rPr lang="en-US" err="1"/>
              <a:t>commodo</a:t>
            </a:r>
            <a:r>
              <a:rPr lang="en-US"/>
              <a:t> ligula </a:t>
            </a:r>
            <a:r>
              <a:rPr lang="en-US" err="1"/>
              <a:t>eget</a:t>
            </a:r>
            <a:r>
              <a:rPr lang="en-US"/>
              <a:t> dolor. Aenean </a:t>
            </a:r>
            <a:r>
              <a:rPr lang="en-US" err="1"/>
              <a:t>massa</a:t>
            </a:r>
            <a:r>
              <a:rPr lang="en-US"/>
              <a:t>. 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 Donec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, </a:t>
            </a:r>
            <a:r>
              <a:rPr lang="en-US" err="1"/>
              <a:t>ultricies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,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, </a:t>
            </a:r>
            <a:r>
              <a:rPr lang="en-US" err="1"/>
              <a:t>pretium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, sem. </a:t>
            </a:r>
          </a:p>
          <a:p>
            <a:pPr lvl="0"/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. Donec </a:t>
            </a:r>
            <a:r>
              <a:rPr lang="en-US" err="1"/>
              <a:t>pede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, </a:t>
            </a:r>
            <a:r>
              <a:rPr lang="en-US" err="1"/>
              <a:t>fringilla</a:t>
            </a:r>
            <a:r>
              <a:rPr lang="en-US"/>
              <a:t> vel,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.</a:t>
            </a:r>
          </a:p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/>
            </a:pPr>
            <a:r>
              <a:rPr lang="en-US"/>
              <a:t>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 Donec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, </a:t>
            </a:r>
            <a:r>
              <a:rPr lang="en-US" err="1"/>
              <a:t>ultricies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,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, </a:t>
            </a:r>
            <a:r>
              <a:rPr lang="en-US" err="1"/>
              <a:t>pretium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, sem.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506702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6297178" cy="4067251"/>
          </a:xfrm>
        </p:spPr>
        <p:txBody>
          <a:bodyPr numCol="1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Aenean </a:t>
            </a:r>
            <a:r>
              <a:rPr lang="en-US" err="1"/>
              <a:t>commodo</a:t>
            </a:r>
            <a:r>
              <a:rPr lang="en-US"/>
              <a:t> ligula </a:t>
            </a:r>
            <a:r>
              <a:rPr lang="en-US" err="1"/>
              <a:t>eget</a:t>
            </a:r>
            <a:r>
              <a:rPr lang="en-US"/>
              <a:t> dolor. Aenean </a:t>
            </a:r>
            <a:r>
              <a:rPr lang="en-US" err="1"/>
              <a:t>massa</a:t>
            </a:r>
            <a:r>
              <a:rPr lang="en-US"/>
              <a:t>. 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 Donec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, </a:t>
            </a:r>
            <a:r>
              <a:rPr lang="en-US" err="1"/>
              <a:t>ultricies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,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, </a:t>
            </a:r>
            <a:r>
              <a:rPr lang="en-US" err="1"/>
              <a:t>pretium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, sem.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56407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aligned right +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6" name="Shape 610" hidden="1">
            <a:extLst>
              <a:ext uri="{FF2B5EF4-FFF2-40B4-BE49-F238E27FC236}">
                <a16:creationId xmlns:a16="http://schemas.microsoft.com/office/drawing/2014/main" id="{C5B068B2-AEB9-41E6-AB3C-EA87FFB0FE76}"/>
              </a:ext>
            </a:extLst>
          </p:cNvPr>
          <p:cNvSpPr/>
          <p:nvPr userDrawn="1"/>
        </p:nvSpPr>
        <p:spPr>
          <a:xfrm>
            <a:off x="510238" y="2132869"/>
            <a:ext cx="6303518" cy="31032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buSzPct val="25000"/>
            </a:pPr>
            <a:r>
              <a:rPr lang="en-GB" sz="280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lang="en-GB" sz="2800" b="1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lang="en-GB" sz="280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A4620858-2872-44F6-B072-7E678A260322}"/>
              </a:ext>
            </a:extLst>
          </p:cNvPr>
          <p:cNvSpPr txBox="1">
            <a:spLocks/>
          </p:cNvSpPr>
          <p:nvPr userDrawn="1"/>
        </p:nvSpPr>
        <p:spPr>
          <a:xfrm>
            <a:off x="7295839" y="2132869"/>
            <a:ext cx="4663323" cy="4303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endParaRPr lang="en-US" i="1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0E510D-A28B-40D0-90A9-897A15E93F85}"/>
              </a:ext>
            </a:extLst>
          </p:cNvPr>
          <p:cNvCxnSpPr>
            <a:cxnSpLocks/>
          </p:cNvCxnSpPr>
          <p:nvPr userDrawn="1"/>
        </p:nvCxnSpPr>
        <p:spPr>
          <a:xfrm>
            <a:off x="7069545" y="2248302"/>
            <a:ext cx="0" cy="3133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85EC5-B7E9-4FBB-A4AE-A260C8DCB0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238" y="2133600"/>
            <a:ext cx="6297612" cy="3079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  <a:p>
            <a:pPr lvl="0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FC6EC8-B366-4C1C-9E18-04E70FF727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6150" y="2133600"/>
            <a:ext cx="4683125" cy="38560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Multiple RBM workshops for</a:t>
            </a:r>
            <a:b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all HQ-based teams and Regional Offices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Project Management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Communication for Development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Procurement training</a:t>
            </a:r>
            <a:endParaRPr lang="en-US" i="1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Tit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A0DE-A965-4E02-8A8B-981E2FDE5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87" y="1994663"/>
            <a:ext cx="4860830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0F59-7539-405E-B005-C5C92782E9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8687" y="2490758"/>
            <a:ext cx="4860830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AE6D208-1F00-412A-86E9-1A7081F56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92510" y="1994663"/>
            <a:ext cx="4751106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8B83478-806A-4C07-A7A7-0CDF7E621EB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892510" y="2490758"/>
            <a:ext cx="4751106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A48B77-BCF1-4349-8EF0-B33A178937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87" y="1238515"/>
            <a:ext cx="9914929" cy="6359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054A-3251-41A6-8BA5-67C64EF3E610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1AD81-2712-4CFB-B585-60CDC561D6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80388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ig quote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336800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Aenean </a:t>
            </a:r>
            <a:r>
              <a:rPr lang="en-US" err="1"/>
              <a:t>commodo</a:t>
            </a:r>
            <a:r>
              <a:rPr lang="en-US"/>
              <a:t> ligula </a:t>
            </a:r>
            <a:r>
              <a:rPr lang="en-US" err="1"/>
              <a:t>eget</a:t>
            </a:r>
            <a:r>
              <a:rPr lang="en-US"/>
              <a:t> dolor. Aenean </a:t>
            </a:r>
            <a:r>
              <a:rPr lang="en-US" err="1"/>
              <a:t>massa</a:t>
            </a:r>
            <a:r>
              <a:rPr lang="en-US"/>
              <a:t>. 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87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658534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/>
              <a:t>“Lorem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Aenean </a:t>
            </a:r>
            <a:r>
              <a:rPr lang="en-US" err="1"/>
              <a:t>commodo</a:t>
            </a:r>
            <a:r>
              <a:rPr lang="en-US"/>
              <a:t> ligula </a:t>
            </a:r>
            <a:r>
              <a:rPr lang="en-US" err="1"/>
              <a:t>eget</a:t>
            </a:r>
            <a:r>
              <a:rPr lang="en-US"/>
              <a:t> dolor. Aenean </a:t>
            </a:r>
            <a:r>
              <a:rPr lang="en-US" err="1"/>
              <a:t>massa</a:t>
            </a:r>
            <a:r>
              <a:rPr lang="en-US"/>
              <a:t>. 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mus.”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0DB947-B9BF-4F5D-BCB3-A4E551A7C9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73700" y="1215232"/>
            <a:ext cx="1244600" cy="12446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>
              <a:defRPr sz="1400" b="0"/>
            </a:lvl1pPr>
          </a:lstStyle>
          <a:p>
            <a:r>
              <a:rPr lang="en-US"/>
              <a:t>Insert</a:t>
            </a:r>
            <a:br>
              <a:rPr lang="en-US"/>
            </a:br>
            <a:r>
              <a:rPr lang="en-US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6831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A0814-23D2-DD4C-8E7A-FBCC4ACA6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751F3-BF1A-914F-9142-47270D124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E7AD9-1E19-A644-A651-3102AAB6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B82E-72C7-F04B-BDC6-BE78BCEF3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79DD6-C215-0041-9DBE-45913046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1405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390F-C787-224B-8068-43031765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07DD0-1CD2-9E49-8556-F167E77D4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E2D40-276B-BD4A-B0D2-38CE4874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4639D-946D-254A-B617-5865647A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41C23-19E4-F74B-9CA5-0F5E7DDC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91194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CDD2-40D1-0F42-860A-1E9CA92D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1EC28-74F8-7444-9C06-EFD8EB925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0533E-E376-124F-B4AF-E87B7CFA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B7937-38FF-3741-B5C0-5980542B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88AC1-E896-5F49-87D1-8467E102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98677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17A0-636F-944D-90F4-73CE563D3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03C6E-4340-6C48-8B08-B0308C400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7AADE-C4E0-BA4A-B47A-2A09526A4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017C0-C16F-7C47-900F-EAAB39CAE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61A76-188A-A14D-B672-6E6D54BE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203FD-AAAB-D64E-8194-61E7D5BD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3425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8EE82-9E1F-884F-8DAC-8AC94893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0D89E-B687-A94E-B072-D2C30955C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F45A0-2F3E-F741-A8F7-A8BFCD2AF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CEA39-7C79-954D-9657-FDD1AAE52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AB9C2-7386-264B-9CEC-DC57DCD12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C22227-F2CD-6945-9377-474EE4EB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529399-7616-7E4B-BFA7-FD2409C2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CF76A-42AD-8148-9F61-D58B7B0C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26027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71D9F-BE5C-BC4C-A978-1C335F5A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848A99-C0AE-F84D-ADE4-37F7B5F0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D6636-23B0-2740-98BA-DF0557A7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DAC61-4CEC-3B43-9A8E-78A88681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5814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055DD-853E-E144-A1DB-8CBD988D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1C9B87-133D-054B-9608-718E8309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14B0C-BC10-374B-BB53-DF458898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26686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8941-9137-0845-A365-B74B6C79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4544A-BB71-614D-8C23-574CDF9B0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E8EC8-9713-2244-8A2D-39D5DB1F1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C5EC6-7294-F04B-94CF-1722802A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DED4A-0010-334E-983F-797CE5ED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1D267-5600-1343-B9BA-B14EC9D7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3915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8E5A-AB76-4634-8AD9-64C991C6FC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1372" y="2040524"/>
            <a:ext cx="4393315" cy="4125355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8F227-A22B-432C-84DE-6E0A3BE38D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0255" y="2040523"/>
            <a:ext cx="4393316" cy="4126191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46557F-F9B0-433A-9FC1-56C38B19D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373" y="1251017"/>
            <a:ext cx="9132198" cy="565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57FF2-E1F2-41A6-A3CB-3DE59785DD4D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8A78C8E-6713-4582-84CE-8C8A0FE572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513749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9207-6F1E-AC48-8E38-3C25E8D6D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80825-BAD4-584E-9E05-F54D87227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E575F-1EEE-1D4C-9E22-E07674D1E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6EC7C-084D-5243-82CF-29B4B4607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91C6-AC87-F045-9DBE-496B309C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4A9C2-4A7B-5F41-9392-A081E48F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705394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2DAE2-B067-9E48-BD2C-6A3931A9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8AF88-BF77-4447-BB8E-04F34D328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CF7BE-5C26-AD4F-B9FA-E16F31309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D6F4D-171F-CB40-BD62-38AC1519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33CB4-EB41-3047-87A8-328C7581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74073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05D29F-0862-374E-B794-5610DB2FC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4C9E1-121D-1E43-B6A7-96A82B347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21E39-2255-614D-995D-EA13429B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3533-C3F1-D040-A24E-62A60E79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06BC2-9FEA-5F41-957A-2D4BBF81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1693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7226" y="1975104"/>
            <a:ext cx="6256106" cy="4210543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01D386-9240-4F38-9F1C-4325351B0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225" y="1261501"/>
            <a:ext cx="7177821" cy="5421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B0268-1877-4B50-85FE-85F64126C828}"/>
              </a:ext>
            </a:extLst>
          </p:cNvPr>
          <p:cNvCxnSpPr/>
          <p:nvPr userDrawn="1"/>
        </p:nvCxnSpPr>
        <p:spPr>
          <a:xfrm>
            <a:off x="607468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16C6763-4EEE-47FB-A7AD-A329AC038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468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4434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A3B-CF71-48AC-B4B0-550E5EC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83" y="1234865"/>
            <a:ext cx="10313024" cy="635902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33313" y="1927476"/>
            <a:ext cx="10700345" cy="4218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8B0405-4014-43E6-B303-902A4F998E13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69F8470-F06D-4D52-9A69-30EBD8DA6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13910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557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500046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0046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93546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52770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173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46823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823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6173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25500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457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57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73533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5337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2536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02635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373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98862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62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92362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8231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8F7375-39F8-8B47-9ABE-2214A6CC1046}"/>
              </a:ext>
            </a:extLst>
          </p:cNvPr>
          <p:cNvSpPr txBox="1"/>
          <p:nvPr userDrawn="1"/>
        </p:nvSpPr>
        <p:spPr>
          <a:xfrm>
            <a:off x="9328703" y="6333605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err="1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  <a:r>
              <a:rPr lang="en-US" sz="1400" spc="50" baseline="0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/wtsa2020</a:t>
            </a:r>
          </a:p>
        </p:txBody>
      </p:sp>
    </p:spTree>
    <p:extLst>
      <p:ext uri="{BB962C8B-B14F-4D97-AF65-F5344CB8AC3E}">
        <p14:creationId xmlns:p14="http://schemas.microsoft.com/office/powerpoint/2010/main" val="345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2" r:id="rId3"/>
    <p:sldLayoutId id="2147483675" r:id="rId4"/>
    <p:sldLayoutId id="2147483676" r:id="rId5"/>
    <p:sldLayoutId id="2147483674" r:id="rId6"/>
    <p:sldLayoutId id="2147483672" r:id="rId7"/>
    <p:sldLayoutId id="2147483657" r:id="rId8"/>
    <p:sldLayoutId id="2147483717" r:id="rId9"/>
    <p:sldLayoutId id="2147483718" r:id="rId10"/>
    <p:sldLayoutId id="2147483719" r:id="rId11"/>
    <p:sldLayoutId id="2147483670" r:id="rId12"/>
    <p:sldLayoutId id="2147483660" r:id="rId13"/>
    <p:sldLayoutId id="2147483687" r:id="rId14"/>
    <p:sldLayoutId id="2147483679" r:id="rId15"/>
    <p:sldLayoutId id="2147483707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ts val="22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F862D8-D3B2-7C4F-A824-D4DA572B90F5}"/>
              </a:ext>
            </a:extLst>
          </p:cNvPr>
          <p:cNvSpPr txBox="1"/>
          <p:nvPr userDrawn="1"/>
        </p:nvSpPr>
        <p:spPr>
          <a:xfrm>
            <a:off x="9328703" y="6333605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err="1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  <a:r>
              <a:rPr lang="en-US" sz="1400" spc="50" baseline="0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/wtsa2020</a:t>
            </a:r>
          </a:p>
        </p:txBody>
      </p:sp>
    </p:spTree>
    <p:extLst>
      <p:ext uri="{BB962C8B-B14F-4D97-AF65-F5344CB8AC3E}">
        <p14:creationId xmlns:p14="http://schemas.microsoft.com/office/powerpoint/2010/main" val="14970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313" y="2209801"/>
            <a:ext cx="8559373" cy="3793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i="1">
                <a:latin typeface="Georgia" panose="02040502050405020303" pitchFamily="18" charset="0"/>
              </a:rPr>
              <a:t>We grew up with the internet. </a:t>
            </a:r>
            <a:br>
              <a:rPr lang="en-US" sz="2800" i="1">
                <a:latin typeface="Georgia" panose="02040502050405020303" pitchFamily="18" charset="0"/>
              </a:rPr>
            </a:br>
            <a:r>
              <a:rPr lang="en-US" sz="2800" i="1">
                <a:latin typeface="Georgia" panose="02040502050405020303" pitchFamily="18" charset="0"/>
              </a:rPr>
              <a:t>I mean, the internet has always been here with us. The grown-ups are like ‘Wow the internet appeared’, while it is perfectly normal for us.”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A9D456-A8ED-B843-B58B-E432E0CB7DB7}"/>
              </a:ext>
            </a:extLst>
          </p:cNvPr>
          <p:cNvSpPr txBox="1"/>
          <p:nvPr userDrawn="1"/>
        </p:nvSpPr>
        <p:spPr>
          <a:xfrm>
            <a:off x="9328703" y="6333605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err="1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  <a:r>
              <a:rPr lang="en-US" sz="1400" spc="50" baseline="0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/wtsa2020</a:t>
            </a:r>
          </a:p>
        </p:txBody>
      </p:sp>
    </p:spTree>
    <p:extLst>
      <p:ext uri="{BB962C8B-B14F-4D97-AF65-F5344CB8AC3E}">
        <p14:creationId xmlns:p14="http://schemas.microsoft.com/office/powerpoint/2010/main" val="1576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0" algn="ctr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Tx/>
        <a:buNone/>
        <a:defRPr sz="3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630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950D9-416B-1949-9269-450AE424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BCF12-A850-344F-8E61-B262E8513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6507C-FDB3-C548-80CD-93CDFEE5C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38BF-9021-6940-B7D0-C747D937AFF5}" type="datetimeFigureOut">
              <a:rPr lang="en-IT" smtClean="0"/>
              <a:t>02/24/2022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A6493-C03E-C945-A937-5C997D881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C01CB-2D5A-084A-9BD5-3C9CCBF889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3375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9E6E2067-F911-454D-B8E3-D1C81BD499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57"/>
          <a:stretch/>
        </p:blipFill>
        <p:spPr>
          <a:xfrm>
            <a:off x="-4519379" y="-2139436"/>
            <a:ext cx="10230535" cy="11425797"/>
          </a:xfrm>
          <a:prstGeom prst="rect">
            <a:avLst/>
          </a:prstGeom>
        </p:spPr>
      </p:pic>
      <p:pic>
        <p:nvPicPr>
          <p:cNvPr id="14" name="Picture 13" descr="Text&#10;&#10;Description automatically generated with medium confidence">
            <a:extLst>
              <a:ext uri="{FF2B5EF4-FFF2-40B4-BE49-F238E27FC236}">
                <a16:creationId xmlns:a16="http://schemas.microsoft.com/office/drawing/2014/main" id="{E4B66A99-3147-D849-9DCE-8C01BF6D9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226" y="-4314810"/>
            <a:ext cx="5735782" cy="20078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3ADF350-7456-BC46-8DC9-389E8E6A9FA6}"/>
              </a:ext>
            </a:extLst>
          </p:cNvPr>
          <p:cNvSpPr txBox="1"/>
          <p:nvPr/>
        </p:nvSpPr>
        <p:spPr>
          <a:xfrm>
            <a:off x="6139796" y="3972984"/>
            <a:ext cx="476157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en-GB" sz="2800" b="1" i="0" u="none" strike="noStrike" kern="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ITU-T Study Group 12 highlights</a:t>
            </a:r>
            <a:r>
              <a:rPr lang="en-GB" sz="2800" b="1" kern="200" dirty="0">
                <a:latin typeface="Arial"/>
                <a:cs typeface="Arial"/>
              </a:rPr>
              <a:t> SP2017-2020​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96D18D-38E2-D342-833A-DB52172556AF}"/>
              </a:ext>
            </a:extLst>
          </p:cNvPr>
          <p:cNvSpPr txBox="1"/>
          <p:nvPr/>
        </p:nvSpPr>
        <p:spPr>
          <a:xfrm>
            <a:off x="6162026" y="5041560"/>
            <a:ext cx="6049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Kwame BAAH-ACHEAMFUOR </a:t>
            </a:r>
            <a:br>
              <a:rPr kumimoji="0" lang="en-GB" sz="2200" b="0" i="0" u="none" strike="noStrike" kern="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2200" b="0" i="0" u="none" strike="noStrike" kern="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SG12 </a:t>
            </a:r>
            <a:r>
              <a:rPr lang="en-GB" sz="2200" kern="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n-GB" sz="2200" b="0" i="0" u="none" strike="noStrike" kern="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hairman</a:t>
            </a:r>
            <a:endParaRPr kumimoji="0" lang="en-GB" sz="2200" b="0" i="0" u="none" strike="noStrike" kern="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14C061-F145-094E-9E1F-840FD978134B}"/>
              </a:ext>
            </a:extLst>
          </p:cNvPr>
          <p:cNvCxnSpPr>
            <a:cxnSpLocks/>
          </p:cNvCxnSpPr>
          <p:nvPr/>
        </p:nvCxnSpPr>
        <p:spPr>
          <a:xfrm>
            <a:off x="6256890" y="3543958"/>
            <a:ext cx="44756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9">
            <a:extLst>
              <a:ext uri="{FF2B5EF4-FFF2-40B4-BE49-F238E27FC236}">
                <a16:creationId xmlns:a16="http://schemas.microsoft.com/office/drawing/2014/main" id="{74A6321C-3412-A44E-9217-BB9E0AA86864}"/>
              </a:ext>
            </a:extLst>
          </p:cNvPr>
          <p:cNvSpPr txBox="1">
            <a:spLocks/>
          </p:cNvSpPr>
          <p:nvPr/>
        </p:nvSpPr>
        <p:spPr>
          <a:xfrm>
            <a:off x="6176176" y="5872495"/>
            <a:ext cx="4586648" cy="298021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March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2022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14946CD-A91B-3D4C-8F2C-152516B078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37" y="458517"/>
            <a:ext cx="3760677" cy="70100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CC191888-22E2-1144-9C40-FC40E1FC11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81" b="9774"/>
          <a:stretch/>
        </p:blipFill>
        <p:spPr>
          <a:xfrm>
            <a:off x="11227845" y="5872495"/>
            <a:ext cx="786325" cy="859281"/>
          </a:xfrm>
          <a:prstGeom prst="rect">
            <a:avLst/>
          </a:prstGeom>
        </p:spPr>
      </p:pic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ED01465F-F1C5-1B49-A12D-AF65474712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602" y="1115424"/>
            <a:ext cx="5983193" cy="20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4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IN-CAR COMMUNICATIONS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015149" y="1804265"/>
            <a:ext cx="10539542" cy="423149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>
                <a:latin typeface="Arial"/>
                <a:cs typeface="Arial"/>
              </a:rPr>
              <a:t>New in-car communication specification (ITU-T P.1150) </a:t>
            </a:r>
            <a:r>
              <a:rPr lang="en-GB" sz="2400" b="1">
                <a:latin typeface="Arial"/>
                <a:cs typeface="Arial"/>
              </a:rPr>
              <a:t>describes acoustics inside a vehicle to help everyone hear each other </a:t>
            </a:r>
            <a:r>
              <a:rPr lang="en-GB" sz="2400">
                <a:latin typeface="Arial"/>
                <a:cs typeface="Arial"/>
              </a:rPr>
              <a:t>– drivers can keep their eyes on the road </a:t>
            </a:r>
            <a:endParaRPr lang="en-GB" sz="24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b="1">
                <a:latin typeface="Arial"/>
                <a:cs typeface="Arial"/>
              </a:rPr>
              <a:t>UN Regulation references SG12 work on accident emergency call systems</a:t>
            </a:r>
            <a:r>
              <a:rPr lang="en-GB" sz="2400">
                <a:latin typeface="Arial"/>
                <a:cs typeface="Arial"/>
              </a:rPr>
              <a:t> (ITU-T P.1140)</a:t>
            </a:r>
            <a:endParaRPr lang="en-GB" sz="24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b="1">
                <a:latin typeface="Arial"/>
                <a:cs typeface="Arial"/>
              </a:rPr>
              <a:t>2 leading automotive suppliers </a:t>
            </a:r>
            <a:r>
              <a:rPr lang="en-GB" sz="2400">
                <a:latin typeface="Arial"/>
                <a:cs typeface="Arial"/>
              </a:rPr>
              <a:t>join as Associates and </a:t>
            </a:r>
            <a:r>
              <a:rPr lang="en-GB" sz="2400" b="1">
                <a:latin typeface="Arial"/>
                <a:cs typeface="Arial"/>
              </a:rPr>
              <a:t>1 leading car manufacturer</a:t>
            </a:r>
            <a:r>
              <a:rPr lang="en-GB" sz="2400">
                <a:latin typeface="Arial"/>
                <a:cs typeface="Arial"/>
              </a:rPr>
              <a:t> as Sector Member to participate in SG12</a:t>
            </a:r>
            <a:endParaRPr lang="en-US"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9102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37A3F054-836E-4D47-B479-3A0D680BE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238" y="1233488"/>
            <a:ext cx="4769024" cy="46559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7DC8ED-F221-054F-8C8F-B39B5F57725C}"/>
              </a:ext>
            </a:extLst>
          </p:cNvPr>
          <p:cNvSpPr txBox="1"/>
          <p:nvPr/>
        </p:nvSpPr>
        <p:spPr>
          <a:xfrm>
            <a:off x="13524614" y="4253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0626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5596501" y="489508"/>
            <a:ext cx="5754896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3C533FAD-52F0-49AB-A996-EC58612AED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1068130" y="1094327"/>
            <a:ext cx="3876165" cy="4237651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485E6E4-964C-43D6-9B88-291DB6380EE7}"/>
              </a:ext>
            </a:extLst>
          </p:cNvPr>
          <p:cNvSpPr txBox="1">
            <a:spLocks/>
          </p:cNvSpPr>
          <p:nvPr/>
        </p:nvSpPr>
        <p:spPr>
          <a:xfrm>
            <a:off x="5596502" y="2405894"/>
            <a:ext cx="5754896" cy="319746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28600">
              <a:lnSpc>
                <a:spcPct val="100000"/>
              </a:lnSpc>
            </a:pPr>
            <a:r>
              <a:rPr lang="en-US" sz="2400">
                <a:latin typeface="+mn-lt"/>
                <a:cs typeface="+mn-cs"/>
              </a:rPr>
              <a:t>Study period in numbers</a:t>
            </a:r>
          </a:p>
          <a:p>
            <a:pPr marL="742950" lvl="1" indent="-228600">
              <a:lnSpc>
                <a:spcPct val="100000"/>
              </a:lnSpc>
            </a:pPr>
            <a:r>
              <a:rPr lang="en-US" sz="2400">
                <a:latin typeface="+mn-lt"/>
                <a:cs typeface="+mn-cs"/>
              </a:rPr>
              <a:t>Selected achievements:</a:t>
            </a:r>
          </a:p>
          <a:p>
            <a:pPr marL="1200150" lvl="2" indent="-228600">
              <a:lnSpc>
                <a:spcPct val="100000"/>
              </a:lnSpc>
            </a:pPr>
            <a:r>
              <a:rPr lang="en-US" sz="2400">
                <a:latin typeface="+mn-lt"/>
                <a:cs typeface="+mn-cs"/>
              </a:rPr>
              <a:t>Service quality best practices</a:t>
            </a:r>
            <a:endParaRPr lang="en-US" sz="2400">
              <a:latin typeface="+mn-lt"/>
              <a:cs typeface="Arial"/>
            </a:endParaRPr>
          </a:p>
          <a:p>
            <a:pPr marL="1200150" lvl="2" indent="-228600">
              <a:lnSpc>
                <a:spcPct val="100000"/>
              </a:lnSpc>
            </a:pPr>
            <a:r>
              <a:rPr lang="en-US" sz="2400">
                <a:latin typeface="+mn-lt"/>
                <a:cs typeface="+mn-cs"/>
              </a:rPr>
              <a:t>Digital financial services </a:t>
            </a:r>
          </a:p>
          <a:p>
            <a:pPr marL="1200150" lvl="2" indent="-228600">
              <a:lnSpc>
                <a:spcPct val="100000"/>
              </a:lnSpc>
            </a:pPr>
            <a:r>
              <a:rPr lang="en-US" sz="2400">
                <a:latin typeface="+mn-lt"/>
                <a:cs typeface="+mn-cs"/>
              </a:rPr>
              <a:t>Internet performance</a:t>
            </a:r>
          </a:p>
          <a:p>
            <a:pPr marL="1200150" lvl="2" indent="-228600">
              <a:lnSpc>
                <a:spcPct val="100000"/>
              </a:lnSpc>
            </a:pPr>
            <a:r>
              <a:rPr lang="en-US" sz="2400">
                <a:latin typeface="+mn-lt"/>
                <a:cs typeface="+mn-cs"/>
              </a:rPr>
              <a:t>Video quality assessment </a:t>
            </a:r>
          </a:p>
          <a:p>
            <a:pPr marL="1200150" lvl="2" indent="-228600">
              <a:lnSpc>
                <a:spcPct val="100000"/>
              </a:lnSpc>
            </a:pPr>
            <a:r>
              <a:rPr lang="en-US" sz="2400">
                <a:latin typeface="+mn-lt"/>
                <a:cs typeface="+mn-cs"/>
              </a:rPr>
              <a:t>Speech and listening quality</a:t>
            </a:r>
          </a:p>
          <a:p>
            <a:pPr marL="1200150" lvl="2" indent="-228600">
              <a:lnSpc>
                <a:spcPct val="100000"/>
              </a:lnSpc>
            </a:pPr>
            <a:r>
              <a:rPr lang="en-US" sz="2400">
                <a:latin typeface="+mn-lt"/>
                <a:cs typeface="+mn-cs"/>
              </a:rPr>
              <a:t>In-car communications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0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STUDY PERIOD IN NUMBERS (1)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015149" y="1804265"/>
            <a:ext cx="10539542" cy="4231495"/>
          </a:xfrm>
          <a:prstGeom prst="rect">
            <a:avLst/>
          </a:prstGeom>
        </p:spPr>
        <p:txBody>
          <a:bodyPr lIns="91440" tIns="45720" rIns="91440" bIns="45720" numCol="2" anchor="t"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b="1"/>
              <a:t>Activities:      </a:t>
            </a:r>
            <a:r>
              <a:rPr lang="en-US" sz="2400">
                <a:solidFill>
                  <a:schemeClr val="bg1"/>
                </a:solidFill>
              </a:rPr>
              <a:t>m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>
                <a:latin typeface="Arial"/>
                <a:cs typeface="Arial"/>
              </a:rPr>
              <a:t>11 SG12 plenaries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>
                <a:latin typeface="Arial"/>
                <a:cs typeface="Arial"/>
              </a:rPr>
              <a:t>5 SG12 RG-AFR meetings</a:t>
            </a:r>
            <a:endParaRPr lang="en-US">
              <a:latin typeface="Arial"/>
              <a:cs typeface="Arial"/>
            </a:endParaRP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/>
              <a:t>30 workshops/webinars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/>
              <a:t>200+ interim activities 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GB" sz="28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GB" sz="28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GB" sz="28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US" sz="2400"/>
          </a:p>
          <a:p>
            <a:pPr marL="457200" lvl="1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b="1"/>
              <a:t>Participation: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>
                <a:latin typeface="Arial"/>
                <a:cs typeface="Arial"/>
              </a:rPr>
              <a:t>12 new SG12 Associates joined (more than doubled)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>
                <a:latin typeface="Arial"/>
                <a:cs typeface="Arial"/>
              </a:rPr>
              <a:t>45 countries per SG12 meeting (average)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>
                <a:latin typeface="Arial"/>
                <a:cs typeface="Arial"/>
              </a:rPr>
              <a:t>94 countries in SG12 meetings (total)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>
                <a:latin typeface="Arial"/>
                <a:cs typeface="Arial"/>
              </a:rPr>
              <a:t>1050+ participants in SG12 meetings (total)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4281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STUDY PERIOD IN NUMBERS (2)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015149" y="1804265"/>
            <a:ext cx="10539542" cy="4231495"/>
          </a:xfrm>
          <a:prstGeom prst="rect">
            <a:avLst/>
          </a:prstGeom>
        </p:spPr>
        <p:txBody>
          <a:bodyPr lIns="91440" tIns="45720" rIns="91440" bIns="45720" numCol="1" anchor="t"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b="1">
                <a:latin typeface="Arial"/>
                <a:cs typeface="Arial"/>
              </a:rPr>
              <a:t>		 Outputs: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/>
              <a:t>101 approved Recommendations 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/>
              <a:t>48 new Recommendations (2 by TAP) 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/>
              <a:t>23 non-normative texts agreed 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US" sz="2400">
                <a:latin typeface="Arial"/>
                <a:cs typeface="Arial"/>
              </a:rPr>
              <a:t>12 new Supplements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0340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SERVICE QUALITY BEST PRACTICES</a:t>
            </a:r>
            <a:endParaRPr lang="en-GB" sz="4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015149" y="1804265"/>
            <a:ext cx="10539542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>
                <a:solidFill>
                  <a:prstClr val="black"/>
                </a:solidFill>
              </a:rPr>
              <a:t>Responding to WTSA-16 Res. 95, SG12 adopted n</a:t>
            </a:r>
            <a:r>
              <a:rPr lang="en-GB" sz="2400"/>
              <a:t>ew Recs. </a:t>
            </a:r>
            <a:r>
              <a:rPr lang="en-GB" sz="2400" b="1"/>
              <a:t>guiding service quality regulation</a:t>
            </a:r>
            <a:r>
              <a:rPr lang="en-GB" sz="2400"/>
              <a:t>: 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>
                <a:solidFill>
                  <a:prstClr val="black"/>
                </a:solidFill>
              </a:rPr>
              <a:t>ITU-T E.805 “Strategies to establish quality regulatory frameworks” 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  <a:defRPr/>
            </a:pPr>
            <a:r>
              <a:rPr lang="en-GB" sz="2400">
                <a:solidFill>
                  <a:prstClr val="black"/>
                </a:solidFill>
              </a:rPr>
              <a:t>ITU-T E.806 “Measurement campaigns, monitoring systems, and sampling methodologies to monitor the quality of service in mobile networks” </a:t>
            </a:r>
            <a:endParaRPr lang="en-GB" sz="24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b="1"/>
              <a:t>SG12 outputs widely referenced </a:t>
            </a:r>
            <a:r>
              <a:rPr lang="en-GB" sz="2400"/>
              <a:t>in ITU Academy courses, ITU Regulation Handbook, ITU QoS Regulation Manual, QoS guidelines of regional organizations and national quality regulatory frameworks.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4910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DIGITAL FINANCIAL SERVICES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015149" y="1804265"/>
            <a:ext cx="10539542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GB" sz="2400">
                <a:solidFill>
                  <a:prstClr val="black"/>
                </a:solidFill>
              </a:rPr>
              <a:t>Responding to WTSA-16 Res. 89, SG12 adopted new Recs: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  <a:defRPr/>
            </a:pPr>
            <a:r>
              <a:rPr lang="en-GB" sz="2400" b="1">
                <a:solidFill>
                  <a:prstClr val="black"/>
                </a:solidFill>
              </a:rPr>
              <a:t>ITU-T G.1033 </a:t>
            </a:r>
            <a:r>
              <a:rPr lang="en-GB" sz="2400">
                <a:solidFill>
                  <a:prstClr val="black"/>
                </a:solidFill>
              </a:rPr>
              <a:t>“QoS and QoE aspects of digital financial services” 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  <a:defRPr/>
            </a:pPr>
            <a:r>
              <a:rPr lang="en-GB" sz="2400" b="1">
                <a:solidFill>
                  <a:prstClr val="black"/>
                </a:solidFill>
              </a:rPr>
              <a:t>ITU-T P.1502 </a:t>
            </a:r>
            <a:r>
              <a:rPr lang="en-GB" sz="2400">
                <a:solidFill>
                  <a:prstClr val="black"/>
                </a:solidFill>
              </a:rPr>
              <a:t>“Methodology for QoE testing of digital financial services”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>
                <a:solidFill>
                  <a:prstClr val="black"/>
                </a:solidFill>
              </a:rPr>
              <a:t>New Question 20/12 </a:t>
            </a:r>
            <a:r>
              <a:rPr lang="en-GB" sz="2400">
                <a:solidFill>
                  <a:prstClr val="black"/>
                </a:solidFill>
              </a:rPr>
              <a:t>(established during the SP) continues work on DFS quality assessments</a:t>
            </a:r>
            <a:endParaRPr lang="en-US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0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INTERNET PERFORMANCE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015148" y="1804265"/>
            <a:ext cx="10648531" cy="423149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dirty="0">
                <a:latin typeface="Arial"/>
                <a:cs typeface="Arial"/>
              </a:rPr>
              <a:t>Major </a:t>
            </a:r>
            <a:r>
              <a:rPr lang="en-GB" sz="2400" b="1" dirty="0">
                <a:latin typeface="Arial"/>
                <a:cs typeface="Arial"/>
              </a:rPr>
              <a:t>overhaul of capacity parameters and UDP-based method of measurement</a:t>
            </a:r>
            <a:r>
              <a:rPr lang="en-GB" sz="2400" dirty="0">
                <a:latin typeface="Arial"/>
                <a:cs typeface="Arial"/>
              </a:rPr>
              <a:t> (ITU-T Y.1540), reflecting the realities of the Internet: </a:t>
            </a:r>
            <a:endParaRPr lang="en-GB" sz="2400" dirty="0"/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based on ground truth and harmonized with efforts in IETF, Broadband Forum and ETSI TC STQ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b="1" dirty="0"/>
              <a:t>open-source implementation </a:t>
            </a:r>
            <a:r>
              <a:rPr lang="en-GB" sz="2400" dirty="0"/>
              <a:t>available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b="1" dirty="0">
                <a:solidFill>
                  <a:prstClr val="black"/>
                </a:solidFill>
              </a:rPr>
              <a:t>Leading measurement and test vendors joined SG12 </a:t>
            </a:r>
            <a:r>
              <a:rPr lang="en-GB" sz="2400" dirty="0">
                <a:solidFill>
                  <a:prstClr val="black"/>
                </a:solidFill>
              </a:rPr>
              <a:t>as Associates: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combined experience of billions of “Internet speed tests”</a:t>
            </a:r>
          </a:p>
        </p:txBody>
      </p:sp>
    </p:spTree>
    <p:extLst>
      <p:ext uri="{BB962C8B-B14F-4D97-AF65-F5344CB8AC3E}">
        <p14:creationId xmlns:p14="http://schemas.microsoft.com/office/powerpoint/2010/main" val="394424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lang="en-US" sz="4000">
                <a:solidFill>
                  <a:prstClr val="black"/>
                </a:solidFill>
                <a:latin typeface="Arial"/>
              </a:rPr>
              <a:t>VIDEO QUALITY ASSESSMENT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015149" y="1804265"/>
            <a:ext cx="10539542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Adopted </a:t>
            </a:r>
            <a:r>
              <a:rPr lang="en-GB" sz="2400" b="1"/>
              <a:t>world’s first international standards </a:t>
            </a:r>
            <a:r>
              <a:rPr lang="en-GB" sz="2400"/>
              <a:t>to:  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calculate </a:t>
            </a:r>
            <a:r>
              <a:rPr lang="en-GB" sz="2400" b="1"/>
              <a:t>quality of H.264, H.265 and VP9 videos </a:t>
            </a:r>
            <a:r>
              <a:rPr lang="en-GB" sz="2400"/>
              <a:t>in 4K/UHD resolution and </a:t>
            </a:r>
            <a:r>
              <a:rPr lang="en-GB" sz="2400" b="1"/>
              <a:t>HTTP adaptive streaming </a:t>
            </a:r>
            <a:r>
              <a:rPr lang="en-GB" sz="2400"/>
              <a:t>sessions e.g., Netflix (ITU-T P.1203 and P.1204 series)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predict </a:t>
            </a:r>
            <a:r>
              <a:rPr lang="en-GB" sz="2400" b="1"/>
              <a:t>video gaming quality </a:t>
            </a:r>
            <a:r>
              <a:rPr lang="en-GB" sz="2400"/>
              <a:t>for cloud gaming services (ITU-T G.1072)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Provided guidance on testing and QoE aspects of </a:t>
            </a:r>
            <a:r>
              <a:rPr lang="en-GB" sz="2400" b="1"/>
              <a:t>video gaming </a:t>
            </a:r>
            <a:r>
              <a:rPr lang="en-GB" sz="2400"/>
              <a:t>(ITU-T P.809, G.1032)</a:t>
            </a:r>
            <a:r>
              <a:rPr lang="en-GB" sz="2400" b="1"/>
              <a:t> and immersive technologies</a:t>
            </a:r>
            <a:r>
              <a:rPr lang="en-GB" sz="2400"/>
              <a:t> (ITU-T G.1035, P.919)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b="1"/>
              <a:t>Open-source implementations available </a:t>
            </a:r>
            <a:r>
              <a:rPr lang="en-GB" sz="2400"/>
              <a:t>for many of these models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7985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SPEECH AND LISTENING QUALITY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015149" y="1804265"/>
            <a:ext cx="10539542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Adopted new Recs assessing speech quality by applying: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b="1"/>
              <a:t>machine learning </a:t>
            </a:r>
            <a:r>
              <a:rPr lang="en-GB" sz="2400"/>
              <a:t>techniques (ITU-T P.565 and P.565.1), and 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the </a:t>
            </a:r>
            <a:r>
              <a:rPr lang="en-GB" sz="2400" b="1"/>
              <a:t>crowdsourcing approach </a:t>
            </a:r>
            <a:r>
              <a:rPr lang="en-GB" sz="2400"/>
              <a:t>(ITU-T P.808)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Concluded updates to: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b="1"/>
              <a:t>ITU-T P.863 </a:t>
            </a:r>
            <a:r>
              <a:rPr lang="en-GB" sz="2400"/>
              <a:t>“Perceptual objective listening quality prediction”</a:t>
            </a:r>
          </a:p>
          <a:p>
            <a:pPr marL="1200150" lvl="2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 b="1"/>
              <a:t>ITU-T P.381, P.382,</a:t>
            </a:r>
            <a:r>
              <a:rPr lang="en-GB" sz="2400"/>
              <a:t> and</a:t>
            </a:r>
            <a:r>
              <a:rPr lang="en-GB" sz="2400" b="1"/>
              <a:t> P.383 </a:t>
            </a:r>
            <a:r>
              <a:rPr lang="en-GB" sz="2400"/>
              <a:t>(new) – specify technical requirements and test methods for headsets and headphones 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GB" sz="24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GB" sz="24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GB" sz="24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GB" sz="24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GB" sz="2400"/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50523699"/>
      </p:ext>
    </p:extLst>
  </p:cSld>
  <p:clrMapOvr>
    <a:masterClrMapping/>
  </p:clrMapOvr>
</p:sld>
</file>

<file path=ppt/theme/theme1.xml><?xml version="1.0" encoding="utf-8"?>
<a:theme xmlns:a="http://schemas.openxmlformats.org/drawingml/2006/main" name="ITU Theme - White bg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00A3E0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9BE5FF"/>
      </a:accent6>
      <a:hlink>
        <a:srgbClr val="00A3E0"/>
      </a:hlink>
      <a:folHlink>
        <a:srgbClr val="00A3E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g text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00A3E0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9BE5FF"/>
      </a:accent6>
      <a:hlink>
        <a:srgbClr val="00A3E0"/>
      </a:hlink>
      <a:folHlink>
        <a:srgbClr val="00A3E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ote Slide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00A3E0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9BE5FF"/>
      </a:accent6>
      <a:hlink>
        <a:srgbClr val="00A3E0"/>
      </a:hlink>
      <a:folHlink>
        <a:srgbClr val="00A3E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D48118C49BB43A24CDCC7188A1489" ma:contentTypeVersion="1" ma:contentTypeDescription="Create a new document." ma:contentTypeScope="" ma:versionID="a0e8ca3dbd8dc0bb96bca45242d892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37a7266940aab2202ac67b957d0a61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0BD7E6-E3B1-49C1-AE28-5103CFA7BDF2}"/>
</file>

<file path=customXml/itemProps2.xml><?xml version="1.0" encoding="utf-8"?>
<ds:datastoreItem xmlns:ds="http://schemas.openxmlformats.org/officeDocument/2006/customXml" ds:itemID="{2DC8244F-8815-4A0E-8E0E-BDACEA9567B7}"/>
</file>

<file path=customXml/itemProps3.xml><?xml version="1.0" encoding="utf-8"?>
<ds:datastoreItem xmlns:ds="http://schemas.openxmlformats.org/officeDocument/2006/customXml" ds:itemID="{602844FE-07B3-4810-9ACF-490BA30CEDDB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609</Words>
  <Application>Microsoft Office PowerPoint</Application>
  <PresentationFormat>Widescreen</PresentationFormat>
  <Paragraphs>74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ITU Theme - White bg</vt:lpstr>
      <vt:lpstr>Big text</vt:lpstr>
      <vt:lpstr>Quote Slide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Njume Ebong-Barry, Ahone</dc:creator>
  <cp:lastModifiedBy>TSB [EY]</cp:lastModifiedBy>
  <cp:revision>2</cp:revision>
  <dcterms:created xsi:type="dcterms:W3CDTF">2021-03-09T10:44:20Z</dcterms:created>
  <dcterms:modified xsi:type="dcterms:W3CDTF">2022-02-24T15:00:40Z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0x010100EFFD48118C49BB43A24CDCC7188A1489</vt:lpwstr>
  </property>
</Properties>
</file>