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 id="2147483713" r:id="rId6"/>
    <p:sldMasterId id="2147483720" r:id="rId7"/>
  </p:sldMasterIdLst>
  <p:notesMasterIdLst>
    <p:notesMasterId r:id="rId28"/>
  </p:notesMasterIdLst>
  <p:handoutMasterIdLst>
    <p:handoutMasterId r:id="rId29"/>
  </p:handoutMasterIdLst>
  <p:sldIdLst>
    <p:sldId id="2763" r:id="rId8"/>
    <p:sldId id="274" r:id="rId9"/>
    <p:sldId id="285" r:id="rId10"/>
    <p:sldId id="270" r:id="rId11"/>
    <p:sldId id="275" r:id="rId12"/>
    <p:sldId id="276" r:id="rId13"/>
    <p:sldId id="277" r:id="rId14"/>
    <p:sldId id="263" r:id="rId15"/>
    <p:sldId id="265" r:id="rId16"/>
    <p:sldId id="278" r:id="rId17"/>
    <p:sldId id="279" r:id="rId18"/>
    <p:sldId id="280" r:id="rId19"/>
    <p:sldId id="281" r:id="rId20"/>
    <p:sldId id="282" r:id="rId21"/>
    <p:sldId id="283" r:id="rId22"/>
    <p:sldId id="298" r:id="rId23"/>
    <p:sldId id="2764" r:id="rId24"/>
    <p:sldId id="284" r:id="rId25"/>
    <p:sldId id="299"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userDrawn="1">
          <p15:clr>
            <a:srgbClr val="A4A3A4"/>
          </p15:clr>
        </p15:guide>
        <p15:guide id="2" pos="415" userDrawn="1">
          <p15:clr>
            <a:srgbClr val="A4A3A4"/>
          </p15:clr>
        </p15:guide>
        <p15:guide id="3" orient="horz" pos="2251" userDrawn="1">
          <p15:clr>
            <a:srgbClr val="A4A3A4"/>
          </p15:clr>
        </p15:guide>
        <p15:guide id="4" pos="39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3"/>
    <a:srgbClr val="F4B083"/>
    <a:srgbClr val="00CD00"/>
    <a:srgbClr val="1E83C7"/>
    <a:srgbClr val="F7F7F7"/>
    <a:srgbClr val="00A3E0"/>
    <a:srgbClr val="FFFFFF"/>
    <a:srgbClr val="F2F2F2"/>
    <a:srgbClr val="009CD6"/>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14AE6-3F97-008D-BF41-806E68019297}" v="2" dt="2022-02-23T19:25:33.213"/>
    <p1510:client id="{A70570F6-AF6C-4096-83A7-7E12C77E5F51}" v="2" dt="2022-02-24T14:35:11.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3321" autoAdjust="0"/>
  </p:normalViewPr>
  <p:slideViewPr>
    <p:cSldViewPr snapToGrid="0">
      <p:cViewPr varScale="1">
        <p:scale>
          <a:sx n="104" d="100"/>
          <a:sy n="104" d="100"/>
        </p:scale>
        <p:origin x="582" y="108"/>
      </p:cViewPr>
      <p:guideLst>
        <p:guide orient="horz" pos="777"/>
        <p:guide pos="415"/>
        <p:guide orient="horz" pos="2251"/>
        <p:guide pos="3940"/>
      </p:guideLst>
    </p:cSldViewPr>
  </p:slideViewPr>
  <p:notesTextViewPr>
    <p:cViewPr>
      <p:scale>
        <a:sx n="1" d="1"/>
        <a:sy n="1" d="1"/>
      </p:scale>
      <p:origin x="0" y="0"/>
    </p:cViewPr>
  </p:notesTextViewPr>
  <p:notesViewPr>
    <p:cSldViewPr snapToGrid="0">
      <p:cViewPr varScale="1">
        <p:scale>
          <a:sx n="124" d="100"/>
          <a:sy n="124" d="100"/>
        </p:scale>
        <p:origin x="4188"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 May Thi" userId="91476b3e-ff80-4373-af82-495022abae2e" providerId="ADAL" clId="{8E421FB6-594D-4E3E-98D4-B99C3A1730E6}"/>
    <pc:docChg chg="custSel modSld">
      <pc:chgData name="Aye, May Thi" userId="91476b3e-ff80-4373-af82-495022abae2e" providerId="ADAL" clId="{8E421FB6-594D-4E3E-98D4-B99C3A1730E6}" dt="2022-02-22T08:23:35.830" v="1" actId="478"/>
      <pc:docMkLst>
        <pc:docMk/>
      </pc:docMkLst>
      <pc:sldChg chg="delSp mod delAnim">
        <pc:chgData name="Aye, May Thi" userId="91476b3e-ff80-4373-af82-495022abae2e" providerId="ADAL" clId="{8E421FB6-594D-4E3E-98D4-B99C3A1730E6}" dt="2022-02-22T08:23:35.830" v="1" actId="478"/>
        <pc:sldMkLst>
          <pc:docMk/>
          <pc:sldMk cId="1690515825" sldId="2764"/>
        </pc:sldMkLst>
        <pc:spChg chg="del">
          <ac:chgData name="Aye, May Thi" userId="91476b3e-ff80-4373-af82-495022abae2e" providerId="ADAL" clId="{8E421FB6-594D-4E3E-98D4-B99C3A1730E6}" dt="2022-02-22T08:23:35.830" v="1" actId="478"/>
          <ac:spMkLst>
            <pc:docMk/>
            <pc:sldMk cId="1690515825" sldId="2764"/>
            <ac:spMk id="7" creationId="{D43D126E-E7AB-B94B-BD02-0EDE6D5891AB}"/>
          </ac:spMkLst>
        </pc:spChg>
        <pc:picChg chg="del">
          <ac:chgData name="Aye, May Thi" userId="91476b3e-ff80-4373-af82-495022abae2e" providerId="ADAL" clId="{8E421FB6-594D-4E3E-98D4-B99C3A1730E6}" dt="2022-02-22T08:23:33.999" v="0" actId="478"/>
          <ac:picMkLst>
            <pc:docMk/>
            <pc:sldMk cId="1690515825" sldId="2764"/>
            <ac:picMk id="6" creationId="{1F1BECEE-ABF5-4B4D-B1ED-5525DB245C1E}"/>
          </ac:picMkLst>
        </pc:picChg>
      </pc:sldChg>
    </pc:docChg>
  </pc:docChgLst>
  <pc:docChgLst>
    <pc:chgData name="Dalais, Matthew" userId="S::matthew.dalais@itu.int::7a173f44-d1a9-4653-a31d-bd11051febf5" providerId="AD" clId="Web-{18814AE6-3F97-008D-BF41-806E68019297}"/>
    <pc:docChg chg="modSld">
      <pc:chgData name="Dalais, Matthew" userId="S::matthew.dalais@itu.int::7a173f44-d1a9-4653-a31d-bd11051febf5" providerId="AD" clId="Web-{18814AE6-3F97-008D-BF41-806E68019297}" dt="2022-02-23T19:25:33.213" v="1" actId="20577"/>
      <pc:docMkLst>
        <pc:docMk/>
      </pc:docMkLst>
      <pc:sldChg chg="modSp">
        <pc:chgData name="Dalais, Matthew" userId="S::matthew.dalais@itu.int::7a173f44-d1a9-4653-a31d-bd11051febf5" providerId="AD" clId="Web-{18814AE6-3F97-008D-BF41-806E68019297}" dt="2022-02-23T19:25:33.213" v="1" actId="20577"/>
        <pc:sldMkLst>
          <pc:docMk/>
          <pc:sldMk cId="2956734314" sldId="278"/>
        </pc:sldMkLst>
        <pc:spChg chg="mod">
          <ac:chgData name="Dalais, Matthew" userId="S::matthew.dalais@itu.int::7a173f44-d1a9-4653-a31d-bd11051febf5" providerId="AD" clId="Web-{18814AE6-3F97-008D-BF41-806E68019297}" dt="2022-02-23T19:25:33.213" v="1" actId="20577"/>
          <ac:spMkLst>
            <pc:docMk/>
            <pc:sldMk cId="2956734314" sldId="278"/>
            <ac:spMk id="3" creationId="{94E58B8B-27DD-4B82-9628-E2CC873CC529}"/>
          </ac:spMkLst>
        </pc:spChg>
      </pc:sldChg>
    </pc:docChg>
  </pc:docChgLst>
  <pc:docChgLst>
    <pc:chgData name="Yoris Rojas, Erika Beatriz" userId="767ccbf3-039b-4e13-b015-2d3b8da42877" providerId="ADAL" clId="{A70570F6-AF6C-4096-83A7-7E12C77E5F51}"/>
    <pc:docChg chg="custSel modSld">
      <pc:chgData name="Yoris Rojas, Erika Beatriz" userId="767ccbf3-039b-4e13-b015-2d3b8da42877" providerId="ADAL" clId="{A70570F6-AF6C-4096-83A7-7E12C77E5F51}" dt="2022-02-24T15:11:40.630" v="104" actId="1076"/>
      <pc:docMkLst>
        <pc:docMk/>
      </pc:docMkLst>
      <pc:sldChg chg="modSp mod">
        <pc:chgData name="Yoris Rojas, Erika Beatriz" userId="767ccbf3-039b-4e13-b015-2d3b8da42877" providerId="ADAL" clId="{A70570F6-AF6C-4096-83A7-7E12C77E5F51}" dt="2022-02-24T15:11:40.630" v="104" actId="1076"/>
        <pc:sldMkLst>
          <pc:docMk/>
          <pc:sldMk cId="2249596567" sldId="263"/>
        </pc:sldMkLst>
        <pc:spChg chg="mod">
          <ac:chgData name="Yoris Rojas, Erika Beatriz" userId="767ccbf3-039b-4e13-b015-2d3b8da42877" providerId="ADAL" clId="{A70570F6-AF6C-4096-83A7-7E12C77E5F51}" dt="2022-02-24T15:11:40.630" v="104" actId="1076"/>
          <ac:spMkLst>
            <pc:docMk/>
            <pc:sldMk cId="2249596567" sldId="263"/>
            <ac:spMk id="4" creationId="{9DB906E8-D85A-4AB1-8357-93E23CB78C12}"/>
          </ac:spMkLst>
        </pc:spChg>
      </pc:sldChg>
      <pc:sldChg chg="modSp mod">
        <pc:chgData name="Yoris Rojas, Erika Beatriz" userId="767ccbf3-039b-4e13-b015-2d3b8da42877" providerId="ADAL" clId="{A70570F6-AF6C-4096-83A7-7E12C77E5F51}" dt="2022-02-24T15:11:33.382" v="103" actId="404"/>
        <pc:sldMkLst>
          <pc:docMk/>
          <pc:sldMk cId="1153437281" sldId="280"/>
        </pc:sldMkLst>
        <pc:spChg chg="mod">
          <ac:chgData name="Yoris Rojas, Erika Beatriz" userId="767ccbf3-039b-4e13-b015-2d3b8da42877" providerId="ADAL" clId="{A70570F6-AF6C-4096-83A7-7E12C77E5F51}" dt="2022-02-24T15:11:33.382" v="103" actId="404"/>
          <ac:spMkLst>
            <pc:docMk/>
            <pc:sldMk cId="1153437281" sldId="280"/>
            <ac:spMk id="4" creationId="{DAC35B34-6097-4FD0-BA71-908104DCD4DA}"/>
          </ac:spMkLst>
        </pc:spChg>
      </pc:sldChg>
      <pc:sldChg chg="modSp mod">
        <pc:chgData name="Yoris Rojas, Erika Beatriz" userId="767ccbf3-039b-4e13-b015-2d3b8da42877" providerId="ADAL" clId="{A70570F6-AF6C-4096-83A7-7E12C77E5F51}" dt="2022-02-24T15:11:03.165" v="96" actId="1076"/>
        <pc:sldMkLst>
          <pc:docMk/>
          <pc:sldMk cId="2740456247" sldId="284"/>
        </pc:sldMkLst>
        <pc:spChg chg="mod">
          <ac:chgData name="Yoris Rojas, Erika Beatriz" userId="767ccbf3-039b-4e13-b015-2d3b8da42877" providerId="ADAL" clId="{A70570F6-AF6C-4096-83A7-7E12C77E5F51}" dt="2022-02-24T15:11:03.165" v="96" actId="1076"/>
          <ac:spMkLst>
            <pc:docMk/>
            <pc:sldMk cId="2740456247" sldId="284"/>
            <ac:spMk id="4" creationId="{10082FBA-BAF0-43C6-AEA6-96622AB079E3}"/>
          </ac:spMkLst>
        </pc:spChg>
      </pc:sldChg>
      <pc:sldChg chg="addSp delSp modSp mod">
        <pc:chgData name="Yoris Rojas, Erika Beatriz" userId="767ccbf3-039b-4e13-b015-2d3b8da42877" providerId="ADAL" clId="{A70570F6-AF6C-4096-83A7-7E12C77E5F51}" dt="2022-02-24T14:40:33.740" v="86" actId="21"/>
        <pc:sldMkLst>
          <pc:docMk/>
          <pc:sldMk cId="1871144532" sldId="2763"/>
        </pc:sldMkLst>
        <pc:spChg chg="add del mod">
          <ac:chgData name="Yoris Rojas, Erika Beatriz" userId="767ccbf3-039b-4e13-b015-2d3b8da42877" providerId="ADAL" clId="{A70570F6-AF6C-4096-83A7-7E12C77E5F51}" dt="2022-02-24T14:40:33.740" v="86" actId="21"/>
          <ac:spMkLst>
            <pc:docMk/>
            <pc:sldMk cId="1871144532" sldId="2763"/>
            <ac:spMk id="10" creationId="{AFC685A5-C3A9-4FE9-9728-9F4D06F1172F}"/>
          </ac:spMkLst>
        </pc:spChg>
        <pc:spChg chg="mod">
          <ac:chgData name="Yoris Rojas, Erika Beatriz" userId="767ccbf3-039b-4e13-b015-2d3b8da42877" providerId="ADAL" clId="{A70570F6-AF6C-4096-83A7-7E12C77E5F51}" dt="2022-02-24T14:33:59.625" v="1" actId="1076"/>
          <ac:spMkLst>
            <pc:docMk/>
            <pc:sldMk cId="1871144532" sldId="2763"/>
            <ac:spMk id="15" creationId="{63ADF350-7456-BC46-8DC9-389E8E6A9FA6}"/>
          </ac:spMkLst>
        </pc:spChg>
        <pc:spChg chg="mod">
          <ac:chgData name="Yoris Rojas, Erika Beatriz" userId="767ccbf3-039b-4e13-b015-2d3b8da42877" providerId="ADAL" clId="{A70570F6-AF6C-4096-83A7-7E12C77E5F51}" dt="2022-02-24T14:36:50.695" v="61" actId="20577"/>
          <ac:spMkLst>
            <pc:docMk/>
            <pc:sldMk cId="1871144532" sldId="2763"/>
            <ac:spMk id="16" creationId="{C996D18D-38E2-D342-833A-DB52172556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92EA-4FB5-417A-96F6-B3058A54AB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5D5479-0008-4BFD-BE18-7442B16913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2114D-3A05-4B20-822E-8261653B33D2}" type="datetimeFigureOut">
              <a:rPr lang="en-US" smtClean="0"/>
              <a:t>2/24/2022</a:t>
            </a:fld>
            <a:endParaRPr lang="en-US"/>
          </a:p>
        </p:txBody>
      </p:sp>
      <p:sp>
        <p:nvSpPr>
          <p:cNvPr id="4" name="Footer Placeholder 3">
            <a:extLst>
              <a:ext uri="{FF2B5EF4-FFF2-40B4-BE49-F238E27FC236}">
                <a16:creationId xmlns:a16="http://schemas.microsoft.com/office/drawing/2014/main" id="{EABD4BE7-9FD8-4D10-87DD-2B2BC23B46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0342B2-B657-4BF5-B0C4-8D3FD65073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5079B-D1F0-49DB-8DFB-E06CD09EC17E}" type="slidenum">
              <a:rPr lang="en-US" smtClean="0"/>
              <a:t>‹#›</a:t>
            </a:fld>
            <a:endParaRPr lang="en-US"/>
          </a:p>
        </p:txBody>
      </p:sp>
    </p:spTree>
    <p:extLst>
      <p:ext uri="{BB962C8B-B14F-4D97-AF65-F5344CB8AC3E}">
        <p14:creationId xmlns:p14="http://schemas.microsoft.com/office/powerpoint/2010/main" val="420054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8D2-43B4-45EB-8E80-36DCF9CD046D}"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591F-50F3-4C40-9DA2-D793276CC051}" type="slidenum">
              <a:rPr lang="en-US" smtClean="0"/>
              <a:t>‹#›</a:t>
            </a:fld>
            <a:endParaRPr lang="en-US"/>
          </a:p>
        </p:txBody>
      </p:sp>
    </p:spTree>
    <p:extLst>
      <p:ext uri="{BB962C8B-B14F-4D97-AF65-F5344CB8AC3E}">
        <p14:creationId xmlns:p14="http://schemas.microsoft.com/office/powerpoint/2010/main" val="77999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T" dirty="0"/>
              <a:t>white</a:t>
            </a:r>
          </a:p>
          <a:p>
            <a:pPr marL="228600" indent="-228600">
              <a:buAutoNum type="arabicPeriod"/>
            </a:pPr>
            <a:r>
              <a:rPr lang="en-IT" dirty="0"/>
              <a:t>wtsa logo</a:t>
            </a:r>
          </a:p>
          <a:p>
            <a:pPr marL="228600" indent="-228600">
              <a:buAutoNum type="arabicPeriod"/>
            </a:pPr>
            <a:r>
              <a:rPr lang="en-GB" dirty="0"/>
              <a:t>I</a:t>
            </a:r>
            <a:r>
              <a:rPr lang="en-IT" dirty="0"/>
              <a:t>tu logo</a:t>
            </a:r>
          </a:p>
          <a:p>
            <a:pPr marL="228600" indent="-228600">
              <a:buAutoNum type="arabicPeriod"/>
            </a:pPr>
            <a:r>
              <a:rPr lang="en-GB" dirty="0"/>
              <a:t>T</a:t>
            </a:r>
            <a:r>
              <a:rPr lang="en-IT" dirty="0"/>
              <a:t>hank you</a:t>
            </a:r>
          </a:p>
          <a:p>
            <a:endParaRPr lang="en-IT" dirty="0"/>
          </a:p>
        </p:txBody>
      </p:sp>
      <p:sp>
        <p:nvSpPr>
          <p:cNvPr id="4" name="Slide Number Placeholder 3"/>
          <p:cNvSpPr>
            <a:spLocks noGrp="1"/>
          </p:cNvSpPr>
          <p:nvPr>
            <p:ph type="sldNum" sz="quarter" idx="5"/>
          </p:nvPr>
        </p:nvSpPr>
        <p:spPr/>
        <p:txBody>
          <a:bodyPr/>
          <a:lstStyle/>
          <a:p>
            <a:fld id="{46A8591F-50F3-4C40-9DA2-D793276CC051}" type="slidenum">
              <a:rPr lang="en-US" smtClean="0"/>
              <a:t>17</a:t>
            </a:fld>
            <a:endParaRPr lang="en-US"/>
          </a:p>
        </p:txBody>
      </p:sp>
    </p:spTree>
    <p:extLst>
      <p:ext uri="{BB962C8B-B14F-4D97-AF65-F5344CB8AC3E}">
        <p14:creationId xmlns:p14="http://schemas.microsoft.com/office/powerpoint/2010/main" val="329962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y margin-Content with Caption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28691" y="1959151"/>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3" name="Text Placeholder 3">
            <a:extLst>
              <a:ext uri="{FF2B5EF4-FFF2-40B4-BE49-F238E27FC236}">
                <a16:creationId xmlns:a16="http://schemas.microsoft.com/office/drawing/2014/main" id="{3E0F6D26-4165-4298-B9DF-69A0CA57C654}"/>
              </a:ext>
            </a:extLst>
          </p:cNvPr>
          <p:cNvSpPr>
            <a:spLocks noGrp="1"/>
          </p:cNvSpPr>
          <p:nvPr>
            <p:ph type="body" sz="half" idx="14" hasCustomPrompt="1"/>
          </p:nvPr>
        </p:nvSpPr>
        <p:spPr>
          <a:xfrm>
            <a:off x="5018432" y="1959150"/>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728691" y="1265849"/>
            <a:ext cx="9051731" cy="502882"/>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hasCustomPrompt="1"/>
          </p:nvPr>
        </p:nvSpPr>
        <p:spPr>
          <a:xfrm>
            <a:off x="614783"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718176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70957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16074"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70957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864113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image-L (Whit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65264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5264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60144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601445" y="313371"/>
            <a:ext cx="4307054"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127806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55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userDrawn="1"/>
        </p:nvSpPr>
        <p:spPr>
          <a:xfrm>
            <a:off x="-30161" y="0"/>
            <a:ext cx="12222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21608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userDrawn="1"/>
        </p:nvSpPr>
        <p:spPr>
          <a:xfrm>
            <a:off x="-30161" y="0"/>
            <a:ext cx="12222161" cy="6858000"/>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41802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blue bg) ">
    <p:bg>
      <p:bgPr>
        <a:solidFill>
          <a:srgbClr val="009C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0C4E-2699-4875-A1A1-D48FAD3E326D}"/>
              </a:ext>
            </a:extLst>
          </p:cNvPr>
          <p:cNvSpPr>
            <a:spLocks noGrp="1"/>
          </p:cNvSpPr>
          <p:nvPr>
            <p:ph type="title" hasCustomPrompt="1"/>
          </p:nvPr>
        </p:nvSpPr>
        <p:spPr>
          <a:xfrm>
            <a:off x="518209" y="1708146"/>
            <a:ext cx="8586483" cy="824545"/>
          </a:xfrm>
          <a:prstGeom prst="rect">
            <a:avLst/>
          </a:prstGeom>
        </p:spPr>
        <p:txBody>
          <a:bodyPr>
            <a:noAutofit/>
          </a:bodyPr>
          <a:lstStyle>
            <a:lvl1pPr>
              <a:defRPr sz="3200">
                <a:solidFill>
                  <a:schemeClr val="bg1"/>
                </a:solidFill>
              </a:defRPr>
            </a:lvl1pPr>
          </a:lstStyle>
          <a:p>
            <a:pPr lvl="0"/>
            <a:r>
              <a:rPr lang="en-US" dirty="0"/>
              <a:t> </a:t>
            </a:r>
          </a:p>
        </p:txBody>
      </p:sp>
      <p:sp>
        <p:nvSpPr>
          <p:cNvPr id="4" name="Text Placeholder 2">
            <a:extLst>
              <a:ext uri="{FF2B5EF4-FFF2-40B4-BE49-F238E27FC236}">
                <a16:creationId xmlns:a16="http://schemas.microsoft.com/office/drawing/2014/main" id="{4C9C4F3D-DA29-4A61-8DF0-B7C2509CF7BD}"/>
              </a:ext>
            </a:extLst>
          </p:cNvPr>
          <p:cNvSpPr>
            <a:spLocks noGrp="1"/>
          </p:cNvSpPr>
          <p:nvPr>
            <p:ph type="body" sz="quarter" idx="10" hasCustomPrompt="1"/>
          </p:nvPr>
        </p:nvSpPr>
        <p:spPr>
          <a:xfrm>
            <a:off x="391209" y="309023"/>
            <a:ext cx="4531421" cy="317500"/>
          </a:xfrm>
        </p:spPr>
        <p:txBody>
          <a:bodyPr/>
          <a:lstStyle>
            <a:lvl1pPr algn="l">
              <a:buNone/>
              <a:defRPr sz="1600">
                <a:solidFill>
                  <a:schemeClr val="bg1"/>
                </a:solidFill>
              </a:defRPr>
            </a:lvl1pPr>
          </a:lstStyle>
          <a:p>
            <a:pPr lvl="0"/>
            <a:r>
              <a:rPr lang="en-US" dirty="0"/>
              <a:t>Click to edit Master text styles | Section name </a:t>
            </a:r>
          </a:p>
        </p:txBody>
      </p:sp>
      <p:cxnSp>
        <p:nvCxnSpPr>
          <p:cNvPr id="5" name="Straight Connector 4">
            <a:extLst>
              <a:ext uri="{FF2B5EF4-FFF2-40B4-BE49-F238E27FC236}">
                <a16:creationId xmlns:a16="http://schemas.microsoft.com/office/drawing/2014/main" id="{0B3B6150-4BAF-46BD-B2C3-48BD62516F63}"/>
              </a:ext>
            </a:extLst>
          </p:cNvPr>
          <p:cNvCxnSpPr/>
          <p:nvPr userDrawn="1"/>
        </p:nvCxnSpPr>
        <p:spPr>
          <a:xfrm>
            <a:off x="391209" y="280669"/>
            <a:ext cx="0" cy="37420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790040C-84F8-4B8F-ABEA-564A0EF9447A}"/>
              </a:ext>
            </a:extLst>
          </p:cNvPr>
          <p:cNvSpPr/>
          <p:nvPr userDrawn="1"/>
        </p:nvSpPr>
        <p:spPr>
          <a:xfrm>
            <a:off x="0" y="6115986"/>
            <a:ext cx="12192000" cy="742013"/>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CD6"/>
              </a:solidFill>
            </a:endParaRPr>
          </a:p>
        </p:txBody>
      </p:sp>
    </p:spTree>
    <p:extLst>
      <p:ext uri="{BB962C8B-B14F-4D97-AF65-F5344CB8AC3E}">
        <p14:creationId xmlns:p14="http://schemas.microsoft.com/office/powerpoint/2010/main" val="4265585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rgbClr val="009CD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F35E03-ED1F-4BA6-A9DB-BAA193266DF0}"/>
              </a:ext>
            </a:extLst>
          </p:cNvPr>
          <p:cNvSpPr txBox="1"/>
          <p:nvPr userDrawn="1"/>
        </p:nvSpPr>
        <p:spPr>
          <a:xfrm>
            <a:off x="3457462" y="2905780"/>
            <a:ext cx="5246914" cy="584775"/>
          </a:xfrm>
          <a:prstGeom prst="rect">
            <a:avLst/>
          </a:prstGeom>
          <a:noFill/>
        </p:spPr>
        <p:txBody>
          <a:bodyPr wrap="square" rtlCol="0">
            <a:spAutoFit/>
          </a:bodyPr>
          <a:lstStyle/>
          <a:p>
            <a:pPr algn="ctr"/>
            <a:r>
              <a:rPr lang="en-US" sz="3200" b="1" dirty="0">
                <a:solidFill>
                  <a:schemeClr val="bg1"/>
                </a:solidFill>
                <a:cs typeface="Arial" panose="020B0604020202020204" pitchFamily="34" charset="0"/>
              </a:rPr>
              <a:t>Thank you!</a:t>
            </a:r>
          </a:p>
        </p:txBody>
      </p:sp>
      <p:sp>
        <p:nvSpPr>
          <p:cNvPr id="7" name="Rectangle 6">
            <a:extLst>
              <a:ext uri="{FF2B5EF4-FFF2-40B4-BE49-F238E27FC236}">
                <a16:creationId xmlns:a16="http://schemas.microsoft.com/office/drawing/2014/main" id="{D95BEDD7-9550-46FC-AAD4-3BCDC60161D9}"/>
              </a:ext>
            </a:extLst>
          </p:cNvPr>
          <p:cNvSpPr/>
          <p:nvPr userDrawn="1"/>
        </p:nvSpPr>
        <p:spPr>
          <a:xfrm>
            <a:off x="0" y="6115986"/>
            <a:ext cx="12192000" cy="742013"/>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CD6"/>
              </a:solidFill>
            </a:endParaRPr>
          </a:p>
        </p:txBody>
      </p:sp>
    </p:spTree>
    <p:extLst>
      <p:ext uri="{BB962C8B-B14F-4D97-AF65-F5344CB8AC3E}">
        <p14:creationId xmlns:p14="http://schemas.microsoft.com/office/powerpoint/2010/main" val="697607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272302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42585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755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Titl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6A0DE-A965-4E02-8A8B-981E2FDE590E}"/>
              </a:ext>
            </a:extLst>
          </p:cNvPr>
          <p:cNvSpPr>
            <a:spLocks noGrp="1"/>
          </p:cNvSpPr>
          <p:nvPr>
            <p:ph type="body" idx="1"/>
          </p:nvPr>
        </p:nvSpPr>
        <p:spPr>
          <a:xfrm>
            <a:off x="728687" y="1994663"/>
            <a:ext cx="4860830"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B820F59-7539-405E-B005-C5C92782E908}"/>
              </a:ext>
            </a:extLst>
          </p:cNvPr>
          <p:cNvSpPr>
            <a:spLocks noGrp="1"/>
          </p:cNvSpPr>
          <p:nvPr>
            <p:ph sz="half" idx="2" hasCustomPrompt="1"/>
          </p:nvPr>
        </p:nvSpPr>
        <p:spPr>
          <a:xfrm>
            <a:off x="728687" y="2490758"/>
            <a:ext cx="4860830"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7" name="Text Placeholder 2">
            <a:extLst>
              <a:ext uri="{FF2B5EF4-FFF2-40B4-BE49-F238E27FC236}">
                <a16:creationId xmlns:a16="http://schemas.microsoft.com/office/drawing/2014/main" id="{9AE6D208-1F00-412A-86E9-1A7081F56572}"/>
              </a:ext>
            </a:extLst>
          </p:cNvPr>
          <p:cNvSpPr>
            <a:spLocks noGrp="1"/>
          </p:cNvSpPr>
          <p:nvPr>
            <p:ph type="body" idx="10"/>
          </p:nvPr>
        </p:nvSpPr>
        <p:spPr>
          <a:xfrm>
            <a:off x="5892510" y="1994663"/>
            <a:ext cx="4751106"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B8B83478-806A-4C07-A7A7-0CDF7E621EB5}"/>
              </a:ext>
            </a:extLst>
          </p:cNvPr>
          <p:cNvSpPr>
            <a:spLocks noGrp="1"/>
          </p:cNvSpPr>
          <p:nvPr>
            <p:ph sz="half" idx="11" hasCustomPrompt="1"/>
          </p:nvPr>
        </p:nvSpPr>
        <p:spPr>
          <a:xfrm>
            <a:off x="5892510" y="2490758"/>
            <a:ext cx="4751106"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3" name="Title 1">
            <a:extLst>
              <a:ext uri="{FF2B5EF4-FFF2-40B4-BE49-F238E27FC236}">
                <a16:creationId xmlns:a16="http://schemas.microsoft.com/office/drawing/2014/main" id="{20A48B77-BCF1-4349-8EF0-B33A1789375A}"/>
              </a:ext>
            </a:extLst>
          </p:cNvPr>
          <p:cNvSpPr>
            <a:spLocks noGrp="1"/>
          </p:cNvSpPr>
          <p:nvPr>
            <p:ph type="title" hasCustomPrompt="1"/>
          </p:nvPr>
        </p:nvSpPr>
        <p:spPr>
          <a:xfrm>
            <a:off x="728687" y="1238515"/>
            <a:ext cx="9914929" cy="635902"/>
          </a:xfrm>
          <a:prstGeom prst="rect">
            <a:avLst/>
          </a:prstGeom>
        </p:spPr>
        <p:txBody>
          <a:bodyPr>
            <a:noAutofit/>
          </a:bodyPr>
          <a:lstStyle>
            <a:lvl1pPr>
              <a:defRPr sz="28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CCE4054A-3251-41A6-8BA5-67C64EF3E610}"/>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8E1AD81-2712-4CFB-B585-60CDC561D6F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1880388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80977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text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8999926" cy="4067251"/>
          </a:xfrm>
        </p:spPr>
        <p:txBody>
          <a:bodyPr numCol="2"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a:t>
            </a:r>
          </a:p>
          <a:p>
            <a:pPr marL="91440" marR="0" lvl="0" indent="0" algn="l" defTabSz="914400" rtl="0" eaLnBrk="1" fontAlgn="auto" latinLnBrk="0" hangingPunct="1">
              <a:lnSpc>
                <a:spcPct val="100000"/>
              </a:lnSpc>
              <a:spcBef>
                <a:spcPts val="1000"/>
              </a:spcBef>
              <a:spcAft>
                <a:spcPts val="0"/>
              </a:spcAft>
              <a:buClr>
                <a:srgbClr val="009CD6"/>
              </a:buClr>
              <a:buSzPct val="110000"/>
              <a:buFontTx/>
              <a:buNone/>
              <a:tabLst/>
              <a:defRPr/>
            </a:pPr>
            <a:r>
              <a:rPr lang="en-US" dirty="0"/>
              <a:t>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506702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text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6297178" cy="4067251"/>
          </a:xfrm>
        </p:spPr>
        <p:txBody>
          <a:bodyPr numCol="1"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1564074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text aligned right + Italic">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bg1">
                    <a:lumMod val="65000"/>
                  </a:schemeClr>
                </a:solidFill>
              </a:defRPr>
            </a:lvl1pPr>
          </a:lstStyle>
          <a:p>
            <a:pPr lvl="0"/>
            <a:r>
              <a:rPr lang="en-US"/>
              <a:t>Click to edit section name</a:t>
            </a:r>
            <a:endParaRPr lang="en-US" dirty="0"/>
          </a:p>
        </p:txBody>
      </p:sp>
      <p:sp>
        <p:nvSpPr>
          <p:cNvPr id="6" name="Shape 610" hidden="1">
            <a:extLst>
              <a:ext uri="{FF2B5EF4-FFF2-40B4-BE49-F238E27FC236}">
                <a16:creationId xmlns:a16="http://schemas.microsoft.com/office/drawing/2014/main" id="{C5B068B2-AEB9-41E6-AB3C-EA87FFB0FE76}"/>
              </a:ext>
            </a:extLst>
          </p:cNvPr>
          <p:cNvSpPr/>
          <p:nvPr userDrawn="1"/>
        </p:nvSpPr>
        <p:spPr>
          <a:xfrm>
            <a:off x="510238" y="2132869"/>
            <a:ext cx="6303518" cy="3103212"/>
          </a:xfrm>
          <a:prstGeom prst="rect">
            <a:avLst/>
          </a:prstGeom>
          <a:noFill/>
          <a:ln>
            <a:noFill/>
          </a:ln>
        </p:spPr>
        <p:txBody>
          <a:bodyPr lIns="91412" tIns="45700" rIns="91412" bIns="45700" anchor="t" anchorCtr="0">
            <a:noAutofit/>
          </a:bodyPr>
          <a:lstStyle/>
          <a:p>
            <a:pPr algn="r">
              <a:buSzPct val="25000"/>
            </a:pPr>
            <a:r>
              <a:rPr lang="en-GB" sz="2800" dirty="0">
                <a:latin typeface="Arial" panose="020B0604020202020204" pitchFamily="34" charset="0"/>
                <a:ea typeface="Roboto"/>
                <a:cs typeface="Arial" panose="020B0604020202020204" pitchFamily="34" charset="0"/>
                <a:sym typeface="Roboto"/>
              </a:rPr>
              <a:t>We have focused on </a:t>
            </a:r>
            <a:r>
              <a:rPr lang="en-GB" sz="2800" b="1" dirty="0">
                <a:latin typeface="Arial" panose="020B0604020202020204" pitchFamily="34" charset="0"/>
                <a:ea typeface="Roboto"/>
                <a:cs typeface="Arial" panose="020B0604020202020204" pitchFamily="34" charset="0"/>
                <a:sym typeface="Roboto"/>
              </a:rPr>
              <a:t>preparing and empowering BDT staff</a:t>
            </a:r>
            <a:r>
              <a:rPr lang="en-GB" sz="2800" dirty="0">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p:txBody>
      </p:sp>
      <p:sp>
        <p:nvSpPr>
          <p:cNvPr id="7" name="Subtitle 8">
            <a:extLst>
              <a:ext uri="{FF2B5EF4-FFF2-40B4-BE49-F238E27FC236}">
                <a16:creationId xmlns:a16="http://schemas.microsoft.com/office/drawing/2014/main" id="{A4620858-2872-44F6-B072-7E678A260322}"/>
              </a:ext>
            </a:extLst>
          </p:cNvPr>
          <p:cNvSpPr txBox="1">
            <a:spLocks/>
          </p:cNvSpPr>
          <p:nvPr userDrawn="1"/>
        </p:nvSpPr>
        <p:spPr>
          <a:xfrm>
            <a:off x="7295839" y="2132869"/>
            <a:ext cx="4663323" cy="430349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endParaRPr lang="en-US" i="1" dirty="0">
              <a:solidFill>
                <a:schemeClr val="bg2">
                  <a:lumMod val="25000"/>
                </a:schemeClr>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BE0E510D-A28B-40D0-90A9-897A15E93F85}"/>
              </a:ext>
            </a:extLst>
          </p:cNvPr>
          <p:cNvCxnSpPr>
            <a:cxnSpLocks/>
          </p:cNvCxnSpPr>
          <p:nvPr userDrawn="1"/>
        </p:nvCxnSpPr>
        <p:spPr>
          <a:xfrm>
            <a:off x="7069545" y="2248302"/>
            <a:ext cx="0" cy="3133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B885EC5-B7E9-4FBB-A4AE-A260C8DCB031}"/>
              </a:ext>
            </a:extLst>
          </p:cNvPr>
          <p:cNvSpPr>
            <a:spLocks noGrp="1"/>
          </p:cNvSpPr>
          <p:nvPr>
            <p:ph type="body" sz="quarter" idx="11" hasCustomPrompt="1"/>
          </p:nvPr>
        </p:nvSpPr>
        <p:spPr>
          <a:xfrm>
            <a:off x="503238" y="2133600"/>
            <a:ext cx="6297612" cy="3079750"/>
          </a:xfrm>
        </p:spPr>
        <p:txBody>
          <a:bodyPr/>
          <a:lstStyle>
            <a:lvl1pPr marL="0" marR="0" indent="0" algn="r" defTabSz="914400" rtl="0" eaLnBrk="1" fontAlgn="auto" latinLnBrk="0" hangingPunct="1">
              <a:lnSpc>
                <a:spcPct val="100000"/>
              </a:lnSpc>
              <a:spcBef>
                <a:spcPts val="0"/>
              </a:spcBef>
              <a:spcAft>
                <a:spcPts val="0"/>
              </a:spcAft>
              <a:buClrTx/>
              <a:buSzPct val="25000"/>
              <a:buFontTx/>
              <a:buNone/>
              <a:tabLst/>
              <a:defRPr/>
            </a:lvl1p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We have focused on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preparing and empowering BDT staff</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a:p>
            <a:pPr lvl="0"/>
            <a:endParaRPr lang="en-US" dirty="0"/>
          </a:p>
        </p:txBody>
      </p:sp>
      <p:sp>
        <p:nvSpPr>
          <p:cNvPr id="12" name="Text Placeholder 11">
            <a:extLst>
              <a:ext uri="{FF2B5EF4-FFF2-40B4-BE49-F238E27FC236}">
                <a16:creationId xmlns:a16="http://schemas.microsoft.com/office/drawing/2014/main" id="{2EFC6EC8-B366-4C1C-9E18-04E70FF727B4}"/>
              </a:ext>
            </a:extLst>
          </p:cNvPr>
          <p:cNvSpPr>
            <a:spLocks noGrp="1"/>
          </p:cNvSpPr>
          <p:nvPr>
            <p:ph type="body" sz="quarter" idx="12" hasCustomPrompt="1"/>
          </p:nvPr>
        </p:nvSpPr>
        <p:spPr>
          <a:xfrm>
            <a:off x="7296150" y="2133600"/>
            <a:ext cx="4683125" cy="3856038"/>
          </a:xfrm>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sz="2400">
                <a:solidFill>
                  <a:schemeClr val="bg2">
                    <a:lumMod val="25000"/>
                  </a:schemeClr>
                </a:solidFill>
              </a:defRPr>
            </a:lvl1pPr>
          </a:lstStyle>
          <a:p>
            <a:pPr algn="l">
              <a:lnSpc>
                <a:spcPct val="100000"/>
              </a:lnSpc>
              <a:spcBef>
                <a:spcPts val="1800"/>
              </a:spcBef>
            </a:pPr>
            <a:r>
              <a:rPr lang="en-GB" i="1" dirty="0">
                <a:solidFill>
                  <a:schemeClr val="bg2">
                    <a:lumMod val="25000"/>
                  </a:schemeClr>
                </a:solidFill>
                <a:latin typeface="Georgia" panose="02040502050405020303" pitchFamily="18" charset="0"/>
              </a:rPr>
              <a:t>Multiple RBM workshops for</a:t>
            </a:r>
            <a:br>
              <a:rPr lang="en-GB" i="1" dirty="0">
                <a:solidFill>
                  <a:schemeClr val="bg2">
                    <a:lumMod val="25000"/>
                  </a:schemeClr>
                </a:solidFill>
                <a:latin typeface="Georgia" panose="02040502050405020303" pitchFamily="18" charset="0"/>
              </a:rPr>
            </a:br>
            <a:r>
              <a:rPr lang="en-GB" i="1" dirty="0">
                <a:solidFill>
                  <a:schemeClr val="bg2">
                    <a:lumMod val="25000"/>
                  </a:schemeClr>
                </a:solidFill>
                <a:latin typeface="Georgia" panose="02040502050405020303" pitchFamily="18" charset="0"/>
              </a:rPr>
              <a:t>all HQ-based teams and Regional Offices </a:t>
            </a:r>
          </a:p>
          <a:p>
            <a:pPr algn="l">
              <a:lnSpc>
                <a:spcPct val="100000"/>
              </a:lnSpc>
              <a:spcBef>
                <a:spcPts val="1800"/>
              </a:spcBef>
            </a:pPr>
            <a:r>
              <a:rPr lang="en-GB" i="1" dirty="0">
                <a:solidFill>
                  <a:schemeClr val="bg2">
                    <a:lumMod val="25000"/>
                  </a:schemeClr>
                </a:solidFill>
                <a:latin typeface="Georgia" panose="02040502050405020303" pitchFamily="18" charset="0"/>
              </a:rPr>
              <a:t>Project Management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Communication for Development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Procurement training</a:t>
            </a:r>
            <a:endParaRPr lang="en-US" i="1" dirty="0">
              <a:solidFill>
                <a:schemeClr val="bg2">
                  <a:lumMod val="25000"/>
                </a:schemeClr>
              </a:solidFill>
              <a:latin typeface="Georgia" panose="02040502050405020303" pitchFamily="18" charset="0"/>
            </a:endParaRPr>
          </a:p>
          <a:p>
            <a:pPr lvl="0"/>
            <a:endParaRPr lang="en-US" dirty="0"/>
          </a:p>
        </p:txBody>
      </p:sp>
    </p:spTree>
    <p:extLst>
      <p:ext uri="{BB962C8B-B14F-4D97-AF65-F5344CB8AC3E}">
        <p14:creationId xmlns:p14="http://schemas.microsoft.com/office/powerpoint/2010/main" val="34633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with big quote mar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336800"/>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1987959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658534"/>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bg1">
                    <a:lumMod val="65000"/>
                  </a:schemeClr>
                </a:solidFill>
              </a:defRPr>
            </a:lvl1pPr>
          </a:lstStyle>
          <a:p>
            <a:pPr lvl="0"/>
            <a:r>
              <a:rPr lang="en-US" dirty="0"/>
              <a:t>Click to edit section name</a:t>
            </a:r>
          </a:p>
        </p:txBody>
      </p:sp>
      <p:sp>
        <p:nvSpPr>
          <p:cNvPr id="6" name="Picture Placeholder 5">
            <a:extLst>
              <a:ext uri="{FF2B5EF4-FFF2-40B4-BE49-F238E27FC236}">
                <a16:creationId xmlns:a16="http://schemas.microsoft.com/office/drawing/2014/main" id="{BE0DB947-B9BF-4F5D-BCB3-A4E551A7C958}"/>
              </a:ext>
            </a:extLst>
          </p:cNvPr>
          <p:cNvSpPr>
            <a:spLocks noGrp="1"/>
          </p:cNvSpPr>
          <p:nvPr>
            <p:ph type="pic" sz="quarter" idx="11" hasCustomPrompt="1"/>
          </p:nvPr>
        </p:nvSpPr>
        <p:spPr>
          <a:xfrm>
            <a:off x="5473700" y="1215232"/>
            <a:ext cx="1244600" cy="1244600"/>
          </a:xfrm>
          <a:prstGeom prst="flowChartConnector">
            <a:avLst/>
          </a:prstGeom>
          <a:solidFill>
            <a:schemeClr val="bg1">
              <a:lumMod val="85000"/>
            </a:schemeClr>
          </a:solidFill>
        </p:spPr>
        <p:txBody>
          <a:bodyPr anchor="ctr"/>
          <a:lstStyle>
            <a:lvl1pPr>
              <a:defRPr sz="1400" b="0"/>
            </a:lvl1pPr>
          </a:lstStyle>
          <a:p>
            <a:r>
              <a:rPr lang="en-US" dirty="0"/>
              <a:t>Insert</a:t>
            </a:r>
            <a:br>
              <a:rPr lang="en-US" dirty="0"/>
            </a:br>
            <a:r>
              <a:rPr lang="en-US" dirty="0"/>
              <a:t>Photo</a:t>
            </a:r>
          </a:p>
        </p:txBody>
      </p:sp>
    </p:spTree>
    <p:extLst>
      <p:ext uri="{BB962C8B-B14F-4D97-AF65-F5344CB8AC3E}">
        <p14:creationId xmlns:p14="http://schemas.microsoft.com/office/powerpoint/2010/main" val="106831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0814-23D2-DD4C-8E7A-FBCC4ACA6B5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7A8751F3-BF1A-914F-9142-47270D1246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356E7AD9-1E19-A644-A651-3102AAB62B60}"/>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250CB82E-72C7-F04B-BDC6-BE78BCEF38F6}"/>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3B79DD6-C215-0041-9DBE-459130462E7C}"/>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131405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390F-C787-224B-8068-430317650AEB}"/>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82E07DD0-1CD2-9E49-8556-F167E77D431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2F6E2D40-276B-BD4A-B0D2-38CE48741D8A}"/>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6414639D-946D-254A-B617-5865647A72E8}"/>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EB41C23-19E4-F74B-9CA5-0F5E7DDC4127}"/>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1491194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CDD2-40D1-0F42-860A-1E9CA92DC32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CA61EC28-74F8-7444-9C06-EFD8EB925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470533E-E376-124F-B4AF-E87B7CFAEC6C}"/>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FB3B7937-38FF-3741-B5C0-5980542BED5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3288AC1-E896-5F49-87D1-8467E1025A29}"/>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4198677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17A0-636F-944D-90F4-73CE563D3102}"/>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DAB03C6E-4340-6C48-8B08-B0308C400E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2737AADE-C4E0-BA4A-B47A-2A09526A45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BED017C0-C16F-7C47-900F-EAAB39CAE0EA}"/>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6" name="Footer Placeholder 5">
            <a:extLst>
              <a:ext uri="{FF2B5EF4-FFF2-40B4-BE49-F238E27FC236}">
                <a16:creationId xmlns:a16="http://schemas.microsoft.com/office/drawing/2014/main" id="{A5161A76-188A-A14D-B672-6E6D54BEFA2A}"/>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63E203FD-AAAB-D64E-8194-61E7D5BDBE9F}"/>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2834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721372" y="2040524"/>
            <a:ext cx="4393315" cy="4125355"/>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460255" y="2040523"/>
            <a:ext cx="4393316" cy="4126191"/>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hasCustomPrompt="1"/>
          </p:nvPr>
        </p:nvSpPr>
        <p:spPr>
          <a:xfrm>
            <a:off x="721373" y="1251017"/>
            <a:ext cx="9132198" cy="565079"/>
          </a:xfrm>
          <a:prstGeom prst="rect">
            <a:avLst/>
          </a:prstGeom>
        </p:spPr>
        <p:txBody>
          <a:bodyPr>
            <a:noAutofit/>
          </a:bodyPr>
          <a:lstStyle>
            <a:lvl1pPr>
              <a:defRPr sz="2800"/>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8A78C8E-6713-4582-84CE-8C8A0FE572A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1951374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EE82-9E1F-884F-8DAC-8AC94893ABCA}"/>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B6B0D89E-B687-A94E-B072-D2C30955C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DF45A0-2F3E-F741-A8F7-A8BFCD2AFD5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5D2CEA39-7C79-954D-9657-FDD1AAE526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F9AB9C2-7386-264B-9CEC-DC57DCD127F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E1C22227-F2CD-6945-9377-474EE4EB323E}"/>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8" name="Footer Placeholder 7">
            <a:extLst>
              <a:ext uri="{FF2B5EF4-FFF2-40B4-BE49-F238E27FC236}">
                <a16:creationId xmlns:a16="http://schemas.microsoft.com/office/drawing/2014/main" id="{5B529399-7616-7E4B-BFA7-FD2409C28096}"/>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797CF76A-42AD-8148-9F61-D58B7B0C0491}"/>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1226027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1D9F-BE5C-BC4C-A978-1C335F5A2FE5}"/>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79848A99-C0AE-F84D-ADE4-37F7B5F0D982}"/>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4" name="Footer Placeholder 3">
            <a:extLst>
              <a:ext uri="{FF2B5EF4-FFF2-40B4-BE49-F238E27FC236}">
                <a16:creationId xmlns:a16="http://schemas.microsoft.com/office/drawing/2014/main" id="{C74D6636-23B0-2740-98BA-DF0557A7E93B}"/>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E1CDAC61-4CEC-3B43-9A8E-78A886815AB5}"/>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225814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055DD-853E-E144-A1DB-8CBD988D79D1}"/>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3" name="Footer Placeholder 2">
            <a:extLst>
              <a:ext uri="{FF2B5EF4-FFF2-40B4-BE49-F238E27FC236}">
                <a16:creationId xmlns:a16="http://schemas.microsoft.com/office/drawing/2014/main" id="{B91C9B87-133D-054B-9608-718E8309054C}"/>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2BC14B0C-BC10-374B-BB53-DF45889896A9}"/>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1326686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8941-9137-0845-A365-B74B6C7949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D994544A-BB71-614D-8C23-574CDF9B0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65AE8EC8-9713-2244-8A2D-39D5DB1F1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8C5EC6-7294-F04B-94CF-1722802A7289}"/>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6" name="Footer Placeholder 5">
            <a:extLst>
              <a:ext uri="{FF2B5EF4-FFF2-40B4-BE49-F238E27FC236}">
                <a16:creationId xmlns:a16="http://schemas.microsoft.com/office/drawing/2014/main" id="{3CDDED4A-0010-334E-983F-797CE5EDBE25}"/>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2531D267-5600-1343-B9BA-B14EC9D782AA}"/>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639150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9207-6F1E-AC48-8E38-3C25E8D6D2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8FC80825-BAD4-584E-9E05-F54D87227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869E575F-1EEE-1D4C-9E22-E07674D1E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56EC7C-084D-5243-82CF-29B4B46079EE}"/>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6" name="Footer Placeholder 5">
            <a:extLst>
              <a:ext uri="{FF2B5EF4-FFF2-40B4-BE49-F238E27FC236}">
                <a16:creationId xmlns:a16="http://schemas.microsoft.com/office/drawing/2014/main" id="{B78191C6-AC87-F045-9DBE-496B309C7786}"/>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9FE4A9C2-4A7B-5F41-9392-A081E48F4247}"/>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2270539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DAE2-B067-9E48-BD2C-6A3931A997E1}"/>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B1B8AF88-BF77-4447-BB8E-04F34D328A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F5ACF7BE-5C26-AD4F-B9FA-E16F3130927A}"/>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8B1D6F4D-171F-CB40-BD62-38AC1519CD0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6E33CB4-EB41-3047-87A8-328C7581CA29}"/>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3174073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05D29F-0862-374E-B794-5610DB2FC8B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DFA4C9E1-121D-1E43-B6A7-96A82B34722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8B021E39-2255-614D-995D-EA13429B1E60}"/>
              </a:ext>
            </a:extLst>
          </p:cNvPr>
          <p:cNvSpPr>
            <a:spLocks noGrp="1"/>
          </p:cNvSpPr>
          <p:nvPr>
            <p:ph type="dt" sz="half" idx="10"/>
          </p:nvPr>
        </p:nvSpPr>
        <p:spPr/>
        <p:txBody>
          <a:body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0A243533-C3F1-D040-A24E-62A60E797687}"/>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7306BC2-9FEA-5F41-957A-2D4BBF8104A0}"/>
              </a:ext>
            </a:extLst>
          </p:cNvPr>
          <p:cNvSpPr>
            <a:spLocks noGrp="1"/>
          </p:cNvSpPr>
          <p:nvPr>
            <p:ph type="sldNum" sz="quarter" idx="12"/>
          </p:nvPr>
        </p:nvSpPr>
        <p:spPr/>
        <p:txBody>
          <a:bodyPr/>
          <a:lstStyle/>
          <a:p>
            <a:fld id="{5AED3E8D-654F-F943-B21A-77D9FDD640DA}" type="slidenum">
              <a:rPr lang="en-IT" smtClean="0"/>
              <a:t>‹#›</a:t>
            </a:fld>
            <a:endParaRPr lang="en-IT"/>
          </a:p>
        </p:txBody>
      </p:sp>
    </p:spTree>
    <p:extLst>
      <p:ext uri="{BB962C8B-B14F-4D97-AF65-F5344CB8AC3E}">
        <p14:creationId xmlns:p14="http://schemas.microsoft.com/office/powerpoint/2010/main" val="161693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37226" y="1975104"/>
            <a:ext cx="6256106" cy="4210543"/>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0" name="Title 1">
            <a:extLst>
              <a:ext uri="{FF2B5EF4-FFF2-40B4-BE49-F238E27FC236}">
                <a16:creationId xmlns:a16="http://schemas.microsoft.com/office/drawing/2014/main" id="{3F01D386-9240-4F38-9F1C-4325351B05E1}"/>
              </a:ext>
            </a:extLst>
          </p:cNvPr>
          <p:cNvSpPr>
            <a:spLocks noGrp="1"/>
          </p:cNvSpPr>
          <p:nvPr>
            <p:ph type="title" hasCustomPrompt="1"/>
          </p:nvPr>
        </p:nvSpPr>
        <p:spPr>
          <a:xfrm>
            <a:off x="737225" y="1261501"/>
            <a:ext cx="7177821" cy="542146"/>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015B0268-1877-4B50-85FE-85F64126C828}"/>
              </a:ext>
            </a:extLst>
          </p:cNvPr>
          <p:cNvCxnSpPr/>
          <p:nvPr userDrawn="1"/>
        </p:nvCxnSpPr>
        <p:spPr>
          <a:xfrm>
            <a:off x="607468"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716C6763-4EEE-47FB-A7AD-A329AC03860D}"/>
              </a:ext>
            </a:extLst>
          </p:cNvPr>
          <p:cNvSpPr>
            <a:spLocks noGrp="1"/>
          </p:cNvSpPr>
          <p:nvPr>
            <p:ph type="body" sz="quarter" idx="10" hasCustomPrompt="1"/>
          </p:nvPr>
        </p:nvSpPr>
        <p:spPr>
          <a:xfrm>
            <a:off x="607468"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1144347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Larg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9A3B-CF71-48AC-B4B0-550E5EC772C1}"/>
              </a:ext>
            </a:extLst>
          </p:cNvPr>
          <p:cNvSpPr>
            <a:spLocks noGrp="1"/>
          </p:cNvSpPr>
          <p:nvPr>
            <p:ph type="title"/>
          </p:nvPr>
        </p:nvSpPr>
        <p:spPr>
          <a:xfrm>
            <a:off x="716483" y="1234865"/>
            <a:ext cx="10313024" cy="635902"/>
          </a:xfrm>
          <a:prstGeom prst="rect">
            <a:avLst/>
          </a:prstGeom>
        </p:spPr>
        <p:txBody>
          <a:bodyPr anchor="t"/>
          <a:lstStyle>
            <a:lvl1pPr>
              <a:defRPr sz="2800"/>
            </a:lvl1pPr>
          </a:lstStyle>
          <a:p>
            <a:r>
              <a:rPr lang="en-US" dirty="0"/>
              <a:t>Click to edit Master title style</a:t>
            </a:r>
          </a:p>
        </p:txBody>
      </p: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33313" y="1927476"/>
            <a:ext cx="10700345" cy="4218130"/>
          </a:xfrm>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cxnSp>
        <p:nvCxnSpPr>
          <p:cNvPr id="6" name="Straight Connector 5">
            <a:extLst>
              <a:ext uri="{FF2B5EF4-FFF2-40B4-BE49-F238E27FC236}">
                <a16:creationId xmlns:a16="http://schemas.microsoft.com/office/drawing/2014/main" id="{9B8B0405-4014-43E6-B303-902A4F998E13}"/>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B69F8470-F06D-4D52-9A69-30EBD8DA6096}"/>
              </a:ext>
            </a:extLst>
          </p:cNvPr>
          <p:cNvSpPr>
            <a:spLocks noGrp="1"/>
          </p:cNvSpPr>
          <p:nvPr>
            <p:ph type="body" sz="quarter" idx="10" hasCustomPrompt="1"/>
          </p:nvPr>
        </p:nvSpPr>
        <p:spPr>
          <a:xfrm>
            <a:off x="614783"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4139101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image - S">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5593557"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500046"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500046"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5593546"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52770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56173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46823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468234"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56173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25500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 L">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0"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740457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740457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73533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7353375" y="313371"/>
            <a:ext cx="4307054"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Tree>
    <p:extLst>
      <p:ext uri="{BB962C8B-B14F-4D97-AF65-F5344CB8AC3E}">
        <p14:creationId xmlns:p14="http://schemas.microsoft.com/office/powerpoint/2010/main" val="425363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 S ">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92373"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98862"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98862" y="313371"/>
            <a:ext cx="4554538" cy="308803"/>
          </a:xfrm>
        </p:spPr>
        <p:txBody>
          <a:bodyPr anchor="ctr"/>
          <a:lstStyle>
            <a:lvl1pPr marL="91440" indent="0">
              <a:buNone/>
              <a:defRPr sz="1600">
                <a:solidFill>
                  <a:schemeClr val="bg1">
                    <a:lumMod val="65000"/>
                  </a:schemeClr>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92362"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8231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6" name="TextBox 15">
            <a:extLst>
              <a:ext uri="{FF2B5EF4-FFF2-40B4-BE49-F238E27FC236}">
                <a16:creationId xmlns:a16="http://schemas.microsoft.com/office/drawing/2014/main" id="{CE8F7375-39F8-8B47-9ABE-2214A6CC1046}"/>
              </a:ext>
            </a:extLst>
          </p:cNvPr>
          <p:cNvSpPr txBox="1"/>
          <p:nvPr userDrawn="1"/>
        </p:nvSpPr>
        <p:spPr>
          <a:xfrm>
            <a:off x="9328703" y="6333605"/>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err="1">
                <a:solidFill>
                  <a:srgbClr val="009CD6"/>
                </a:solidFill>
                <a:latin typeface="Arial" panose="020B0604020202020204" pitchFamily="34" charset="0"/>
                <a:cs typeface="Arial" panose="020B0604020202020204" pitchFamily="34" charset="0"/>
              </a:rPr>
              <a:t>www.itu.int</a:t>
            </a:r>
            <a:r>
              <a:rPr lang="en-US" sz="1400" spc="50" baseline="0" dirty="0">
                <a:solidFill>
                  <a:srgbClr val="009CD6"/>
                </a:solidFill>
                <a:latin typeface="Arial" panose="020B0604020202020204" pitchFamily="34" charset="0"/>
                <a:cs typeface="Arial" panose="020B0604020202020204" pitchFamily="34" charset="0"/>
              </a:rPr>
              <a:t>/wtsa2020</a:t>
            </a:r>
          </a:p>
        </p:txBody>
      </p:sp>
    </p:spTree>
    <p:extLst>
      <p:ext uri="{BB962C8B-B14F-4D97-AF65-F5344CB8AC3E}">
        <p14:creationId xmlns:p14="http://schemas.microsoft.com/office/powerpoint/2010/main" val="3452108936"/>
      </p:ext>
    </p:extLst>
  </p:cSld>
  <p:clrMap bg1="lt1" tx1="dk1" bg2="lt2" tx2="dk2" accent1="accent1" accent2="accent2" accent3="accent3" accent4="accent4" accent5="accent5" accent6="accent6" hlink="hlink" folHlink="folHlink"/>
  <p:sldLayoutIdLst>
    <p:sldLayoutId id="2147483656" r:id="rId1"/>
    <p:sldLayoutId id="2147483653" r:id="rId2"/>
    <p:sldLayoutId id="2147483652" r:id="rId3"/>
    <p:sldLayoutId id="2147483675" r:id="rId4"/>
    <p:sldLayoutId id="2147483676" r:id="rId5"/>
    <p:sldLayoutId id="2147483674" r:id="rId6"/>
    <p:sldLayoutId id="2147483672" r:id="rId7"/>
    <p:sldLayoutId id="2147483657" r:id="rId8"/>
    <p:sldLayoutId id="2147483717" r:id="rId9"/>
    <p:sldLayoutId id="2147483718" r:id="rId10"/>
    <p:sldLayoutId id="2147483719" r:id="rId11"/>
    <p:sldLayoutId id="2147483670" r:id="rId12"/>
    <p:sldLayoutId id="2147483660" r:id="rId13"/>
    <p:sldLayoutId id="2147483687" r:id="rId14"/>
    <p:sldLayoutId id="2147483679" r:id="rId15"/>
    <p:sldLayoutId id="2147483707" r:id="rId16"/>
    <p:sldLayoutId id="2147483732" r:id="rId17"/>
    <p:sldLayoutId id="2147483733" r:id="rId18"/>
    <p:sldLayoutId id="2147483734" r:id="rId19"/>
    <p:sldLayoutId id="2147483735" r:id="rId20"/>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9" name="TextBox 18">
            <a:extLst>
              <a:ext uri="{FF2B5EF4-FFF2-40B4-BE49-F238E27FC236}">
                <a16:creationId xmlns:a16="http://schemas.microsoft.com/office/drawing/2014/main" id="{B8F862D8-D3B2-7C4F-A824-D4DA572B90F5}"/>
              </a:ext>
            </a:extLst>
          </p:cNvPr>
          <p:cNvSpPr txBox="1"/>
          <p:nvPr userDrawn="1"/>
        </p:nvSpPr>
        <p:spPr>
          <a:xfrm>
            <a:off x="9328703" y="6333605"/>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err="1">
                <a:solidFill>
                  <a:srgbClr val="009CD6"/>
                </a:solidFill>
                <a:latin typeface="Arial" panose="020B0604020202020204" pitchFamily="34" charset="0"/>
                <a:cs typeface="Arial" panose="020B0604020202020204" pitchFamily="34" charset="0"/>
              </a:rPr>
              <a:t>www.itu.int</a:t>
            </a:r>
            <a:r>
              <a:rPr lang="en-US" sz="1400" spc="50" baseline="0" dirty="0">
                <a:solidFill>
                  <a:srgbClr val="009CD6"/>
                </a:solidFill>
                <a:latin typeface="Arial" panose="020B0604020202020204" pitchFamily="34" charset="0"/>
                <a:cs typeface="Arial" panose="020B0604020202020204" pitchFamily="34" charset="0"/>
              </a:rPr>
              <a:t>/wtsa2020</a:t>
            </a:r>
          </a:p>
        </p:txBody>
      </p:sp>
    </p:spTree>
    <p:extLst>
      <p:ext uri="{BB962C8B-B14F-4D97-AF65-F5344CB8AC3E}">
        <p14:creationId xmlns:p14="http://schemas.microsoft.com/office/powerpoint/2010/main" val="1497039940"/>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ct val="100000"/>
        </a:lnSpc>
        <a:spcBef>
          <a:spcPts val="10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1816313" y="2209801"/>
            <a:ext cx="8559373" cy="3793066"/>
          </a:xfrm>
          <a:prstGeom prst="rect">
            <a:avLst/>
          </a:prstGeom>
        </p:spPr>
        <p:txBody>
          <a:bodyPr vert="horz" lIns="91440" tIns="45720" rIns="91440" bIns="45720" rtlCol="0">
            <a:noAutofit/>
          </a:bodyPr>
          <a:lstStyle/>
          <a:p>
            <a:pPr algn="ctr"/>
            <a:r>
              <a:rPr lang="en-US" sz="2800" i="1" dirty="0">
                <a:latin typeface="Georgia" panose="02040502050405020303" pitchFamily="18" charset="0"/>
              </a:rPr>
              <a:t>We grew up with the internet. </a:t>
            </a:r>
            <a:br>
              <a:rPr lang="en-US" sz="2800" i="1" dirty="0">
                <a:latin typeface="Georgia" panose="02040502050405020303" pitchFamily="18" charset="0"/>
              </a:rPr>
            </a:br>
            <a:r>
              <a:rPr lang="en-US" sz="2800" i="1" dirty="0">
                <a:latin typeface="Georgia" panose="02040502050405020303" pitchFamily="18" charset="0"/>
              </a:rPr>
              <a:t>I mean, the internet has always been here with us. The grown-ups are like ‘Wow the internet appeared’, while it is perfectly normal for us.” </a:t>
            </a:r>
          </a:p>
        </p:txBody>
      </p:sp>
      <p:sp>
        <p:nvSpPr>
          <p:cNvPr id="8" name="TextBox 7">
            <a:extLst>
              <a:ext uri="{FF2B5EF4-FFF2-40B4-BE49-F238E27FC236}">
                <a16:creationId xmlns:a16="http://schemas.microsoft.com/office/drawing/2014/main" id="{E0A9D456-A8ED-B843-B58B-E432E0CB7DB7}"/>
              </a:ext>
            </a:extLst>
          </p:cNvPr>
          <p:cNvSpPr txBox="1"/>
          <p:nvPr userDrawn="1"/>
        </p:nvSpPr>
        <p:spPr>
          <a:xfrm>
            <a:off x="9328703" y="6333605"/>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err="1">
                <a:solidFill>
                  <a:srgbClr val="009CD6"/>
                </a:solidFill>
                <a:latin typeface="Arial" panose="020B0604020202020204" pitchFamily="34" charset="0"/>
                <a:cs typeface="Arial" panose="020B0604020202020204" pitchFamily="34" charset="0"/>
              </a:rPr>
              <a:t>www.itu.int</a:t>
            </a:r>
            <a:r>
              <a:rPr lang="en-US" sz="1400" spc="50" baseline="0" dirty="0">
                <a:solidFill>
                  <a:srgbClr val="009CD6"/>
                </a:solidFill>
                <a:latin typeface="Arial" panose="020B0604020202020204" pitchFamily="34" charset="0"/>
                <a:cs typeface="Arial" panose="020B0604020202020204" pitchFamily="34" charset="0"/>
              </a:rPr>
              <a:t>/wtsa2020</a:t>
            </a:r>
          </a:p>
        </p:txBody>
      </p:sp>
    </p:spTree>
    <p:extLst>
      <p:ext uri="{BB962C8B-B14F-4D97-AF65-F5344CB8AC3E}">
        <p14:creationId xmlns:p14="http://schemas.microsoft.com/office/powerpoint/2010/main" val="157613210"/>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91440" indent="0" algn="ctr" defTabSz="914400" rtl="0" eaLnBrk="1" latinLnBrk="0" hangingPunct="1">
        <a:lnSpc>
          <a:spcPct val="100000"/>
        </a:lnSpc>
        <a:spcBef>
          <a:spcPts val="1000"/>
        </a:spcBef>
        <a:buClr>
          <a:srgbClr val="009CD6"/>
        </a:buClr>
        <a:buSzPct val="110000"/>
        <a:buFontTx/>
        <a:buNone/>
        <a:defRPr sz="3600" kern="1200" spc="0">
          <a:solidFill>
            <a:schemeClr val="tx1"/>
          </a:solidFill>
          <a:latin typeface="Arial" panose="020B0604020202020204" pitchFamily="34" charset="0"/>
          <a:ea typeface="+mn-ea"/>
          <a:cs typeface="Arial" panose="020B0604020202020204" pitchFamily="34" charset="0"/>
        </a:defRPr>
      </a:lvl1pPr>
      <a:lvl2pPr marL="548640" indent="0" algn="l" defTabSz="914400" rtl="0" eaLnBrk="1" latinLnBrk="0" hangingPunct="1">
        <a:lnSpc>
          <a:spcPct val="100000"/>
        </a:lnSpc>
        <a:spcBef>
          <a:spcPts val="500"/>
        </a:spcBef>
        <a:buClr>
          <a:srgbClr val="009CD6"/>
        </a:buClr>
        <a:buSzPct val="110000"/>
        <a:buFontTx/>
        <a:buNone/>
        <a:defRPr sz="2800" kern="1200" spc="0">
          <a:solidFill>
            <a:schemeClr val="tx1"/>
          </a:solidFill>
          <a:latin typeface="Arial" panose="020B0604020202020204" pitchFamily="34" charset="0"/>
          <a:ea typeface="+mn-ea"/>
          <a:cs typeface="Arial" panose="020B0604020202020204" pitchFamily="34" charset="0"/>
        </a:defRPr>
      </a:lvl2pPr>
      <a:lvl3pPr marL="10058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3pPr>
      <a:lvl4pPr marL="14630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8950D9-416B-1949-9269-450AE42436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445BCF12-A850-344F-8E61-B262E8513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9446507C-FDB3-C548-80CD-93CDFEE5C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338BF-9021-6940-B7D0-C747D937AFF5}" type="datetimeFigureOut">
              <a:rPr lang="en-IT" smtClean="0"/>
              <a:t>02/24/2022</a:t>
            </a:fld>
            <a:endParaRPr lang="en-IT"/>
          </a:p>
        </p:txBody>
      </p:sp>
      <p:sp>
        <p:nvSpPr>
          <p:cNvPr id="5" name="Footer Placeholder 4">
            <a:extLst>
              <a:ext uri="{FF2B5EF4-FFF2-40B4-BE49-F238E27FC236}">
                <a16:creationId xmlns:a16="http://schemas.microsoft.com/office/drawing/2014/main" id="{BC3A6493-C03E-C945-A937-5C997D881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681C01CB-2D5A-084A-9BD5-3C9CCBF889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D3E8D-654F-F943-B21A-77D9FDD640DA}" type="slidenum">
              <a:rPr lang="en-IT" smtClean="0"/>
              <a:t>‹#›</a:t>
            </a:fld>
            <a:endParaRPr lang="en-IT"/>
          </a:p>
        </p:txBody>
      </p:sp>
    </p:spTree>
    <p:extLst>
      <p:ext uri="{BB962C8B-B14F-4D97-AF65-F5344CB8AC3E}">
        <p14:creationId xmlns:p14="http://schemas.microsoft.com/office/powerpoint/2010/main" val="29337584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6.jp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itu.int/net4/ITU-T/landscape#?topic=0.132&amp;workgroup=1&amp;searchValue=&amp;page=1&amp;sort=Revelance" TargetMode="External"/><Relationship Id="rId2" Type="http://schemas.openxmlformats.org/officeDocument/2006/relationships/hyperlink" Target="https://www.itu.int/net4/ITU-T/landscape#?topic=0.105&amp;workgroup=1&amp;searchValue=&amp;page=1&amp;sort=Revelance" TargetMode="Externa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hyperlink" Target="http://handle.itu.int/11.1002/sg15/docs/smartgrid-workplan" TargetMode="External"/><Relationship Id="rId4" Type="http://schemas.openxmlformats.org/officeDocument/2006/relationships/hyperlink" Target="http://handle.itu.int/11.1002/sg15/docs/otn-workpla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9E6E2067-F911-454D-B8E3-D1C81BD49900}"/>
              </a:ext>
            </a:extLst>
          </p:cNvPr>
          <p:cNvPicPr>
            <a:picLocks noChangeAspect="1"/>
          </p:cNvPicPr>
          <p:nvPr/>
        </p:nvPicPr>
        <p:blipFill rotWithShape="1">
          <a:blip r:embed="rId2">
            <a:extLst>
              <a:ext uri="{28A0092B-C50C-407E-A947-70E740481C1C}">
                <a14:useLocalDpi xmlns:a14="http://schemas.microsoft.com/office/drawing/2010/main" val="0"/>
              </a:ext>
            </a:extLst>
          </a:blip>
          <a:srcRect r="68657"/>
          <a:stretch/>
        </p:blipFill>
        <p:spPr>
          <a:xfrm>
            <a:off x="-4519379" y="-2139436"/>
            <a:ext cx="10230535" cy="11425797"/>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E4B66A99-3147-D849-9DCE-8C01BF6D9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226" y="-4314810"/>
            <a:ext cx="5735782" cy="2007805"/>
          </a:xfrm>
          <a:prstGeom prst="rect">
            <a:avLst/>
          </a:prstGeom>
        </p:spPr>
      </p:pic>
      <p:sp>
        <p:nvSpPr>
          <p:cNvPr id="15" name="TextBox 14">
            <a:extLst>
              <a:ext uri="{FF2B5EF4-FFF2-40B4-BE49-F238E27FC236}">
                <a16:creationId xmlns:a16="http://schemas.microsoft.com/office/drawing/2014/main" id="{63ADF350-7456-BC46-8DC9-389E8E6A9FA6}"/>
              </a:ext>
            </a:extLst>
          </p:cNvPr>
          <p:cNvSpPr txBox="1"/>
          <p:nvPr/>
        </p:nvSpPr>
        <p:spPr>
          <a:xfrm>
            <a:off x="6256890" y="3652197"/>
            <a:ext cx="47615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ITU-T STUDY GROUP 15</a:t>
            </a:r>
          </a:p>
        </p:txBody>
      </p:sp>
      <p:sp>
        <p:nvSpPr>
          <p:cNvPr id="16" name="TextBox 15">
            <a:extLst>
              <a:ext uri="{FF2B5EF4-FFF2-40B4-BE49-F238E27FC236}">
                <a16:creationId xmlns:a16="http://schemas.microsoft.com/office/drawing/2014/main" id="{C996D18D-38E2-D342-833A-DB52172556AF}"/>
              </a:ext>
            </a:extLst>
          </p:cNvPr>
          <p:cNvSpPr txBox="1"/>
          <p:nvPr/>
        </p:nvSpPr>
        <p:spPr>
          <a:xfrm>
            <a:off x="6256890" y="4327893"/>
            <a:ext cx="567397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Networks, Technologies and Infrastructures for Transport, Access and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Summary of Results - Study Period 2017-2021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Dr.</a:t>
            </a:r>
            <a:r>
              <a:rPr kumimoji="0" lang="en-GB" b="0" i="0" u="none" strike="noStrike" kern="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Stephen J. Trowbridge</a:t>
            </a:r>
            <a:endParaRPr lang="en-GB" kern="200" dirty="0">
              <a:solidFill>
                <a:prstClr val="black"/>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4A14C061-F145-094E-9E1F-840FD978134B}"/>
              </a:ext>
            </a:extLst>
          </p:cNvPr>
          <p:cNvCxnSpPr>
            <a:cxnSpLocks/>
          </p:cNvCxnSpPr>
          <p:nvPr/>
        </p:nvCxnSpPr>
        <p:spPr>
          <a:xfrm>
            <a:off x="6256890" y="3543958"/>
            <a:ext cx="4475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Shape&#10;&#10;Description automatically generated with medium confidence">
            <a:extLst>
              <a:ext uri="{FF2B5EF4-FFF2-40B4-BE49-F238E27FC236}">
                <a16:creationId xmlns:a16="http://schemas.microsoft.com/office/drawing/2014/main" id="{614946CD-A91B-3D4C-8F2C-152516B07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137" y="458517"/>
            <a:ext cx="3760677" cy="701003"/>
          </a:xfrm>
          <a:prstGeom prst="rect">
            <a:avLst/>
          </a:prstGeom>
        </p:spPr>
      </p:pic>
      <p:pic>
        <p:nvPicPr>
          <p:cNvPr id="12" name="Picture 11" descr="Logo&#10;&#10;Description automatically generated">
            <a:extLst>
              <a:ext uri="{FF2B5EF4-FFF2-40B4-BE49-F238E27FC236}">
                <a16:creationId xmlns:a16="http://schemas.microsoft.com/office/drawing/2014/main" id="{CC191888-22E2-1144-9C40-FC40E1FC113E}"/>
              </a:ext>
            </a:extLst>
          </p:cNvPr>
          <p:cNvPicPr>
            <a:picLocks noChangeAspect="1"/>
          </p:cNvPicPr>
          <p:nvPr/>
        </p:nvPicPr>
        <p:blipFill rotWithShape="1">
          <a:blip r:embed="rId4">
            <a:extLst>
              <a:ext uri="{28A0092B-C50C-407E-A947-70E740481C1C}">
                <a14:useLocalDpi xmlns:a14="http://schemas.microsoft.com/office/drawing/2010/main" val="0"/>
              </a:ext>
            </a:extLst>
          </a:blip>
          <a:srcRect r="74681" b="9774"/>
          <a:stretch/>
        </p:blipFill>
        <p:spPr>
          <a:xfrm>
            <a:off x="11227845" y="5872495"/>
            <a:ext cx="786325" cy="859281"/>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ED01465F-F1C5-1B49-A12D-AF65474712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602" y="1115424"/>
            <a:ext cx="5983193" cy="2094412"/>
          </a:xfrm>
          <a:prstGeom prst="rect">
            <a:avLst/>
          </a:prstGeom>
        </p:spPr>
      </p:pic>
    </p:spTree>
    <p:extLst>
      <p:ext uri="{BB962C8B-B14F-4D97-AF65-F5344CB8AC3E}">
        <p14:creationId xmlns:p14="http://schemas.microsoft.com/office/powerpoint/2010/main" val="187114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33BD-C830-4879-8721-B73EE6DBD74D}"/>
              </a:ext>
            </a:extLst>
          </p:cNvPr>
          <p:cNvSpPr>
            <a:spLocks noGrp="1"/>
          </p:cNvSpPr>
          <p:nvPr>
            <p:ph type="title" idx="4294967295"/>
          </p:nvPr>
        </p:nvSpPr>
        <p:spPr>
          <a:xfrm>
            <a:off x="1445623" y="562372"/>
            <a:ext cx="8956766" cy="747713"/>
          </a:xfrm>
        </p:spPr>
        <p:txBody>
          <a:bodyPr/>
          <a:lstStyle/>
          <a:p>
            <a:r>
              <a:rPr lang="fr-FR" sz="4000" dirty="0"/>
              <a:t>WP2/15 highlights</a:t>
            </a:r>
            <a:endParaRPr lang="aa-ET" sz="4000" dirty="0"/>
          </a:p>
        </p:txBody>
      </p:sp>
      <p:sp>
        <p:nvSpPr>
          <p:cNvPr id="3" name="Content Placeholder 2">
            <a:extLst>
              <a:ext uri="{FF2B5EF4-FFF2-40B4-BE49-F238E27FC236}">
                <a16:creationId xmlns:a16="http://schemas.microsoft.com/office/drawing/2014/main" id="{94E58B8B-27DD-4B82-9628-E2CC873CC529}"/>
              </a:ext>
            </a:extLst>
          </p:cNvPr>
          <p:cNvSpPr>
            <a:spLocks noGrp="1"/>
          </p:cNvSpPr>
          <p:nvPr>
            <p:ph idx="4294967295"/>
          </p:nvPr>
        </p:nvSpPr>
        <p:spPr>
          <a:xfrm>
            <a:off x="326377" y="1540102"/>
            <a:ext cx="11569532" cy="4825863"/>
          </a:xfrm>
        </p:spPr>
        <p:txBody>
          <a:bodyPr vert="horz" lIns="91440" tIns="45720" rIns="91440" bIns="45720" rtlCol="0" anchor="t">
            <a:noAutofit/>
          </a:bodyPr>
          <a:lstStyle/>
          <a:p>
            <a:r>
              <a:rPr lang="fr-FR" sz="2000" dirty="0"/>
              <a:t>Single-mode fibre </a:t>
            </a:r>
            <a:r>
              <a:rPr lang="fr-FR" sz="2000" dirty="0" err="1"/>
              <a:t>Recommendations</a:t>
            </a:r>
            <a:r>
              <a:rPr lang="fr-FR" sz="2000" dirty="0"/>
              <a:t> (G.652 and G.654)</a:t>
            </a:r>
          </a:p>
          <a:p>
            <a:r>
              <a:rPr lang="en-US" altLang="ja-JP" sz="2000" dirty="0"/>
              <a:t>Amplified multichannel dense wavelength division multiplexing applications with single channel optical interfaces</a:t>
            </a:r>
            <a:r>
              <a:rPr lang="fr-FR" altLang="ja-JP" sz="2000" dirty="0"/>
              <a:t> (G.698.2)</a:t>
            </a:r>
            <a:endParaRPr lang="fr-FR" sz="2000" dirty="0"/>
          </a:p>
          <a:p>
            <a:r>
              <a:rPr lang="en-US" altLang="ja-JP" sz="2000" dirty="0"/>
              <a:t>Multichannel bi-directional DWDM applications with port agnostic single-channel optical interfaces </a:t>
            </a:r>
            <a:r>
              <a:rPr lang="fr-FR" sz="2000" dirty="0"/>
              <a:t>(G.698.4)</a:t>
            </a:r>
          </a:p>
          <a:p>
            <a:r>
              <a:rPr lang="fr-FR" altLang="ja-JP" sz="2000" dirty="0"/>
              <a:t>Transverse compatible DWDM applications for </a:t>
            </a:r>
            <a:r>
              <a:rPr lang="fr-FR" altLang="ja-JP" sz="2000" dirty="0" err="1"/>
              <a:t>repeatered</a:t>
            </a:r>
            <a:r>
              <a:rPr lang="fr-FR" altLang="ja-JP" sz="2000" dirty="0"/>
              <a:t> </a:t>
            </a:r>
            <a:r>
              <a:rPr lang="fr-FR" altLang="ja-JP" sz="2000" dirty="0" err="1"/>
              <a:t>optical</a:t>
            </a:r>
            <a:r>
              <a:rPr lang="fr-FR" altLang="ja-JP" sz="2000" dirty="0"/>
              <a:t> fibre </a:t>
            </a:r>
            <a:r>
              <a:rPr lang="fr-FR" altLang="ja-JP" sz="2000" dirty="0" err="1"/>
              <a:t>submarine</a:t>
            </a:r>
            <a:r>
              <a:rPr lang="fr-FR" altLang="ja-JP" sz="2000" dirty="0"/>
              <a:t> </a:t>
            </a:r>
            <a:r>
              <a:rPr lang="fr-FR" altLang="ja-JP" sz="2000" dirty="0" err="1"/>
              <a:t>cable</a:t>
            </a:r>
            <a:r>
              <a:rPr lang="fr-FR" altLang="ja-JP" sz="2000" dirty="0"/>
              <a:t> </a:t>
            </a:r>
            <a:r>
              <a:rPr lang="fr-FR" altLang="ja-JP" sz="2000" dirty="0" err="1"/>
              <a:t>systems</a:t>
            </a:r>
            <a:r>
              <a:rPr lang="fr-FR" altLang="ja-JP" sz="2000" dirty="0"/>
              <a:t> (G.977.1)</a:t>
            </a:r>
            <a:endParaRPr lang="fr-FR" sz="2000" dirty="0"/>
          </a:p>
          <a:p>
            <a:r>
              <a:rPr lang="en-GB" altLang="ja-JP" sz="2000" dirty="0"/>
              <a:t>Optical fibre cables for duct and tunnel application (L.100)</a:t>
            </a:r>
          </a:p>
          <a:p>
            <a:r>
              <a:rPr lang="fr-FR" altLang="ja-JP" sz="2000" dirty="0"/>
              <a:t>Optical fibre </a:t>
            </a:r>
            <a:r>
              <a:rPr lang="fr-FR" altLang="ja-JP" sz="2000" dirty="0" err="1"/>
              <a:t>cables</a:t>
            </a:r>
            <a:r>
              <a:rPr lang="fr-FR" altLang="ja-JP" sz="2000" dirty="0"/>
              <a:t> for in-home applications (L.111)</a:t>
            </a:r>
          </a:p>
          <a:p>
            <a:r>
              <a:rPr lang="en-GB" altLang="ja-JP" sz="2000" dirty="0"/>
              <a:t>Criteria for optical fibre cable installation with minimal existing infrastructure (L.163)</a:t>
            </a:r>
            <a:endParaRPr lang="fr-FR" sz="2000" dirty="0"/>
          </a:p>
          <a:p>
            <a:r>
              <a:rPr lang="en-US" altLang="ja-JP" sz="2000" b="1" dirty="0"/>
              <a:t> </a:t>
            </a:r>
            <a:r>
              <a:rPr lang="en-US" altLang="ja-JP" sz="2000" dirty="0"/>
              <a:t>Telecommunication infrastructure facility management (L.300)</a:t>
            </a:r>
            <a:endParaRPr lang="en-GB" altLang="ja-JP" sz="2000" dirty="0"/>
          </a:p>
          <a:p>
            <a:r>
              <a:rPr lang="en-GB" altLang="ja-JP" sz="2000" dirty="0">
                <a:latin typeface="Arial"/>
                <a:cs typeface="Arial"/>
              </a:rPr>
              <a:t>Cable identification for the construction and maintenance of optical fibre cable networks with optical sensing technique</a:t>
            </a:r>
            <a:r>
              <a:rPr lang="fr-FR" sz="2000" dirty="0">
                <a:latin typeface="Arial"/>
                <a:cs typeface="Arial"/>
              </a:rPr>
              <a:t>(L.316)</a:t>
            </a:r>
          </a:p>
        </p:txBody>
      </p:sp>
      <p:pic>
        <p:nvPicPr>
          <p:cNvPr id="4" name="Picture 3" descr="Logo, company name&#10;&#10;Description automatically generated">
            <a:extLst>
              <a:ext uri="{FF2B5EF4-FFF2-40B4-BE49-F238E27FC236}">
                <a16:creationId xmlns:a16="http://schemas.microsoft.com/office/drawing/2014/main" id="{44764578-A96B-4DBC-B5C4-38CDD5D79092}"/>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295673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82B1-8E14-4FCF-8944-57570122DDE2}"/>
              </a:ext>
            </a:extLst>
          </p:cNvPr>
          <p:cNvSpPr>
            <a:spLocks noGrp="1"/>
          </p:cNvSpPr>
          <p:nvPr>
            <p:ph type="title" idx="4294967295"/>
          </p:nvPr>
        </p:nvSpPr>
        <p:spPr>
          <a:xfrm>
            <a:off x="1428206" y="562372"/>
            <a:ext cx="9087394" cy="747713"/>
          </a:xfrm>
        </p:spPr>
        <p:txBody>
          <a:bodyPr/>
          <a:lstStyle/>
          <a:p>
            <a:r>
              <a:rPr lang="en-US" sz="4000" dirty="0"/>
              <a:t>WP3/15 highlights</a:t>
            </a:r>
            <a:endParaRPr lang="aa-ET" sz="4000" dirty="0"/>
          </a:p>
        </p:txBody>
      </p:sp>
      <p:sp>
        <p:nvSpPr>
          <p:cNvPr id="3" name="Content Placeholder 2">
            <a:extLst>
              <a:ext uri="{FF2B5EF4-FFF2-40B4-BE49-F238E27FC236}">
                <a16:creationId xmlns:a16="http://schemas.microsoft.com/office/drawing/2014/main" id="{260BDFC6-826E-46AF-8E25-2B6F25C7055B}"/>
              </a:ext>
            </a:extLst>
          </p:cNvPr>
          <p:cNvSpPr>
            <a:spLocks noGrp="1"/>
          </p:cNvSpPr>
          <p:nvPr>
            <p:ph idx="4294967295"/>
          </p:nvPr>
        </p:nvSpPr>
        <p:spPr>
          <a:xfrm>
            <a:off x="849085" y="1648234"/>
            <a:ext cx="10493829" cy="3951378"/>
          </a:xfrm>
        </p:spPr>
        <p:txBody>
          <a:bodyPr>
            <a:normAutofit/>
          </a:bodyPr>
          <a:lstStyle/>
          <a:p>
            <a:pPr>
              <a:spcBef>
                <a:spcPts val="1800"/>
              </a:spcBef>
            </a:pPr>
            <a:r>
              <a:rPr lang="en-GB" sz="2400" dirty="0"/>
              <a:t>Metro Transport Network (MTN) (G.8300-series)</a:t>
            </a:r>
          </a:p>
          <a:p>
            <a:pPr>
              <a:spcBef>
                <a:spcPts val="1800"/>
              </a:spcBef>
            </a:pPr>
            <a:r>
              <a:rPr lang="en-GB" sz="2400" dirty="0"/>
              <a:t>Network restoration and protection for MTN, OTN, Ethernet and MPLS-TP</a:t>
            </a:r>
          </a:p>
          <a:p>
            <a:pPr>
              <a:spcBef>
                <a:spcPts val="1800"/>
              </a:spcBef>
            </a:pPr>
            <a:r>
              <a:rPr lang="en-GB" sz="2400" dirty="0"/>
              <a:t>OAM functions for Ethernet and MPLS-TP</a:t>
            </a:r>
          </a:p>
          <a:p>
            <a:pPr>
              <a:spcBef>
                <a:spcPts val="1800"/>
              </a:spcBef>
            </a:pPr>
            <a:r>
              <a:rPr lang="en-GB" sz="2400" dirty="0"/>
              <a:t>OTN hierarchy and Interfaces (G.709- and G.709.x-series) for beyond 100G bit/s signals (n x 100 Gbit/s)</a:t>
            </a:r>
          </a:p>
          <a:p>
            <a:pPr>
              <a:spcBef>
                <a:spcPts val="1800"/>
              </a:spcBef>
            </a:pPr>
            <a:r>
              <a:rPr lang="en-GB" sz="2400" dirty="0"/>
              <a:t>Architecture of transport networks and architecture of transport SDN</a:t>
            </a:r>
          </a:p>
          <a:p>
            <a:pPr>
              <a:spcBef>
                <a:spcPts val="1800"/>
              </a:spcBef>
            </a:pPr>
            <a:r>
              <a:rPr lang="en-GB" sz="2400" dirty="0"/>
              <a:t>Network synchronization and time distribution (G.82xx series)</a:t>
            </a:r>
          </a:p>
          <a:p>
            <a:pPr>
              <a:spcBef>
                <a:spcPts val="1800"/>
              </a:spcBef>
            </a:pPr>
            <a:r>
              <a:rPr lang="en-GB" sz="2400" dirty="0"/>
              <a:t>Management and control of transport systems and equipment</a:t>
            </a:r>
          </a:p>
          <a:p>
            <a:pPr>
              <a:spcBef>
                <a:spcPts val="1800"/>
              </a:spcBef>
            </a:pPr>
            <a:endParaRPr lang="aa-ET" sz="2400" dirty="0"/>
          </a:p>
        </p:txBody>
      </p:sp>
      <p:pic>
        <p:nvPicPr>
          <p:cNvPr id="4" name="Picture 3" descr="Logo, company name&#10;&#10;Description automatically generated">
            <a:extLst>
              <a:ext uri="{FF2B5EF4-FFF2-40B4-BE49-F238E27FC236}">
                <a16:creationId xmlns:a16="http://schemas.microsoft.com/office/drawing/2014/main" id="{8EF11532-C2A9-48AF-9436-59BB968EF25F}"/>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193687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C35B34-6097-4FD0-BA71-908104DCD4DA}"/>
              </a:ext>
            </a:extLst>
          </p:cNvPr>
          <p:cNvSpPr>
            <a:spLocks noGrp="1"/>
          </p:cNvSpPr>
          <p:nvPr>
            <p:ph type="ctrTitle" idx="4294967295"/>
          </p:nvPr>
        </p:nvSpPr>
        <p:spPr>
          <a:xfrm>
            <a:off x="1332486" y="2077317"/>
            <a:ext cx="4532605" cy="954520"/>
          </a:xfrm>
        </p:spPr>
        <p:txBody>
          <a:bodyPr/>
          <a:lstStyle/>
          <a:p>
            <a:r>
              <a:rPr lang="en-US" sz="4000" dirty="0"/>
              <a:t>Future</a:t>
            </a:r>
            <a:r>
              <a:rPr lang="en-US" sz="5400" dirty="0"/>
              <a:t> </a:t>
            </a:r>
            <a:r>
              <a:rPr lang="en-US" sz="4000" dirty="0"/>
              <a:t>work</a:t>
            </a:r>
            <a:endParaRPr lang="aa-ET" sz="5400" dirty="0"/>
          </a:p>
        </p:txBody>
      </p:sp>
      <p:pic>
        <p:nvPicPr>
          <p:cNvPr id="6" name="Picture 5" descr="Logo, company name&#10;&#10;Description automatically generated">
            <a:extLst>
              <a:ext uri="{FF2B5EF4-FFF2-40B4-BE49-F238E27FC236}">
                <a16:creationId xmlns:a16="http://schemas.microsoft.com/office/drawing/2014/main" id="{14083A4D-92DB-47BD-BE52-12463E1246AC}"/>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115343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B860-3B86-45F4-943B-24C7FB57F85A}"/>
              </a:ext>
            </a:extLst>
          </p:cNvPr>
          <p:cNvSpPr>
            <a:spLocks noGrp="1"/>
          </p:cNvSpPr>
          <p:nvPr>
            <p:ph type="title" idx="4294967295"/>
          </p:nvPr>
        </p:nvSpPr>
        <p:spPr>
          <a:xfrm>
            <a:off x="1463039" y="562372"/>
            <a:ext cx="9000309" cy="747713"/>
          </a:xfrm>
        </p:spPr>
        <p:txBody>
          <a:bodyPr/>
          <a:lstStyle/>
          <a:p>
            <a:r>
              <a:rPr lang="en-US" sz="4000" dirty="0"/>
              <a:t>WP1/15 future work</a:t>
            </a:r>
            <a:endParaRPr lang="aa-ET" sz="4000" dirty="0"/>
          </a:p>
        </p:txBody>
      </p:sp>
      <p:sp>
        <p:nvSpPr>
          <p:cNvPr id="3" name="Content Placeholder 2">
            <a:extLst>
              <a:ext uri="{FF2B5EF4-FFF2-40B4-BE49-F238E27FC236}">
                <a16:creationId xmlns:a16="http://schemas.microsoft.com/office/drawing/2014/main" id="{F50E8A6B-9D49-4B3F-9AEA-8F1661A10CC0}"/>
              </a:ext>
            </a:extLst>
          </p:cNvPr>
          <p:cNvSpPr>
            <a:spLocks noGrp="1"/>
          </p:cNvSpPr>
          <p:nvPr>
            <p:ph idx="4294967295"/>
          </p:nvPr>
        </p:nvSpPr>
        <p:spPr>
          <a:xfrm>
            <a:off x="905729" y="1474062"/>
            <a:ext cx="10380542" cy="4630646"/>
          </a:xfrm>
        </p:spPr>
        <p:txBody>
          <a:bodyPr>
            <a:noAutofit/>
          </a:bodyPr>
          <a:lstStyle/>
          <a:p>
            <a:pPr hangingPunct="0">
              <a:spcBef>
                <a:spcPts val="1800"/>
              </a:spcBef>
            </a:pPr>
            <a:r>
              <a:rPr lang="en-US" sz="2000" dirty="0"/>
              <a:t>Higher Speed Passive Optical Networks</a:t>
            </a:r>
            <a:endParaRPr lang="aa-ET" sz="2000" dirty="0"/>
          </a:p>
          <a:p>
            <a:pPr hangingPunct="0">
              <a:spcBef>
                <a:spcPts val="1800"/>
              </a:spcBef>
            </a:pPr>
            <a:r>
              <a:rPr lang="en-US" sz="2000" dirty="0"/>
              <a:t>Wavelength multiplexed point-to-multipoint 10-Gigabit-capable passive optical network</a:t>
            </a:r>
            <a:endParaRPr lang="aa-ET" sz="2000" dirty="0"/>
          </a:p>
          <a:p>
            <a:pPr hangingPunct="0">
              <a:spcBef>
                <a:spcPts val="1800"/>
              </a:spcBef>
            </a:pPr>
            <a:r>
              <a:rPr lang="en-US" sz="2000" dirty="0"/>
              <a:t>PON support for slicing</a:t>
            </a:r>
            <a:endParaRPr lang="aa-ET" sz="2000" dirty="0"/>
          </a:p>
          <a:p>
            <a:pPr hangingPunct="0">
              <a:spcBef>
                <a:spcPts val="1800"/>
              </a:spcBef>
            </a:pPr>
            <a:r>
              <a:rPr lang="en-GB" sz="2000" dirty="0" err="1"/>
              <a:t>MGfast</a:t>
            </a:r>
            <a:r>
              <a:rPr lang="en-GB" sz="2000" dirty="0"/>
              <a:t> – optical class broadband access using existing metallic cables</a:t>
            </a:r>
          </a:p>
          <a:p>
            <a:pPr hangingPunct="0">
              <a:spcBef>
                <a:spcPts val="1800"/>
              </a:spcBef>
            </a:pPr>
            <a:r>
              <a:rPr lang="en-US" sz="2000" dirty="0"/>
              <a:t>Multi-Gigabit bonded copper backhaul (</a:t>
            </a:r>
            <a:r>
              <a:rPr lang="en-US" sz="2000" dirty="0" err="1"/>
              <a:t>G.fastback</a:t>
            </a:r>
            <a:r>
              <a:rPr lang="en-US" sz="2000" dirty="0"/>
              <a:t>)</a:t>
            </a:r>
            <a:endParaRPr lang="aa-ET" sz="2000" dirty="0"/>
          </a:p>
          <a:p>
            <a:pPr hangingPunct="0">
              <a:spcBef>
                <a:spcPts val="1800"/>
              </a:spcBef>
            </a:pPr>
            <a:r>
              <a:rPr lang="en-US" sz="2000" dirty="0"/>
              <a:t>Evolution of unified high-speed wire-line based home networking transceivers (G.hn2)</a:t>
            </a:r>
            <a:endParaRPr lang="aa-ET" sz="2000" dirty="0"/>
          </a:p>
          <a:p>
            <a:pPr hangingPunct="0">
              <a:spcBef>
                <a:spcPts val="1800"/>
              </a:spcBef>
            </a:pPr>
            <a:r>
              <a:rPr lang="en-US" sz="2000" dirty="0"/>
              <a:t>Support UHD video service over G.hn (</a:t>
            </a:r>
            <a:r>
              <a:rPr lang="en-US" sz="2000" dirty="0" err="1"/>
              <a:t>G.uvs</a:t>
            </a:r>
            <a:r>
              <a:rPr lang="en-US" sz="2000" dirty="0"/>
              <a:t>)</a:t>
            </a:r>
            <a:endParaRPr lang="aa-ET" sz="2000" dirty="0"/>
          </a:p>
          <a:p>
            <a:pPr hangingPunct="0">
              <a:spcBef>
                <a:spcPts val="1800"/>
              </a:spcBef>
            </a:pPr>
            <a:r>
              <a:rPr lang="en-GB" sz="2000" dirty="0"/>
              <a:t>High speed </a:t>
            </a:r>
            <a:r>
              <a:rPr lang="en-GB" sz="2000" dirty="0" err="1"/>
              <a:t>fiber</a:t>
            </a:r>
            <a:r>
              <a:rPr lang="en-GB" sz="2000" dirty="0"/>
              <a:t>-based in-premises transceivers (</a:t>
            </a:r>
            <a:r>
              <a:rPr lang="en-GB" sz="2000" dirty="0" err="1"/>
              <a:t>G.fin</a:t>
            </a:r>
            <a:r>
              <a:rPr lang="en-GB" sz="2000" dirty="0"/>
              <a:t>)</a:t>
            </a:r>
            <a:endParaRPr lang="aa-ET" sz="2000" dirty="0"/>
          </a:p>
          <a:p>
            <a:pPr hangingPunct="0">
              <a:spcBef>
                <a:spcPts val="1800"/>
              </a:spcBef>
            </a:pPr>
            <a:r>
              <a:rPr lang="en-US" sz="2000" dirty="0"/>
              <a:t>High speed indoor free space optical networking (</a:t>
            </a:r>
            <a:r>
              <a:rPr lang="en-US" sz="2000" dirty="0" err="1"/>
              <a:t>G.vlc</a:t>
            </a:r>
            <a:r>
              <a:rPr lang="en-US" sz="2000" dirty="0"/>
              <a:t>)</a:t>
            </a:r>
            <a:endParaRPr lang="aa-ET" sz="2000" dirty="0"/>
          </a:p>
          <a:p>
            <a:pPr>
              <a:spcBef>
                <a:spcPts val="1800"/>
              </a:spcBef>
            </a:pPr>
            <a:endParaRPr lang="aa-ET" sz="2000" dirty="0"/>
          </a:p>
        </p:txBody>
      </p:sp>
      <p:pic>
        <p:nvPicPr>
          <p:cNvPr id="4" name="Picture 3" descr="Logo, company name&#10;&#10;Description automatically generated">
            <a:extLst>
              <a:ext uri="{FF2B5EF4-FFF2-40B4-BE49-F238E27FC236}">
                <a16:creationId xmlns:a16="http://schemas.microsoft.com/office/drawing/2014/main" id="{3F151B26-7015-4525-8F1F-C74088CC9B6A}"/>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2567774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FFC0-29DB-4B98-8780-37445D8A1B81}"/>
              </a:ext>
            </a:extLst>
          </p:cNvPr>
          <p:cNvSpPr>
            <a:spLocks noGrp="1"/>
          </p:cNvSpPr>
          <p:nvPr>
            <p:ph type="title" idx="4294967295"/>
          </p:nvPr>
        </p:nvSpPr>
        <p:spPr>
          <a:xfrm>
            <a:off x="1454330" y="562372"/>
            <a:ext cx="9000309" cy="747713"/>
          </a:xfrm>
        </p:spPr>
        <p:txBody>
          <a:bodyPr/>
          <a:lstStyle/>
          <a:p>
            <a:r>
              <a:rPr lang="en-US" sz="4000" dirty="0"/>
              <a:t>WP2/15 future work</a:t>
            </a:r>
            <a:endParaRPr lang="aa-ET" sz="4000" dirty="0"/>
          </a:p>
        </p:txBody>
      </p:sp>
      <p:sp>
        <p:nvSpPr>
          <p:cNvPr id="3" name="Content Placeholder 2">
            <a:extLst>
              <a:ext uri="{FF2B5EF4-FFF2-40B4-BE49-F238E27FC236}">
                <a16:creationId xmlns:a16="http://schemas.microsoft.com/office/drawing/2014/main" id="{93A8DF15-F417-4190-8AD3-AB066CFAAC25}"/>
              </a:ext>
            </a:extLst>
          </p:cNvPr>
          <p:cNvSpPr>
            <a:spLocks noGrp="1"/>
          </p:cNvSpPr>
          <p:nvPr>
            <p:ph idx="4294967295"/>
          </p:nvPr>
        </p:nvSpPr>
        <p:spPr>
          <a:xfrm>
            <a:off x="252549" y="1496560"/>
            <a:ext cx="11660777" cy="5020177"/>
          </a:xfrm>
        </p:spPr>
        <p:txBody>
          <a:bodyPr>
            <a:noAutofit/>
          </a:bodyPr>
          <a:lstStyle/>
          <a:p>
            <a:r>
              <a:rPr lang="fr-FR" sz="2400" dirty="0"/>
              <a:t>Optical fibre and </a:t>
            </a:r>
            <a:r>
              <a:rPr lang="fr-FR" sz="2400" dirty="0" err="1"/>
              <a:t>cable</a:t>
            </a:r>
            <a:r>
              <a:rPr lang="fr-FR" sz="2400" dirty="0"/>
              <a:t> for </a:t>
            </a:r>
            <a:r>
              <a:rPr lang="fr-FR" sz="2400" dirty="0" err="1"/>
              <a:t>space</a:t>
            </a:r>
            <a:r>
              <a:rPr lang="fr-FR" sz="2400" dirty="0"/>
              <a:t> division </a:t>
            </a:r>
            <a:r>
              <a:rPr lang="fr-FR" sz="2400" dirty="0" err="1"/>
              <a:t>multiplexing</a:t>
            </a:r>
            <a:r>
              <a:rPr lang="fr-FR" sz="2400" dirty="0"/>
              <a:t> transmission</a:t>
            </a:r>
          </a:p>
          <a:p>
            <a:r>
              <a:rPr lang="fr-FR" altLang="ja-JP" sz="2400" dirty="0"/>
              <a:t>Optical/</a:t>
            </a:r>
            <a:r>
              <a:rPr lang="fr-FR" altLang="ja-JP" sz="2400" dirty="0" err="1"/>
              <a:t>Electrical</a:t>
            </a:r>
            <a:r>
              <a:rPr lang="fr-FR" altLang="ja-JP" sz="2400" dirty="0"/>
              <a:t> </a:t>
            </a:r>
            <a:r>
              <a:rPr lang="fr-FR" altLang="ja-JP" sz="2400" dirty="0" err="1"/>
              <a:t>Hybrid</a:t>
            </a:r>
            <a:r>
              <a:rPr lang="fr-FR" altLang="ja-JP" sz="2400" dirty="0"/>
              <a:t> </a:t>
            </a:r>
            <a:r>
              <a:rPr lang="fr-FR" altLang="ja-JP" sz="2400" dirty="0" err="1"/>
              <a:t>Cables</a:t>
            </a:r>
            <a:r>
              <a:rPr lang="fr-FR" altLang="ja-JP" sz="2400" dirty="0"/>
              <a:t> for </a:t>
            </a:r>
            <a:r>
              <a:rPr lang="fr-FR" altLang="ja-JP" sz="2400" dirty="0" err="1"/>
              <a:t>access</a:t>
            </a:r>
            <a:r>
              <a:rPr lang="fr-FR" altLang="ja-JP" sz="2400" dirty="0"/>
              <a:t> point and </a:t>
            </a:r>
            <a:r>
              <a:rPr lang="fr-FR" altLang="ja-JP" sz="2400" dirty="0" err="1"/>
              <a:t>other</a:t>
            </a:r>
            <a:r>
              <a:rPr lang="fr-FR" altLang="ja-JP" sz="2400" dirty="0"/>
              <a:t> terminal </a:t>
            </a:r>
            <a:r>
              <a:rPr lang="fr-FR" altLang="ja-JP" sz="2400" dirty="0" err="1"/>
              <a:t>equipment</a:t>
            </a:r>
            <a:r>
              <a:rPr lang="fr-FR" altLang="ja-JP" sz="2400" dirty="0"/>
              <a:t> (</a:t>
            </a:r>
            <a:r>
              <a:rPr lang="fr-FR" altLang="ja-JP" sz="2400" dirty="0" err="1"/>
              <a:t>L.oehc</a:t>
            </a:r>
            <a:r>
              <a:rPr lang="fr-FR" altLang="ja-JP" sz="2400" dirty="0"/>
              <a:t>)</a:t>
            </a:r>
            <a:endParaRPr lang="fr-FR" sz="2400" dirty="0"/>
          </a:p>
          <a:p>
            <a:r>
              <a:rPr lang="fr-FR" sz="2400" dirty="0"/>
              <a:t>Multi-</a:t>
            </a:r>
            <a:r>
              <a:rPr lang="fr-FR" sz="2400" dirty="0" err="1"/>
              <a:t>vendor</a:t>
            </a:r>
            <a:r>
              <a:rPr lang="fr-FR" sz="2400" dirty="0"/>
              <a:t> </a:t>
            </a:r>
            <a:r>
              <a:rPr lang="fr-FR" sz="2400" dirty="0" err="1"/>
              <a:t>interoperable</a:t>
            </a:r>
            <a:r>
              <a:rPr lang="fr-FR" sz="2400" dirty="0"/>
              <a:t> </a:t>
            </a:r>
            <a:r>
              <a:rPr lang="fr-FR" sz="2400" dirty="0" err="1"/>
              <a:t>optical</a:t>
            </a:r>
            <a:r>
              <a:rPr lang="fr-FR" sz="2400" dirty="0"/>
              <a:t> interface </a:t>
            </a:r>
            <a:r>
              <a:rPr lang="fr-FR" sz="2400" dirty="0" err="1"/>
              <a:t>specifications</a:t>
            </a:r>
            <a:r>
              <a:rPr lang="fr-FR" sz="2400" dirty="0"/>
              <a:t> for:</a:t>
            </a:r>
          </a:p>
          <a:p>
            <a:pPr lvl="1"/>
            <a:r>
              <a:rPr lang="fr-FR" sz="2400" dirty="0"/>
              <a:t>mobile </a:t>
            </a:r>
            <a:r>
              <a:rPr lang="fr-FR" sz="2400" dirty="0" err="1"/>
              <a:t>optimized</a:t>
            </a:r>
            <a:r>
              <a:rPr lang="fr-FR" sz="2400" dirty="0"/>
              <a:t> applications at 25 Gbit/s. (G.698.1, G.698.2 and G.698.4)</a:t>
            </a:r>
          </a:p>
          <a:p>
            <a:r>
              <a:rPr lang="fr-CH" altLang="ja-JP" sz="2400" dirty="0" err="1"/>
              <a:t>Multichannel</a:t>
            </a:r>
            <a:r>
              <a:rPr lang="fr-CH" altLang="ja-JP" sz="2400" dirty="0"/>
              <a:t> WDM applications </a:t>
            </a:r>
            <a:r>
              <a:rPr lang="fr-CH" altLang="ja-JP" sz="2400" dirty="0" err="1"/>
              <a:t>with</a:t>
            </a:r>
            <a:r>
              <a:rPr lang="fr-CH" altLang="ja-JP" sz="2400" dirty="0"/>
              <a:t> single-</a:t>
            </a:r>
            <a:r>
              <a:rPr lang="fr-CH" altLang="ja-JP" sz="2400" dirty="0" err="1"/>
              <a:t>channel</a:t>
            </a:r>
            <a:r>
              <a:rPr lang="fr-CH" altLang="ja-JP" sz="2400" dirty="0"/>
              <a:t> </a:t>
            </a:r>
            <a:r>
              <a:rPr lang="fr-CH" altLang="ja-JP" sz="2400" dirty="0" err="1"/>
              <a:t>optical</a:t>
            </a:r>
            <a:r>
              <a:rPr lang="fr-CH" altLang="ja-JP" sz="2400" dirty="0"/>
              <a:t> interfaces in the O-band (</a:t>
            </a:r>
            <a:r>
              <a:rPr lang="fr-CH" altLang="ja-JP" sz="2400" dirty="0" err="1"/>
              <a:t>G.owdm</a:t>
            </a:r>
            <a:r>
              <a:rPr lang="fr-CH" altLang="ja-JP" sz="2400" dirty="0"/>
              <a:t> and G.owdm2)</a:t>
            </a:r>
            <a:endParaRPr lang="fr-FR" sz="2400" dirty="0"/>
          </a:p>
          <a:p>
            <a:r>
              <a:rPr lang="en-US" altLang="ja-JP" sz="2400" dirty="0"/>
              <a:t>Dedicated Scientific Sensing Submarine cable system (</a:t>
            </a:r>
            <a:r>
              <a:rPr lang="en-US" altLang="ja-JP" sz="2400" dirty="0" err="1"/>
              <a:t>G.dsssc</a:t>
            </a:r>
            <a:r>
              <a:rPr lang="en-US" altLang="ja-JP" sz="2400" dirty="0"/>
              <a:t>)</a:t>
            </a:r>
          </a:p>
          <a:p>
            <a:r>
              <a:rPr lang="en-US" altLang="ja-JP" sz="2400" dirty="0"/>
              <a:t>Scientific Monitoring and Telecommunication Submarine Systems (</a:t>
            </a:r>
            <a:r>
              <a:rPr lang="en-US" altLang="ja-JP" sz="2400" dirty="0" err="1"/>
              <a:t>G.smart</a:t>
            </a:r>
            <a:r>
              <a:rPr lang="en-US" altLang="ja-JP" sz="2400" dirty="0"/>
              <a:t>)</a:t>
            </a:r>
          </a:p>
          <a:p>
            <a:r>
              <a:rPr lang="en-GB" altLang="ja-JP" sz="2400" dirty="0"/>
              <a:t>Maintenance of telecommunication underground facilities (L.340/L.74)</a:t>
            </a:r>
          </a:p>
          <a:p>
            <a:r>
              <a:rPr lang="fr-FR" sz="2400" dirty="0" err="1"/>
              <a:t>Requirements</a:t>
            </a:r>
            <a:r>
              <a:rPr lang="fr-FR" sz="2400" dirty="0"/>
              <a:t> for Passive Optical </a:t>
            </a:r>
            <a:r>
              <a:rPr lang="fr-FR" sz="2400" dirty="0" err="1"/>
              <a:t>Nodes</a:t>
            </a:r>
            <a:r>
              <a:rPr lang="fr-FR" sz="2400" dirty="0"/>
              <a:t>: </a:t>
            </a:r>
            <a:r>
              <a:rPr lang="fr-FR" sz="2400" dirty="0" err="1"/>
              <a:t>nodes</a:t>
            </a:r>
            <a:r>
              <a:rPr lang="fr-FR" sz="2400" dirty="0"/>
              <a:t> for </a:t>
            </a:r>
            <a:r>
              <a:rPr lang="fr-FR" sz="2400" dirty="0" err="1"/>
              <a:t>customer</a:t>
            </a:r>
            <a:r>
              <a:rPr lang="fr-FR" sz="2400" dirty="0"/>
              <a:t> indoor </a:t>
            </a:r>
            <a:r>
              <a:rPr lang="fr-FR" sz="2400" dirty="0" err="1"/>
              <a:t>premises</a:t>
            </a:r>
            <a:r>
              <a:rPr lang="fr-FR" sz="2400" dirty="0"/>
              <a:t> (</a:t>
            </a:r>
            <a:r>
              <a:rPr lang="fr-FR" sz="2400" dirty="0" err="1"/>
              <a:t>L.ncip</a:t>
            </a:r>
            <a:r>
              <a:rPr lang="fr-FR" sz="2400" dirty="0"/>
              <a:t>)</a:t>
            </a:r>
          </a:p>
          <a:p>
            <a:r>
              <a:rPr lang="en-GB" altLang="ja-JP" sz="2400" dirty="0"/>
              <a:t>Topologies for optical access network (L.250/L.90)</a:t>
            </a:r>
            <a:endParaRPr lang="fr-FR" sz="2400" dirty="0"/>
          </a:p>
        </p:txBody>
      </p:sp>
      <p:pic>
        <p:nvPicPr>
          <p:cNvPr id="4" name="Picture 3" descr="Logo, company name&#10;&#10;Description automatically generated">
            <a:extLst>
              <a:ext uri="{FF2B5EF4-FFF2-40B4-BE49-F238E27FC236}">
                <a16:creationId xmlns:a16="http://schemas.microsoft.com/office/drawing/2014/main" id="{63B2A9C5-FE1C-43B2-9EF5-C04B5C122A30}"/>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75450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DD47-F9F7-4ED5-ACDC-EEDAB2EC208D}"/>
              </a:ext>
            </a:extLst>
          </p:cNvPr>
          <p:cNvSpPr>
            <a:spLocks noGrp="1"/>
          </p:cNvSpPr>
          <p:nvPr>
            <p:ph type="title" idx="4294967295"/>
          </p:nvPr>
        </p:nvSpPr>
        <p:spPr>
          <a:xfrm>
            <a:off x="1402154" y="562372"/>
            <a:ext cx="9069977" cy="747713"/>
          </a:xfrm>
        </p:spPr>
        <p:txBody>
          <a:bodyPr/>
          <a:lstStyle/>
          <a:p>
            <a:r>
              <a:rPr lang="en-GB" sz="4000" dirty="0"/>
              <a:t>WP3/15 future work</a:t>
            </a:r>
          </a:p>
        </p:txBody>
      </p:sp>
      <p:sp>
        <p:nvSpPr>
          <p:cNvPr id="3" name="Content Placeholder 2">
            <a:extLst>
              <a:ext uri="{FF2B5EF4-FFF2-40B4-BE49-F238E27FC236}">
                <a16:creationId xmlns:a16="http://schemas.microsoft.com/office/drawing/2014/main" id="{E8A87C25-2EA5-441D-B603-AB80C72FB9D6}"/>
              </a:ext>
            </a:extLst>
          </p:cNvPr>
          <p:cNvSpPr>
            <a:spLocks noGrp="1"/>
          </p:cNvSpPr>
          <p:nvPr>
            <p:ph idx="4294967295"/>
          </p:nvPr>
        </p:nvSpPr>
        <p:spPr>
          <a:xfrm>
            <a:off x="217714" y="1506583"/>
            <a:ext cx="11782697" cy="5033554"/>
          </a:xfrm>
        </p:spPr>
        <p:txBody>
          <a:bodyPr>
            <a:noAutofit/>
          </a:bodyPr>
          <a:lstStyle/>
          <a:p>
            <a:r>
              <a:rPr lang="en-GB" sz="2000" dirty="0"/>
              <a:t>Architecture, interfaces, protection/restoration, network element management for the OTN beyond 400Gb/s</a:t>
            </a:r>
          </a:p>
          <a:p>
            <a:r>
              <a:rPr lang="en-GB" sz="2000" dirty="0"/>
              <a:t>Ethernet UNI and Ethernet NNI</a:t>
            </a:r>
          </a:p>
          <a:p>
            <a:r>
              <a:rPr lang="en-GB" sz="2000" dirty="0"/>
              <a:t>Characteristics of Ethernet transport network equipment functional blocks</a:t>
            </a:r>
          </a:p>
          <a:p>
            <a:r>
              <a:rPr lang="en-GB" sz="2000" dirty="0"/>
              <a:t>Path layer network for sub 1G services</a:t>
            </a:r>
          </a:p>
          <a:p>
            <a:r>
              <a:rPr lang="en-GB" sz="2000" dirty="0"/>
              <a:t>Architecture, interfaces, protection/restoration, network element management for MTN (G.83xx series)</a:t>
            </a:r>
          </a:p>
          <a:p>
            <a:r>
              <a:rPr lang="en-GB" sz="2000" dirty="0"/>
              <a:t>Interfaces for various transport network technologies</a:t>
            </a:r>
          </a:p>
          <a:p>
            <a:r>
              <a:rPr lang="en-GB" sz="2000" dirty="0"/>
              <a:t>Architecture for various transport network technologies</a:t>
            </a:r>
          </a:p>
          <a:p>
            <a:r>
              <a:rPr lang="en-GB" sz="2000" dirty="0"/>
              <a:t>Network synchronization and time distribution</a:t>
            </a:r>
          </a:p>
          <a:p>
            <a:r>
              <a:rPr lang="en-GB" sz="2000" dirty="0"/>
              <a:t>Synchronization of packet networks and future MTN, OTN and other interfaces e.g. beyond 100Gbit/s</a:t>
            </a:r>
          </a:p>
          <a:p>
            <a:r>
              <a:rPr lang="en-GB" sz="2000" dirty="0"/>
              <a:t>Management information model</a:t>
            </a:r>
          </a:p>
          <a:p>
            <a:r>
              <a:rPr lang="en-GB" sz="2000" dirty="0"/>
              <a:t>SDN control of transport networks including the use of AI/ML</a:t>
            </a:r>
          </a:p>
        </p:txBody>
      </p:sp>
      <p:pic>
        <p:nvPicPr>
          <p:cNvPr id="4" name="Picture 3" descr="Logo, company name&#10;&#10;Description automatically generated">
            <a:extLst>
              <a:ext uri="{FF2B5EF4-FFF2-40B4-BE49-F238E27FC236}">
                <a16:creationId xmlns:a16="http://schemas.microsoft.com/office/drawing/2014/main" id="{ED2CA230-6C6A-4D2A-890F-1BDC9EDA5DAF}"/>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164612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2563" y="384067"/>
            <a:ext cx="3166874" cy="661712"/>
          </a:xfrm>
          <a:prstGeom prst="rect">
            <a:avLst/>
          </a:prstGeom>
          <a:noFill/>
        </p:spPr>
        <p:txBody>
          <a:bodyPr wrap="none" lIns="45711" tIns="22856" rIns="45711" bIns="22856" rtlCol="0">
            <a:spAutoFit/>
          </a:bodyPr>
          <a:lstStyle/>
          <a:p>
            <a:pPr algn="ctr"/>
            <a:r>
              <a:rPr lang="en-US" sz="4000" b="1" dirty="0">
                <a:solidFill>
                  <a:schemeClr val="tx2"/>
                </a:solidFill>
                <a:latin typeface="+mj-lt"/>
                <a:cs typeface="Lato Regular"/>
              </a:rPr>
              <a:t>Conclusions</a:t>
            </a:r>
            <a:endParaRPr lang="id-ID" sz="4000" b="1" dirty="0">
              <a:solidFill>
                <a:schemeClr val="tx2"/>
              </a:solidFill>
              <a:latin typeface="+mj-lt"/>
              <a:cs typeface="Lato Regular"/>
            </a:endParaRPr>
          </a:p>
        </p:txBody>
      </p:sp>
      <p:sp>
        <p:nvSpPr>
          <p:cNvPr id="4" name="Rectangle 3"/>
          <p:cNvSpPr/>
          <p:nvPr/>
        </p:nvSpPr>
        <p:spPr>
          <a:xfrm>
            <a:off x="749179" y="1552576"/>
            <a:ext cx="4766048" cy="523220"/>
          </a:xfrm>
          <a:prstGeom prst="rect">
            <a:avLst/>
          </a:prstGeom>
        </p:spPr>
        <p:txBody>
          <a:bodyPr wrap="none">
            <a:spAutoFit/>
          </a:bodyPr>
          <a:lstStyle/>
          <a:p>
            <a:pPr marL="342900" indent="-342900">
              <a:buFont typeface="Wingdings" panose="05000000000000000000" pitchFamily="2" charset="2"/>
              <a:buChar char="ü"/>
            </a:pPr>
            <a:r>
              <a:rPr lang="en-US" sz="2800" b="1" dirty="0">
                <a:solidFill>
                  <a:schemeClr val="tx2"/>
                </a:solidFill>
                <a:latin typeface="Lato Regular"/>
                <a:cs typeface="Lato Regular"/>
              </a:rPr>
              <a:t>Leading development of </a:t>
            </a:r>
          </a:p>
        </p:txBody>
      </p:sp>
      <p:pic>
        <p:nvPicPr>
          <p:cNvPr id="10" name="Picture 9"/>
          <p:cNvPicPr>
            <a:picLocks noChangeAspect="1"/>
          </p:cNvPicPr>
          <p:nvPr/>
        </p:nvPicPr>
        <p:blipFill>
          <a:blip r:embed="rId2"/>
          <a:stretch>
            <a:fillRect/>
          </a:stretch>
        </p:blipFill>
        <p:spPr>
          <a:xfrm>
            <a:off x="1253073" y="2137382"/>
            <a:ext cx="914528" cy="743054"/>
          </a:xfrm>
          <a:prstGeom prst="rect">
            <a:avLst/>
          </a:prstGeom>
        </p:spPr>
      </p:pic>
      <p:pic>
        <p:nvPicPr>
          <p:cNvPr id="11" name="Picture 10"/>
          <p:cNvPicPr>
            <a:picLocks noChangeAspect="1"/>
          </p:cNvPicPr>
          <p:nvPr/>
        </p:nvPicPr>
        <p:blipFill>
          <a:blip r:embed="rId3"/>
          <a:stretch>
            <a:fillRect/>
          </a:stretch>
        </p:blipFill>
        <p:spPr>
          <a:xfrm>
            <a:off x="2508109" y="2185275"/>
            <a:ext cx="1257475" cy="533474"/>
          </a:xfrm>
          <a:prstGeom prst="rect">
            <a:avLst/>
          </a:prstGeom>
        </p:spPr>
      </p:pic>
      <p:pic>
        <p:nvPicPr>
          <p:cNvPr id="12" name="Picture 11"/>
          <p:cNvPicPr>
            <a:picLocks noChangeAspect="1"/>
          </p:cNvPicPr>
          <p:nvPr/>
        </p:nvPicPr>
        <p:blipFill>
          <a:blip r:embed="rId4"/>
          <a:stretch>
            <a:fillRect/>
          </a:stretch>
        </p:blipFill>
        <p:spPr>
          <a:xfrm>
            <a:off x="1188731" y="3022629"/>
            <a:ext cx="3334215" cy="485843"/>
          </a:xfrm>
          <a:prstGeom prst="rect">
            <a:avLst/>
          </a:prstGeom>
        </p:spPr>
      </p:pic>
      <p:sp>
        <p:nvSpPr>
          <p:cNvPr id="14" name="Rectangle 13"/>
          <p:cNvSpPr/>
          <p:nvPr/>
        </p:nvSpPr>
        <p:spPr>
          <a:xfrm>
            <a:off x="749179" y="3998997"/>
            <a:ext cx="6139822" cy="1815882"/>
          </a:xfrm>
          <a:prstGeom prst="rect">
            <a:avLst/>
          </a:prstGeom>
        </p:spPr>
        <p:txBody>
          <a:bodyPr wrap="none">
            <a:spAutoFit/>
          </a:bodyPr>
          <a:lstStyle/>
          <a:p>
            <a:pPr marL="342900" indent="-342900">
              <a:buFont typeface="Wingdings" panose="05000000000000000000" pitchFamily="2" charset="2"/>
              <a:buChar char="ü"/>
            </a:pPr>
            <a:r>
              <a:rPr lang="en-US" sz="2800" b="1" dirty="0">
                <a:solidFill>
                  <a:schemeClr val="tx2"/>
                </a:solidFill>
                <a:latin typeface="Lato Regular"/>
                <a:cs typeface="Lato Regular"/>
              </a:rPr>
              <a:t>The </a:t>
            </a:r>
            <a:r>
              <a:rPr lang="en-US" sz="2800" b="1" dirty="0">
                <a:solidFill>
                  <a:srgbClr val="0070C0"/>
                </a:solidFill>
                <a:latin typeface="Lato Regular"/>
                <a:cs typeface="Lato Regular"/>
              </a:rPr>
              <a:t>LARGEST </a:t>
            </a:r>
            <a:r>
              <a:rPr lang="en-US" sz="2800" b="1" dirty="0">
                <a:solidFill>
                  <a:schemeClr val="tx2"/>
                </a:solidFill>
                <a:latin typeface="Lato Regular"/>
                <a:cs typeface="Lato Regular"/>
              </a:rPr>
              <a:t>and </a:t>
            </a:r>
            <a:br>
              <a:rPr lang="en-US" sz="2800" b="1" dirty="0">
                <a:solidFill>
                  <a:schemeClr val="tx2"/>
                </a:solidFill>
                <a:latin typeface="Lato Regular"/>
                <a:cs typeface="Lato Regular"/>
              </a:rPr>
            </a:br>
            <a:r>
              <a:rPr lang="en-US" sz="2800" b="1" dirty="0">
                <a:solidFill>
                  <a:srgbClr val="0070C0"/>
                </a:solidFill>
                <a:latin typeface="Lato Regular"/>
                <a:cs typeface="Lato Regular"/>
              </a:rPr>
              <a:t>MOST PRODUCTIVE </a:t>
            </a:r>
            <a:r>
              <a:rPr lang="en-US" sz="2800" b="1" dirty="0">
                <a:solidFill>
                  <a:schemeClr val="tx2"/>
                </a:solidFill>
                <a:latin typeface="Lato Regular"/>
                <a:cs typeface="Lato Regular"/>
              </a:rPr>
              <a:t>group in </a:t>
            </a:r>
            <a:br>
              <a:rPr lang="en-US" sz="2800" b="1" dirty="0">
                <a:solidFill>
                  <a:schemeClr val="tx2"/>
                </a:solidFill>
                <a:latin typeface="Lato Regular"/>
                <a:cs typeface="Lato Regular"/>
              </a:rPr>
            </a:br>
            <a:r>
              <a:rPr lang="en-US" sz="2800" b="1" dirty="0">
                <a:solidFill>
                  <a:schemeClr val="tx2"/>
                </a:solidFill>
                <a:latin typeface="Lato Regular"/>
                <a:cs typeface="Lato Regular"/>
              </a:rPr>
              <a:t>ITU-T with broad, global industry</a:t>
            </a:r>
            <a:br>
              <a:rPr lang="en-US" sz="2800" b="1" dirty="0">
                <a:solidFill>
                  <a:schemeClr val="tx2"/>
                </a:solidFill>
                <a:latin typeface="Lato Regular"/>
                <a:cs typeface="Lato Regular"/>
              </a:rPr>
            </a:br>
            <a:r>
              <a:rPr lang="en-US" sz="2800" b="1" dirty="0">
                <a:solidFill>
                  <a:schemeClr val="tx2"/>
                </a:solidFill>
                <a:latin typeface="Lato Regular"/>
                <a:cs typeface="Lato Regular"/>
              </a:rPr>
              <a:t>participation</a:t>
            </a:r>
          </a:p>
        </p:txBody>
      </p:sp>
      <p:sp>
        <p:nvSpPr>
          <p:cNvPr id="15" name="Rectangle 14"/>
          <p:cNvSpPr/>
          <p:nvPr/>
        </p:nvSpPr>
        <p:spPr>
          <a:xfrm>
            <a:off x="6479664" y="1420116"/>
            <a:ext cx="3765774" cy="523220"/>
          </a:xfrm>
          <a:prstGeom prst="rect">
            <a:avLst/>
          </a:prstGeom>
        </p:spPr>
        <p:txBody>
          <a:bodyPr wrap="none">
            <a:spAutoFit/>
          </a:bodyPr>
          <a:lstStyle/>
          <a:p>
            <a:pPr marL="342900" indent="-342900">
              <a:buFont typeface="Wingdings" panose="05000000000000000000" pitchFamily="2" charset="2"/>
              <a:buChar char="ü"/>
            </a:pPr>
            <a:r>
              <a:rPr lang="en-US" sz="2800" b="1" dirty="0">
                <a:solidFill>
                  <a:schemeClr val="tx2"/>
                </a:solidFill>
                <a:latin typeface="Lato Regular"/>
                <a:cs typeface="Lato Regular"/>
              </a:rPr>
              <a:t>Highlights include:</a:t>
            </a:r>
          </a:p>
        </p:txBody>
      </p:sp>
      <p:pic>
        <p:nvPicPr>
          <p:cNvPr id="16" name="Picture 15"/>
          <p:cNvPicPr>
            <a:picLocks noChangeAspect="1"/>
          </p:cNvPicPr>
          <p:nvPr/>
        </p:nvPicPr>
        <p:blipFill>
          <a:blip r:embed="rId5"/>
          <a:stretch>
            <a:fillRect/>
          </a:stretch>
        </p:blipFill>
        <p:spPr>
          <a:xfrm>
            <a:off x="6383297" y="2005400"/>
            <a:ext cx="2659862" cy="1831601"/>
          </a:xfrm>
          <a:prstGeom prst="rect">
            <a:avLst/>
          </a:prstGeom>
        </p:spPr>
      </p:pic>
      <p:sp>
        <p:nvSpPr>
          <p:cNvPr id="17" name="Rectangle 16"/>
          <p:cNvSpPr/>
          <p:nvPr/>
        </p:nvSpPr>
        <p:spPr>
          <a:xfrm>
            <a:off x="6639857" y="3837001"/>
            <a:ext cx="2146742" cy="369332"/>
          </a:xfrm>
          <a:prstGeom prst="rect">
            <a:avLst/>
          </a:prstGeom>
          <a:ln w="19050">
            <a:solidFill>
              <a:schemeClr val="bg1"/>
            </a:solidFill>
          </a:ln>
        </p:spPr>
        <p:txBody>
          <a:bodyPr wrap="none">
            <a:spAutoFit/>
          </a:bodyPr>
          <a:lstStyle/>
          <a:p>
            <a:r>
              <a:rPr lang="en-US" b="1" dirty="0">
                <a:solidFill>
                  <a:schemeClr val="tx2"/>
                </a:solidFill>
                <a:latin typeface="Lato Regular"/>
                <a:cs typeface="Lato Regular"/>
              </a:rPr>
              <a:t>Home Networking</a:t>
            </a:r>
            <a:endParaRPr lang="en-US" dirty="0"/>
          </a:p>
        </p:txBody>
      </p:sp>
      <p:pic>
        <p:nvPicPr>
          <p:cNvPr id="18" name="Picture 17"/>
          <p:cNvPicPr>
            <a:picLocks noChangeAspect="1"/>
          </p:cNvPicPr>
          <p:nvPr/>
        </p:nvPicPr>
        <p:blipFill>
          <a:blip r:embed="rId6"/>
          <a:stretch>
            <a:fillRect/>
          </a:stretch>
        </p:blipFill>
        <p:spPr>
          <a:xfrm>
            <a:off x="9261655" y="2133025"/>
            <a:ext cx="2325115" cy="1576349"/>
          </a:xfrm>
          <a:prstGeom prst="rect">
            <a:avLst/>
          </a:prstGeom>
        </p:spPr>
      </p:pic>
      <p:sp>
        <p:nvSpPr>
          <p:cNvPr id="19" name="Rectangle 18"/>
          <p:cNvSpPr/>
          <p:nvPr/>
        </p:nvSpPr>
        <p:spPr>
          <a:xfrm>
            <a:off x="9768313" y="3832806"/>
            <a:ext cx="1377300" cy="369332"/>
          </a:xfrm>
          <a:prstGeom prst="rect">
            <a:avLst/>
          </a:prstGeom>
          <a:ln w="19050">
            <a:solidFill>
              <a:schemeClr val="bg1"/>
            </a:solidFill>
          </a:ln>
        </p:spPr>
        <p:txBody>
          <a:bodyPr wrap="none">
            <a:spAutoFit/>
          </a:bodyPr>
          <a:lstStyle/>
          <a:p>
            <a:r>
              <a:rPr lang="en-US" b="1" dirty="0">
                <a:solidFill>
                  <a:schemeClr val="tx2"/>
                </a:solidFill>
                <a:latin typeface="Lato Regular"/>
                <a:cs typeface="Lato Regular"/>
              </a:rPr>
              <a:t>Smart Grid</a:t>
            </a:r>
            <a:endParaRPr lang="en-US" dirty="0"/>
          </a:p>
        </p:txBody>
      </p:sp>
      <p:pic>
        <p:nvPicPr>
          <p:cNvPr id="20" name="Picture 19"/>
          <p:cNvPicPr>
            <a:picLocks noChangeAspect="1"/>
          </p:cNvPicPr>
          <p:nvPr/>
        </p:nvPicPr>
        <p:blipFill>
          <a:blip r:embed="rId7"/>
          <a:stretch>
            <a:fillRect/>
          </a:stretch>
        </p:blipFill>
        <p:spPr>
          <a:xfrm>
            <a:off x="6687878" y="4468180"/>
            <a:ext cx="2429214" cy="1524213"/>
          </a:xfrm>
          <a:prstGeom prst="rect">
            <a:avLst/>
          </a:prstGeom>
        </p:spPr>
      </p:pic>
      <p:pic>
        <p:nvPicPr>
          <p:cNvPr id="21" name="Picture 20"/>
          <p:cNvPicPr>
            <a:picLocks noChangeAspect="1"/>
          </p:cNvPicPr>
          <p:nvPr/>
        </p:nvPicPr>
        <p:blipFill>
          <a:blip r:embed="rId8"/>
          <a:stretch>
            <a:fillRect/>
          </a:stretch>
        </p:blipFill>
        <p:spPr>
          <a:xfrm>
            <a:off x="6687878" y="6174193"/>
            <a:ext cx="3955900" cy="375303"/>
          </a:xfrm>
          <a:prstGeom prst="rect">
            <a:avLst/>
          </a:prstGeom>
        </p:spPr>
      </p:pic>
      <p:sp>
        <p:nvSpPr>
          <p:cNvPr id="23" name="Rectangle 22"/>
          <p:cNvSpPr/>
          <p:nvPr/>
        </p:nvSpPr>
        <p:spPr>
          <a:xfrm>
            <a:off x="9655220" y="5358262"/>
            <a:ext cx="1655133" cy="646331"/>
          </a:xfrm>
          <a:prstGeom prst="rect">
            <a:avLst/>
          </a:prstGeom>
          <a:ln w="19050">
            <a:solidFill>
              <a:schemeClr val="bg1"/>
            </a:solidFill>
          </a:ln>
        </p:spPr>
        <p:txBody>
          <a:bodyPr wrap="none">
            <a:spAutoFit/>
          </a:bodyPr>
          <a:lstStyle/>
          <a:p>
            <a:pPr algn="ctr"/>
            <a:r>
              <a:rPr lang="en-US" b="1" dirty="0">
                <a:solidFill>
                  <a:schemeClr val="tx2"/>
                </a:solidFill>
                <a:latin typeface="Lato Regular"/>
                <a:cs typeface="Lato Regular"/>
              </a:rPr>
              <a:t>Transport </a:t>
            </a:r>
            <a:br>
              <a:rPr lang="en-US" b="1" dirty="0">
                <a:solidFill>
                  <a:schemeClr val="tx2"/>
                </a:solidFill>
                <a:latin typeface="Lato Regular"/>
                <a:cs typeface="Lato Regular"/>
              </a:rPr>
            </a:br>
            <a:r>
              <a:rPr lang="en-US" b="1" dirty="0">
                <a:solidFill>
                  <a:schemeClr val="tx2"/>
                </a:solidFill>
                <a:latin typeface="Lato Regular"/>
                <a:cs typeface="Lato Regular"/>
              </a:rPr>
              <a:t>Technologies</a:t>
            </a:r>
            <a:endParaRPr lang="en-US" dirty="0"/>
          </a:p>
        </p:txBody>
      </p:sp>
      <p:pic>
        <p:nvPicPr>
          <p:cNvPr id="3" name="Picture 2"/>
          <p:cNvPicPr>
            <a:picLocks noChangeAspect="1"/>
          </p:cNvPicPr>
          <p:nvPr/>
        </p:nvPicPr>
        <p:blipFill>
          <a:blip r:embed="rId9"/>
          <a:stretch>
            <a:fillRect/>
          </a:stretch>
        </p:blipFill>
        <p:spPr>
          <a:xfrm>
            <a:off x="9854690" y="4318279"/>
            <a:ext cx="1256191" cy="1039983"/>
          </a:xfrm>
          <a:prstGeom prst="rect">
            <a:avLst/>
          </a:prstGeom>
        </p:spPr>
      </p:pic>
      <p:pic>
        <p:nvPicPr>
          <p:cNvPr id="22" name="Picture 21" descr="Logo, company name&#10;&#10;Description automatically generated">
            <a:extLst>
              <a:ext uri="{FF2B5EF4-FFF2-40B4-BE49-F238E27FC236}">
                <a16:creationId xmlns:a16="http://schemas.microsoft.com/office/drawing/2014/main" id="{2E814B96-E491-4830-AA00-00B209696C34}"/>
              </a:ext>
            </a:extLst>
          </p:cNvPr>
          <p:cNvPicPr>
            <a:picLocks noChangeAspect="1"/>
          </p:cNvPicPr>
          <p:nvPr/>
        </p:nvPicPr>
        <p:blipFill rotWithShape="1">
          <a:blip r:embed="rId10">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101085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37A3F054-836E-4D47-B479-3A0D680BE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238" y="1233488"/>
            <a:ext cx="4769024" cy="4655951"/>
          </a:xfrm>
          <a:prstGeom prst="rect">
            <a:avLst/>
          </a:prstGeom>
        </p:spPr>
      </p:pic>
      <p:sp>
        <p:nvSpPr>
          <p:cNvPr id="4" name="TextBox 3">
            <a:extLst>
              <a:ext uri="{FF2B5EF4-FFF2-40B4-BE49-F238E27FC236}">
                <a16:creationId xmlns:a16="http://schemas.microsoft.com/office/drawing/2014/main" id="{C67DC8ED-F221-054F-8C8F-B39B5F57725C}"/>
              </a:ext>
            </a:extLst>
          </p:cNvPr>
          <p:cNvSpPr txBox="1"/>
          <p:nvPr/>
        </p:nvSpPr>
        <p:spPr>
          <a:xfrm>
            <a:off x="13524614" y="425302"/>
            <a:ext cx="184731" cy="369332"/>
          </a:xfrm>
          <a:prstGeom prst="rect">
            <a:avLst/>
          </a:prstGeom>
          <a:noFill/>
        </p:spPr>
        <p:txBody>
          <a:bodyPr wrap="none" rtlCol="0">
            <a:spAutoFit/>
          </a:bodyPr>
          <a:lstStyle/>
          <a:p>
            <a:endParaRPr lang="en-IT" dirty="0"/>
          </a:p>
        </p:txBody>
      </p:sp>
    </p:spTree>
    <p:extLst>
      <p:ext uri="{BB962C8B-B14F-4D97-AF65-F5344CB8AC3E}">
        <p14:creationId xmlns:p14="http://schemas.microsoft.com/office/powerpoint/2010/main" val="16905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82FBA-BAF0-43C6-AEA6-96622AB079E3}"/>
              </a:ext>
            </a:extLst>
          </p:cNvPr>
          <p:cNvSpPr>
            <a:spLocks noGrp="1"/>
          </p:cNvSpPr>
          <p:nvPr>
            <p:ph type="ctrTitle" idx="4294967295"/>
          </p:nvPr>
        </p:nvSpPr>
        <p:spPr>
          <a:xfrm>
            <a:off x="1332486" y="2060431"/>
            <a:ext cx="5568303" cy="1185430"/>
          </a:xfrm>
        </p:spPr>
        <p:txBody>
          <a:bodyPr/>
          <a:lstStyle/>
          <a:p>
            <a:r>
              <a:rPr lang="en-US" sz="4000" dirty="0"/>
              <a:t>Additional slides</a:t>
            </a:r>
            <a:endParaRPr lang="aa-ET" sz="4000" dirty="0"/>
          </a:p>
        </p:txBody>
      </p:sp>
      <p:pic>
        <p:nvPicPr>
          <p:cNvPr id="6" name="Picture 5" descr="Logo, company name&#10;&#10;Description automatically generated">
            <a:extLst>
              <a:ext uri="{FF2B5EF4-FFF2-40B4-BE49-F238E27FC236}">
                <a16:creationId xmlns:a16="http://schemas.microsoft.com/office/drawing/2014/main" id="{40AB7B75-F513-4422-8944-59BC57A4D97D}"/>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274045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F014-1286-402E-9657-7F390FE47294}"/>
              </a:ext>
            </a:extLst>
          </p:cNvPr>
          <p:cNvSpPr>
            <a:spLocks noGrp="1"/>
          </p:cNvSpPr>
          <p:nvPr>
            <p:ph type="title" idx="4294967295"/>
          </p:nvPr>
        </p:nvSpPr>
        <p:spPr>
          <a:xfrm>
            <a:off x="1332486" y="562372"/>
            <a:ext cx="9026434" cy="747713"/>
          </a:xfrm>
        </p:spPr>
        <p:txBody>
          <a:bodyPr/>
          <a:lstStyle/>
          <a:p>
            <a:r>
              <a:rPr lang="fr-FR" sz="4000" dirty="0" err="1"/>
              <a:t>Terms</a:t>
            </a:r>
            <a:r>
              <a:rPr lang="fr-FR" sz="4000" dirty="0"/>
              <a:t> of Reference</a:t>
            </a:r>
            <a:endParaRPr lang="aa-ET" sz="4000" dirty="0"/>
          </a:p>
        </p:txBody>
      </p:sp>
      <p:sp>
        <p:nvSpPr>
          <p:cNvPr id="3" name="Content Placeholder 2">
            <a:extLst>
              <a:ext uri="{FF2B5EF4-FFF2-40B4-BE49-F238E27FC236}">
                <a16:creationId xmlns:a16="http://schemas.microsoft.com/office/drawing/2014/main" id="{1F0AED14-160F-4F7F-A70A-07CF3EC54216}"/>
              </a:ext>
            </a:extLst>
          </p:cNvPr>
          <p:cNvSpPr>
            <a:spLocks noGrp="1"/>
          </p:cNvSpPr>
          <p:nvPr>
            <p:ph idx="4294967295"/>
          </p:nvPr>
        </p:nvSpPr>
        <p:spPr>
          <a:xfrm>
            <a:off x="1038609" y="1752737"/>
            <a:ext cx="9614188" cy="4351337"/>
          </a:xfrm>
        </p:spPr>
        <p:txBody>
          <a:bodyPr>
            <a:normAutofit/>
          </a:bodyPr>
          <a:lstStyle/>
          <a:p>
            <a:pPr>
              <a:lnSpc>
                <a:spcPct val="100000"/>
              </a:lnSpc>
            </a:pPr>
            <a:r>
              <a:rPr lang="en-GB" sz="2400" dirty="0"/>
              <a:t>ITU T Study Group 15 is responsible in ITU T for the development of standards for the optical transport network, access network, home network and power utility network infrastructures, systems, equipment, optical fibres and cables. This includes related installation, maintenance, management, test, instrumentation and measurement techniques, and control plane technologies to enable the evolution toward intelligent transport networks, including the support of smart-grid applications.</a:t>
            </a:r>
            <a:endParaRPr lang="aa-ET" sz="2400" dirty="0"/>
          </a:p>
        </p:txBody>
      </p:sp>
      <p:pic>
        <p:nvPicPr>
          <p:cNvPr id="4" name="Picture 3" descr="Logo, company name&#10;&#10;Description automatically generated">
            <a:extLst>
              <a:ext uri="{FF2B5EF4-FFF2-40B4-BE49-F238E27FC236}">
                <a16:creationId xmlns:a16="http://schemas.microsoft.com/office/drawing/2014/main" id="{9798E2E5-72C9-45E4-A667-137EA5F6EA8B}"/>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56028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2126346" y="511096"/>
            <a:ext cx="7861103" cy="650172"/>
          </a:xfrm>
          <a:prstGeom prst="rect">
            <a:avLst/>
          </a:prstGeom>
          <a:noFill/>
        </p:spPr>
        <p:txBody>
          <a:bodyPr wrap="square" lIns="34283" tIns="17142" rIns="34283" bIns="17142" rtlCol="0">
            <a:spAutoFit/>
          </a:bodyPr>
          <a:lstStyle/>
          <a:p>
            <a:pPr algn="ctr"/>
            <a:r>
              <a:rPr lang="en-US" sz="4000" b="1" dirty="0">
                <a:solidFill>
                  <a:schemeClr val="tx2"/>
                </a:solidFill>
                <a:latin typeface="+mj-lt"/>
                <a:cs typeface="Lato Regular"/>
              </a:rPr>
              <a:t>SG15 mandate</a:t>
            </a:r>
            <a:endParaRPr lang="id-ID" sz="4000" b="1" dirty="0">
              <a:solidFill>
                <a:schemeClr val="accent1">
                  <a:lumMod val="75000"/>
                </a:schemeClr>
              </a:solidFill>
              <a:latin typeface="+mj-lt"/>
              <a:cs typeface="Lato Regular"/>
            </a:endParaRPr>
          </a:p>
        </p:txBody>
      </p:sp>
      <p:sp>
        <p:nvSpPr>
          <p:cNvPr id="2" name="Rectangle 1"/>
          <p:cNvSpPr/>
          <p:nvPr/>
        </p:nvSpPr>
        <p:spPr>
          <a:xfrm>
            <a:off x="1283418" y="1381881"/>
            <a:ext cx="9721515" cy="501676"/>
          </a:xfrm>
          <a:prstGeom prst="rect">
            <a:avLst/>
          </a:prstGeom>
        </p:spPr>
        <p:txBody>
          <a:bodyPr wrap="square">
            <a:spAutoFit/>
          </a:bodyPr>
          <a:lstStyle/>
          <a:p>
            <a:pPr marL="0" lvl="1">
              <a:lnSpc>
                <a:spcPct val="95000"/>
              </a:lnSpc>
              <a:spcBef>
                <a:spcPts val="375"/>
              </a:spcBef>
              <a:buSzPct val="75000"/>
              <a:defRPr/>
            </a:pPr>
            <a:r>
              <a:rPr lang="en-GB" altLang="ja-JP" sz="2800" dirty="0">
                <a:solidFill>
                  <a:schemeClr val="tx2"/>
                </a:solidFill>
                <a:latin typeface="Lato Black" charset="0"/>
                <a:ea typeface="Lato Black" charset="0"/>
                <a:cs typeface="Lato Black" charset="0"/>
              </a:rPr>
              <a:t>SG15 is responsible for the development of </a:t>
            </a:r>
            <a:r>
              <a:rPr lang="en-GB" altLang="ja-JP" sz="2800" b="1" dirty="0">
                <a:solidFill>
                  <a:srgbClr val="0070C0"/>
                </a:solidFill>
                <a:latin typeface="Lato Black" charset="0"/>
                <a:ea typeface="Lato Black" charset="0"/>
                <a:cs typeface="Lato Black" charset="0"/>
              </a:rPr>
              <a:t>standards</a:t>
            </a:r>
            <a:r>
              <a:rPr lang="en-GB" altLang="ja-JP" sz="2800" dirty="0">
                <a:solidFill>
                  <a:schemeClr val="tx2"/>
                </a:solidFill>
                <a:latin typeface="Lato Black" charset="0"/>
                <a:ea typeface="Lato Black" charset="0"/>
                <a:cs typeface="Lato Black" charset="0"/>
              </a:rPr>
              <a:t> on</a:t>
            </a:r>
            <a:r>
              <a:rPr lang="en-GB" altLang="ja-JP" sz="1600" b="1" dirty="0">
                <a:solidFill>
                  <a:schemeClr val="tx2"/>
                </a:solidFill>
                <a:latin typeface="Lato" charset="0"/>
                <a:ea typeface="Lato" charset="0"/>
                <a:cs typeface="Lato" charset="0"/>
              </a:rPr>
              <a:t>: </a:t>
            </a:r>
          </a:p>
        </p:txBody>
      </p:sp>
      <p:sp>
        <p:nvSpPr>
          <p:cNvPr id="5" name="Rectangle 4"/>
          <p:cNvSpPr/>
          <p:nvPr/>
        </p:nvSpPr>
        <p:spPr>
          <a:xfrm>
            <a:off x="7718327" y="2065623"/>
            <a:ext cx="3466229" cy="1144929"/>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home network and power utility network infrastructures</a:t>
            </a:r>
            <a:endParaRPr lang="en-GB" altLang="ja-JP" sz="2400" b="1" dirty="0">
              <a:solidFill>
                <a:schemeClr val="tx2"/>
              </a:solidFill>
              <a:latin typeface="Lato" charset="0"/>
              <a:ea typeface="Lato" charset="0"/>
              <a:cs typeface="Lato" charset="0"/>
            </a:endParaRPr>
          </a:p>
        </p:txBody>
      </p:sp>
      <p:sp>
        <p:nvSpPr>
          <p:cNvPr id="70" name="Rectangle 69"/>
          <p:cNvSpPr/>
          <p:nvPr/>
        </p:nvSpPr>
        <p:spPr>
          <a:xfrm>
            <a:off x="1283418" y="2197198"/>
            <a:ext cx="2616209" cy="794064"/>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GB" altLang="ja-JP" sz="2400" b="1" dirty="0">
                <a:solidFill>
                  <a:schemeClr val="tx2"/>
                </a:solidFill>
                <a:latin typeface="Lato" charset="0"/>
                <a:ea typeface="Lato" charset="0"/>
                <a:cs typeface="Lato" charset="0"/>
              </a:rPr>
              <a:t>optical transport network</a:t>
            </a:r>
          </a:p>
        </p:txBody>
      </p:sp>
      <p:sp>
        <p:nvSpPr>
          <p:cNvPr id="72" name="Rectangle 71"/>
          <p:cNvSpPr/>
          <p:nvPr/>
        </p:nvSpPr>
        <p:spPr>
          <a:xfrm>
            <a:off x="4661925" y="2738009"/>
            <a:ext cx="2182464"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equipment</a:t>
            </a:r>
          </a:p>
        </p:txBody>
      </p:sp>
      <p:sp>
        <p:nvSpPr>
          <p:cNvPr id="76" name="Rectangle 75"/>
          <p:cNvSpPr/>
          <p:nvPr/>
        </p:nvSpPr>
        <p:spPr>
          <a:xfrm>
            <a:off x="4244741" y="2197198"/>
            <a:ext cx="2974206"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GB" altLang="ja-JP" sz="2400" b="1" dirty="0">
                <a:solidFill>
                  <a:schemeClr val="tx2"/>
                </a:solidFill>
                <a:latin typeface="Lato" charset="0"/>
                <a:ea typeface="Lato" charset="0"/>
                <a:cs typeface="Lato" charset="0"/>
              </a:rPr>
              <a:t>access network</a:t>
            </a:r>
          </a:p>
        </p:txBody>
      </p:sp>
      <p:sp>
        <p:nvSpPr>
          <p:cNvPr id="3" name="Rectangle 2"/>
          <p:cNvSpPr/>
          <p:nvPr/>
        </p:nvSpPr>
        <p:spPr>
          <a:xfrm>
            <a:off x="1273873" y="3195873"/>
            <a:ext cx="2625754" cy="830997"/>
          </a:xfrm>
          <a:prstGeom prst="rect">
            <a:avLst/>
          </a:prstGeom>
          <a:solidFill>
            <a:schemeClr val="accent1">
              <a:lumMod val="20000"/>
              <a:lumOff val="80000"/>
            </a:schemeClr>
          </a:solidFill>
        </p:spPr>
        <p:txBody>
          <a:bodyPr wrap="square">
            <a:spAutoFit/>
          </a:bodyPr>
          <a:lstStyle/>
          <a:p>
            <a:pPr algn="ctr"/>
            <a:r>
              <a:rPr lang="en-US" sz="2400" b="1" dirty="0">
                <a:solidFill>
                  <a:schemeClr val="tx2"/>
                </a:solidFill>
                <a:latin typeface="Lato" charset="0"/>
                <a:ea typeface="Lato" charset="0"/>
                <a:cs typeface="Lato" charset="0"/>
              </a:rPr>
              <a:t>Gigabit copper transmission</a:t>
            </a:r>
          </a:p>
        </p:txBody>
      </p:sp>
      <p:sp>
        <p:nvSpPr>
          <p:cNvPr id="12" name="Rectangle 11"/>
          <p:cNvSpPr/>
          <p:nvPr/>
        </p:nvSpPr>
        <p:spPr>
          <a:xfrm>
            <a:off x="7218947" y="3362866"/>
            <a:ext cx="4417996" cy="830997"/>
          </a:xfrm>
          <a:prstGeom prst="rect">
            <a:avLst/>
          </a:prstGeom>
          <a:solidFill>
            <a:schemeClr val="accent1">
              <a:lumMod val="20000"/>
              <a:lumOff val="80000"/>
            </a:schemeClr>
          </a:solidFill>
        </p:spPr>
        <p:txBody>
          <a:bodyPr wrap="square">
            <a:spAutoFit/>
          </a:bodyPr>
          <a:lstStyle/>
          <a:p>
            <a:pPr algn="ctr"/>
            <a:r>
              <a:rPr lang="en-US" altLang="ja-JP" sz="2400" b="1" dirty="0">
                <a:solidFill>
                  <a:schemeClr val="tx2"/>
                </a:solidFill>
                <a:latin typeface="Lato" charset="0"/>
                <a:ea typeface="Lato" charset="0"/>
                <a:cs typeface="Lato" charset="0"/>
              </a:rPr>
              <a:t>optical fibers and cables and their related installation</a:t>
            </a:r>
            <a:endParaRPr lang="en-US" sz="2400" b="1" dirty="0">
              <a:solidFill>
                <a:schemeClr val="tx2"/>
              </a:solidFill>
              <a:latin typeface="Lato" charset="0"/>
              <a:ea typeface="Lato" charset="0"/>
              <a:cs typeface="Lato" charset="0"/>
            </a:endParaRPr>
          </a:p>
        </p:txBody>
      </p:sp>
      <p:sp>
        <p:nvSpPr>
          <p:cNvPr id="13" name="Rectangle 12"/>
          <p:cNvSpPr/>
          <p:nvPr/>
        </p:nvSpPr>
        <p:spPr>
          <a:xfrm>
            <a:off x="4661925" y="3346377"/>
            <a:ext cx="2192010"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maintenance</a:t>
            </a:r>
          </a:p>
        </p:txBody>
      </p:sp>
      <p:sp>
        <p:nvSpPr>
          <p:cNvPr id="15" name="Rectangle 14"/>
          <p:cNvSpPr/>
          <p:nvPr/>
        </p:nvSpPr>
        <p:spPr>
          <a:xfrm>
            <a:off x="4664531" y="3891963"/>
            <a:ext cx="2192010"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management</a:t>
            </a:r>
          </a:p>
        </p:txBody>
      </p:sp>
      <p:sp>
        <p:nvSpPr>
          <p:cNvPr id="17" name="Rectangle 16"/>
          <p:cNvSpPr/>
          <p:nvPr/>
        </p:nvSpPr>
        <p:spPr>
          <a:xfrm>
            <a:off x="4664531" y="4532181"/>
            <a:ext cx="2192010"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test</a:t>
            </a:r>
          </a:p>
        </p:txBody>
      </p:sp>
      <p:sp>
        <p:nvSpPr>
          <p:cNvPr id="18" name="Rectangle 17"/>
          <p:cNvSpPr/>
          <p:nvPr/>
        </p:nvSpPr>
        <p:spPr>
          <a:xfrm>
            <a:off x="1283418" y="4286201"/>
            <a:ext cx="2616209" cy="1144929"/>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instrumentation </a:t>
            </a:r>
            <a:br>
              <a:rPr lang="en-US" altLang="ja-JP" sz="2400" b="1" dirty="0">
                <a:solidFill>
                  <a:schemeClr val="tx2"/>
                </a:solidFill>
                <a:latin typeface="Lato" charset="0"/>
                <a:ea typeface="Lato" charset="0"/>
                <a:cs typeface="Lato" charset="0"/>
              </a:rPr>
            </a:br>
            <a:r>
              <a:rPr lang="en-US" altLang="ja-JP" sz="2400" b="1" dirty="0">
                <a:solidFill>
                  <a:schemeClr val="tx2"/>
                </a:solidFill>
                <a:latin typeface="Lato" charset="0"/>
                <a:ea typeface="Lato" charset="0"/>
                <a:cs typeface="Lato" charset="0"/>
              </a:rPr>
              <a:t>and measurement techniques</a:t>
            </a:r>
            <a:endParaRPr lang="en-GB" altLang="ja-JP" sz="2400" b="1" dirty="0">
              <a:solidFill>
                <a:schemeClr val="tx2"/>
              </a:solidFill>
              <a:latin typeface="Lato" charset="0"/>
              <a:ea typeface="Lato" charset="0"/>
              <a:cs typeface="Lato" charset="0"/>
            </a:endParaRPr>
          </a:p>
        </p:txBody>
      </p:sp>
      <p:sp>
        <p:nvSpPr>
          <p:cNvPr id="19" name="Rectangle 18"/>
          <p:cNvSpPr/>
          <p:nvPr/>
        </p:nvSpPr>
        <p:spPr>
          <a:xfrm>
            <a:off x="7218947" y="4527255"/>
            <a:ext cx="4058507"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control plane technologies </a:t>
            </a:r>
            <a:endParaRPr lang="en-GB" altLang="ja-JP" sz="2400" b="1" dirty="0">
              <a:solidFill>
                <a:schemeClr val="tx2"/>
              </a:solidFill>
              <a:latin typeface="Lato" charset="0"/>
              <a:ea typeface="Lato" charset="0"/>
              <a:cs typeface="Lato" charset="0"/>
            </a:endParaRPr>
          </a:p>
        </p:txBody>
      </p:sp>
      <p:sp>
        <p:nvSpPr>
          <p:cNvPr id="20" name="Rectangle 19"/>
          <p:cNvSpPr/>
          <p:nvPr/>
        </p:nvSpPr>
        <p:spPr>
          <a:xfrm>
            <a:off x="1245448" y="5586728"/>
            <a:ext cx="9622898" cy="911019"/>
          </a:xfrm>
          <a:prstGeom prst="rect">
            <a:avLst/>
          </a:prstGeom>
        </p:spPr>
        <p:txBody>
          <a:bodyPr wrap="square">
            <a:spAutoFit/>
          </a:bodyPr>
          <a:lstStyle/>
          <a:p>
            <a:pPr marL="0" lvl="1">
              <a:lnSpc>
                <a:spcPct val="95000"/>
              </a:lnSpc>
              <a:spcBef>
                <a:spcPts val="375"/>
              </a:spcBef>
              <a:buSzPct val="75000"/>
              <a:defRPr/>
            </a:pPr>
            <a:r>
              <a:rPr lang="en-US" altLang="ja-JP" sz="2800" dirty="0">
                <a:solidFill>
                  <a:schemeClr val="tx2"/>
                </a:solidFill>
                <a:latin typeface="Lato Black" charset="0"/>
                <a:ea typeface="Lato Black" charset="0"/>
                <a:cs typeface="Lato Black" charset="0"/>
              </a:rPr>
              <a:t>to enable the evolution toward intelligent transport networks, including the support of smart-grid applications. </a:t>
            </a:r>
          </a:p>
        </p:txBody>
      </p:sp>
      <p:pic>
        <p:nvPicPr>
          <p:cNvPr id="21" name="Picture 20" descr="Logo, company name&#10;&#10;Description automatically generated">
            <a:extLst>
              <a:ext uri="{FF2B5EF4-FFF2-40B4-BE49-F238E27FC236}">
                <a16:creationId xmlns:a16="http://schemas.microsoft.com/office/drawing/2014/main" id="{8F1B02CE-ED66-4998-8E3E-219B880F15B3}"/>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1197720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81F0-7714-4C6D-AB28-F40BCE9BAFD0}"/>
              </a:ext>
            </a:extLst>
          </p:cNvPr>
          <p:cNvSpPr>
            <a:spLocks noGrp="1"/>
          </p:cNvSpPr>
          <p:nvPr>
            <p:ph type="title" idx="4294967295"/>
          </p:nvPr>
        </p:nvSpPr>
        <p:spPr>
          <a:xfrm>
            <a:off x="1332486" y="562372"/>
            <a:ext cx="9000309" cy="747713"/>
          </a:xfrm>
        </p:spPr>
        <p:txBody>
          <a:bodyPr/>
          <a:lstStyle/>
          <a:p>
            <a:r>
              <a:rPr lang="fr-FR" sz="4000" dirty="0"/>
              <a:t>Conclusion</a:t>
            </a:r>
            <a:endParaRPr lang="aa-ET" sz="4000" dirty="0"/>
          </a:p>
        </p:txBody>
      </p:sp>
      <p:sp>
        <p:nvSpPr>
          <p:cNvPr id="3" name="Content Placeholder 2">
            <a:extLst>
              <a:ext uri="{FF2B5EF4-FFF2-40B4-BE49-F238E27FC236}">
                <a16:creationId xmlns:a16="http://schemas.microsoft.com/office/drawing/2014/main" id="{B7C20B06-974A-41DB-AB03-9491B8ADF970}"/>
              </a:ext>
            </a:extLst>
          </p:cNvPr>
          <p:cNvSpPr>
            <a:spLocks noGrp="1"/>
          </p:cNvSpPr>
          <p:nvPr>
            <p:ph idx="4294967295"/>
          </p:nvPr>
        </p:nvSpPr>
        <p:spPr>
          <a:xfrm>
            <a:off x="1332486" y="1778862"/>
            <a:ext cx="9183114" cy="4351337"/>
          </a:xfrm>
        </p:spPr>
        <p:txBody>
          <a:bodyPr/>
          <a:lstStyle/>
          <a:p>
            <a:pPr>
              <a:lnSpc>
                <a:spcPct val="100000"/>
              </a:lnSpc>
              <a:spcBef>
                <a:spcPts val="1800"/>
              </a:spcBef>
            </a:pPr>
            <a:r>
              <a:rPr lang="en-GB" sz="2400" dirty="0"/>
              <a:t>Leading development of optical transport network, access network, home networking, and smart grid standards in ITU.</a:t>
            </a:r>
          </a:p>
          <a:p>
            <a:pPr>
              <a:lnSpc>
                <a:spcPct val="100000"/>
              </a:lnSpc>
              <a:spcBef>
                <a:spcPts val="1800"/>
              </a:spcBef>
            </a:pPr>
            <a:r>
              <a:rPr lang="en-GB" sz="2400" dirty="0"/>
              <a:t>The largest study and most productive group in ITU-T, with broad, global industry participation</a:t>
            </a:r>
          </a:p>
          <a:p>
            <a:pPr>
              <a:lnSpc>
                <a:spcPct val="100000"/>
              </a:lnSpc>
              <a:spcBef>
                <a:spcPts val="1800"/>
              </a:spcBef>
            </a:pPr>
            <a:r>
              <a:rPr lang="en-GB" sz="2400" dirty="0"/>
              <a:t>Highlights include home networking, smart grid, high speed access, optical transport network infrastructure and transport technologies.</a:t>
            </a:r>
          </a:p>
        </p:txBody>
      </p:sp>
      <p:pic>
        <p:nvPicPr>
          <p:cNvPr id="4" name="Picture 3" descr="Logo, company name&#10;&#10;Description automatically generated">
            <a:extLst>
              <a:ext uri="{FF2B5EF4-FFF2-40B4-BE49-F238E27FC236}">
                <a16:creationId xmlns:a16="http://schemas.microsoft.com/office/drawing/2014/main" id="{AAAF650E-A096-4452-B953-11373DA9044C}"/>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222875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FC83-50DF-4941-B07B-75B284F42EE4}"/>
              </a:ext>
            </a:extLst>
          </p:cNvPr>
          <p:cNvSpPr>
            <a:spLocks noGrp="1"/>
          </p:cNvSpPr>
          <p:nvPr>
            <p:ph type="title" idx="4294967295"/>
          </p:nvPr>
        </p:nvSpPr>
        <p:spPr>
          <a:xfrm>
            <a:off x="1471451" y="562372"/>
            <a:ext cx="8634845" cy="747713"/>
          </a:xfrm>
        </p:spPr>
        <p:txBody>
          <a:bodyPr/>
          <a:lstStyle/>
          <a:p>
            <a:r>
              <a:rPr lang="en-US" sz="4000" dirty="0"/>
              <a:t>Lead Study Group</a:t>
            </a:r>
            <a:endParaRPr lang="aa-ET" sz="4000" dirty="0"/>
          </a:p>
        </p:txBody>
      </p:sp>
      <p:sp>
        <p:nvSpPr>
          <p:cNvPr id="3" name="Content Placeholder 2">
            <a:extLst>
              <a:ext uri="{FF2B5EF4-FFF2-40B4-BE49-F238E27FC236}">
                <a16:creationId xmlns:a16="http://schemas.microsoft.com/office/drawing/2014/main" id="{F502CF12-C0B1-44F9-B3DF-7938DE7B7B50}"/>
              </a:ext>
            </a:extLst>
          </p:cNvPr>
          <p:cNvSpPr>
            <a:spLocks noGrp="1"/>
          </p:cNvSpPr>
          <p:nvPr>
            <p:ph idx="4294967295"/>
          </p:nvPr>
        </p:nvSpPr>
        <p:spPr>
          <a:xfrm>
            <a:off x="1471451" y="1704109"/>
            <a:ext cx="9341427" cy="3449782"/>
          </a:xfrm>
        </p:spPr>
        <p:txBody>
          <a:bodyPr/>
          <a:lstStyle/>
          <a:p>
            <a:pPr>
              <a:spcBef>
                <a:spcPts val="1800"/>
              </a:spcBef>
            </a:pPr>
            <a:r>
              <a:rPr lang="en-GB" sz="2400" dirty="0">
                <a:hlinkClick r:id="rId2"/>
              </a:rPr>
              <a:t>Access network transport</a:t>
            </a:r>
            <a:endParaRPr lang="en-GB" sz="2400" dirty="0"/>
          </a:p>
          <a:p>
            <a:pPr>
              <a:spcBef>
                <a:spcPts val="1800"/>
              </a:spcBef>
            </a:pPr>
            <a:r>
              <a:rPr lang="en-GB" sz="2400" dirty="0">
                <a:hlinkClick r:id="rId3"/>
              </a:rPr>
              <a:t>Home networking</a:t>
            </a:r>
            <a:endParaRPr lang="en-GB" sz="2400" dirty="0"/>
          </a:p>
          <a:p>
            <a:pPr>
              <a:spcBef>
                <a:spcPts val="1800"/>
              </a:spcBef>
            </a:pPr>
            <a:r>
              <a:rPr lang="en-GB" sz="2400" dirty="0">
                <a:hlinkClick r:id="rId4"/>
              </a:rPr>
              <a:t>Optical technology</a:t>
            </a:r>
            <a:endParaRPr lang="en-GB" sz="2400" dirty="0"/>
          </a:p>
          <a:p>
            <a:pPr>
              <a:spcBef>
                <a:spcPts val="1800"/>
              </a:spcBef>
            </a:pPr>
            <a:r>
              <a:rPr lang="en-GB" sz="2400" dirty="0">
                <a:hlinkClick r:id="rId5"/>
              </a:rPr>
              <a:t>Smart grid</a:t>
            </a:r>
            <a:endParaRPr lang="en-GB" sz="2400" dirty="0"/>
          </a:p>
          <a:p>
            <a:pPr marL="0" indent="0">
              <a:buNone/>
            </a:pPr>
            <a:endParaRPr lang="aa-ET" sz="2400" dirty="0"/>
          </a:p>
        </p:txBody>
      </p:sp>
      <p:pic>
        <p:nvPicPr>
          <p:cNvPr id="4" name="Picture 3" descr="Logo, company name&#10;&#10;Description automatically generated">
            <a:extLst>
              <a:ext uri="{FF2B5EF4-FFF2-40B4-BE49-F238E27FC236}">
                <a16:creationId xmlns:a16="http://schemas.microsoft.com/office/drawing/2014/main" id="{DD354510-24BD-4B44-8A56-981D8FE30187}"/>
              </a:ext>
            </a:extLst>
          </p:cNvPr>
          <p:cNvPicPr>
            <a:picLocks noChangeAspect="1"/>
          </p:cNvPicPr>
          <p:nvPr/>
        </p:nvPicPr>
        <p:blipFill rotWithShape="1">
          <a:blip r:embed="rId6">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158787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2486" y="562372"/>
            <a:ext cx="8894618" cy="747713"/>
          </a:xfrm>
        </p:spPr>
        <p:txBody>
          <a:bodyPr/>
          <a:lstStyle/>
          <a:p>
            <a:r>
              <a:rPr lang="en-US" sz="4000" dirty="0"/>
              <a:t>SG15 Working Parties</a:t>
            </a:r>
            <a:endParaRPr lang="en-AU" sz="4000" dirty="0"/>
          </a:p>
        </p:txBody>
      </p:sp>
      <p:sp>
        <p:nvSpPr>
          <p:cNvPr id="3" name="Content Placeholder 2"/>
          <p:cNvSpPr>
            <a:spLocks noGrp="1"/>
          </p:cNvSpPr>
          <p:nvPr>
            <p:ph idx="4294967295"/>
          </p:nvPr>
        </p:nvSpPr>
        <p:spPr>
          <a:xfrm>
            <a:off x="946383" y="1749075"/>
            <a:ext cx="10299233" cy="4351337"/>
          </a:xfrm>
        </p:spPr>
        <p:txBody>
          <a:bodyPr/>
          <a:lstStyle/>
          <a:p>
            <a:pPr>
              <a:spcBef>
                <a:spcPts val="1800"/>
              </a:spcBef>
            </a:pPr>
            <a:r>
              <a:rPr lang="en-GB" sz="2400" dirty="0">
                <a:solidFill>
                  <a:srgbClr val="FF0000"/>
                </a:solidFill>
              </a:rPr>
              <a:t>WP1/15</a:t>
            </a:r>
            <a:r>
              <a:rPr lang="en-GB" sz="2400" dirty="0"/>
              <a:t>: Transport aspects of access, home and smart grid networks</a:t>
            </a:r>
            <a:endParaRPr lang="en-US" sz="2400" dirty="0"/>
          </a:p>
          <a:p>
            <a:pPr>
              <a:spcBef>
                <a:spcPts val="1800"/>
              </a:spcBef>
            </a:pPr>
            <a:r>
              <a:rPr lang="en-GB" sz="2400" dirty="0">
                <a:solidFill>
                  <a:srgbClr val="FF0000"/>
                </a:solidFill>
              </a:rPr>
              <a:t>WP2/15</a:t>
            </a:r>
            <a:r>
              <a:rPr lang="en-GB" sz="2400" dirty="0"/>
              <a:t>: Optical technologies and physical infrastructures</a:t>
            </a:r>
            <a:endParaRPr lang="en-US" sz="2400" dirty="0"/>
          </a:p>
          <a:p>
            <a:pPr>
              <a:spcBef>
                <a:spcPts val="1800"/>
              </a:spcBef>
            </a:pPr>
            <a:r>
              <a:rPr lang="en-GB" sz="2400" dirty="0">
                <a:solidFill>
                  <a:srgbClr val="FF0000"/>
                </a:solidFill>
              </a:rPr>
              <a:t>WP3/15</a:t>
            </a:r>
            <a:r>
              <a:rPr lang="en-GB" sz="2400" dirty="0"/>
              <a:t>: Transport network characteristics</a:t>
            </a:r>
            <a:endParaRPr lang="en-US" sz="2400" dirty="0"/>
          </a:p>
        </p:txBody>
      </p:sp>
      <p:sp>
        <p:nvSpPr>
          <p:cNvPr id="4" name="Slide Number Placeholder 3"/>
          <p:cNvSpPr>
            <a:spLocks noGrp="1"/>
          </p:cNvSpPr>
          <p:nvPr>
            <p:ph type="sldNum" sz="quarter" idx="4294967295"/>
          </p:nvPr>
        </p:nvSpPr>
        <p:spPr>
          <a:xfrm>
            <a:off x="0" y="0"/>
            <a:ext cx="0" cy="0"/>
          </a:xfrm>
          <a:prstGeom prst="rect">
            <a:avLst/>
          </a:prstGeom>
        </p:spPr>
        <p:txBody>
          <a:bodyPr/>
          <a:lstStyle/>
          <a:p>
            <a:fld id="{B8C28435-91DF-4523-BB41-762B64B6C1BC}" type="slidenum">
              <a:rPr lang="ja-JP" altLang="en-US" smtClean="0"/>
              <a:pPr/>
              <a:t>4</a:t>
            </a:fld>
            <a:endParaRPr lang="en-US" altLang="ja-JP"/>
          </a:p>
        </p:txBody>
      </p:sp>
      <p:pic>
        <p:nvPicPr>
          <p:cNvPr id="5" name="Picture 4" descr="Logo, company name&#10;&#10;Description automatically generated">
            <a:extLst>
              <a:ext uri="{FF2B5EF4-FFF2-40B4-BE49-F238E27FC236}">
                <a16:creationId xmlns:a16="http://schemas.microsoft.com/office/drawing/2014/main" id="{AAF11264-0ECE-4370-8B94-8B060DF2C66F}"/>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3720276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0501" y="397450"/>
            <a:ext cx="6375642" cy="650172"/>
          </a:xfrm>
          <a:prstGeom prst="rect">
            <a:avLst/>
          </a:prstGeom>
          <a:noFill/>
        </p:spPr>
        <p:txBody>
          <a:bodyPr wrap="none" lIns="34283" tIns="17142" rIns="34283" bIns="17142" rtlCol="0">
            <a:spAutoFit/>
          </a:bodyPr>
          <a:lstStyle/>
          <a:p>
            <a:pPr algn="ctr"/>
            <a:r>
              <a:rPr lang="en-US" sz="4000" b="1" dirty="0">
                <a:solidFill>
                  <a:schemeClr val="accent6">
                    <a:lumMod val="50000"/>
                  </a:schemeClr>
                </a:solidFill>
                <a:latin typeface="+mj-lt"/>
                <a:cs typeface="Lato Regular"/>
              </a:rPr>
              <a:t>WP1 – Broadband Access</a:t>
            </a:r>
            <a:endParaRPr lang="id-ID" sz="4000" b="1" dirty="0">
              <a:solidFill>
                <a:schemeClr val="accent6">
                  <a:lumMod val="50000"/>
                </a:schemeClr>
              </a:solidFill>
              <a:latin typeface="+mj-lt"/>
              <a:cs typeface="Lato Regular"/>
            </a:endParaRPr>
          </a:p>
        </p:txBody>
      </p:sp>
      <p:sp>
        <p:nvSpPr>
          <p:cNvPr id="21" name="Freeform 118"/>
          <p:cNvSpPr>
            <a:spLocks noChangeArrowheads="1"/>
          </p:cNvSpPr>
          <p:nvPr/>
        </p:nvSpPr>
        <p:spPr bwMode="auto">
          <a:xfrm>
            <a:off x="8102552" y="1777840"/>
            <a:ext cx="2176800" cy="77068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Fiber networking inside </a:t>
            </a:r>
          </a:p>
          <a:p>
            <a:pPr algn="ctr"/>
            <a:r>
              <a:rPr lang="en-US" sz="1500" b="1" dirty="0">
                <a:solidFill>
                  <a:schemeClr val="bg1"/>
                </a:solidFill>
                <a:latin typeface="Lato Regular"/>
              </a:rPr>
              <a:t>the premises</a:t>
            </a:r>
          </a:p>
        </p:txBody>
      </p:sp>
      <p:sp>
        <p:nvSpPr>
          <p:cNvPr id="22" name="Freeform 118"/>
          <p:cNvSpPr>
            <a:spLocks noChangeArrowheads="1"/>
          </p:cNvSpPr>
          <p:nvPr/>
        </p:nvSpPr>
        <p:spPr bwMode="auto">
          <a:xfrm>
            <a:off x="3359733" y="1357427"/>
            <a:ext cx="2736267" cy="58780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Multi-Gigabit copper backhaul</a:t>
            </a:r>
          </a:p>
        </p:txBody>
      </p:sp>
      <p:sp>
        <p:nvSpPr>
          <p:cNvPr id="23" name="Freeform 118"/>
          <p:cNvSpPr>
            <a:spLocks noChangeArrowheads="1"/>
          </p:cNvSpPr>
          <p:nvPr/>
        </p:nvSpPr>
        <p:spPr bwMode="auto">
          <a:xfrm>
            <a:off x="3061748" y="3009283"/>
            <a:ext cx="3266574" cy="1033328"/>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50 Gbps fiber PON</a:t>
            </a:r>
          </a:p>
        </p:txBody>
      </p:sp>
      <p:sp>
        <p:nvSpPr>
          <p:cNvPr id="24" name="Freeform 118"/>
          <p:cNvSpPr>
            <a:spLocks noChangeArrowheads="1"/>
          </p:cNvSpPr>
          <p:nvPr/>
        </p:nvSpPr>
        <p:spPr bwMode="auto">
          <a:xfrm>
            <a:off x="3041216" y="4257707"/>
            <a:ext cx="3287106" cy="661085"/>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endParaRPr lang="en-US" sz="1200" b="1" dirty="0">
              <a:solidFill>
                <a:schemeClr val="bg1"/>
              </a:solidFill>
              <a:latin typeface="Lato Regular"/>
            </a:endParaRPr>
          </a:p>
        </p:txBody>
      </p:sp>
      <p:sp>
        <p:nvSpPr>
          <p:cNvPr id="25" name="Freeform 118"/>
          <p:cNvSpPr>
            <a:spLocks noChangeArrowheads="1"/>
          </p:cNvSpPr>
          <p:nvPr/>
        </p:nvSpPr>
        <p:spPr bwMode="auto">
          <a:xfrm>
            <a:off x="7707070" y="4887512"/>
            <a:ext cx="2572282" cy="1079379"/>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G.hn and G.hn2 home </a:t>
            </a:r>
            <a:br>
              <a:rPr lang="en-US" sz="1500" b="1" dirty="0">
                <a:solidFill>
                  <a:schemeClr val="bg1"/>
                </a:solidFill>
                <a:latin typeface="Lato Regular"/>
              </a:rPr>
            </a:br>
            <a:r>
              <a:rPr lang="en-US" sz="1500" b="1" dirty="0">
                <a:solidFill>
                  <a:schemeClr val="bg1"/>
                </a:solidFill>
                <a:latin typeface="Lato Regular"/>
              </a:rPr>
              <a:t>networking over indoor </a:t>
            </a:r>
            <a:br>
              <a:rPr lang="en-US" sz="1500" b="1" dirty="0">
                <a:solidFill>
                  <a:schemeClr val="bg1"/>
                </a:solidFill>
                <a:latin typeface="Lato Regular"/>
              </a:rPr>
            </a:br>
            <a:r>
              <a:rPr lang="en-US" sz="1500" b="1" dirty="0">
                <a:solidFill>
                  <a:schemeClr val="bg1"/>
                </a:solidFill>
                <a:latin typeface="Lato Regular"/>
              </a:rPr>
              <a:t>phone, power, and coax </a:t>
            </a:r>
            <a:br>
              <a:rPr lang="en-US" sz="1500" b="1" dirty="0">
                <a:solidFill>
                  <a:schemeClr val="bg1"/>
                </a:solidFill>
                <a:latin typeface="Lato Regular"/>
              </a:rPr>
            </a:br>
            <a:r>
              <a:rPr lang="en-US" sz="1500" b="1" dirty="0">
                <a:solidFill>
                  <a:schemeClr val="bg1"/>
                </a:solidFill>
                <a:latin typeface="Lato Regular"/>
              </a:rPr>
              <a:t>wires &gt;2 Gbps</a:t>
            </a:r>
          </a:p>
        </p:txBody>
      </p:sp>
      <p:pic>
        <p:nvPicPr>
          <p:cNvPr id="26" name="Picture 25"/>
          <p:cNvPicPr>
            <a:picLocks noChangeAspect="1"/>
          </p:cNvPicPr>
          <p:nvPr/>
        </p:nvPicPr>
        <p:blipFill>
          <a:blip r:embed="rId2"/>
          <a:stretch>
            <a:fillRect/>
          </a:stretch>
        </p:blipFill>
        <p:spPr>
          <a:xfrm>
            <a:off x="6714889" y="2640302"/>
            <a:ext cx="1092136" cy="896376"/>
          </a:xfrm>
          <a:prstGeom prst="rect">
            <a:avLst/>
          </a:prstGeom>
        </p:spPr>
      </p:pic>
      <p:sp>
        <p:nvSpPr>
          <p:cNvPr id="28" name="Freeform 118"/>
          <p:cNvSpPr>
            <a:spLocks noChangeArrowheads="1"/>
          </p:cNvSpPr>
          <p:nvPr/>
        </p:nvSpPr>
        <p:spPr bwMode="auto">
          <a:xfrm>
            <a:off x="8102554" y="2750567"/>
            <a:ext cx="2176799" cy="771374"/>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Free space optical</a:t>
            </a:r>
            <a:br>
              <a:rPr lang="en-US" sz="1500" b="1" dirty="0">
                <a:solidFill>
                  <a:schemeClr val="bg1"/>
                </a:solidFill>
                <a:latin typeface="Lato Regular"/>
              </a:rPr>
            </a:br>
            <a:r>
              <a:rPr lang="en-US" sz="1500" b="1" dirty="0">
                <a:solidFill>
                  <a:schemeClr val="bg1"/>
                </a:solidFill>
                <a:latin typeface="Lato Regular"/>
              </a:rPr>
              <a:t>home networking</a:t>
            </a:r>
          </a:p>
        </p:txBody>
      </p:sp>
      <p:pic>
        <p:nvPicPr>
          <p:cNvPr id="29" name="Picture 28"/>
          <p:cNvPicPr>
            <a:picLocks noChangeAspect="1"/>
          </p:cNvPicPr>
          <p:nvPr/>
        </p:nvPicPr>
        <p:blipFill>
          <a:blip r:embed="rId3"/>
          <a:stretch>
            <a:fillRect/>
          </a:stretch>
        </p:blipFill>
        <p:spPr>
          <a:xfrm>
            <a:off x="6683679" y="3818304"/>
            <a:ext cx="1050278" cy="878804"/>
          </a:xfrm>
          <a:prstGeom prst="rect">
            <a:avLst/>
          </a:prstGeom>
        </p:spPr>
      </p:pic>
      <p:sp>
        <p:nvSpPr>
          <p:cNvPr id="31" name="Freeform 118"/>
          <p:cNvSpPr>
            <a:spLocks noChangeArrowheads="1"/>
          </p:cNvSpPr>
          <p:nvPr/>
        </p:nvSpPr>
        <p:spPr bwMode="auto">
          <a:xfrm>
            <a:off x="8102552" y="3818304"/>
            <a:ext cx="2176799" cy="878804"/>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Powerline </a:t>
            </a:r>
          </a:p>
          <a:p>
            <a:pPr algn="ctr"/>
            <a:r>
              <a:rPr lang="en-US" sz="1500" b="1" dirty="0">
                <a:solidFill>
                  <a:schemeClr val="bg1"/>
                </a:solidFill>
                <a:latin typeface="Lato Regular"/>
              </a:rPr>
              <a:t>communication </a:t>
            </a:r>
            <a:br>
              <a:rPr lang="en-US" sz="1500" b="1" dirty="0">
                <a:solidFill>
                  <a:schemeClr val="bg1"/>
                </a:solidFill>
                <a:latin typeface="Lato Regular"/>
              </a:rPr>
            </a:br>
            <a:r>
              <a:rPr lang="en-US" sz="1500" b="1" dirty="0">
                <a:solidFill>
                  <a:schemeClr val="bg1"/>
                </a:solidFill>
                <a:latin typeface="Lato Regular"/>
              </a:rPr>
              <a:t>(PLC)</a:t>
            </a:r>
          </a:p>
        </p:txBody>
      </p:sp>
      <p:pic>
        <p:nvPicPr>
          <p:cNvPr id="32" name="Picture 31"/>
          <p:cNvPicPr>
            <a:picLocks noChangeAspect="1"/>
          </p:cNvPicPr>
          <p:nvPr/>
        </p:nvPicPr>
        <p:blipFill>
          <a:blip r:embed="rId4"/>
          <a:stretch>
            <a:fillRect/>
          </a:stretch>
        </p:blipFill>
        <p:spPr>
          <a:xfrm>
            <a:off x="6990688" y="1845940"/>
            <a:ext cx="581010" cy="561315"/>
          </a:xfrm>
          <a:prstGeom prst="rect">
            <a:avLst/>
          </a:prstGeom>
        </p:spPr>
      </p:pic>
      <p:pic>
        <p:nvPicPr>
          <p:cNvPr id="35" name="Picture 34"/>
          <p:cNvPicPr>
            <a:picLocks noChangeAspect="1"/>
          </p:cNvPicPr>
          <p:nvPr/>
        </p:nvPicPr>
        <p:blipFill>
          <a:blip r:embed="rId5"/>
          <a:stretch>
            <a:fillRect/>
          </a:stretch>
        </p:blipFill>
        <p:spPr>
          <a:xfrm>
            <a:off x="4086158" y="4573633"/>
            <a:ext cx="1169606" cy="240222"/>
          </a:xfrm>
          <a:prstGeom prst="rect">
            <a:avLst/>
          </a:prstGeom>
        </p:spPr>
      </p:pic>
      <p:pic>
        <p:nvPicPr>
          <p:cNvPr id="36" name="Picture 35"/>
          <p:cNvPicPr>
            <a:picLocks noChangeAspect="1"/>
          </p:cNvPicPr>
          <p:nvPr/>
        </p:nvPicPr>
        <p:blipFill>
          <a:blip r:embed="rId6"/>
          <a:stretch>
            <a:fillRect/>
          </a:stretch>
        </p:blipFill>
        <p:spPr>
          <a:xfrm>
            <a:off x="1898649" y="4253057"/>
            <a:ext cx="865285" cy="615314"/>
          </a:xfrm>
          <a:prstGeom prst="rect">
            <a:avLst/>
          </a:prstGeom>
        </p:spPr>
      </p:pic>
      <p:pic>
        <p:nvPicPr>
          <p:cNvPr id="37" name="Picture 36"/>
          <p:cNvPicPr>
            <a:picLocks noChangeAspect="1"/>
          </p:cNvPicPr>
          <p:nvPr/>
        </p:nvPicPr>
        <p:blipFill>
          <a:blip r:embed="rId7"/>
          <a:stretch>
            <a:fillRect/>
          </a:stretch>
        </p:blipFill>
        <p:spPr>
          <a:xfrm>
            <a:off x="6445106" y="5186150"/>
            <a:ext cx="1126592" cy="468425"/>
          </a:xfrm>
          <a:prstGeom prst="rect">
            <a:avLst/>
          </a:prstGeom>
        </p:spPr>
      </p:pic>
      <p:sp>
        <p:nvSpPr>
          <p:cNvPr id="3" name="Rectangle 2"/>
          <p:cNvSpPr/>
          <p:nvPr/>
        </p:nvSpPr>
        <p:spPr>
          <a:xfrm>
            <a:off x="3353189" y="4253059"/>
            <a:ext cx="2711000" cy="323165"/>
          </a:xfrm>
          <a:prstGeom prst="rect">
            <a:avLst/>
          </a:prstGeom>
        </p:spPr>
        <p:txBody>
          <a:bodyPr wrap="none">
            <a:spAutoFit/>
          </a:bodyPr>
          <a:lstStyle/>
          <a:p>
            <a:pPr algn="ctr"/>
            <a:r>
              <a:rPr lang="en-US" sz="1500" b="1" dirty="0">
                <a:solidFill>
                  <a:schemeClr val="bg1"/>
                </a:solidFill>
                <a:latin typeface="Lato Regular"/>
              </a:rPr>
              <a:t>Continue collaboration with</a:t>
            </a:r>
          </a:p>
        </p:txBody>
      </p:sp>
      <p:sp>
        <p:nvSpPr>
          <p:cNvPr id="4" name="Slide Number Placeholder 3"/>
          <p:cNvSpPr>
            <a:spLocks noGrp="1"/>
          </p:cNvSpPr>
          <p:nvPr>
            <p:ph type="sldNum" sz="quarter" idx="4294967295"/>
          </p:nvPr>
        </p:nvSpPr>
        <p:spPr>
          <a:xfrm>
            <a:off x="0" y="6176963"/>
            <a:ext cx="284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3C63E4-F9BE-C24A-B4FF-309EB18BA564}" type="slidenum">
              <a:rPr lang="en-US" smtClean="0"/>
              <a:pPr/>
              <a:t>5</a:t>
            </a:fld>
            <a:endParaRPr lang="en-US" dirty="0"/>
          </a:p>
        </p:txBody>
      </p:sp>
      <p:sp>
        <p:nvSpPr>
          <p:cNvPr id="20" name="Freeform 118"/>
          <p:cNvSpPr>
            <a:spLocks noChangeArrowheads="1"/>
          </p:cNvSpPr>
          <p:nvPr/>
        </p:nvSpPr>
        <p:spPr bwMode="auto">
          <a:xfrm>
            <a:off x="3361331" y="2156673"/>
            <a:ext cx="2736267" cy="58780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Next generation </a:t>
            </a:r>
            <a:br>
              <a:rPr lang="en-US" sz="1500" b="1" dirty="0">
                <a:solidFill>
                  <a:schemeClr val="bg1"/>
                </a:solidFill>
                <a:latin typeface="Lato Regular"/>
              </a:rPr>
            </a:br>
            <a:r>
              <a:rPr lang="en-US" sz="1500" b="1" dirty="0">
                <a:solidFill>
                  <a:schemeClr val="bg1"/>
                </a:solidFill>
                <a:latin typeface="Lato Regular"/>
              </a:rPr>
              <a:t>copper access 5-10 Gbps</a:t>
            </a:r>
          </a:p>
        </p:txBody>
      </p:sp>
      <p:sp>
        <p:nvSpPr>
          <p:cNvPr id="5" name="TextBox 4"/>
          <p:cNvSpPr txBox="1"/>
          <p:nvPr/>
        </p:nvSpPr>
        <p:spPr>
          <a:xfrm>
            <a:off x="1618800" y="2162767"/>
            <a:ext cx="1431802" cy="584775"/>
          </a:xfrm>
          <a:prstGeom prst="rect">
            <a:avLst/>
          </a:prstGeom>
          <a:noFill/>
        </p:spPr>
        <p:txBody>
          <a:bodyPr wrap="none" rtlCol="0">
            <a:spAutoFit/>
          </a:bodyPr>
          <a:lstStyle/>
          <a:p>
            <a:r>
              <a:rPr lang="en-US" sz="3200" b="1" dirty="0" err="1"/>
              <a:t>MGfast</a:t>
            </a:r>
            <a:endParaRPr lang="en-US" sz="3200" b="1" dirty="0"/>
          </a:p>
        </p:txBody>
      </p:sp>
      <p:sp>
        <p:nvSpPr>
          <p:cNvPr id="30" name="Freeform 118"/>
          <p:cNvSpPr>
            <a:spLocks noChangeArrowheads="1"/>
          </p:cNvSpPr>
          <p:nvPr/>
        </p:nvSpPr>
        <p:spPr bwMode="auto">
          <a:xfrm>
            <a:off x="3041216" y="5059536"/>
            <a:ext cx="3287106" cy="661085"/>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PON support for mobile</a:t>
            </a:r>
          </a:p>
          <a:p>
            <a:pPr algn="ctr"/>
            <a:r>
              <a:rPr lang="en-US" sz="1500" b="1" dirty="0">
                <a:solidFill>
                  <a:schemeClr val="bg1"/>
                </a:solidFill>
                <a:latin typeface="Lato Regular"/>
              </a:rPr>
              <a:t>front/backhaul, Radio over fiber</a:t>
            </a:r>
            <a:br>
              <a:rPr lang="en-US" sz="1500" b="1" dirty="0">
                <a:solidFill>
                  <a:schemeClr val="bg1"/>
                </a:solidFill>
                <a:latin typeface="Lato Regular"/>
              </a:rPr>
            </a:br>
            <a:endParaRPr lang="en-US" sz="1500" b="1" dirty="0">
              <a:solidFill>
                <a:schemeClr val="bg1"/>
              </a:solidFill>
              <a:latin typeface="Lato Regular"/>
            </a:endParaRPr>
          </a:p>
        </p:txBody>
      </p:sp>
      <p:sp>
        <p:nvSpPr>
          <p:cNvPr id="38" name="TextBox 37"/>
          <p:cNvSpPr txBox="1"/>
          <p:nvPr/>
        </p:nvSpPr>
        <p:spPr>
          <a:xfrm>
            <a:off x="1650611" y="5141368"/>
            <a:ext cx="1188915" cy="584775"/>
          </a:xfrm>
          <a:prstGeom prst="rect">
            <a:avLst/>
          </a:prstGeom>
          <a:noFill/>
        </p:spPr>
        <p:txBody>
          <a:bodyPr wrap="none" rtlCol="0">
            <a:spAutoFit/>
          </a:bodyPr>
          <a:lstStyle/>
          <a:p>
            <a:r>
              <a:rPr lang="en-US" sz="3200" b="1" dirty="0" err="1"/>
              <a:t>G.</a:t>
            </a:r>
            <a:r>
              <a:rPr lang="en-US" sz="3200" b="1" dirty="0" err="1">
                <a:solidFill>
                  <a:srgbClr val="00B050"/>
                </a:solidFill>
              </a:rPr>
              <a:t>RoF</a:t>
            </a:r>
            <a:endParaRPr lang="en-US" sz="3200" b="1" dirty="0">
              <a:solidFill>
                <a:srgbClr val="00B050"/>
              </a:solidFill>
            </a:endParaRPr>
          </a:p>
        </p:txBody>
      </p:sp>
      <p:pic>
        <p:nvPicPr>
          <p:cNvPr id="6" name="Picture 5">
            <a:extLst>
              <a:ext uri="{FF2B5EF4-FFF2-40B4-BE49-F238E27FC236}">
                <a16:creationId xmlns:a16="http://schemas.microsoft.com/office/drawing/2014/main" id="{94B0FB93-AB22-A84E-94CF-BFC19B40B790}"/>
              </a:ext>
            </a:extLst>
          </p:cNvPr>
          <p:cNvPicPr>
            <a:picLocks noChangeAspect="1"/>
          </p:cNvPicPr>
          <p:nvPr/>
        </p:nvPicPr>
        <p:blipFill>
          <a:blip r:embed="rId8"/>
          <a:stretch>
            <a:fillRect/>
          </a:stretch>
        </p:blipFill>
        <p:spPr>
          <a:xfrm>
            <a:off x="1650611" y="3049732"/>
            <a:ext cx="1263372" cy="982623"/>
          </a:xfrm>
          <a:prstGeom prst="rect">
            <a:avLst/>
          </a:prstGeom>
        </p:spPr>
      </p:pic>
      <p:sp>
        <p:nvSpPr>
          <p:cNvPr id="7" name="TextBox 6">
            <a:extLst>
              <a:ext uri="{FF2B5EF4-FFF2-40B4-BE49-F238E27FC236}">
                <a16:creationId xmlns:a16="http://schemas.microsoft.com/office/drawing/2014/main" id="{12772C61-94F9-8B4E-BA05-FAC85F6B3F39}"/>
              </a:ext>
            </a:extLst>
          </p:cNvPr>
          <p:cNvSpPr txBox="1"/>
          <p:nvPr/>
        </p:nvSpPr>
        <p:spPr>
          <a:xfrm>
            <a:off x="1509720" y="1428105"/>
            <a:ext cx="1805070" cy="461665"/>
          </a:xfrm>
          <a:prstGeom prst="rect">
            <a:avLst/>
          </a:prstGeom>
          <a:noFill/>
        </p:spPr>
        <p:txBody>
          <a:bodyPr wrap="square" rtlCol="0">
            <a:spAutoFit/>
          </a:bodyPr>
          <a:lstStyle/>
          <a:p>
            <a:r>
              <a:rPr lang="en-US" sz="2400" b="1" dirty="0" err="1">
                <a:solidFill>
                  <a:srgbClr val="C00000"/>
                </a:solidFill>
              </a:rPr>
              <a:t>G.fastback</a:t>
            </a:r>
            <a:endParaRPr lang="en-US" sz="2400" b="1" dirty="0">
              <a:solidFill>
                <a:srgbClr val="C00000"/>
              </a:solidFill>
            </a:endParaRPr>
          </a:p>
        </p:txBody>
      </p:sp>
      <p:pic>
        <p:nvPicPr>
          <p:cNvPr id="27" name="Picture 26" descr="Logo, company name&#10;&#10;Description automatically generated">
            <a:extLst>
              <a:ext uri="{FF2B5EF4-FFF2-40B4-BE49-F238E27FC236}">
                <a16:creationId xmlns:a16="http://schemas.microsoft.com/office/drawing/2014/main" id="{941C6294-6DAF-4C61-B68E-6A0B9248439A}"/>
              </a:ext>
            </a:extLst>
          </p:cNvPr>
          <p:cNvPicPr>
            <a:picLocks noChangeAspect="1"/>
          </p:cNvPicPr>
          <p:nvPr/>
        </p:nvPicPr>
        <p:blipFill rotWithShape="1">
          <a:blip r:embed="rId9">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4239843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627" y="423821"/>
            <a:ext cx="6896810" cy="650172"/>
          </a:xfrm>
          <a:prstGeom prst="rect">
            <a:avLst/>
          </a:prstGeom>
          <a:noFill/>
        </p:spPr>
        <p:txBody>
          <a:bodyPr wrap="none" lIns="34283" tIns="17142" rIns="34283" bIns="17142" rtlCol="0">
            <a:spAutoFit/>
          </a:bodyPr>
          <a:lstStyle/>
          <a:p>
            <a:pPr algn="ctr"/>
            <a:r>
              <a:rPr lang="en-US" sz="4000" b="1" dirty="0">
                <a:solidFill>
                  <a:schemeClr val="accent6">
                    <a:lumMod val="50000"/>
                  </a:schemeClr>
                </a:solidFill>
                <a:latin typeface="+mj-lt"/>
                <a:cs typeface="Lato Regular"/>
              </a:rPr>
              <a:t>WP2 – Optical Technologies</a:t>
            </a:r>
            <a:endParaRPr lang="id-ID" sz="4000" b="1" dirty="0">
              <a:solidFill>
                <a:schemeClr val="accent6">
                  <a:lumMod val="50000"/>
                </a:schemeClr>
              </a:solidFill>
              <a:latin typeface="+mj-lt"/>
              <a:cs typeface="Lato Regular"/>
            </a:endParaRPr>
          </a:p>
        </p:txBody>
      </p:sp>
      <p:sp>
        <p:nvSpPr>
          <p:cNvPr id="22" name="Freeform 118"/>
          <p:cNvSpPr>
            <a:spLocks noChangeArrowheads="1"/>
          </p:cNvSpPr>
          <p:nvPr/>
        </p:nvSpPr>
        <p:spPr bwMode="auto">
          <a:xfrm>
            <a:off x="3710272" y="2817406"/>
            <a:ext cx="2507607" cy="126138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Optical Fibre Technologies</a:t>
            </a:r>
            <a:br>
              <a:rPr lang="en-US" sz="1500" b="1" dirty="0">
                <a:solidFill>
                  <a:schemeClr val="bg1"/>
                </a:solidFill>
                <a:latin typeface="Lato Regular"/>
              </a:rPr>
            </a:br>
            <a:r>
              <a:rPr lang="en-US" sz="1500" b="1" dirty="0">
                <a:solidFill>
                  <a:schemeClr val="bg1"/>
                </a:solidFill>
                <a:latin typeface="Lato Regular"/>
              </a:rPr>
              <a:t>and Cables for easy and </a:t>
            </a:r>
          </a:p>
          <a:p>
            <a:pPr algn="ctr"/>
            <a:r>
              <a:rPr lang="en-US" sz="1500" b="1" dirty="0">
                <a:solidFill>
                  <a:schemeClr val="bg1"/>
                </a:solidFill>
                <a:latin typeface="Lato Regular"/>
              </a:rPr>
              <a:t>environmentally </a:t>
            </a:r>
            <a:br>
              <a:rPr lang="en-US" sz="1500" b="1" dirty="0">
                <a:solidFill>
                  <a:schemeClr val="bg1"/>
                </a:solidFill>
                <a:latin typeface="Lato Regular"/>
              </a:rPr>
            </a:br>
            <a:r>
              <a:rPr lang="en-US" sz="1500" b="1" dirty="0">
                <a:solidFill>
                  <a:schemeClr val="bg1"/>
                </a:solidFill>
                <a:latin typeface="Lato Regular"/>
              </a:rPr>
              <a:t>friendly outside plants</a:t>
            </a:r>
          </a:p>
        </p:txBody>
      </p:sp>
      <p:sp>
        <p:nvSpPr>
          <p:cNvPr id="23" name="Freeform 118"/>
          <p:cNvSpPr>
            <a:spLocks noChangeArrowheads="1"/>
          </p:cNvSpPr>
          <p:nvPr/>
        </p:nvSpPr>
        <p:spPr bwMode="auto">
          <a:xfrm>
            <a:off x="7743799" y="1805797"/>
            <a:ext cx="2298032" cy="779473"/>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Disaster Management </a:t>
            </a:r>
          </a:p>
          <a:p>
            <a:pPr algn="ctr"/>
            <a:r>
              <a:rPr lang="en-US" sz="1500" b="1" dirty="0">
                <a:solidFill>
                  <a:schemeClr val="bg1"/>
                </a:solidFill>
                <a:latin typeface="Lato Regular"/>
              </a:rPr>
              <a:t>issues</a:t>
            </a:r>
          </a:p>
        </p:txBody>
      </p:sp>
      <p:sp>
        <p:nvSpPr>
          <p:cNvPr id="24" name="Freeform 118"/>
          <p:cNvSpPr>
            <a:spLocks noChangeArrowheads="1"/>
          </p:cNvSpPr>
          <p:nvPr/>
        </p:nvSpPr>
        <p:spPr bwMode="auto">
          <a:xfrm>
            <a:off x="2028008" y="5048007"/>
            <a:ext cx="2936067" cy="90013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100G and future higher-rate </a:t>
            </a:r>
          </a:p>
          <a:p>
            <a:pPr algn="ctr"/>
            <a:r>
              <a:rPr lang="en-US" sz="1500" b="1" dirty="0">
                <a:solidFill>
                  <a:schemeClr val="bg1"/>
                </a:solidFill>
                <a:latin typeface="Lato Regular"/>
              </a:rPr>
              <a:t>coherent multi-vendor </a:t>
            </a:r>
            <a:br>
              <a:rPr lang="en-US" sz="1500" b="1" dirty="0">
                <a:solidFill>
                  <a:schemeClr val="bg1"/>
                </a:solidFill>
                <a:latin typeface="Lato Regular"/>
              </a:rPr>
            </a:br>
            <a:r>
              <a:rPr lang="en-US" sz="1500" b="1" dirty="0">
                <a:solidFill>
                  <a:schemeClr val="bg1"/>
                </a:solidFill>
                <a:latin typeface="Lato Regular"/>
              </a:rPr>
              <a:t>interoperable interfaces</a:t>
            </a:r>
          </a:p>
        </p:txBody>
      </p:sp>
      <p:sp>
        <p:nvSpPr>
          <p:cNvPr id="25" name="Freeform 118"/>
          <p:cNvSpPr>
            <a:spLocks noChangeArrowheads="1"/>
          </p:cNvSpPr>
          <p:nvPr/>
        </p:nvSpPr>
        <p:spPr bwMode="auto">
          <a:xfrm>
            <a:off x="6568218" y="4601837"/>
            <a:ext cx="3473614" cy="75667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Short-reach (OTN client) 200G and </a:t>
            </a:r>
            <a:br>
              <a:rPr lang="en-US" sz="1500" b="1" dirty="0">
                <a:solidFill>
                  <a:schemeClr val="bg1"/>
                </a:solidFill>
                <a:latin typeface="Lato Regular"/>
              </a:rPr>
            </a:br>
            <a:r>
              <a:rPr lang="en-US" sz="1500" b="1" dirty="0">
                <a:solidFill>
                  <a:schemeClr val="bg1"/>
                </a:solidFill>
                <a:latin typeface="Lato Regular"/>
              </a:rPr>
              <a:t>400G interfaces reusing components </a:t>
            </a:r>
            <a:br>
              <a:rPr lang="en-US" sz="1500" b="1" dirty="0">
                <a:solidFill>
                  <a:schemeClr val="bg1"/>
                </a:solidFill>
                <a:latin typeface="Lato Regular"/>
              </a:rPr>
            </a:br>
            <a:r>
              <a:rPr lang="en-US" sz="1500" b="1" dirty="0">
                <a:solidFill>
                  <a:schemeClr val="bg1"/>
                </a:solidFill>
                <a:latin typeface="Lato Regular"/>
              </a:rPr>
              <a:t>developed for Ethernet applications</a:t>
            </a:r>
          </a:p>
        </p:txBody>
      </p:sp>
      <p:sp>
        <p:nvSpPr>
          <p:cNvPr id="31" name="Freeform 118"/>
          <p:cNvSpPr>
            <a:spLocks noChangeArrowheads="1"/>
          </p:cNvSpPr>
          <p:nvPr/>
        </p:nvSpPr>
        <p:spPr bwMode="auto">
          <a:xfrm>
            <a:off x="6568218" y="2817405"/>
            <a:ext cx="3473614" cy="1530964"/>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br>
              <a:rPr lang="en-US" sz="1500" b="1" dirty="0">
                <a:solidFill>
                  <a:schemeClr val="bg1"/>
                </a:solidFill>
                <a:latin typeface="Lato Regular"/>
              </a:rPr>
            </a:br>
            <a:r>
              <a:rPr lang="en-US" sz="1500" b="1" dirty="0">
                <a:solidFill>
                  <a:schemeClr val="bg1"/>
                </a:solidFill>
                <a:latin typeface="Lato Regular"/>
              </a:rPr>
              <a:t>Multichannel bi-directional DWDM </a:t>
            </a:r>
          </a:p>
          <a:p>
            <a:pPr algn="ctr"/>
            <a:r>
              <a:rPr lang="en-US" sz="1500" b="1" dirty="0">
                <a:solidFill>
                  <a:schemeClr val="bg1"/>
                </a:solidFill>
                <a:latin typeface="Lato Regular"/>
              </a:rPr>
              <a:t>applications targeted at  lower cost </a:t>
            </a:r>
          </a:p>
          <a:p>
            <a:pPr algn="ctr"/>
            <a:r>
              <a:rPr lang="en-US" sz="1500" b="1" dirty="0">
                <a:solidFill>
                  <a:schemeClr val="bg1"/>
                </a:solidFill>
                <a:latin typeface="Lato Regular"/>
              </a:rPr>
              <a:t>optical solutions for applications </a:t>
            </a:r>
            <a:br>
              <a:rPr lang="en-US" sz="1500" b="1" dirty="0">
                <a:solidFill>
                  <a:schemeClr val="bg1"/>
                </a:solidFill>
                <a:latin typeface="Lato Regular"/>
              </a:rPr>
            </a:br>
            <a:r>
              <a:rPr lang="en-US" sz="1500" b="1" dirty="0">
                <a:solidFill>
                  <a:schemeClr val="bg1"/>
                </a:solidFill>
                <a:latin typeface="Lato Regular"/>
              </a:rPr>
              <a:t>including mobile </a:t>
            </a:r>
            <a:r>
              <a:rPr lang="en-US" sz="1500" b="1" dirty="0" err="1">
                <a:solidFill>
                  <a:schemeClr val="bg1"/>
                </a:solidFill>
                <a:latin typeface="Lato Regular"/>
              </a:rPr>
              <a:t>fronthaul</a:t>
            </a:r>
            <a:r>
              <a:rPr lang="en-US" sz="1500" b="1" dirty="0">
                <a:solidFill>
                  <a:schemeClr val="bg1"/>
                </a:solidFill>
                <a:latin typeface="Lato Regular"/>
              </a:rPr>
              <a:t> </a:t>
            </a:r>
          </a:p>
          <a:p>
            <a:pPr algn="ctr"/>
            <a:r>
              <a:rPr lang="en-US" sz="1500" b="1" dirty="0">
                <a:solidFill>
                  <a:schemeClr val="bg1"/>
                </a:solidFill>
                <a:latin typeface="Lato Regular"/>
              </a:rPr>
              <a:t>and backhaul</a:t>
            </a:r>
          </a:p>
          <a:p>
            <a:pPr algn="ctr"/>
            <a:endParaRPr lang="en-US" sz="1500" b="1" dirty="0">
              <a:solidFill>
                <a:schemeClr val="bg1"/>
              </a:solidFill>
              <a:latin typeface="Lato Regular"/>
            </a:endParaRPr>
          </a:p>
        </p:txBody>
      </p:sp>
      <p:pic>
        <p:nvPicPr>
          <p:cNvPr id="4" name="Picture 3"/>
          <p:cNvPicPr>
            <a:picLocks noChangeAspect="1"/>
          </p:cNvPicPr>
          <p:nvPr/>
        </p:nvPicPr>
        <p:blipFill>
          <a:blip r:embed="rId2"/>
          <a:stretch>
            <a:fillRect/>
          </a:stretch>
        </p:blipFill>
        <p:spPr>
          <a:xfrm>
            <a:off x="1875886" y="1582770"/>
            <a:ext cx="1730890" cy="1067592"/>
          </a:xfrm>
          <a:prstGeom prst="rect">
            <a:avLst/>
          </a:prstGeom>
        </p:spPr>
      </p:pic>
      <p:pic>
        <p:nvPicPr>
          <p:cNvPr id="5" name="Picture 4"/>
          <p:cNvPicPr>
            <a:picLocks noChangeAspect="1"/>
          </p:cNvPicPr>
          <p:nvPr/>
        </p:nvPicPr>
        <p:blipFill>
          <a:blip r:embed="rId3"/>
          <a:stretch>
            <a:fillRect/>
          </a:stretch>
        </p:blipFill>
        <p:spPr>
          <a:xfrm>
            <a:off x="6243198" y="1790960"/>
            <a:ext cx="1436838" cy="961444"/>
          </a:xfrm>
          <a:prstGeom prst="rect">
            <a:avLst/>
          </a:prstGeom>
        </p:spPr>
      </p:pic>
      <p:pic>
        <p:nvPicPr>
          <p:cNvPr id="6" name="Picture 5"/>
          <p:cNvPicPr>
            <a:picLocks noChangeAspect="1"/>
          </p:cNvPicPr>
          <p:nvPr/>
        </p:nvPicPr>
        <p:blipFill>
          <a:blip r:embed="rId4"/>
          <a:stretch>
            <a:fillRect/>
          </a:stretch>
        </p:blipFill>
        <p:spPr>
          <a:xfrm>
            <a:off x="2741331" y="4291330"/>
            <a:ext cx="1602960" cy="756677"/>
          </a:xfrm>
          <a:prstGeom prst="rect">
            <a:avLst/>
          </a:prstGeom>
        </p:spPr>
      </p:pic>
      <p:pic>
        <p:nvPicPr>
          <p:cNvPr id="7" name="Picture 6"/>
          <p:cNvPicPr>
            <a:picLocks noChangeAspect="1"/>
          </p:cNvPicPr>
          <p:nvPr/>
        </p:nvPicPr>
        <p:blipFill>
          <a:blip r:embed="rId5"/>
          <a:stretch>
            <a:fillRect/>
          </a:stretch>
        </p:blipFill>
        <p:spPr>
          <a:xfrm>
            <a:off x="5393011" y="5048006"/>
            <a:ext cx="906762" cy="882088"/>
          </a:xfrm>
          <a:prstGeom prst="rect">
            <a:avLst/>
          </a:prstGeom>
        </p:spPr>
      </p:pic>
      <p:sp>
        <p:nvSpPr>
          <p:cNvPr id="8" name="Rectangle 7"/>
          <p:cNvSpPr/>
          <p:nvPr/>
        </p:nvSpPr>
        <p:spPr>
          <a:xfrm>
            <a:off x="5361697" y="4186339"/>
            <a:ext cx="938077" cy="830997"/>
          </a:xfrm>
          <a:prstGeom prst="rect">
            <a:avLst/>
          </a:prstGeom>
        </p:spPr>
        <p:txBody>
          <a:bodyPr wrap="none">
            <a:spAutoFit/>
          </a:bodyPr>
          <a:lstStyle/>
          <a:p>
            <a:r>
              <a:rPr lang="en-US" sz="2400" b="1" dirty="0">
                <a:solidFill>
                  <a:schemeClr val="tx2"/>
                </a:solidFill>
                <a:latin typeface="Lato Regular"/>
              </a:rPr>
              <a:t>200G</a:t>
            </a:r>
          </a:p>
          <a:p>
            <a:r>
              <a:rPr lang="de-DE" sz="2400" b="1" dirty="0">
                <a:solidFill>
                  <a:schemeClr val="tx2"/>
                </a:solidFill>
                <a:latin typeface="Lato Regular"/>
              </a:rPr>
              <a:t>400G</a:t>
            </a:r>
            <a:endParaRPr lang="en-US" sz="2400" dirty="0">
              <a:solidFill>
                <a:schemeClr val="tx2"/>
              </a:solidFill>
            </a:endParaRPr>
          </a:p>
        </p:txBody>
      </p:sp>
      <p:sp>
        <p:nvSpPr>
          <p:cNvPr id="3" name="Slide Number Placeholder 2"/>
          <p:cNvSpPr>
            <a:spLocks noGrp="1"/>
          </p:cNvSpPr>
          <p:nvPr>
            <p:ph type="sldNum" sz="quarter" idx="4294967295"/>
          </p:nvPr>
        </p:nvSpPr>
        <p:spPr>
          <a:xfrm>
            <a:off x="0" y="6176963"/>
            <a:ext cx="284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3C63E4-F9BE-C24A-B4FF-309EB18BA564}" type="slidenum">
              <a:rPr lang="en-US" smtClean="0"/>
              <a:pPr/>
              <a:t>6</a:t>
            </a:fld>
            <a:endParaRPr lang="en-US"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042" y="2555331"/>
            <a:ext cx="1986635" cy="827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9578" y="3448097"/>
            <a:ext cx="2026099" cy="74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reeform 118"/>
          <p:cNvSpPr>
            <a:spLocks noChangeArrowheads="1"/>
          </p:cNvSpPr>
          <p:nvPr/>
        </p:nvSpPr>
        <p:spPr bwMode="auto">
          <a:xfrm>
            <a:off x="3710272" y="1835739"/>
            <a:ext cx="2459591" cy="71959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Optical Network </a:t>
            </a:r>
          </a:p>
          <a:p>
            <a:pPr algn="ctr"/>
            <a:r>
              <a:rPr lang="en-US" sz="1500" b="1" dirty="0">
                <a:solidFill>
                  <a:schemeClr val="bg1"/>
                </a:solidFill>
                <a:latin typeface="Lato Regular"/>
              </a:rPr>
              <a:t>Infrastructure </a:t>
            </a:r>
          </a:p>
        </p:txBody>
      </p:sp>
      <p:sp>
        <p:nvSpPr>
          <p:cNvPr id="17" name="Freeform 118">
            <a:extLst>
              <a:ext uri="{FF2B5EF4-FFF2-40B4-BE49-F238E27FC236}">
                <a16:creationId xmlns:a16="http://schemas.microsoft.com/office/drawing/2014/main" id="{18BA6EEC-4656-4014-8F1D-7F0552A72FFA}"/>
              </a:ext>
            </a:extLst>
          </p:cNvPr>
          <p:cNvSpPr>
            <a:spLocks noChangeArrowheads="1"/>
          </p:cNvSpPr>
          <p:nvPr/>
        </p:nvSpPr>
        <p:spPr bwMode="auto">
          <a:xfrm>
            <a:off x="6568218" y="5550373"/>
            <a:ext cx="3473614" cy="57554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r>
              <a:rPr lang="en-GB" sz="1500" b="1" dirty="0">
                <a:solidFill>
                  <a:schemeClr val="bg1"/>
                </a:solidFill>
                <a:latin typeface="Lato Regular"/>
              </a:rPr>
              <a:t>25 Gbit/s optical interface for mobile </a:t>
            </a:r>
            <a:br>
              <a:rPr lang="en-GB" sz="1500" b="1" dirty="0">
                <a:solidFill>
                  <a:schemeClr val="bg1"/>
                </a:solidFill>
                <a:latin typeface="Lato Regular"/>
              </a:rPr>
            </a:br>
            <a:r>
              <a:rPr lang="en-GB" sz="1500" b="1" dirty="0">
                <a:solidFill>
                  <a:schemeClr val="bg1"/>
                </a:solidFill>
                <a:latin typeface="Lato Regular"/>
              </a:rPr>
              <a:t>optimized transport</a:t>
            </a:r>
            <a:endParaRPr lang="en-US" sz="1500" b="1" dirty="0">
              <a:solidFill>
                <a:schemeClr val="bg1"/>
              </a:solidFill>
              <a:latin typeface="Lato Regular"/>
            </a:endParaRPr>
          </a:p>
        </p:txBody>
      </p:sp>
      <p:pic>
        <p:nvPicPr>
          <p:cNvPr id="18" name="Picture 17" descr="Logo, company name&#10;&#10;Description automatically generated">
            <a:extLst>
              <a:ext uri="{FF2B5EF4-FFF2-40B4-BE49-F238E27FC236}">
                <a16:creationId xmlns:a16="http://schemas.microsoft.com/office/drawing/2014/main" id="{573BB88E-E099-49A7-971F-2C1B75363147}"/>
              </a:ext>
            </a:extLst>
          </p:cNvPr>
          <p:cNvPicPr>
            <a:picLocks noChangeAspect="1"/>
          </p:cNvPicPr>
          <p:nvPr/>
        </p:nvPicPr>
        <p:blipFill rotWithShape="1">
          <a:blip r:embed="rId8">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3931328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2678" y="486230"/>
            <a:ext cx="8450312" cy="650172"/>
          </a:xfrm>
          <a:prstGeom prst="rect">
            <a:avLst/>
          </a:prstGeom>
          <a:noFill/>
        </p:spPr>
        <p:txBody>
          <a:bodyPr wrap="none" lIns="34283" tIns="17142" rIns="34283" bIns="17142" rtlCol="0">
            <a:spAutoFit/>
          </a:bodyPr>
          <a:lstStyle/>
          <a:p>
            <a:pPr algn="ctr"/>
            <a:r>
              <a:rPr lang="en-US" sz="4000" b="1" dirty="0">
                <a:solidFill>
                  <a:schemeClr val="accent6">
                    <a:lumMod val="50000"/>
                  </a:schemeClr>
                </a:solidFill>
                <a:latin typeface="+mj-lt"/>
                <a:cs typeface="Lato Regular"/>
              </a:rPr>
              <a:t>WP3 – Optical Transport Networks</a:t>
            </a:r>
            <a:endParaRPr lang="id-ID" sz="4000" b="1" dirty="0">
              <a:solidFill>
                <a:schemeClr val="accent6">
                  <a:lumMod val="50000"/>
                </a:schemeClr>
              </a:solidFill>
              <a:latin typeface="+mj-lt"/>
              <a:cs typeface="Lato Regular"/>
            </a:endParaRPr>
          </a:p>
        </p:txBody>
      </p:sp>
      <p:sp>
        <p:nvSpPr>
          <p:cNvPr id="22" name="Freeform 118"/>
          <p:cNvSpPr>
            <a:spLocks noChangeArrowheads="1"/>
          </p:cNvSpPr>
          <p:nvPr/>
        </p:nvSpPr>
        <p:spPr bwMode="auto">
          <a:xfrm>
            <a:off x="3297283" y="1698872"/>
            <a:ext cx="3060552" cy="703892"/>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Transport and synchronization </a:t>
            </a:r>
            <a:br>
              <a:rPr lang="en-US" sz="1500" b="1" dirty="0">
                <a:solidFill>
                  <a:schemeClr val="bg1"/>
                </a:solidFill>
                <a:latin typeface="Lato Regular"/>
              </a:rPr>
            </a:br>
            <a:r>
              <a:rPr lang="en-US" sz="1500" b="1" dirty="0">
                <a:solidFill>
                  <a:schemeClr val="bg1"/>
                </a:solidFill>
                <a:latin typeface="Lato Regular"/>
              </a:rPr>
              <a:t>supporting 5G mobile </a:t>
            </a:r>
            <a:br>
              <a:rPr lang="en-US" sz="1500" b="1" dirty="0">
                <a:solidFill>
                  <a:schemeClr val="bg1"/>
                </a:solidFill>
                <a:latin typeface="Lato Regular"/>
              </a:rPr>
            </a:br>
            <a:r>
              <a:rPr lang="en-US" sz="1500" b="1" dirty="0" err="1">
                <a:solidFill>
                  <a:schemeClr val="bg1"/>
                </a:solidFill>
                <a:latin typeface="Lato Regular"/>
              </a:rPr>
              <a:t>fronthaul</a:t>
            </a:r>
            <a:r>
              <a:rPr lang="en-US" sz="1500" b="1" dirty="0">
                <a:solidFill>
                  <a:schemeClr val="bg1"/>
                </a:solidFill>
                <a:latin typeface="Lato Regular"/>
              </a:rPr>
              <a:t> and backhaul</a:t>
            </a:r>
          </a:p>
        </p:txBody>
      </p:sp>
      <p:sp>
        <p:nvSpPr>
          <p:cNvPr id="23" name="Freeform 118"/>
          <p:cNvSpPr>
            <a:spLocks noChangeArrowheads="1"/>
          </p:cNvSpPr>
          <p:nvPr/>
        </p:nvSpPr>
        <p:spPr bwMode="auto">
          <a:xfrm>
            <a:off x="7667605" y="1862382"/>
            <a:ext cx="2716089" cy="78427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Synchronization of packet </a:t>
            </a:r>
          </a:p>
          <a:p>
            <a:pPr algn="ctr"/>
            <a:r>
              <a:rPr lang="en-US" sz="1500" b="1" dirty="0">
                <a:solidFill>
                  <a:schemeClr val="bg1"/>
                </a:solidFill>
                <a:latin typeface="Lato Regular"/>
              </a:rPr>
              <a:t>networks and future OTN </a:t>
            </a:r>
          </a:p>
          <a:p>
            <a:pPr algn="ctr"/>
            <a:r>
              <a:rPr lang="en-US" sz="1500" b="1" dirty="0">
                <a:solidFill>
                  <a:schemeClr val="bg1"/>
                </a:solidFill>
                <a:latin typeface="Lato Regular"/>
              </a:rPr>
              <a:t>networks, e.g., beyond 400G</a:t>
            </a:r>
          </a:p>
        </p:txBody>
      </p:sp>
      <p:sp>
        <p:nvSpPr>
          <p:cNvPr id="24" name="Freeform 118"/>
          <p:cNvSpPr>
            <a:spLocks noChangeArrowheads="1"/>
          </p:cNvSpPr>
          <p:nvPr/>
        </p:nvSpPr>
        <p:spPr bwMode="auto">
          <a:xfrm>
            <a:off x="3297282" y="3353642"/>
            <a:ext cx="3060552" cy="542450"/>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Architecture and other </a:t>
            </a:r>
            <a:br>
              <a:rPr lang="en-US" sz="1500" b="1" dirty="0">
                <a:solidFill>
                  <a:schemeClr val="bg1"/>
                </a:solidFill>
                <a:latin typeface="Lato Regular"/>
              </a:rPr>
            </a:br>
            <a:r>
              <a:rPr lang="en-US" sz="1500" b="1" dirty="0">
                <a:solidFill>
                  <a:schemeClr val="bg1"/>
                </a:solidFill>
                <a:latin typeface="Lato Regular"/>
              </a:rPr>
              <a:t>Transport SDN Aspects</a:t>
            </a:r>
          </a:p>
        </p:txBody>
      </p:sp>
      <p:sp>
        <p:nvSpPr>
          <p:cNvPr id="25" name="Freeform 118"/>
          <p:cNvSpPr>
            <a:spLocks noChangeArrowheads="1"/>
          </p:cNvSpPr>
          <p:nvPr/>
        </p:nvSpPr>
        <p:spPr bwMode="auto">
          <a:xfrm>
            <a:off x="7870658" y="2826387"/>
            <a:ext cx="2513037" cy="748060"/>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Network survivability</a:t>
            </a:r>
            <a:br>
              <a:rPr lang="en-US" sz="1500" b="1" dirty="0">
                <a:solidFill>
                  <a:schemeClr val="bg1"/>
                </a:solidFill>
                <a:latin typeface="Lato Regular"/>
              </a:rPr>
            </a:br>
            <a:r>
              <a:rPr lang="en-US" sz="1500" b="1" dirty="0">
                <a:solidFill>
                  <a:schemeClr val="bg1"/>
                </a:solidFill>
                <a:latin typeface="Lato Regular"/>
              </a:rPr>
              <a:t>(protection and restoration)</a:t>
            </a:r>
          </a:p>
        </p:txBody>
      </p:sp>
      <p:sp>
        <p:nvSpPr>
          <p:cNvPr id="31" name="Freeform 118"/>
          <p:cNvSpPr>
            <a:spLocks noChangeArrowheads="1"/>
          </p:cNvSpPr>
          <p:nvPr/>
        </p:nvSpPr>
        <p:spPr bwMode="auto">
          <a:xfrm>
            <a:off x="3297282" y="4100306"/>
            <a:ext cx="3060552" cy="814748"/>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New “B400G” OTN interfaces, </a:t>
            </a:r>
            <a:br>
              <a:rPr lang="en-US" sz="1500" b="1" dirty="0">
                <a:solidFill>
                  <a:schemeClr val="bg1"/>
                </a:solidFill>
                <a:latin typeface="Lato Regular"/>
              </a:rPr>
            </a:br>
            <a:r>
              <a:rPr lang="en-US" sz="1500" b="1" dirty="0">
                <a:solidFill>
                  <a:schemeClr val="bg1"/>
                </a:solidFill>
                <a:latin typeface="Lato Regular"/>
              </a:rPr>
              <a:t>including the use of coherent </a:t>
            </a:r>
            <a:br>
              <a:rPr lang="en-US" sz="1500" b="1" dirty="0">
                <a:solidFill>
                  <a:schemeClr val="bg1"/>
                </a:solidFill>
                <a:latin typeface="Lato Regular"/>
              </a:rPr>
            </a:br>
            <a:r>
              <a:rPr lang="en-US" sz="1500" b="1" dirty="0">
                <a:solidFill>
                  <a:schemeClr val="bg1"/>
                </a:solidFill>
                <a:latin typeface="Lato Regular"/>
              </a:rPr>
              <a:t>G.698.2 interfaces</a:t>
            </a:r>
          </a:p>
        </p:txBody>
      </p:sp>
      <p:pic>
        <p:nvPicPr>
          <p:cNvPr id="11" name="Picture 10"/>
          <p:cNvPicPr>
            <a:picLocks noChangeAspect="1"/>
          </p:cNvPicPr>
          <p:nvPr/>
        </p:nvPicPr>
        <p:blipFill>
          <a:blip r:embed="rId2"/>
          <a:stretch>
            <a:fillRect/>
          </a:stretch>
        </p:blipFill>
        <p:spPr>
          <a:xfrm>
            <a:off x="1944153" y="1690367"/>
            <a:ext cx="922281" cy="695980"/>
          </a:xfrm>
          <a:prstGeom prst="rect">
            <a:avLst/>
          </a:prstGeom>
        </p:spPr>
      </p:pic>
      <p:pic>
        <p:nvPicPr>
          <p:cNvPr id="13" name="Picture 12"/>
          <p:cNvPicPr>
            <a:picLocks noChangeAspect="1"/>
          </p:cNvPicPr>
          <p:nvPr/>
        </p:nvPicPr>
        <p:blipFill>
          <a:blip r:embed="rId3"/>
          <a:stretch>
            <a:fillRect/>
          </a:stretch>
        </p:blipFill>
        <p:spPr>
          <a:xfrm>
            <a:off x="1767364" y="5184536"/>
            <a:ext cx="1186557" cy="749150"/>
          </a:xfrm>
          <a:prstGeom prst="rect">
            <a:avLst/>
          </a:prstGeom>
        </p:spPr>
      </p:pic>
      <p:sp>
        <p:nvSpPr>
          <p:cNvPr id="20" name="Freeform 118"/>
          <p:cNvSpPr>
            <a:spLocks noChangeArrowheads="1"/>
          </p:cNvSpPr>
          <p:nvPr/>
        </p:nvSpPr>
        <p:spPr bwMode="auto">
          <a:xfrm>
            <a:off x="3297282" y="5119266"/>
            <a:ext cx="3078507" cy="879689"/>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Equipment &amp; management </a:t>
            </a:r>
            <a:br>
              <a:rPr lang="en-US" sz="1500" b="1" dirty="0">
                <a:solidFill>
                  <a:schemeClr val="bg1"/>
                </a:solidFill>
                <a:latin typeface="Lato Regular"/>
              </a:rPr>
            </a:br>
            <a:r>
              <a:rPr lang="en-US" sz="1500" b="1" dirty="0">
                <a:solidFill>
                  <a:schemeClr val="bg1"/>
                </a:solidFill>
                <a:latin typeface="Lato Regular"/>
              </a:rPr>
              <a:t>specifications for OTN, </a:t>
            </a:r>
            <a:br>
              <a:rPr lang="en-US" sz="1500" b="1" dirty="0">
                <a:solidFill>
                  <a:schemeClr val="bg1"/>
                </a:solidFill>
                <a:latin typeface="Lato Regular"/>
              </a:rPr>
            </a:br>
            <a:r>
              <a:rPr lang="en-US" sz="1500" b="1" dirty="0">
                <a:solidFill>
                  <a:schemeClr val="bg1"/>
                </a:solidFill>
                <a:latin typeface="Lato Regular"/>
              </a:rPr>
              <a:t>Ethernet, MTN and MPLS-TP</a:t>
            </a:r>
          </a:p>
        </p:txBody>
      </p:sp>
      <p:sp>
        <p:nvSpPr>
          <p:cNvPr id="21" name="Freeform 118"/>
          <p:cNvSpPr>
            <a:spLocks noChangeArrowheads="1"/>
          </p:cNvSpPr>
          <p:nvPr/>
        </p:nvSpPr>
        <p:spPr bwMode="auto">
          <a:xfrm>
            <a:off x="7790551" y="3845535"/>
            <a:ext cx="2593142" cy="748060"/>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Management aspects of </a:t>
            </a:r>
            <a:br>
              <a:rPr lang="en-US" sz="1500" b="1" dirty="0">
                <a:solidFill>
                  <a:schemeClr val="bg1"/>
                </a:solidFill>
                <a:latin typeface="Lato Regular"/>
              </a:rPr>
            </a:br>
            <a:r>
              <a:rPr lang="en-US" sz="1500" b="1" dirty="0">
                <a:solidFill>
                  <a:schemeClr val="bg1"/>
                </a:solidFill>
                <a:latin typeface="Lato Regular"/>
              </a:rPr>
              <a:t>control and transport planes</a:t>
            </a:r>
          </a:p>
        </p:txBody>
      </p:sp>
      <p:sp>
        <p:nvSpPr>
          <p:cNvPr id="26" name="Freeform 118"/>
          <p:cNvSpPr>
            <a:spLocks noChangeArrowheads="1"/>
          </p:cNvSpPr>
          <p:nvPr/>
        </p:nvSpPr>
        <p:spPr bwMode="auto">
          <a:xfrm>
            <a:off x="7870657" y="4773325"/>
            <a:ext cx="2513036" cy="116036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Core Information model </a:t>
            </a:r>
            <a:br>
              <a:rPr lang="en-US" sz="1500" b="1" dirty="0">
                <a:solidFill>
                  <a:schemeClr val="bg1"/>
                </a:solidFill>
                <a:latin typeface="Lato Regular"/>
              </a:rPr>
            </a:br>
            <a:r>
              <a:rPr lang="en-US" sz="1500" b="1" dirty="0">
                <a:solidFill>
                  <a:schemeClr val="bg1"/>
                </a:solidFill>
                <a:latin typeface="Lato Regular"/>
              </a:rPr>
              <a:t>enhancement for </a:t>
            </a:r>
          </a:p>
          <a:p>
            <a:pPr algn="ctr"/>
            <a:r>
              <a:rPr lang="en-US" sz="1500" b="1" dirty="0">
                <a:solidFill>
                  <a:schemeClr val="bg1"/>
                </a:solidFill>
                <a:latin typeface="Lato Regular"/>
              </a:rPr>
              <a:t>management of </a:t>
            </a:r>
            <a:br>
              <a:rPr lang="en-US" sz="1500" b="1" dirty="0">
                <a:solidFill>
                  <a:schemeClr val="bg1"/>
                </a:solidFill>
                <a:latin typeface="Lato Regular"/>
              </a:rPr>
            </a:br>
            <a:r>
              <a:rPr lang="en-US" sz="1500" b="1" dirty="0">
                <a:solidFill>
                  <a:schemeClr val="bg1"/>
                </a:solidFill>
                <a:latin typeface="Lato Regular"/>
              </a:rPr>
              <a:t>synchronization </a:t>
            </a:r>
            <a:br>
              <a:rPr lang="en-US" sz="1500" b="1" dirty="0">
                <a:solidFill>
                  <a:schemeClr val="bg1"/>
                </a:solidFill>
                <a:latin typeface="Lato Regular"/>
              </a:rPr>
            </a:br>
            <a:r>
              <a:rPr lang="en-US" sz="1500" b="1" dirty="0">
                <a:solidFill>
                  <a:schemeClr val="bg1"/>
                </a:solidFill>
                <a:latin typeface="Lato Regular"/>
              </a:rPr>
              <a:t>and optical media</a:t>
            </a:r>
          </a:p>
        </p:txBody>
      </p:sp>
      <p:pic>
        <p:nvPicPr>
          <p:cNvPr id="17" name="Picture 16"/>
          <p:cNvPicPr>
            <a:picLocks noChangeAspect="1"/>
          </p:cNvPicPr>
          <p:nvPr/>
        </p:nvPicPr>
        <p:blipFill>
          <a:blip r:embed="rId4"/>
          <a:stretch>
            <a:fillRect/>
          </a:stretch>
        </p:blipFill>
        <p:spPr>
          <a:xfrm>
            <a:off x="1887688" y="3274270"/>
            <a:ext cx="1066233" cy="684062"/>
          </a:xfrm>
          <a:prstGeom prst="rect">
            <a:avLst/>
          </a:prstGeom>
        </p:spPr>
      </p:pic>
      <p:pic>
        <p:nvPicPr>
          <p:cNvPr id="18" name="Picture 17"/>
          <p:cNvPicPr>
            <a:picLocks noChangeAspect="1"/>
          </p:cNvPicPr>
          <p:nvPr/>
        </p:nvPicPr>
        <p:blipFill>
          <a:blip r:embed="rId5"/>
          <a:stretch>
            <a:fillRect/>
          </a:stretch>
        </p:blipFill>
        <p:spPr>
          <a:xfrm>
            <a:off x="6583278" y="1858274"/>
            <a:ext cx="902369" cy="788385"/>
          </a:xfrm>
          <a:prstGeom prst="rect">
            <a:avLst/>
          </a:prstGeom>
        </p:spPr>
      </p:pic>
      <p:pic>
        <p:nvPicPr>
          <p:cNvPr id="28" name="Picture 27"/>
          <p:cNvPicPr>
            <a:picLocks noChangeAspect="1"/>
          </p:cNvPicPr>
          <p:nvPr/>
        </p:nvPicPr>
        <p:blipFill>
          <a:blip r:embed="rId6"/>
          <a:stretch>
            <a:fillRect/>
          </a:stretch>
        </p:blipFill>
        <p:spPr>
          <a:xfrm>
            <a:off x="6543551" y="4863250"/>
            <a:ext cx="1247000" cy="886932"/>
          </a:xfrm>
          <a:prstGeom prst="rect">
            <a:avLst/>
          </a:prstGeom>
        </p:spPr>
      </p:pic>
      <p:pic>
        <p:nvPicPr>
          <p:cNvPr id="30" name="Picture 29"/>
          <p:cNvPicPr>
            <a:picLocks noChangeAspect="1"/>
          </p:cNvPicPr>
          <p:nvPr/>
        </p:nvPicPr>
        <p:blipFill>
          <a:blip r:embed="rId7"/>
          <a:stretch>
            <a:fillRect/>
          </a:stretch>
        </p:blipFill>
        <p:spPr>
          <a:xfrm>
            <a:off x="6600631" y="3760191"/>
            <a:ext cx="1042910" cy="871610"/>
          </a:xfrm>
          <a:prstGeom prst="rect">
            <a:avLst/>
          </a:prstGeom>
        </p:spPr>
      </p:pic>
      <p:pic>
        <p:nvPicPr>
          <p:cNvPr id="32" name="Picture 31"/>
          <p:cNvPicPr>
            <a:picLocks noChangeAspect="1"/>
          </p:cNvPicPr>
          <p:nvPr/>
        </p:nvPicPr>
        <p:blipFill>
          <a:blip r:embed="rId8"/>
          <a:stretch>
            <a:fillRect/>
          </a:stretch>
        </p:blipFill>
        <p:spPr>
          <a:xfrm>
            <a:off x="6515656" y="2841834"/>
            <a:ext cx="1302788" cy="723180"/>
          </a:xfrm>
          <a:prstGeom prst="rect">
            <a:avLst/>
          </a:prstGeom>
        </p:spPr>
      </p:pic>
      <p:sp>
        <p:nvSpPr>
          <p:cNvPr id="3" name="Slide Number Placeholder 2"/>
          <p:cNvSpPr>
            <a:spLocks noGrp="1"/>
          </p:cNvSpPr>
          <p:nvPr>
            <p:ph type="sldNum" sz="quarter" idx="4294967295"/>
          </p:nvPr>
        </p:nvSpPr>
        <p:spPr>
          <a:xfrm>
            <a:off x="0" y="6176963"/>
            <a:ext cx="284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3C63E4-F9BE-C24A-B4FF-309EB18BA564}" type="slidenum">
              <a:rPr lang="en-US" smtClean="0"/>
              <a:pPr/>
              <a:t>7</a:t>
            </a:fld>
            <a:endParaRPr lang="en-US" dirty="0"/>
          </a:p>
        </p:txBody>
      </p:sp>
      <p:sp>
        <p:nvSpPr>
          <p:cNvPr id="27" name="Freeform 118">
            <a:extLst>
              <a:ext uri="{FF2B5EF4-FFF2-40B4-BE49-F238E27FC236}">
                <a16:creationId xmlns:a16="http://schemas.microsoft.com/office/drawing/2014/main" id="{BE88F4A0-2F31-4C11-9DF0-25C4D7B0052C}"/>
              </a:ext>
            </a:extLst>
          </p:cNvPr>
          <p:cNvSpPr>
            <a:spLocks noChangeArrowheads="1"/>
          </p:cNvSpPr>
          <p:nvPr/>
        </p:nvSpPr>
        <p:spPr bwMode="auto">
          <a:xfrm>
            <a:off x="3297282" y="2606978"/>
            <a:ext cx="3060552" cy="542450"/>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err="1">
                <a:solidFill>
                  <a:schemeClr val="bg1"/>
                </a:solidFill>
                <a:latin typeface="Lato Regular"/>
              </a:rPr>
              <a:t>G.mtn</a:t>
            </a:r>
            <a:r>
              <a:rPr lang="en-US" sz="1500" b="1" dirty="0">
                <a:solidFill>
                  <a:schemeClr val="bg1"/>
                </a:solidFill>
                <a:latin typeface="Lato Regular"/>
              </a:rPr>
              <a:t> (metro transport network)</a:t>
            </a:r>
            <a:br>
              <a:rPr lang="en-US" sz="1500" b="1" dirty="0">
                <a:solidFill>
                  <a:schemeClr val="bg1"/>
                </a:solidFill>
                <a:latin typeface="Lato Regular"/>
              </a:rPr>
            </a:br>
            <a:r>
              <a:rPr lang="en-US" sz="1500" b="1" dirty="0">
                <a:solidFill>
                  <a:schemeClr val="bg1"/>
                </a:solidFill>
                <a:latin typeface="Lato Regular"/>
              </a:rPr>
              <a:t>for 5G optimized transport</a:t>
            </a:r>
          </a:p>
        </p:txBody>
      </p:sp>
      <p:sp>
        <p:nvSpPr>
          <p:cNvPr id="4" name="Rectangle 3">
            <a:extLst>
              <a:ext uri="{FF2B5EF4-FFF2-40B4-BE49-F238E27FC236}">
                <a16:creationId xmlns:a16="http://schemas.microsoft.com/office/drawing/2014/main" id="{4F51249C-F8F0-4E3C-9965-A1C4167DBD8C}"/>
              </a:ext>
            </a:extLst>
          </p:cNvPr>
          <p:cNvSpPr/>
          <p:nvPr/>
        </p:nvSpPr>
        <p:spPr>
          <a:xfrm>
            <a:off x="1631878" y="2494653"/>
            <a:ext cx="1590500" cy="646331"/>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3600" b="1" dirty="0">
                <a:ln w="12700">
                  <a:solidFill>
                    <a:schemeClr val="accent1"/>
                  </a:solidFill>
                  <a:prstDash val="solid"/>
                </a:ln>
                <a:solidFill>
                  <a:schemeClr val="accent1"/>
                </a:solidFill>
                <a:effectLst>
                  <a:outerShdw blurRad="60007" dist="200025" dir="15000000" sy="30000" kx="-1800000" algn="bl" rotWithShape="0">
                    <a:prstClr val="black">
                      <a:alpha val="32000"/>
                    </a:prstClr>
                  </a:outerShdw>
                </a:effectLst>
              </a:rPr>
              <a:t>MTN</a:t>
            </a:r>
          </a:p>
        </p:txBody>
      </p:sp>
      <p:sp>
        <p:nvSpPr>
          <p:cNvPr id="5" name="TextBox 4">
            <a:extLst>
              <a:ext uri="{FF2B5EF4-FFF2-40B4-BE49-F238E27FC236}">
                <a16:creationId xmlns:a16="http://schemas.microsoft.com/office/drawing/2014/main" id="{6B73AE4D-ADBE-4437-BA62-956A129B1A67}"/>
              </a:ext>
            </a:extLst>
          </p:cNvPr>
          <p:cNvSpPr txBox="1"/>
          <p:nvPr/>
        </p:nvSpPr>
        <p:spPr>
          <a:xfrm>
            <a:off x="1567543" y="4091618"/>
            <a:ext cx="1561977" cy="830997"/>
          </a:xfrm>
          <a:prstGeom prst="rect">
            <a:avLst/>
          </a:prstGeom>
          <a:gradFill flip="none" rotWithShape="1">
            <a:gsLst>
              <a:gs pos="0">
                <a:schemeClr val="accent5">
                  <a:lumMod val="0"/>
                  <a:lumOff val="100000"/>
                </a:schemeClr>
              </a:gs>
              <a:gs pos="41000">
                <a:schemeClr val="accent5">
                  <a:lumMod val="0"/>
                  <a:lumOff val="100000"/>
                </a:schemeClr>
              </a:gs>
              <a:gs pos="100000">
                <a:schemeClr val="accent5">
                  <a:lumMod val="100000"/>
                </a:schemeClr>
              </a:gs>
            </a:gsLst>
            <a:path path="circle">
              <a:fillToRect l="50000" t="50000" r="50000" b="50000"/>
            </a:path>
            <a:tileRect/>
          </a:gradFill>
        </p:spPr>
        <p:txBody>
          <a:bodyPr wrap="square" rtlCol="0">
            <a:spAutoFit/>
          </a:bodyPr>
          <a:lstStyle/>
          <a:p>
            <a:pPr algn="ctr"/>
            <a:r>
              <a:rPr lang="en-GB" sz="2400" dirty="0">
                <a:solidFill>
                  <a:srgbClr val="0070C0"/>
                </a:solidFill>
              </a:rPr>
              <a:t>BEYOND</a:t>
            </a:r>
          </a:p>
          <a:p>
            <a:pPr algn="ctr"/>
            <a:r>
              <a:rPr lang="en-GB" sz="2400" dirty="0">
                <a:solidFill>
                  <a:srgbClr val="0070C0"/>
                </a:solidFill>
              </a:rPr>
              <a:t>400G</a:t>
            </a:r>
          </a:p>
        </p:txBody>
      </p:sp>
      <p:pic>
        <p:nvPicPr>
          <p:cNvPr id="29" name="Picture 28" descr="Logo, company name&#10;&#10;Description automatically generated">
            <a:extLst>
              <a:ext uri="{FF2B5EF4-FFF2-40B4-BE49-F238E27FC236}">
                <a16:creationId xmlns:a16="http://schemas.microsoft.com/office/drawing/2014/main" id="{E06D15D8-2263-47ED-A639-0AE80C3FF21C}"/>
              </a:ext>
            </a:extLst>
          </p:cNvPr>
          <p:cNvPicPr>
            <a:picLocks noChangeAspect="1"/>
          </p:cNvPicPr>
          <p:nvPr/>
        </p:nvPicPr>
        <p:blipFill rotWithShape="1">
          <a:blip r:embed="rId9">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159381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B906E8-D85A-4AB1-8357-93E23CB78C12}"/>
              </a:ext>
            </a:extLst>
          </p:cNvPr>
          <p:cNvSpPr>
            <a:spLocks noGrp="1"/>
          </p:cNvSpPr>
          <p:nvPr>
            <p:ph type="ctrTitle" idx="4294967295"/>
          </p:nvPr>
        </p:nvSpPr>
        <p:spPr>
          <a:xfrm>
            <a:off x="1332486" y="2049608"/>
            <a:ext cx="5590113" cy="825211"/>
          </a:xfrm>
        </p:spPr>
        <p:txBody>
          <a:bodyPr/>
          <a:lstStyle/>
          <a:p>
            <a:r>
              <a:rPr lang="en-US" sz="4000" dirty="0"/>
              <a:t>Achievements</a:t>
            </a:r>
            <a:endParaRPr lang="aa-ET" sz="6000" dirty="0"/>
          </a:p>
        </p:txBody>
      </p:sp>
      <p:pic>
        <p:nvPicPr>
          <p:cNvPr id="6" name="Picture 5" descr="Logo, company name&#10;&#10;Description automatically generated">
            <a:extLst>
              <a:ext uri="{FF2B5EF4-FFF2-40B4-BE49-F238E27FC236}">
                <a16:creationId xmlns:a16="http://schemas.microsoft.com/office/drawing/2014/main" id="{77869573-A222-402E-BE83-C7E7F0BC60C9}"/>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224959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0125" y="562372"/>
            <a:ext cx="8773886" cy="747713"/>
          </a:xfrm>
        </p:spPr>
        <p:txBody>
          <a:bodyPr/>
          <a:lstStyle/>
          <a:p>
            <a:r>
              <a:rPr lang="en-GB" sz="4000" dirty="0"/>
              <a:t>WP1/15 highlights</a:t>
            </a:r>
          </a:p>
        </p:txBody>
      </p:sp>
      <p:sp>
        <p:nvSpPr>
          <p:cNvPr id="3" name="Content Placeholder 2"/>
          <p:cNvSpPr>
            <a:spLocks noGrp="1"/>
          </p:cNvSpPr>
          <p:nvPr>
            <p:ph idx="4294967295"/>
          </p:nvPr>
        </p:nvSpPr>
        <p:spPr>
          <a:xfrm>
            <a:off x="838200" y="1578566"/>
            <a:ext cx="10515600" cy="4351337"/>
          </a:xfrm>
        </p:spPr>
        <p:txBody>
          <a:bodyPr>
            <a:normAutofit/>
          </a:bodyPr>
          <a:lstStyle/>
          <a:p>
            <a:pPr>
              <a:spcBef>
                <a:spcPts val="1800"/>
              </a:spcBef>
            </a:pPr>
            <a:r>
              <a:rPr lang="en-GB" sz="2400" dirty="0"/>
              <a:t>50 Gigabit-capable Passive Optical Networks (GPON) (G.9804.x series)</a:t>
            </a:r>
          </a:p>
          <a:p>
            <a:pPr>
              <a:spcBef>
                <a:spcPts val="1800"/>
              </a:spcBef>
            </a:pPr>
            <a:r>
              <a:rPr lang="en-GB" sz="2400" dirty="0"/>
              <a:t>10 Gbit/s-capable symmetric PON systems; XGS-PON (G.9807.x series)</a:t>
            </a:r>
          </a:p>
          <a:p>
            <a:pPr>
              <a:spcBef>
                <a:spcPts val="1800"/>
              </a:spcBef>
            </a:pPr>
            <a:r>
              <a:rPr lang="en-GB" sz="2400" dirty="0"/>
              <a:t>Higher speed bidirectional, single </a:t>
            </a:r>
            <a:r>
              <a:rPr lang="en-GB" sz="2400" dirty="0" err="1"/>
              <a:t>fiber</a:t>
            </a:r>
            <a:r>
              <a:rPr lang="en-GB" sz="2400" dirty="0"/>
              <a:t>, point-to-point optical access (G.9806)</a:t>
            </a:r>
          </a:p>
          <a:p>
            <a:pPr>
              <a:spcBef>
                <a:spcPts val="1800"/>
              </a:spcBef>
            </a:pPr>
            <a:r>
              <a:rPr lang="en-GB" sz="2400" dirty="0"/>
              <a:t>Radio over </a:t>
            </a:r>
            <a:r>
              <a:rPr lang="en-GB" sz="2400" dirty="0" err="1"/>
              <a:t>Fiber</a:t>
            </a:r>
            <a:r>
              <a:rPr lang="en-GB" sz="2400" dirty="0"/>
              <a:t> systems (G.9803)</a:t>
            </a:r>
          </a:p>
          <a:p>
            <a:pPr>
              <a:spcBef>
                <a:spcPts val="1800"/>
              </a:spcBef>
            </a:pPr>
            <a:r>
              <a:rPr lang="en-GB" sz="2400" dirty="0" err="1"/>
              <a:t>G.fast</a:t>
            </a:r>
            <a:r>
              <a:rPr lang="en-GB" sz="2400" dirty="0"/>
              <a:t> for up to 2 Gb/s for short copper access lines (G.970x series)</a:t>
            </a:r>
          </a:p>
          <a:p>
            <a:pPr>
              <a:spcBef>
                <a:spcPts val="1800"/>
              </a:spcBef>
            </a:pPr>
            <a:r>
              <a:rPr lang="en-GB" sz="2400" dirty="0" err="1"/>
              <a:t>MGfast</a:t>
            </a:r>
            <a:r>
              <a:rPr lang="en-GB" sz="2400" dirty="0"/>
              <a:t> for up to 10 Gb/s for short copper access lines (G.971x series)</a:t>
            </a:r>
          </a:p>
          <a:p>
            <a:pPr>
              <a:spcBef>
                <a:spcPts val="1800"/>
              </a:spcBef>
            </a:pPr>
            <a:r>
              <a:rPr lang="en-GB" sz="2400" dirty="0"/>
              <a:t>G.hn2 home networking up to 10 Gbps</a:t>
            </a:r>
          </a:p>
          <a:p>
            <a:pPr>
              <a:spcBef>
                <a:spcPts val="1800"/>
              </a:spcBef>
            </a:pPr>
            <a:r>
              <a:rPr lang="en-GB" sz="2400" dirty="0"/>
              <a:t>Visible light communications in the premises (G.999x series)</a:t>
            </a:r>
          </a:p>
          <a:p>
            <a:endParaRPr lang="en-GB" dirty="0"/>
          </a:p>
        </p:txBody>
      </p:sp>
      <p:pic>
        <p:nvPicPr>
          <p:cNvPr id="4" name="Picture 3" descr="Logo, company name&#10;&#10;Description automatically generated">
            <a:extLst>
              <a:ext uri="{FF2B5EF4-FFF2-40B4-BE49-F238E27FC236}">
                <a16:creationId xmlns:a16="http://schemas.microsoft.com/office/drawing/2014/main" id="{25617176-FD9C-4DD7-B987-B07D0AC11582}"/>
              </a:ext>
            </a:extLst>
          </p:cNvPr>
          <p:cNvPicPr>
            <a:picLocks noChangeAspect="1"/>
          </p:cNvPicPr>
          <p:nvPr/>
        </p:nvPicPr>
        <p:blipFill rotWithShape="1">
          <a:blip r:embed="rId2">
            <a:extLst>
              <a:ext uri="{28A0092B-C50C-407E-A947-70E740481C1C}">
                <a14:useLocalDpi xmlns:a14="http://schemas.microsoft.com/office/drawing/2010/main" val="0"/>
              </a:ext>
            </a:extLst>
          </a:blip>
          <a:srcRect l="33617" t="6584" r="29025" b="52574"/>
          <a:stretch/>
        </p:blipFill>
        <p:spPr>
          <a:xfrm>
            <a:off x="326377" y="210635"/>
            <a:ext cx="1006109" cy="1099450"/>
          </a:xfrm>
          <a:prstGeom prst="rect">
            <a:avLst/>
          </a:prstGeom>
        </p:spPr>
      </p:pic>
    </p:spTree>
    <p:extLst>
      <p:ext uri="{BB962C8B-B14F-4D97-AF65-F5344CB8AC3E}">
        <p14:creationId xmlns:p14="http://schemas.microsoft.com/office/powerpoint/2010/main" val="2167549286"/>
      </p:ext>
    </p:extLst>
  </p:cSld>
  <p:clrMapOvr>
    <a:masterClrMapping/>
  </p:clrMapOvr>
</p:sld>
</file>

<file path=ppt/theme/theme1.xml><?xml version="1.0" encoding="utf-8"?>
<a:theme xmlns:a="http://schemas.openxmlformats.org/drawingml/2006/main" name="ITU Theme - White bg">
  <a:themeElements>
    <a:clrScheme name="ITU Template">
      <a:dk1>
        <a:sysClr val="windowText" lastClr="000000"/>
      </a:dk1>
      <a:lt1>
        <a:sysClr val="window" lastClr="FFFFFF"/>
      </a:lt1>
      <a:dk2>
        <a:srgbClr val="3A3838"/>
      </a:dk2>
      <a:lt2>
        <a:srgbClr val="E7E6E6"/>
      </a:lt2>
      <a:accent1>
        <a:srgbClr val="00A3E0"/>
      </a:accent1>
      <a:accent2>
        <a:srgbClr val="757070"/>
      </a:accent2>
      <a:accent3>
        <a:srgbClr val="A5A5A5"/>
      </a:accent3>
      <a:accent4>
        <a:srgbClr val="595959"/>
      </a:accent4>
      <a:accent5>
        <a:srgbClr val="005EB8"/>
      </a:accent5>
      <a:accent6>
        <a:srgbClr val="9BE5FF"/>
      </a:accent6>
      <a:hlink>
        <a:srgbClr val="00A3E0"/>
      </a:hlink>
      <a:folHlink>
        <a:srgbClr val="00A3E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g text">
  <a:themeElements>
    <a:clrScheme name="ITU Template">
      <a:dk1>
        <a:sysClr val="windowText" lastClr="000000"/>
      </a:dk1>
      <a:lt1>
        <a:sysClr val="window" lastClr="FFFFFF"/>
      </a:lt1>
      <a:dk2>
        <a:srgbClr val="3A3838"/>
      </a:dk2>
      <a:lt2>
        <a:srgbClr val="E7E6E6"/>
      </a:lt2>
      <a:accent1>
        <a:srgbClr val="00A3E0"/>
      </a:accent1>
      <a:accent2>
        <a:srgbClr val="757070"/>
      </a:accent2>
      <a:accent3>
        <a:srgbClr val="A5A5A5"/>
      </a:accent3>
      <a:accent4>
        <a:srgbClr val="595959"/>
      </a:accent4>
      <a:accent5>
        <a:srgbClr val="005EB8"/>
      </a:accent5>
      <a:accent6>
        <a:srgbClr val="9BE5FF"/>
      </a:accent6>
      <a:hlink>
        <a:srgbClr val="00A3E0"/>
      </a:hlink>
      <a:folHlink>
        <a:srgbClr val="00A3E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
  <a:themeElements>
    <a:clrScheme name="ITU Template">
      <a:dk1>
        <a:sysClr val="windowText" lastClr="000000"/>
      </a:dk1>
      <a:lt1>
        <a:sysClr val="window" lastClr="FFFFFF"/>
      </a:lt1>
      <a:dk2>
        <a:srgbClr val="3A3838"/>
      </a:dk2>
      <a:lt2>
        <a:srgbClr val="E7E6E6"/>
      </a:lt2>
      <a:accent1>
        <a:srgbClr val="00A3E0"/>
      </a:accent1>
      <a:accent2>
        <a:srgbClr val="757070"/>
      </a:accent2>
      <a:accent3>
        <a:srgbClr val="A5A5A5"/>
      </a:accent3>
      <a:accent4>
        <a:srgbClr val="595959"/>
      </a:accent4>
      <a:accent5>
        <a:srgbClr val="005EB8"/>
      </a:accent5>
      <a:accent6>
        <a:srgbClr val="9BE5FF"/>
      </a:accent6>
      <a:hlink>
        <a:srgbClr val="00A3E0"/>
      </a:hlink>
      <a:folHlink>
        <a:srgbClr val="00A3E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D48118C49BB43A24CDCC7188A1489" ma:contentTypeVersion="1" ma:contentTypeDescription="Create a new document." ma:contentTypeScope="" ma:versionID="a0e8ca3dbd8dc0bb96bca45242d892f5">
  <xsd:schema xmlns:xsd="http://www.w3.org/2001/XMLSchema" xmlns:xs="http://www.w3.org/2001/XMLSchema" xmlns:p="http://schemas.microsoft.com/office/2006/metadata/properties" xmlns:ns1="http://schemas.microsoft.com/sharepoint/v3" targetNamespace="http://schemas.microsoft.com/office/2006/metadata/properties" ma:root="true" ma:fieldsID="437a7266940aab2202ac67b957d0a61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01A2BB-BB7D-4A58-AD33-149295FD763D}"/>
</file>

<file path=customXml/itemProps2.xml><?xml version="1.0" encoding="utf-8"?>
<ds:datastoreItem xmlns:ds="http://schemas.openxmlformats.org/officeDocument/2006/customXml" ds:itemID="{2392EBD8-BB5E-4CB0-AE90-8D351AE6856C}"/>
</file>

<file path=customXml/itemProps3.xml><?xml version="1.0" encoding="utf-8"?>
<ds:datastoreItem xmlns:ds="http://schemas.openxmlformats.org/officeDocument/2006/customXml" ds:itemID="{099F5B86-B788-4263-886D-1A5876E63946}"/>
</file>

<file path=docProps/app.xml><?xml version="1.0" encoding="utf-8"?>
<Properties xmlns="http://schemas.openxmlformats.org/officeDocument/2006/extended-properties" xmlns:vt="http://schemas.openxmlformats.org/officeDocument/2006/docPropsVTypes">
  <TotalTime>14598</TotalTime>
  <Words>1279</Words>
  <Application>Microsoft Office PowerPoint</Application>
  <PresentationFormat>Widescreen</PresentationFormat>
  <Paragraphs>163</Paragraphs>
  <Slides>20</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Arial</vt:lpstr>
      <vt:lpstr>Calibri</vt:lpstr>
      <vt:lpstr>Calibri Light</vt:lpstr>
      <vt:lpstr>Georgia</vt:lpstr>
      <vt:lpstr>Lato</vt:lpstr>
      <vt:lpstr>Lato Black</vt:lpstr>
      <vt:lpstr>Lato Regular</vt:lpstr>
      <vt:lpstr>Wingdings</vt:lpstr>
      <vt:lpstr>ITU Theme - White bg</vt:lpstr>
      <vt:lpstr>Big text</vt:lpstr>
      <vt:lpstr>Quote Slide</vt:lpstr>
      <vt:lpstr>Custom Design</vt:lpstr>
      <vt:lpstr>PowerPoint Presentation</vt:lpstr>
      <vt:lpstr>PowerPoint Presentation</vt:lpstr>
      <vt:lpstr>Lead Study Group</vt:lpstr>
      <vt:lpstr>SG15 Working Parties</vt:lpstr>
      <vt:lpstr>PowerPoint Presentation</vt:lpstr>
      <vt:lpstr>PowerPoint Presentation</vt:lpstr>
      <vt:lpstr>PowerPoint Presentation</vt:lpstr>
      <vt:lpstr>Achievements</vt:lpstr>
      <vt:lpstr>WP1/15 highlights</vt:lpstr>
      <vt:lpstr>WP2/15 highlights</vt:lpstr>
      <vt:lpstr>WP3/15 highlights</vt:lpstr>
      <vt:lpstr>Future work</vt:lpstr>
      <vt:lpstr>WP1/15 future work</vt:lpstr>
      <vt:lpstr>WP2/15 future work</vt:lpstr>
      <vt:lpstr>WP3/15 future work</vt:lpstr>
      <vt:lpstr>PowerPoint Presentation</vt:lpstr>
      <vt:lpstr>PowerPoint Presentation</vt:lpstr>
      <vt:lpstr>Additional slides</vt:lpstr>
      <vt:lpstr>Terms of Reference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Njume Ebong-Barry, Ahone</dc:creator>
  <cp:lastModifiedBy>TSB [EY]</cp:lastModifiedBy>
  <cp:revision>223</cp:revision>
  <dcterms:created xsi:type="dcterms:W3CDTF">2021-03-09T10:44:20Z</dcterms:created>
  <dcterms:modified xsi:type="dcterms:W3CDTF">2022-02-24T15:11:42Z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0x010100EFFD48118C49BB43A24CDCC7188A1489</vt:lpwstr>
  </property>
</Properties>
</file>