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92" r:id="rId5"/>
    <p:sldMasterId id="2147483696" r:id="rId6"/>
    <p:sldMasterId id="2147483699" r:id="rId7"/>
  </p:sldMasterIdLst>
  <p:notesMasterIdLst>
    <p:notesMasterId r:id="rId24"/>
  </p:notesMasterIdLst>
  <p:sldIdLst>
    <p:sldId id="332" r:id="rId8"/>
    <p:sldId id="316" r:id="rId9"/>
    <p:sldId id="317" r:id="rId10"/>
    <p:sldId id="318" r:id="rId11"/>
    <p:sldId id="329" r:id="rId12"/>
    <p:sldId id="320" r:id="rId13"/>
    <p:sldId id="331" r:id="rId14"/>
    <p:sldId id="319" r:id="rId15"/>
    <p:sldId id="330" r:id="rId16"/>
    <p:sldId id="321" r:id="rId17"/>
    <p:sldId id="322" r:id="rId18"/>
    <p:sldId id="323" r:id="rId19"/>
    <p:sldId id="324" r:id="rId20"/>
    <p:sldId id="325" r:id="rId21"/>
    <p:sldId id="327" r:id="rId22"/>
    <p:sldId id="3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81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249" autoAdjust="0"/>
  </p:normalViewPr>
  <p:slideViewPr>
    <p:cSldViewPr snapToGrid="0">
      <p:cViewPr varScale="1">
        <p:scale>
          <a:sx n="94" d="100"/>
          <a:sy n="94" d="100"/>
        </p:scale>
        <p:origin x="7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ris Rojas, Erika Beatriz" userId="767ccbf3-039b-4e13-b015-2d3b8da42877" providerId="ADAL" clId="{6ECAA9BA-B03A-4749-BB7C-A4AED03BA2C0}"/>
    <pc:docChg chg="modSld">
      <pc:chgData name="Yoris Rojas, Erika Beatriz" userId="767ccbf3-039b-4e13-b015-2d3b8da42877" providerId="ADAL" clId="{6ECAA9BA-B03A-4749-BB7C-A4AED03BA2C0}" dt="2022-02-24T14:50:06.572" v="1" actId="1076"/>
      <pc:docMkLst>
        <pc:docMk/>
      </pc:docMkLst>
      <pc:sldChg chg="modSp mod">
        <pc:chgData name="Yoris Rojas, Erika Beatriz" userId="767ccbf3-039b-4e13-b015-2d3b8da42877" providerId="ADAL" clId="{6ECAA9BA-B03A-4749-BB7C-A4AED03BA2C0}" dt="2022-02-24T14:50:06.572" v="1" actId="1076"/>
        <pc:sldMkLst>
          <pc:docMk/>
          <pc:sldMk cId="3672601691" sldId="332"/>
        </pc:sldMkLst>
        <pc:spChg chg="mod">
          <ac:chgData name="Yoris Rojas, Erika Beatriz" userId="767ccbf3-039b-4e13-b015-2d3b8da42877" providerId="ADAL" clId="{6ECAA9BA-B03A-4749-BB7C-A4AED03BA2C0}" dt="2022-02-24T14:45:57.068" v="0" actId="1076"/>
          <ac:spMkLst>
            <pc:docMk/>
            <pc:sldMk cId="3672601691" sldId="332"/>
            <ac:spMk id="9" creationId="{09AA7B1C-CB42-4549-A21E-00955B28C510}"/>
          </ac:spMkLst>
        </pc:spChg>
        <pc:spChg chg="mod">
          <ac:chgData name="Yoris Rojas, Erika Beatriz" userId="767ccbf3-039b-4e13-b015-2d3b8da42877" providerId="ADAL" clId="{6ECAA9BA-B03A-4749-BB7C-A4AED03BA2C0}" dt="2022-02-24T14:50:06.572" v="1" actId="1076"/>
          <ac:spMkLst>
            <pc:docMk/>
            <pc:sldMk cId="3672601691" sldId="332"/>
            <ac:spMk id="12" creationId="{7644EC8C-4FEE-40F1-82C4-7EDEAD517BD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ampos\Downloads\SG16_Activities_Raw_Data-TSAG-2009-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mpos\Downloads\Work%20items%20under%20stud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r\Campos\2006-SG16-Gva\Report\WTSA\Work%20items%20under%20study-MS-BI-Lis_proto_exported,mo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mpos\Downloads\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[SG16_Activities_Raw_Data-TSAG-2009-v1.xlsx]Approved!PivotTable2</c:name>
    <c:fmtId val="5"/>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0.19444444444444445"/>
              <c:y val="2.7777777777777773E-2"/>
            </c:manualLayout>
          </c:layout>
          <c:tx>
            <c:rich>
              <a:bodyPr rot="0" spcFirstLastPara="1" vertOverflow="ellipsis" vert="horz" wrap="square" lIns="38100" tIns="19050" rIns="38100" bIns="19050" anchor="t" anchorCtr="0">
                <a:noAutofit/>
              </a:bodyPr>
              <a:lstStyle/>
              <a:p>
                <a:pPr>
                  <a:defRPr sz="900" b="0" i="0" u="none" strike="noStrike" kern="1200" baseline="0">
                    <a:solidFill>
                      <a:schemeClr val="tx1">
                        <a:lumMod val="75000"/>
                        <a:lumOff val="25000"/>
                      </a:schemeClr>
                    </a:solidFill>
                    <a:latin typeface="+mn-lt"/>
                    <a:ea typeface="+mn-ea"/>
                    <a:cs typeface="+mn-cs"/>
                  </a:defRPr>
                </a:pPr>
                <a:fld id="{E4FCAB5E-EB7B-4D0A-98A2-D7664BDCFEBC}"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15F80572-BDBC-4081-A8AB-F10230A39E1D}"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020844269466315"/>
                  <c:h val="0.12023148148148148"/>
                </c:manualLayout>
              </c15:layout>
              <c15:dlblFieldTable/>
              <c15:showDataLabelsRange val="0"/>
            </c:ext>
          </c:extLst>
        </c:dLbl>
      </c:pivotFmt>
      <c:pivotFmt>
        <c:idx val="2"/>
        <c:spPr>
          <a:solidFill>
            <a:schemeClr val="accent3"/>
          </a:solidFill>
          <a:ln w="19050">
            <a:solidFill>
              <a:schemeClr val="lt1"/>
            </a:solidFill>
          </a:ln>
          <a:effectLst/>
        </c:spPr>
        <c:dLbl>
          <c:idx val="0"/>
          <c:layout>
            <c:manualLayout>
              <c:x val="-0.14722222222222225"/>
              <c:y val="0.12037037037037036"/>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135F8AC6-0F9A-4A55-86C7-90A9A8D69DC3}"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26908C95-0B26-4E0B-A9E5-5B01E096B602}"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pivotFmt>
      <c:pivotFmt>
        <c:idx val="3"/>
        <c:spPr>
          <a:solidFill>
            <a:schemeClr val="accent4"/>
          </a:solidFill>
          <a:ln w="19050">
            <a:solidFill>
              <a:schemeClr val="lt1"/>
            </a:solidFill>
          </a:ln>
          <a:effectLst/>
        </c:spPr>
        <c:dLbl>
          <c:idx val="0"/>
          <c:layout>
            <c:manualLayout>
              <c:x val="3.888888888888889E-2"/>
              <c:y val="-4.6296296296296346E-3"/>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CB393811-A860-44FF-B966-7E7518686C58}"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8A5F6204-3B2C-4C81-966F-29ED2327546A}"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23471128608924"/>
                  <c:h val="0.11560185185185186"/>
                </c:manualLayout>
              </c15:layout>
              <c15:dlblFieldTable/>
              <c15:showDataLabelsRange val="0"/>
            </c:ext>
          </c:extLst>
        </c:dLbl>
      </c:pivotFmt>
      <c:pivotFmt>
        <c:idx val="4"/>
        <c:spPr>
          <a:solidFill>
            <a:schemeClr val="accent2"/>
          </a:solidFill>
          <a:ln w="19050">
            <a:solidFill>
              <a:schemeClr val="lt1"/>
            </a:solidFill>
          </a:ln>
          <a:effectLst/>
        </c:spPr>
        <c:dLbl>
          <c:idx val="0"/>
          <c:layout>
            <c:manualLayout>
              <c:x val="-0.17222222222222228"/>
              <c:y val="-0.24537037037037038"/>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7736C18B-D4DE-4A75-B522-FA790F4C1673}"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B97BFF31-C07E-4386-BE48-E54236557DF0}"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083333333333331"/>
                  <c:h val="0.11560185185185186"/>
                </c:manualLayout>
              </c15:layout>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dLbl>
          <c:idx val="0"/>
          <c:layout>
            <c:manualLayout>
              <c:x val="0.19166666666666657"/>
              <c:y val="2.7777777777777773E-2"/>
            </c:manualLayout>
          </c:layout>
          <c:tx>
            <c:rich>
              <a:bodyPr rot="0" spcFirstLastPara="1" vertOverflow="ellipsis" vert="horz" wrap="square" lIns="38100" tIns="19050" rIns="38100" bIns="19050" anchor="t" anchorCtr="0">
                <a:noAutofit/>
              </a:bodyPr>
              <a:lstStyle/>
              <a:p>
                <a:pPr>
                  <a:defRPr sz="900" b="0" i="0" u="none" strike="noStrike" kern="1200" baseline="0">
                    <a:solidFill>
                      <a:schemeClr val="tx1">
                        <a:lumMod val="75000"/>
                        <a:lumOff val="25000"/>
                      </a:schemeClr>
                    </a:solidFill>
                    <a:latin typeface="+mn-lt"/>
                    <a:ea typeface="+mn-ea"/>
                    <a:cs typeface="+mn-cs"/>
                  </a:defRPr>
                </a:pPr>
                <a:fld id="{E4FCAB5E-EB7B-4D0A-98A2-D7664BDCFEBC}"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15F80572-BDBC-4081-A8AB-F10230A39E1D}"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020844269466315"/>
                  <c:h val="0.12023148148148148"/>
                </c:manualLayout>
              </c15:layout>
              <c15:dlblFieldTable/>
              <c15:showDataLabelsRange val="0"/>
            </c:ext>
          </c:extLst>
        </c:dLbl>
      </c:pivotFmt>
      <c:pivotFmt>
        <c:idx val="7"/>
        <c:spPr>
          <a:solidFill>
            <a:schemeClr val="accent1"/>
          </a:solidFill>
          <a:ln w="19050">
            <a:solidFill>
              <a:schemeClr val="lt1"/>
            </a:solidFill>
          </a:ln>
          <a:effectLst/>
        </c:spPr>
        <c:dLbl>
          <c:idx val="0"/>
          <c:layout>
            <c:manualLayout>
              <c:x val="-0.17222222222222228"/>
              <c:y val="-0.24537037037037038"/>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7736C18B-D4DE-4A75-B522-FA790F4C1673}"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B97BFF31-C07E-4386-BE48-E54236557DF0}"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083333333333331"/>
                  <c:h val="0.11560185185185186"/>
                </c:manualLayout>
              </c15:layout>
              <c15:dlblFieldTable/>
              <c15:showDataLabelsRange val="0"/>
            </c:ext>
          </c:extLst>
        </c:dLbl>
      </c:pivotFmt>
      <c:pivotFmt>
        <c:idx val="8"/>
        <c:spPr>
          <a:solidFill>
            <a:schemeClr val="accent1"/>
          </a:solidFill>
          <a:ln w="19050">
            <a:solidFill>
              <a:schemeClr val="lt1"/>
            </a:solidFill>
          </a:ln>
          <a:effectLst/>
        </c:spPr>
        <c:dLbl>
          <c:idx val="0"/>
          <c:layout>
            <c:manualLayout>
              <c:x val="-0.14722222222222225"/>
              <c:y val="0.12037037037037036"/>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135F8AC6-0F9A-4A55-86C7-90A9A8D69DC3}"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26908C95-0B26-4E0B-A9E5-5B01E096B602}"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layout>
            <c:manualLayout>
              <c:x val="3.888888888888889E-2"/>
              <c:y val="-4.6296296296296346E-3"/>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CB393811-A860-44FF-B966-7E7518686C58}"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8A5F6204-3B2C-4C81-966F-29ED2327546A}"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23471128608924"/>
                  <c:h val="0.11560185185185186"/>
                </c:manualLayout>
              </c15:layout>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dLbl>
          <c:idx val="0"/>
          <c:layout>
            <c:manualLayout>
              <c:x val="0.19166666666666657"/>
              <c:y val="2.7777777777777773E-2"/>
            </c:manualLayout>
          </c:layout>
          <c:tx>
            <c:rich>
              <a:bodyPr rot="0" spcFirstLastPara="1" vertOverflow="ellipsis" vert="horz" wrap="square" lIns="38100" tIns="19050" rIns="38100" bIns="19050" anchor="t" anchorCtr="0">
                <a:noAutofit/>
              </a:bodyPr>
              <a:lstStyle/>
              <a:p>
                <a:pPr>
                  <a:defRPr sz="900" b="0" i="0" u="none" strike="noStrike" kern="1200" baseline="0">
                    <a:solidFill>
                      <a:schemeClr val="tx1">
                        <a:lumMod val="75000"/>
                        <a:lumOff val="25000"/>
                      </a:schemeClr>
                    </a:solidFill>
                    <a:latin typeface="+mn-lt"/>
                    <a:ea typeface="+mn-ea"/>
                    <a:cs typeface="+mn-cs"/>
                  </a:defRPr>
                </a:pPr>
                <a:fld id="{E4FCAB5E-EB7B-4D0A-98A2-D7664BDCFEBC}"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15F80572-BDBC-4081-A8AB-F10230A39E1D}"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020844269466315"/>
                  <c:h val="0.12023148148148148"/>
                </c:manualLayout>
              </c15:layout>
              <c15:dlblFieldTable/>
              <c15:showDataLabelsRange val="0"/>
            </c:ext>
          </c:extLst>
        </c:dLbl>
      </c:pivotFmt>
      <c:pivotFmt>
        <c:idx val="12"/>
        <c:spPr>
          <a:solidFill>
            <a:schemeClr val="accent1"/>
          </a:solidFill>
          <a:ln w="19050">
            <a:solidFill>
              <a:schemeClr val="lt1"/>
            </a:solidFill>
          </a:ln>
          <a:effectLst/>
        </c:spPr>
        <c:dLbl>
          <c:idx val="0"/>
          <c:layout>
            <c:manualLayout>
              <c:x val="-0.17222222222222228"/>
              <c:y val="-0.24537037037037038"/>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7736C18B-D4DE-4A75-B522-FA790F4C1673}"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B97BFF31-C07E-4386-BE48-E54236557DF0}"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083333333333331"/>
                  <c:h val="0.11560185185185186"/>
                </c:manualLayout>
              </c15:layout>
              <c15:dlblFieldTable/>
              <c15:showDataLabelsRange val="0"/>
            </c:ext>
          </c:extLst>
        </c:dLbl>
      </c:pivotFmt>
      <c:pivotFmt>
        <c:idx val="13"/>
        <c:spPr>
          <a:solidFill>
            <a:schemeClr val="accent1"/>
          </a:solidFill>
          <a:ln w="19050">
            <a:solidFill>
              <a:schemeClr val="lt1"/>
            </a:solidFill>
          </a:ln>
          <a:effectLst/>
        </c:spPr>
        <c:dLbl>
          <c:idx val="0"/>
          <c:layout>
            <c:manualLayout>
              <c:x val="-0.14722222222222225"/>
              <c:y val="0.12037037037037036"/>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135F8AC6-0F9A-4A55-86C7-90A9A8D69DC3}"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26908C95-0B26-4E0B-A9E5-5B01E096B602}"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layout>
            <c:manualLayout>
              <c:x val="3.888888888888889E-2"/>
              <c:y val="-4.6296296296296346E-3"/>
            </c:manualLayout>
          </c:layout>
          <c:tx>
            <c:rich>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fld id="{CB393811-A860-44FF-B966-7E7518686C58}" type="CATEGORYNAME">
                  <a:rPr lang="en-US"/>
                  <a:pPr>
                    <a:defRPr sz="900" b="0" i="0" u="none" strike="noStrike" kern="1200" baseline="0">
                      <a:solidFill>
                        <a:schemeClr val="tx1">
                          <a:lumMod val="75000"/>
                          <a:lumOff val="25000"/>
                        </a:schemeClr>
                      </a:solidFill>
                      <a:latin typeface="+mn-lt"/>
                      <a:ea typeface="+mn-ea"/>
                      <a:cs typeface="+mn-cs"/>
                    </a:defRPr>
                  </a:pPr>
                  <a:t>[CATEGORY NAME]</a:t>
                </a:fld>
                <a:r>
                  <a:rPr lang="en-US"/>
                  <a:t>s</a:t>
                </a:r>
                <a:r>
                  <a:rPr lang="en-US" baseline="0"/>
                  <a:t>, </a:t>
                </a:r>
                <a:fld id="{8A5F6204-3B2C-4C81-966F-29ED2327546A}" type="VALUE">
                  <a:rPr lang="en-US" baseline="0"/>
                  <a:pPr>
                    <a:defRPr sz="900" b="0" i="0" u="none" strike="noStrike" kern="1200" baseline="0">
                      <a:solidFill>
                        <a:schemeClr val="tx1">
                          <a:lumMod val="75000"/>
                          <a:lumOff val="25000"/>
                        </a:schemeClr>
                      </a:solidFill>
                      <a:latin typeface="+mn-lt"/>
                      <a:ea typeface="+mn-ea"/>
                      <a:cs typeface="+mn-cs"/>
                    </a:defRPr>
                  </a:pPr>
                  <a:t>[VALUE]</a:t>
                </a:fld>
                <a:endParaRPr lang="en-US" baseline="0"/>
              </a:p>
            </c:rich>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23471128608924"/>
                  <c:h val="0.11560185185185186"/>
                </c:manualLayout>
              </c15:layout>
              <c15:dlblFieldTable/>
              <c15:showDataLabelsRange val="0"/>
            </c:ext>
          </c:extLst>
        </c:dLbl>
      </c:pivotFmt>
    </c:pivotFmts>
    <c:plotArea>
      <c:layout>
        <c:manualLayout>
          <c:layoutTarget val="inner"/>
          <c:xMode val="edge"/>
          <c:yMode val="edge"/>
          <c:x val="0.34321500437445318"/>
          <c:y val="0.14254556722076406"/>
          <c:w val="0.36912554680664916"/>
          <c:h val="0.61520924467774862"/>
        </c:manualLayout>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dLbls>
          <c:showLegendKey val="0"/>
          <c:showVal val="0"/>
          <c:showCatName val="0"/>
          <c:showSerName val="0"/>
          <c:showPercent val="0"/>
          <c:showBubbleSize val="0"/>
        </c:dLbls>
        <c:marker val="1"/>
        <c:smooth val="0"/>
        <c:axId val="2142641840"/>
        <c:axId val="2142642384"/>
      </c:lineChart>
      <c:catAx>
        <c:axId val="2142641840"/>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642384"/>
        <c:crosses val="autoZero"/>
        <c:auto val="1"/>
        <c:lblAlgn val="ctr"/>
        <c:lblOffset val="100"/>
        <c:noMultiLvlLbl val="1"/>
      </c:catAx>
      <c:valAx>
        <c:axId val="214264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64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'Work item evolution'!$B$3</c:f>
              <c:strCache>
                <c:ptCount val="1"/>
                <c:pt idx="0">
                  <c:v>Work Items</c:v>
                </c:pt>
              </c:strCache>
            </c:strRef>
          </c:tx>
          <c:spPr>
            <a:ln w="28575" cap="rnd">
              <a:solidFill>
                <a:schemeClr val="accent1"/>
              </a:solidFill>
              <a:round/>
            </a:ln>
            <a:effectLst/>
          </c:spPr>
          <c:marker>
            <c:symbol val="none"/>
          </c:marker>
          <c:cat>
            <c:numRef>
              <c:f>'Work item evolution'!$A$4:$A$65</c:f>
              <c:numCache>
                <c:formatCode>yyyy\-mm</c:formatCode>
                <c:ptCount val="6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numCache>
            </c:numRef>
          </c:cat>
          <c:val>
            <c:numRef>
              <c:f>'Work item evolution'!$B$4:$B$65</c:f>
              <c:numCache>
                <c:formatCode>0</c:formatCode>
                <c:ptCount val="62"/>
                <c:pt idx="0">
                  <c:v>113</c:v>
                </c:pt>
                <c:pt idx="1">
                  <c:v>147</c:v>
                </c:pt>
                <c:pt idx="2">
                  <c:v>148</c:v>
                </c:pt>
                <c:pt idx="3">
                  <c:v>111</c:v>
                </c:pt>
                <c:pt idx="4">
                  <c:v>108</c:v>
                </c:pt>
                <c:pt idx="5">
                  <c:v>110</c:v>
                </c:pt>
                <c:pt idx="6">
                  <c:v>110</c:v>
                </c:pt>
                <c:pt idx="7">
                  <c:v>110</c:v>
                </c:pt>
                <c:pt idx="8">
                  <c:v>111</c:v>
                </c:pt>
                <c:pt idx="9">
                  <c:v>131</c:v>
                </c:pt>
                <c:pt idx="10">
                  <c:v>134</c:v>
                </c:pt>
                <c:pt idx="11">
                  <c:v>111</c:v>
                </c:pt>
                <c:pt idx="12">
                  <c:v>112</c:v>
                </c:pt>
                <c:pt idx="13">
                  <c:v>114</c:v>
                </c:pt>
                <c:pt idx="14">
                  <c:v>112</c:v>
                </c:pt>
                <c:pt idx="15">
                  <c:v>110</c:v>
                </c:pt>
                <c:pt idx="16">
                  <c:v>111</c:v>
                </c:pt>
                <c:pt idx="17">
                  <c:v>109</c:v>
                </c:pt>
                <c:pt idx="18">
                  <c:v>138</c:v>
                </c:pt>
                <c:pt idx="19">
                  <c:v>150</c:v>
                </c:pt>
                <c:pt idx="20">
                  <c:v>126</c:v>
                </c:pt>
                <c:pt idx="21">
                  <c:v>127</c:v>
                </c:pt>
                <c:pt idx="22">
                  <c:v>128</c:v>
                </c:pt>
                <c:pt idx="23">
                  <c:v>129</c:v>
                </c:pt>
                <c:pt idx="24">
                  <c:v>129</c:v>
                </c:pt>
                <c:pt idx="25">
                  <c:v>126</c:v>
                </c:pt>
                <c:pt idx="26">
                  <c:v>138</c:v>
                </c:pt>
                <c:pt idx="27">
                  <c:v>136</c:v>
                </c:pt>
                <c:pt idx="28">
                  <c:v>134</c:v>
                </c:pt>
                <c:pt idx="29">
                  <c:v>130</c:v>
                </c:pt>
                <c:pt idx="30">
                  <c:v>128</c:v>
                </c:pt>
                <c:pt idx="31">
                  <c:v>128</c:v>
                </c:pt>
                <c:pt idx="32">
                  <c:v>127</c:v>
                </c:pt>
                <c:pt idx="33">
                  <c:v>159</c:v>
                </c:pt>
                <c:pt idx="34">
                  <c:v>183</c:v>
                </c:pt>
                <c:pt idx="35">
                  <c:v>159</c:v>
                </c:pt>
                <c:pt idx="36">
                  <c:v>159</c:v>
                </c:pt>
                <c:pt idx="37">
                  <c:v>164</c:v>
                </c:pt>
                <c:pt idx="38">
                  <c:v>165</c:v>
                </c:pt>
                <c:pt idx="39">
                  <c:v>165</c:v>
                </c:pt>
                <c:pt idx="40">
                  <c:v>169</c:v>
                </c:pt>
                <c:pt idx="41">
                  <c:v>173</c:v>
                </c:pt>
                <c:pt idx="42">
                  <c:v>194</c:v>
                </c:pt>
                <c:pt idx="43">
                  <c:v>184</c:v>
                </c:pt>
                <c:pt idx="44">
                  <c:v>180</c:v>
                </c:pt>
                <c:pt idx="45">
                  <c:v>179</c:v>
                </c:pt>
                <c:pt idx="46">
                  <c:v>179</c:v>
                </c:pt>
                <c:pt idx="47">
                  <c:v>179</c:v>
                </c:pt>
                <c:pt idx="48">
                  <c:v>182</c:v>
                </c:pt>
                <c:pt idx="49">
                  <c:v>188</c:v>
                </c:pt>
                <c:pt idx="50">
                  <c:v>185</c:v>
                </c:pt>
                <c:pt idx="51">
                  <c:v>191</c:v>
                </c:pt>
                <c:pt idx="52">
                  <c:v>206</c:v>
                </c:pt>
                <c:pt idx="53">
                  <c:v>201</c:v>
                </c:pt>
                <c:pt idx="54">
                  <c:v>200</c:v>
                </c:pt>
                <c:pt idx="55">
                  <c:v>200</c:v>
                </c:pt>
                <c:pt idx="56">
                  <c:v>199</c:v>
                </c:pt>
                <c:pt idx="57">
                  <c:v>199</c:v>
                </c:pt>
                <c:pt idx="58">
                  <c:v>199</c:v>
                </c:pt>
                <c:pt idx="59">
                  <c:v>199</c:v>
                </c:pt>
                <c:pt idx="60">
                  <c:v>201</c:v>
                </c:pt>
                <c:pt idx="61">
                  <c:v>226</c:v>
                </c:pt>
              </c:numCache>
            </c:numRef>
          </c:val>
          <c:smooth val="0"/>
          <c:extLst>
            <c:ext xmlns:c16="http://schemas.microsoft.com/office/drawing/2014/chart" uri="{C3380CC4-5D6E-409C-BE32-E72D297353CC}">
              <c16:uniqueId val="{00000000-9899-4033-90C7-D53571AB3314}"/>
            </c:ext>
          </c:extLst>
        </c:ser>
        <c:dLbls>
          <c:showLegendKey val="0"/>
          <c:showVal val="0"/>
          <c:showCatName val="0"/>
          <c:showSerName val="0"/>
          <c:showPercent val="0"/>
          <c:showBubbleSize val="0"/>
        </c:dLbls>
        <c:smooth val="0"/>
        <c:axId val="1702809951"/>
        <c:axId val="1643393039"/>
      </c:lineChart>
      <c:dateAx>
        <c:axId val="1702809951"/>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3393039"/>
        <c:crosses val="autoZero"/>
        <c:auto val="1"/>
        <c:lblOffset val="100"/>
        <c:baseTimeUnit val="months"/>
      </c:dateAx>
      <c:valAx>
        <c:axId val="16433930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2809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[data.xlsx]Pivot-Recs approved!PivotTable1</c:name>
    <c:fmtId val="3"/>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w="19050">
            <a:solidFill>
              <a:schemeClr val="lt1"/>
            </a:solidFill>
          </a:ln>
          <a:effectLst/>
        </c:spPr>
      </c:pivotFmt>
      <c:pivotFmt>
        <c:idx val="36"/>
        <c:spPr>
          <a:solidFill>
            <a:schemeClr val="accent1"/>
          </a:solidFill>
          <a:ln w="19050">
            <a:solidFill>
              <a:schemeClr val="lt1"/>
            </a:solidFill>
          </a:ln>
          <a:effectLst/>
        </c:spPr>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s>
    <c:plotArea>
      <c:layout/>
      <c:pieChart>
        <c:varyColors val="1"/>
        <c:ser>
          <c:idx val="0"/>
          <c:order val="0"/>
          <c:tx>
            <c:strRef>
              <c:f>'Pivot-Recs approved'!$B$3:$B$4</c:f>
              <c:strCache>
                <c:ptCount val="1"/>
                <c:pt idx="0">
                  <c:v>Approved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45-4D36-934D-D3ADE27C51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45-4D36-934D-D3ADE27C51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45-4D36-934D-D3ADE27C51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45-4D36-934D-D3ADE27C51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'Pivot-Recs approved'!$A$5:$A$9</c:f>
              <c:strCache>
                <c:ptCount val="4"/>
                <c:pt idx="0">
                  <c:v>Implementer's guide</c:v>
                </c:pt>
                <c:pt idx="1">
                  <c:v>Recommendation</c:v>
                </c:pt>
                <c:pt idx="2">
                  <c:v>Supplement</c:v>
                </c:pt>
                <c:pt idx="3">
                  <c:v>Technical paper</c:v>
                </c:pt>
              </c:strCache>
            </c:strRef>
          </c:cat>
          <c:val>
            <c:numRef>
              <c:f>'Pivot-Recs approved'!$B$5:$B$9</c:f>
              <c:numCache>
                <c:formatCode>General</c:formatCode>
                <c:ptCount val="4"/>
                <c:pt idx="0">
                  <c:v>2</c:v>
                </c:pt>
                <c:pt idx="1">
                  <c:v>226</c:v>
                </c:pt>
                <c:pt idx="2">
                  <c:v>6</c:v>
                </c:pt>
                <c:pt idx="3">
                  <c:v>24</c:v>
                </c:pt>
              </c:numCache>
            </c:numRef>
          </c:val>
          <c:extLst>
            <c:ext xmlns:c16="http://schemas.microsoft.com/office/drawing/2014/chart" uri="{C3380CC4-5D6E-409C-BE32-E72D297353CC}">
              <c16:uniqueId val="{00000008-3145-4D36-934D-D3ADE27C51D3}"/>
            </c:ext>
          </c:extLst>
        </c:ser>
        <c:ser>
          <c:idx val="1"/>
          <c:order val="1"/>
          <c:tx>
            <c:strRef>
              <c:f>'Pivot-Recs approved'!$C$3:$C$4</c:f>
              <c:strCache>
                <c:ptCount val="1"/>
                <c:pt idx="0">
                  <c:v>Consented / Determined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3145-4D36-934D-D3ADE27C51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3145-4D36-934D-D3ADE27C51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3145-4D36-934D-D3ADE27C51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3145-4D36-934D-D3ADE27C51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'Pivot-Recs approved'!$A$5:$A$9</c:f>
              <c:strCache>
                <c:ptCount val="4"/>
                <c:pt idx="0">
                  <c:v>Implementer's guide</c:v>
                </c:pt>
                <c:pt idx="1">
                  <c:v>Recommendation</c:v>
                </c:pt>
                <c:pt idx="2">
                  <c:v>Supplement</c:v>
                </c:pt>
                <c:pt idx="3">
                  <c:v>Technical paper</c:v>
                </c:pt>
              </c:strCache>
            </c:strRef>
          </c:cat>
          <c:val>
            <c:numRef>
              <c:f>'Pivot-Recs approved'!$C$5:$C$9</c:f>
              <c:numCache>
                <c:formatCode>General</c:formatCode>
                <c:ptCount val="4"/>
                <c:pt idx="1">
                  <c:v>29</c:v>
                </c:pt>
              </c:numCache>
            </c:numRef>
          </c:val>
          <c:extLst>
            <c:ext xmlns:c16="http://schemas.microsoft.com/office/drawing/2014/chart" uri="{C3380CC4-5D6E-409C-BE32-E72D297353CC}">
              <c16:uniqueId val="{00000011-3145-4D36-934D-D3ADE27C51D3}"/>
            </c:ext>
          </c:extLst>
        </c:ser>
        <c:ser>
          <c:idx val="2"/>
          <c:order val="2"/>
          <c:tx>
            <c:strRef>
              <c:f>'Pivot-Recs approved'!$D$3:$D$4</c:f>
              <c:strCache>
                <c:ptCount val="1"/>
                <c:pt idx="0">
                  <c:v>Discontinued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3-3145-4D36-934D-D3ADE27C51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5-3145-4D36-934D-D3ADE27C51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3145-4D36-934D-D3ADE27C51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3145-4D36-934D-D3ADE27C51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'Pivot-Recs approved'!$A$5:$A$9</c:f>
              <c:strCache>
                <c:ptCount val="4"/>
                <c:pt idx="0">
                  <c:v>Implementer's guide</c:v>
                </c:pt>
                <c:pt idx="1">
                  <c:v>Recommendation</c:v>
                </c:pt>
                <c:pt idx="2">
                  <c:v>Supplement</c:v>
                </c:pt>
                <c:pt idx="3">
                  <c:v>Technical paper</c:v>
                </c:pt>
              </c:strCache>
            </c:strRef>
          </c:cat>
          <c:val>
            <c:numRef>
              <c:f>'Pivot-Recs approved'!$D$5:$D$9</c:f>
              <c:numCache>
                <c:formatCode>General</c:formatCode>
                <c:ptCount val="4"/>
                <c:pt idx="1">
                  <c:v>40</c:v>
                </c:pt>
                <c:pt idx="2">
                  <c:v>1</c:v>
                </c:pt>
                <c:pt idx="3">
                  <c:v>6</c:v>
                </c:pt>
              </c:numCache>
            </c:numRef>
          </c:val>
          <c:extLst>
            <c:ext xmlns:c16="http://schemas.microsoft.com/office/drawing/2014/chart" uri="{C3380CC4-5D6E-409C-BE32-E72D297353CC}">
              <c16:uniqueId val="{0000001A-3145-4D36-934D-D3ADE27C51D3}"/>
            </c:ext>
          </c:extLst>
        </c:ser>
        <c:ser>
          <c:idx val="3"/>
          <c:order val="3"/>
          <c:tx>
            <c:strRef>
              <c:f>'Pivot-Recs approved'!$E$3:$E$4</c:f>
              <c:strCache>
                <c:ptCount val="1"/>
                <c:pt idx="0">
                  <c:v>Under study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C-3145-4D36-934D-D3ADE27C51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145-4D36-934D-D3ADE27C51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0-3145-4D36-934D-D3ADE27C51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2-3145-4D36-934D-D3ADE27C51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'Pivot-Recs approved'!$A$5:$A$9</c:f>
              <c:strCache>
                <c:ptCount val="4"/>
                <c:pt idx="0">
                  <c:v>Implementer's guide</c:v>
                </c:pt>
                <c:pt idx="1">
                  <c:v>Recommendation</c:v>
                </c:pt>
                <c:pt idx="2">
                  <c:v>Supplement</c:v>
                </c:pt>
                <c:pt idx="3">
                  <c:v>Technical paper</c:v>
                </c:pt>
              </c:strCache>
            </c:strRef>
          </c:cat>
          <c:val>
            <c:numRef>
              <c:f>'Pivot-Recs approved'!$E$5:$E$9</c:f>
              <c:numCache>
                <c:formatCode>General</c:formatCode>
                <c:ptCount val="4"/>
                <c:pt idx="1">
                  <c:v>145</c:v>
                </c:pt>
                <c:pt idx="2">
                  <c:v>1</c:v>
                </c:pt>
                <c:pt idx="3">
                  <c:v>22</c:v>
                </c:pt>
              </c:numCache>
            </c:numRef>
          </c:val>
          <c:extLst>
            <c:ext xmlns:c16="http://schemas.microsoft.com/office/drawing/2014/chart" uri="{C3380CC4-5D6E-409C-BE32-E72D297353CC}">
              <c16:uniqueId val="{00000023-3145-4D36-934D-D3ADE27C51D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B598D-4880-4BAA-BABD-FEB096FD9FAD}" type="doc">
      <dgm:prSet loTypeId="urn:microsoft.com/office/officeart/2011/layout/HexagonRadial" loCatId="officeonline" qsTypeId="urn:microsoft.com/office/officeart/2005/8/quickstyle/3d2" qsCatId="3D" csTypeId="urn:microsoft.com/office/officeart/2005/8/colors/colorful1" csCatId="colorful" phldr="1"/>
      <dgm:spPr/>
      <dgm:t>
        <a:bodyPr/>
        <a:lstStyle/>
        <a:p>
          <a:endParaRPr lang="en-US"/>
        </a:p>
      </dgm:t>
    </dgm:pt>
    <dgm:pt modelId="{51D3B434-BEE3-4508-BC19-A11BBDD7373B}">
      <dgm:prSet phldrT="[Text]" custT="1"/>
      <dgm:spPr/>
      <dgm:t>
        <a:bodyPr/>
        <a:lstStyle/>
        <a:p>
          <a:r>
            <a:rPr lang="en-US" sz="2000" b="1" dirty="0"/>
            <a:t>Digital services </a:t>
          </a:r>
          <a:r>
            <a:rPr lang="en-US" sz="2000" b="0" dirty="0"/>
            <a:t>and</a:t>
          </a:r>
          <a:r>
            <a:rPr lang="en-US" sz="2000" b="1" dirty="0"/>
            <a:t> </a:t>
          </a:r>
          <a:br>
            <a:rPr lang="en-US" sz="2000" b="1" dirty="0"/>
          </a:br>
          <a:r>
            <a:rPr lang="en-US" sz="2000" b="1" dirty="0"/>
            <a:t>video-centric services</a:t>
          </a:r>
        </a:p>
      </dgm:t>
    </dgm:pt>
    <dgm:pt modelId="{FAB3D9F6-7747-482B-99C4-663FC59D8FC1}" type="parTrans" cxnId="{C4AB06D3-CD65-4E91-BA7D-F89B83A5137E}">
      <dgm:prSet/>
      <dgm:spPr/>
      <dgm:t>
        <a:bodyPr/>
        <a:lstStyle/>
        <a:p>
          <a:endParaRPr lang="en-US" sz="2000"/>
        </a:p>
      </dgm:t>
    </dgm:pt>
    <dgm:pt modelId="{1B4DCC6A-7484-49D0-89C3-8AA9CF2EF386}" type="sibTrans" cxnId="{C4AB06D3-CD65-4E91-BA7D-F89B83A5137E}">
      <dgm:prSet/>
      <dgm:spPr/>
      <dgm:t>
        <a:bodyPr/>
        <a:lstStyle/>
        <a:p>
          <a:endParaRPr lang="en-US" sz="2000"/>
        </a:p>
      </dgm:t>
    </dgm:pt>
    <dgm:pt modelId="{D078982E-BA59-4B8E-A104-04CBFD830113}">
      <dgm:prSet phldrT="[Text]" custT="1"/>
      <dgm:spPr/>
      <dgm:t>
        <a:bodyPr/>
        <a:lstStyle/>
        <a:p>
          <a:pPr rtl="0"/>
          <a:r>
            <a:rPr lang="en-US" sz="2000" b="1" dirty="0"/>
            <a:t>Media compression</a:t>
          </a:r>
        </a:p>
      </dgm:t>
    </dgm:pt>
    <dgm:pt modelId="{DB887AA3-B8C3-4DD7-A86B-E483D87DBBB8}" type="parTrans" cxnId="{A17ABDCF-EBD1-426C-B96B-DBED14B0DD0A}">
      <dgm:prSet/>
      <dgm:spPr/>
      <dgm:t>
        <a:bodyPr/>
        <a:lstStyle/>
        <a:p>
          <a:endParaRPr lang="en-US" sz="2000"/>
        </a:p>
      </dgm:t>
    </dgm:pt>
    <dgm:pt modelId="{E543CBF1-688B-47CA-B248-F1D3121A2484}" type="sibTrans" cxnId="{A17ABDCF-EBD1-426C-B96B-DBED14B0DD0A}">
      <dgm:prSet/>
      <dgm:spPr/>
      <dgm:t>
        <a:bodyPr/>
        <a:lstStyle/>
        <a:p>
          <a:endParaRPr lang="en-US" sz="2000"/>
        </a:p>
      </dgm:t>
    </dgm:pt>
    <dgm:pt modelId="{2B1857B7-27A3-400F-A8A8-2A9659A7C5DC}">
      <dgm:prSet phldrT="[Text]" custT="1"/>
      <dgm:spPr>
        <a:gradFill rotWithShape="0">
          <a:gsLst>
            <a:gs pos="100000">
              <a:srgbClr val="0070C0"/>
            </a:gs>
            <a:gs pos="10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r>
            <a:rPr lang="en-US" sz="2000" b="1" dirty="0"/>
            <a:t>Digital Health,</a:t>
          </a:r>
          <a:br>
            <a:rPr lang="en-US" sz="2000" b="1" dirty="0"/>
          </a:br>
          <a:r>
            <a:rPr lang="en-US" sz="2000" b="1" dirty="0"/>
            <a:t>Digital Culture, </a:t>
          </a:r>
          <a:br>
            <a:rPr lang="en-US" sz="2000" b="1" dirty="0"/>
          </a:br>
          <a:r>
            <a:rPr lang="en-US" sz="2000" b="1" dirty="0"/>
            <a:t>DLT, ITS, </a:t>
          </a:r>
          <a:br>
            <a:rPr lang="en-US" sz="2000" b="1" dirty="0"/>
          </a:br>
          <a:r>
            <a:rPr lang="en-US" sz="2000" b="1" dirty="0"/>
            <a:t>Future multimedia mechanisms</a:t>
          </a:r>
        </a:p>
      </dgm:t>
    </dgm:pt>
    <dgm:pt modelId="{F2E1FDDB-90ED-4FE1-8127-D87AD31F099E}" type="parTrans" cxnId="{0FB72A3B-0486-4EA9-B0FE-9805E32BE973}">
      <dgm:prSet/>
      <dgm:spPr/>
      <dgm:t>
        <a:bodyPr/>
        <a:lstStyle/>
        <a:p>
          <a:endParaRPr lang="en-US" sz="2000"/>
        </a:p>
      </dgm:t>
    </dgm:pt>
    <dgm:pt modelId="{C5D6CB7C-D81E-4F36-A8BF-E5F1DD547CD1}" type="sibTrans" cxnId="{0FB72A3B-0486-4EA9-B0FE-9805E32BE973}">
      <dgm:prSet/>
      <dgm:spPr/>
      <dgm:t>
        <a:bodyPr/>
        <a:lstStyle/>
        <a:p>
          <a:endParaRPr lang="en-US" sz="2000"/>
        </a:p>
      </dgm:t>
    </dgm:pt>
    <dgm:pt modelId="{2011A911-33CC-4EB2-97FE-F93387E9A3C4}">
      <dgm:prSet phldrT="[Text]" custT="1"/>
      <dgm:spPr>
        <a:gradFill rotWithShape="0">
          <a:gsLst>
            <a:gs pos="100000">
              <a:srgbClr val="7030A0"/>
            </a:gs>
            <a:gs pos="10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n-US" sz="2000" b="1" dirty="0"/>
            <a:t>VR, immersive systems and artificial Intelligence</a:t>
          </a:r>
        </a:p>
      </dgm:t>
    </dgm:pt>
    <dgm:pt modelId="{74087DA4-817C-45FA-A0C1-C720C5D7D55E}" type="parTrans" cxnId="{BD76B074-E6D4-4BFC-A82A-5E3698FA1BC8}">
      <dgm:prSet/>
      <dgm:spPr/>
      <dgm:t>
        <a:bodyPr/>
        <a:lstStyle/>
        <a:p>
          <a:endParaRPr lang="en-US" sz="2000"/>
        </a:p>
      </dgm:t>
    </dgm:pt>
    <dgm:pt modelId="{3074CFBD-8E96-483D-8A99-17D7BEEBBA90}" type="sibTrans" cxnId="{BD76B074-E6D4-4BFC-A82A-5E3698FA1BC8}">
      <dgm:prSet/>
      <dgm:spPr/>
      <dgm:t>
        <a:bodyPr/>
        <a:lstStyle/>
        <a:p>
          <a:endParaRPr lang="en-US" sz="2000"/>
        </a:p>
      </dgm:t>
    </dgm:pt>
    <dgm:pt modelId="{E00E5212-5AC7-456E-A744-956D486937E8}">
      <dgm:prSet phldrT="[Text]" custT="1"/>
      <dgm:spPr/>
      <dgm:t>
        <a:bodyPr/>
        <a:lstStyle/>
        <a:p>
          <a:r>
            <a:rPr lang="en-US" sz="2000" b="1" dirty="0"/>
            <a:t>Accessibility</a:t>
          </a:r>
          <a:endParaRPr lang="en-US" sz="2000" b="0" dirty="0"/>
        </a:p>
      </dgm:t>
    </dgm:pt>
    <dgm:pt modelId="{E94A151A-0516-425B-A061-CE912D5CD1E3}" type="parTrans" cxnId="{351B3D39-C2F0-4649-9EED-A809E95F0686}">
      <dgm:prSet/>
      <dgm:spPr/>
      <dgm:t>
        <a:bodyPr/>
        <a:lstStyle/>
        <a:p>
          <a:endParaRPr lang="en-US" sz="2000"/>
        </a:p>
      </dgm:t>
    </dgm:pt>
    <dgm:pt modelId="{1B9FF90A-C222-485B-B92F-5041DA184A8B}" type="sibTrans" cxnId="{351B3D39-C2F0-4649-9EED-A809E95F0686}">
      <dgm:prSet/>
      <dgm:spPr/>
      <dgm:t>
        <a:bodyPr/>
        <a:lstStyle/>
        <a:p>
          <a:endParaRPr lang="en-US" sz="2000"/>
        </a:p>
      </dgm:t>
    </dgm:pt>
    <dgm:pt modelId="{54D80418-7043-4F32-A885-86AFC98AC6A6}">
      <dgm:prSet phldrT="[Text]" custT="1"/>
      <dgm:spPr/>
      <dgm:t>
        <a:bodyPr/>
        <a:lstStyle/>
        <a:p>
          <a:r>
            <a:rPr lang="en-US" sz="2000" b="1" dirty="0"/>
            <a:t>Human dimension in communications</a:t>
          </a:r>
        </a:p>
      </dgm:t>
    </dgm:pt>
    <dgm:pt modelId="{4A090F6F-95E2-44C5-AA57-0B142508E6B3}" type="parTrans" cxnId="{73ADCCE6-47EA-445A-A8CC-01062EAFCD89}">
      <dgm:prSet/>
      <dgm:spPr/>
      <dgm:t>
        <a:bodyPr/>
        <a:lstStyle/>
        <a:p>
          <a:endParaRPr lang="en-US" sz="2000"/>
        </a:p>
      </dgm:t>
    </dgm:pt>
    <dgm:pt modelId="{56114A97-3B24-442D-9D55-AFC96AE1C16C}" type="sibTrans" cxnId="{73ADCCE6-47EA-445A-A8CC-01062EAFCD89}">
      <dgm:prSet/>
      <dgm:spPr/>
      <dgm:t>
        <a:bodyPr/>
        <a:lstStyle/>
        <a:p>
          <a:endParaRPr lang="en-US" sz="2000"/>
        </a:p>
      </dgm:t>
    </dgm:pt>
    <dgm:pt modelId="{4DA0E938-5A19-4240-9C6B-1B69FE5DA9C4}">
      <dgm:prSet phldrT="[Text]" custT="1"/>
      <dgm:spPr/>
      <dgm:t>
        <a:bodyPr/>
        <a:lstStyle/>
        <a:p>
          <a:r>
            <a:rPr lang="en-US" sz="2000" b="1" dirty="0"/>
            <a:t>Systems: </a:t>
          </a:r>
          <a:br>
            <a:rPr lang="en-US" sz="2000" b="1" dirty="0"/>
          </a:br>
          <a:r>
            <a:rPr lang="en-US" sz="2000" b="1" dirty="0"/>
            <a:t>IPTV, Cable, Broadcasting</a:t>
          </a:r>
        </a:p>
        <a:p>
          <a:r>
            <a:rPr lang="en-US" sz="2000" b="1" dirty="0"/>
            <a:t>Streaming, interactivity, immersive</a:t>
          </a:r>
        </a:p>
      </dgm:t>
    </dgm:pt>
    <dgm:pt modelId="{6C5A7CD9-E272-4ECA-B605-BEE62525C10B}" type="parTrans" cxnId="{2D46A872-78BD-4B42-99AA-DC00E88F11D0}">
      <dgm:prSet/>
      <dgm:spPr/>
      <dgm:t>
        <a:bodyPr/>
        <a:lstStyle/>
        <a:p>
          <a:endParaRPr lang="en-US" sz="2000"/>
        </a:p>
      </dgm:t>
    </dgm:pt>
    <dgm:pt modelId="{F05B1329-FEEA-49AF-9597-751ADF0B58C6}" type="sibTrans" cxnId="{2D46A872-78BD-4B42-99AA-DC00E88F11D0}">
      <dgm:prSet/>
      <dgm:spPr/>
      <dgm:t>
        <a:bodyPr/>
        <a:lstStyle/>
        <a:p>
          <a:endParaRPr lang="en-US" sz="2000"/>
        </a:p>
      </dgm:t>
    </dgm:pt>
    <dgm:pt modelId="{14F3FD71-3A35-459F-A906-219A4F21E90F}" type="pres">
      <dgm:prSet presAssocID="{676B598D-4880-4BAA-BABD-FEB096FD9FAD}" presName="Name0" presStyleCnt="0">
        <dgm:presLayoutVars>
          <dgm:chMax val="1"/>
          <dgm:chPref val="1"/>
          <dgm:dir/>
          <dgm:animOne val="branch"/>
          <dgm:animLvl val="lvl"/>
        </dgm:presLayoutVars>
      </dgm:prSet>
      <dgm:spPr/>
    </dgm:pt>
    <dgm:pt modelId="{5833CFCB-4B03-44A3-929F-B66511EFBAEC}" type="pres">
      <dgm:prSet presAssocID="{51D3B434-BEE3-4508-BC19-A11BBDD7373B}" presName="Parent" presStyleLbl="node0" presStyleIdx="0" presStyleCnt="1">
        <dgm:presLayoutVars>
          <dgm:chMax val="6"/>
          <dgm:chPref val="6"/>
        </dgm:presLayoutVars>
      </dgm:prSet>
      <dgm:spPr/>
    </dgm:pt>
    <dgm:pt modelId="{2263FC17-53AA-4DB9-ADC9-F9B5F261E0AC}" type="pres">
      <dgm:prSet presAssocID="{D078982E-BA59-4B8E-A104-04CBFD830113}" presName="Accent1" presStyleCnt="0"/>
      <dgm:spPr/>
    </dgm:pt>
    <dgm:pt modelId="{0B46076B-7938-46F7-B3E2-344E9C82AD73}" type="pres">
      <dgm:prSet presAssocID="{D078982E-BA59-4B8E-A104-04CBFD830113}" presName="Accent" presStyleLbl="bgShp" presStyleIdx="0" presStyleCnt="6"/>
      <dgm:spPr/>
    </dgm:pt>
    <dgm:pt modelId="{7C28A3D3-17C5-4DD1-A6E1-C4883585739D}" type="pres">
      <dgm:prSet presAssocID="{D078982E-BA59-4B8E-A104-04CBFD830113}" presName="Child1" presStyleLbl="node1" presStyleIdx="0" presStyleCnt="6" custScaleX="114241" custScaleY="79346" custLinFactNeighborX="510" custLinFactNeighborY="9782">
        <dgm:presLayoutVars>
          <dgm:chMax val="0"/>
          <dgm:chPref val="0"/>
          <dgm:bulletEnabled val="1"/>
        </dgm:presLayoutVars>
      </dgm:prSet>
      <dgm:spPr/>
    </dgm:pt>
    <dgm:pt modelId="{8121446A-484C-4CFC-8FF3-833F856FA684}" type="pres">
      <dgm:prSet presAssocID="{2B1857B7-27A3-400F-A8A8-2A9659A7C5DC}" presName="Accent2" presStyleCnt="0"/>
      <dgm:spPr/>
    </dgm:pt>
    <dgm:pt modelId="{28368227-88CB-446A-A654-67EBCCD69E6A}" type="pres">
      <dgm:prSet presAssocID="{2B1857B7-27A3-400F-A8A8-2A9659A7C5DC}" presName="Accent" presStyleLbl="bgShp" presStyleIdx="1" presStyleCnt="6"/>
      <dgm:spPr>
        <a:blipFill rotWithShape="0">
          <a:blip xmlns:r="http://schemas.openxmlformats.org/officeDocument/2006/relationships" r:embed="rId1"/>
          <a:stretch>
            <a:fillRect/>
          </a:stretch>
        </a:blipFill>
      </dgm:spPr>
    </dgm:pt>
    <dgm:pt modelId="{25A375B6-FA2E-4D30-9CC3-6223601CDE1B}" type="pres">
      <dgm:prSet presAssocID="{2B1857B7-27A3-400F-A8A8-2A9659A7C5DC}" presName="Child2" presStyleLbl="node1" presStyleIdx="1" presStyleCnt="6" custScaleX="134512" custScaleY="117603" custLinFactNeighborX="21432" custLinFactNeighborY="-256">
        <dgm:presLayoutVars>
          <dgm:chMax val="0"/>
          <dgm:chPref val="0"/>
          <dgm:bulletEnabled val="1"/>
        </dgm:presLayoutVars>
      </dgm:prSet>
      <dgm:spPr/>
    </dgm:pt>
    <dgm:pt modelId="{8F5B04FA-D3D8-48ED-9BE9-E3E846900758}" type="pres">
      <dgm:prSet presAssocID="{2011A911-33CC-4EB2-97FE-F93387E9A3C4}" presName="Accent3" presStyleCnt="0"/>
      <dgm:spPr/>
    </dgm:pt>
    <dgm:pt modelId="{18C1EB7F-A7A3-4D0E-8853-127C99C14D6B}" type="pres">
      <dgm:prSet presAssocID="{2011A911-33CC-4EB2-97FE-F93387E9A3C4}" presName="Accent" presStyleLbl="bgShp" presStyleIdx="2" presStyleCnt="6"/>
      <dgm:spPr/>
    </dgm:pt>
    <dgm:pt modelId="{7A95A2ED-A588-4536-BF6A-E3AAADD065C9}" type="pres">
      <dgm:prSet presAssocID="{2011A911-33CC-4EB2-97FE-F93387E9A3C4}" presName="Child3" presStyleLbl="node1" presStyleIdx="2" presStyleCnt="6" custScaleX="120710" custLinFactNeighborX="12307">
        <dgm:presLayoutVars>
          <dgm:chMax val="0"/>
          <dgm:chPref val="0"/>
          <dgm:bulletEnabled val="1"/>
        </dgm:presLayoutVars>
      </dgm:prSet>
      <dgm:spPr/>
    </dgm:pt>
    <dgm:pt modelId="{04C7125E-DD17-452D-BD14-05D7C7705423}" type="pres">
      <dgm:prSet presAssocID="{E00E5212-5AC7-456E-A744-956D486937E8}" presName="Accent4" presStyleCnt="0"/>
      <dgm:spPr/>
    </dgm:pt>
    <dgm:pt modelId="{4FDEAFA1-1602-41EF-9F01-0DFE930B09CB}" type="pres">
      <dgm:prSet presAssocID="{E00E5212-5AC7-456E-A744-956D486937E8}" presName="Accent" presStyleLbl="bgShp" presStyleIdx="3" presStyleCnt="6" custLinFactNeighborY="-1843"/>
      <dgm:spPr/>
    </dgm:pt>
    <dgm:pt modelId="{21609651-03F3-46AE-9A8C-D1ABF331EEA2}" type="pres">
      <dgm:prSet presAssocID="{E00E5212-5AC7-456E-A744-956D486937E8}" presName="Child4" presStyleLbl="node1" presStyleIdx="3" presStyleCnt="6" custScaleX="113378">
        <dgm:presLayoutVars>
          <dgm:chMax val="0"/>
          <dgm:chPref val="0"/>
          <dgm:bulletEnabled val="1"/>
        </dgm:presLayoutVars>
      </dgm:prSet>
      <dgm:spPr/>
    </dgm:pt>
    <dgm:pt modelId="{B63920EB-FCF8-4148-8A89-396E109358E8}" type="pres">
      <dgm:prSet presAssocID="{54D80418-7043-4F32-A885-86AFC98AC6A6}" presName="Accent5" presStyleCnt="0"/>
      <dgm:spPr/>
    </dgm:pt>
    <dgm:pt modelId="{C8F6AF14-E1C8-4724-B4CC-C4702D089DB5}" type="pres">
      <dgm:prSet presAssocID="{54D80418-7043-4F32-A885-86AFC98AC6A6}" presName="Accent" presStyleLbl="bgShp" presStyleIdx="4" presStyleCnt="6"/>
      <dgm:spPr/>
    </dgm:pt>
    <dgm:pt modelId="{731348DC-2E1F-4C62-AC04-5D2DB5A1868D}" type="pres">
      <dgm:prSet presAssocID="{54D80418-7043-4F32-A885-86AFC98AC6A6}" presName="Child5" presStyleLbl="node1" presStyleIdx="4" presStyleCnt="6" custScaleX="143308" custLinFactNeighborX="-24929" custLinFactNeighborY="6462">
        <dgm:presLayoutVars>
          <dgm:chMax val="0"/>
          <dgm:chPref val="0"/>
          <dgm:bulletEnabled val="1"/>
        </dgm:presLayoutVars>
      </dgm:prSet>
      <dgm:spPr/>
    </dgm:pt>
    <dgm:pt modelId="{E7089DBC-8E2D-40FE-A7A0-0A0E6195B82E}" type="pres">
      <dgm:prSet presAssocID="{4DA0E938-5A19-4240-9C6B-1B69FE5DA9C4}" presName="Accent6" presStyleCnt="0"/>
      <dgm:spPr/>
    </dgm:pt>
    <dgm:pt modelId="{15667E2C-39BB-4636-9573-C9ADE67D3F02}" type="pres">
      <dgm:prSet presAssocID="{4DA0E938-5A19-4240-9C6B-1B69FE5DA9C4}" presName="Accent" presStyleLbl="bgShp" presStyleIdx="5" presStyleCnt="6"/>
      <dgm:spPr/>
    </dgm:pt>
    <dgm:pt modelId="{465290AF-72D0-4567-8F86-800E2C44198E}" type="pres">
      <dgm:prSet presAssocID="{4DA0E938-5A19-4240-9C6B-1B69FE5DA9C4}" presName="Child6" presStyleLbl="node1" presStyleIdx="5" presStyleCnt="6" custScaleX="120421" custScaleY="117878" custLinFactNeighborX="-19152" custLinFactNeighborY="2621">
        <dgm:presLayoutVars>
          <dgm:chMax val="0"/>
          <dgm:chPref val="0"/>
          <dgm:bulletEnabled val="1"/>
        </dgm:presLayoutVars>
      </dgm:prSet>
      <dgm:spPr/>
    </dgm:pt>
  </dgm:ptLst>
  <dgm:cxnLst>
    <dgm:cxn modelId="{5906E505-33F5-4D89-A61D-D81706AFF1FE}" type="presOf" srcId="{4DA0E938-5A19-4240-9C6B-1B69FE5DA9C4}" destId="{465290AF-72D0-4567-8F86-800E2C44198E}" srcOrd="0" destOrd="0" presId="urn:microsoft.com/office/officeart/2011/layout/HexagonRadial"/>
    <dgm:cxn modelId="{D3D5A111-171E-440B-AA32-880D4AE39B08}" type="presOf" srcId="{E00E5212-5AC7-456E-A744-956D486937E8}" destId="{21609651-03F3-46AE-9A8C-D1ABF331EEA2}" srcOrd="0" destOrd="0" presId="urn:microsoft.com/office/officeart/2011/layout/HexagonRadial"/>
    <dgm:cxn modelId="{37888326-0CFB-4E20-8E98-104662BDBAF3}" type="presOf" srcId="{54D80418-7043-4F32-A885-86AFC98AC6A6}" destId="{731348DC-2E1F-4C62-AC04-5D2DB5A1868D}" srcOrd="0" destOrd="0" presId="urn:microsoft.com/office/officeart/2011/layout/HexagonRadial"/>
    <dgm:cxn modelId="{351B3D39-C2F0-4649-9EED-A809E95F0686}" srcId="{51D3B434-BEE3-4508-BC19-A11BBDD7373B}" destId="{E00E5212-5AC7-456E-A744-956D486937E8}" srcOrd="3" destOrd="0" parTransId="{E94A151A-0516-425B-A061-CE912D5CD1E3}" sibTransId="{1B9FF90A-C222-485B-B92F-5041DA184A8B}"/>
    <dgm:cxn modelId="{0FB72A3B-0486-4EA9-B0FE-9805E32BE973}" srcId="{51D3B434-BEE3-4508-BC19-A11BBDD7373B}" destId="{2B1857B7-27A3-400F-A8A8-2A9659A7C5DC}" srcOrd="1" destOrd="0" parTransId="{F2E1FDDB-90ED-4FE1-8127-D87AD31F099E}" sibTransId="{C5D6CB7C-D81E-4F36-A8BF-E5F1DD547CD1}"/>
    <dgm:cxn modelId="{B738294C-26B9-46C8-A4A1-D5B3A58DB756}" type="presOf" srcId="{51D3B434-BEE3-4508-BC19-A11BBDD7373B}" destId="{5833CFCB-4B03-44A3-929F-B66511EFBAEC}" srcOrd="0" destOrd="0" presId="urn:microsoft.com/office/officeart/2011/layout/HexagonRadial"/>
    <dgm:cxn modelId="{2D46A872-78BD-4B42-99AA-DC00E88F11D0}" srcId="{51D3B434-BEE3-4508-BC19-A11BBDD7373B}" destId="{4DA0E938-5A19-4240-9C6B-1B69FE5DA9C4}" srcOrd="5" destOrd="0" parTransId="{6C5A7CD9-E272-4ECA-B605-BEE62525C10B}" sibTransId="{F05B1329-FEEA-49AF-9597-751ADF0B58C6}"/>
    <dgm:cxn modelId="{BD76B074-E6D4-4BFC-A82A-5E3698FA1BC8}" srcId="{51D3B434-BEE3-4508-BC19-A11BBDD7373B}" destId="{2011A911-33CC-4EB2-97FE-F93387E9A3C4}" srcOrd="2" destOrd="0" parTransId="{74087DA4-817C-45FA-A0C1-C720C5D7D55E}" sibTransId="{3074CFBD-8E96-483D-8A99-17D7BEEBBA90}"/>
    <dgm:cxn modelId="{CBA06396-0BBE-42DB-ACF9-7EED7A441CBE}" type="presOf" srcId="{D078982E-BA59-4B8E-A104-04CBFD830113}" destId="{7C28A3D3-17C5-4DD1-A6E1-C4883585739D}" srcOrd="0" destOrd="0" presId="urn:microsoft.com/office/officeart/2011/layout/HexagonRadial"/>
    <dgm:cxn modelId="{D6361ABB-ABFE-4362-A941-01C77DE9533A}" type="presOf" srcId="{676B598D-4880-4BAA-BABD-FEB096FD9FAD}" destId="{14F3FD71-3A35-459F-A906-219A4F21E90F}" srcOrd="0" destOrd="0" presId="urn:microsoft.com/office/officeart/2011/layout/HexagonRadial"/>
    <dgm:cxn modelId="{B80B8EBC-C5BE-4D66-BD14-8AB08C381555}" type="presOf" srcId="{2011A911-33CC-4EB2-97FE-F93387E9A3C4}" destId="{7A95A2ED-A588-4536-BF6A-E3AAADD065C9}" srcOrd="0" destOrd="0" presId="urn:microsoft.com/office/officeart/2011/layout/HexagonRadial"/>
    <dgm:cxn modelId="{A17ABDCF-EBD1-426C-B96B-DBED14B0DD0A}" srcId="{51D3B434-BEE3-4508-BC19-A11BBDD7373B}" destId="{D078982E-BA59-4B8E-A104-04CBFD830113}" srcOrd="0" destOrd="0" parTransId="{DB887AA3-B8C3-4DD7-A86B-E483D87DBBB8}" sibTransId="{E543CBF1-688B-47CA-B248-F1D3121A2484}"/>
    <dgm:cxn modelId="{C4AB06D3-CD65-4E91-BA7D-F89B83A5137E}" srcId="{676B598D-4880-4BAA-BABD-FEB096FD9FAD}" destId="{51D3B434-BEE3-4508-BC19-A11BBDD7373B}" srcOrd="0" destOrd="0" parTransId="{FAB3D9F6-7747-482B-99C4-663FC59D8FC1}" sibTransId="{1B4DCC6A-7484-49D0-89C3-8AA9CF2EF386}"/>
    <dgm:cxn modelId="{E931F5E1-6014-4745-9F3B-2082D4405FB4}" type="presOf" srcId="{2B1857B7-27A3-400F-A8A8-2A9659A7C5DC}" destId="{25A375B6-FA2E-4D30-9CC3-6223601CDE1B}" srcOrd="0" destOrd="0" presId="urn:microsoft.com/office/officeart/2011/layout/HexagonRadial"/>
    <dgm:cxn modelId="{73ADCCE6-47EA-445A-A8CC-01062EAFCD89}" srcId="{51D3B434-BEE3-4508-BC19-A11BBDD7373B}" destId="{54D80418-7043-4F32-A885-86AFC98AC6A6}" srcOrd="4" destOrd="0" parTransId="{4A090F6F-95E2-44C5-AA57-0B142508E6B3}" sibTransId="{56114A97-3B24-442D-9D55-AFC96AE1C16C}"/>
    <dgm:cxn modelId="{0FA843A5-9957-4D35-870C-95097A8069A0}" type="presParOf" srcId="{14F3FD71-3A35-459F-A906-219A4F21E90F}" destId="{5833CFCB-4B03-44A3-929F-B66511EFBAEC}" srcOrd="0" destOrd="0" presId="urn:microsoft.com/office/officeart/2011/layout/HexagonRadial"/>
    <dgm:cxn modelId="{3D6E58D1-0E84-48C4-B5DE-586EF64D3404}" type="presParOf" srcId="{14F3FD71-3A35-459F-A906-219A4F21E90F}" destId="{2263FC17-53AA-4DB9-ADC9-F9B5F261E0AC}" srcOrd="1" destOrd="0" presId="urn:microsoft.com/office/officeart/2011/layout/HexagonRadial"/>
    <dgm:cxn modelId="{D1FEB502-7405-4E60-AD6B-C607D828A763}" type="presParOf" srcId="{2263FC17-53AA-4DB9-ADC9-F9B5F261E0AC}" destId="{0B46076B-7938-46F7-B3E2-344E9C82AD73}" srcOrd="0" destOrd="0" presId="urn:microsoft.com/office/officeart/2011/layout/HexagonRadial"/>
    <dgm:cxn modelId="{C4914422-20C8-495C-B944-A51CB81670B2}" type="presParOf" srcId="{14F3FD71-3A35-459F-A906-219A4F21E90F}" destId="{7C28A3D3-17C5-4DD1-A6E1-C4883585739D}" srcOrd="2" destOrd="0" presId="urn:microsoft.com/office/officeart/2011/layout/HexagonRadial"/>
    <dgm:cxn modelId="{1A854990-07FF-4DE2-B5E7-952A891852A3}" type="presParOf" srcId="{14F3FD71-3A35-459F-A906-219A4F21E90F}" destId="{8121446A-484C-4CFC-8FF3-833F856FA684}" srcOrd="3" destOrd="0" presId="urn:microsoft.com/office/officeart/2011/layout/HexagonRadial"/>
    <dgm:cxn modelId="{3C2910AE-FBDC-46D9-99F0-50D5C5A5CA92}" type="presParOf" srcId="{8121446A-484C-4CFC-8FF3-833F856FA684}" destId="{28368227-88CB-446A-A654-67EBCCD69E6A}" srcOrd="0" destOrd="0" presId="urn:microsoft.com/office/officeart/2011/layout/HexagonRadial"/>
    <dgm:cxn modelId="{0237652C-1680-4D31-9D38-A0DFFB6BE612}" type="presParOf" srcId="{14F3FD71-3A35-459F-A906-219A4F21E90F}" destId="{25A375B6-FA2E-4D30-9CC3-6223601CDE1B}" srcOrd="4" destOrd="0" presId="urn:microsoft.com/office/officeart/2011/layout/HexagonRadial"/>
    <dgm:cxn modelId="{AF56F68C-2A8C-4DCA-AFFC-14EB635055B1}" type="presParOf" srcId="{14F3FD71-3A35-459F-A906-219A4F21E90F}" destId="{8F5B04FA-D3D8-48ED-9BE9-E3E846900758}" srcOrd="5" destOrd="0" presId="urn:microsoft.com/office/officeart/2011/layout/HexagonRadial"/>
    <dgm:cxn modelId="{B9525229-D41B-4500-8FE8-7BAC41964EF5}" type="presParOf" srcId="{8F5B04FA-D3D8-48ED-9BE9-E3E846900758}" destId="{18C1EB7F-A7A3-4D0E-8853-127C99C14D6B}" srcOrd="0" destOrd="0" presId="urn:microsoft.com/office/officeart/2011/layout/HexagonRadial"/>
    <dgm:cxn modelId="{9AF72972-AB26-4793-9809-E2312068A775}" type="presParOf" srcId="{14F3FD71-3A35-459F-A906-219A4F21E90F}" destId="{7A95A2ED-A588-4536-BF6A-E3AAADD065C9}" srcOrd="6" destOrd="0" presId="urn:microsoft.com/office/officeart/2011/layout/HexagonRadial"/>
    <dgm:cxn modelId="{259FCDA6-42FA-4C63-824C-800A02333392}" type="presParOf" srcId="{14F3FD71-3A35-459F-A906-219A4F21E90F}" destId="{04C7125E-DD17-452D-BD14-05D7C7705423}" srcOrd="7" destOrd="0" presId="urn:microsoft.com/office/officeart/2011/layout/HexagonRadial"/>
    <dgm:cxn modelId="{DC058C61-D7F0-4F37-9AC5-11DCC849F9C2}" type="presParOf" srcId="{04C7125E-DD17-452D-BD14-05D7C7705423}" destId="{4FDEAFA1-1602-41EF-9F01-0DFE930B09CB}" srcOrd="0" destOrd="0" presId="urn:microsoft.com/office/officeart/2011/layout/HexagonRadial"/>
    <dgm:cxn modelId="{DCD99B63-1C7E-4704-A6DC-FE061E70D794}" type="presParOf" srcId="{14F3FD71-3A35-459F-A906-219A4F21E90F}" destId="{21609651-03F3-46AE-9A8C-D1ABF331EEA2}" srcOrd="8" destOrd="0" presId="urn:microsoft.com/office/officeart/2011/layout/HexagonRadial"/>
    <dgm:cxn modelId="{3B1972CF-AA8B-4652-8E4D-B61776BCB994}" type="presParOf" srcId="{14F3FD71-3A35-459F-A906-219A4F21E90F}" destId="{B63920EB-FCF8-4148-8A89-396E109358E8}" srcOrd="9" destOrd="0" presId="urn:microsoft.com/office/officeart/2011/layout/HexagonRadial"/>
    <dgm:cxn modelId="{098C71A9-E823-4D5E-974C-185500288016}" type="presParOf" srcId="{B63920EB-FCF8-4148-8A89-396E109358E8}" destId="{C8F6AF14-E1C8-4724-B4CC-C4702D089DB5}" srcOrd="0" destOrd="0" presId="urn:microsoft.com/office/officeart/2011/layout/HexagonRadial"/>
    <dgm:cxn modelId="{00A6CC1F-4E93-4169-9066-0928C5248858}" type="presParOf" srcId="{14F3FD71-3A35-459F-A906-219A4F21E90F}" destId="{731348DC-2E1F-4C62-AC04-5D2DB5A1868D}" srcOrd="10" destOrd="0" presId="urn:microsoft.com/office/officeart/2011/layout/HexagonRadial"/>
    <dgm:cxn modelId="{116B132B-5CFB-45D3-9E47-3E8923C6D001}" type="presParOf" srcId="{14F3FD71-3A35-459F-A906-219A4F21E90F}" destId="{E7089DBC-8E2D-40FE-A7A0-0A0E6195B82E}" srcOrd="11" destOrd="0" presId="urn:microsoft.com/office/officeart/2011/layout/HexagonRadial"/>
    <dgm:cxn modelId="{202BF7C7-46D8-4179-9623-92166203CDD4}" type="presParOf" srcId="{E7089DBC-8E2D-40FE-A7A0-0A0E6195B82E}" destId="{15667E2C-39BB-4636-9573-C9ADE67D3F02}" srcOrd="0" destOrd="0" presId="urn:microsoft.com/office/officeart/2011/layout/HexagonRadial"/>
    <dgm:cxn modelId="{8395009E-D575-4762-8BF1-846F327AA226}" type="presParOf" srcId="{14F3FD71-3A35-459F-A906-219A4F21E90F}" destId="{465290AF-72D0-4567-8F86-800E2C44198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6B598D-4880-4BAA-BABD-FEB096FD9FAD}" type="doc">
      <dgm:prSet loTypeId="urn:microsoft.com/office/officeart/2011/layout/HexagonRadial" loCatId="officeonline" qsTypeId="urn:microsoft.com/office/officeart/2005/8/quickstyle/3d2" qsCatId="3D" csTypeId="urn:microsoft.com/office/officeart/2005/8/colors/colorful1" csCatId="colorful" phldr="1"/>
      <dgm:spPr/>
      <dgm:t>
        <a:bodyPr/>
        <a:lstStyle/>
        <a:p>
          <a:endParaRPr lang="en-US"/>
        </a:p>
      </dgm:t>
    </dgm:pt>
    <dgm:pt modelId="{51D3B434-BEE3-4508-BC19-A11BBDD7373B}">
      <dgm:prSet phldrT="[Text]" custT="1"/>
      <dgm:spPr/>
      <dgm:t>
        <a:bodyPr/>
        <a:lstStyle/>
        <a:p>
          <a:r>
            <a:rPr lang="en-US" sz="2000" b="1" dirty="0"/>
            <a:t>Digital services </a:t>
          </a:r>
          <a:r>
            <a:rPr lang="en-US" sz="2000" b="0" dirty="0"/>
            <a:t>and</a:t>
          </a:r>
          <a:r>
            <a:rPr lang="en-US" sz="2000" b="1" dirty="0"/>
            <a:t> </a:t>
          </a:r>
          <a:br>
            <a:rPr lang="en-US" sz="2000" b="1" dirty="0"/>
          </a:br>
          <a:r>
            <a:rPr lang="en-US" sz="2000" b="1" dirty="0"/>
            <a:t>video-centric services</a:t>
          </a:r>
        </a:p>
      </dgm:t>
    </dgm:pt>
    <dgm:pt modelId="{FAB3D9F6-7747-482B-99C4-663FC59D8FC1}" type="parTrans" cxnId="{C4AB06D3-CD65-4E91-BA7D-F89B83A5137E}">
      <dgm:prSet/>
      <dgm:spPr/>
      <dgm:t>
        <a:bodyPr/>
        <a:lstStyle/>
        <a:p>
          <a:endParaRPr lang="en-US" sz="2000"/>
        </a:p>
      </dgm:t>
    </dgm:pt>
    <dgm:pt modelId="{1B4DCC6A-7484-49D0-89C3-8AA9CF2EF386}" type="sibTrans" cxnId="{C4AB06D3-CD65-4E91-BA7D-F89B83A5137E}">
      <dgm:prSet/>
      <dgm:spPr/>
      <dgm:t>
        <a:bodyPr/>
        <a:lstStyle/>
        <a:p>
          <a:endParaRPr lang="en-US" sz="2000"/>
        </a:p>
      </dgm:t>
    </dgm:pt>
    <dgm:pt modelId="{D078982E-BA59-4B8E-A104-04CBFD830113}">
      <dgm:prSet phldrT="[Text]" custT="1"/>
      <dgm:spPr/>
      <dgm:t>
        <a:bodyPr/>
        <a:lstStyle/>
        <a:p>
          <a:r>
            <a:rPr lang="en-US" sz="2000" b="1" dirty="0"/>
            <a:t>Entertainment industry</a:t>
          </a:r>
        </a:p>
      </dgm:t>
    </dgm:pt>
    <dgm:pt modelId="{DB887AA3-B8C3-4DD7-A86B-E483D87DBBB8}" type="parTrans" cxnId="{A17ABDCF-EBD1-426C-B96B-DBED14B0DD0A}">
      <dgm:prSet/>
      <dgm:spPr/>
      <dgm:t>
        <a:bodyPr/>
        <a:lstStyle/>
        <a:p>
          <a:endParaRPr lang="en-US" sz="2000"/>
        </a:p>
      </dgm:t>
    </dgm:pt>
    <dgm:pt modelId="{E543CBF1-688B-47CA-B248-F1D3121A2484}" type="sibTrans" cxnId="{A17ABDCF-EBD1-426C-B96B-DBED14B0DD0A}">
      <dgm:prSet/>
      <dgm:spPr/>
      <dgm:t>
        <a:bodyPr/>
        <a:lstStyle/>
        <a:p>
          <a:endParaRPr lang="en-US" sz="2000"/>
        </a:p>
      </dgm:t>
    </dgm:pt>
    <dgm:pt modelId="{2B1857B7-27A3-400F-A8A8-2A9659A7C5DC}">
      <dgm:prSet phldrT="[Text]" custT="1"/>
      <dgm:spPr>
        <a:gradFill rotWithShape="0">
          <a:gsLst>
            <a:gs pos="100000">
              <a:srgbClr val="0070C0"/>
            </a:gs>
            <a:gs pos="10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r>
            <a:rPr lang="en-US" sz="2000" b="1" dirty="0"/>
            <a:t>Traditional ICT standardization</a:t>
          </a:r>
        </a:p>
      </dgm:t>
    </dgm:pt>
    <dgm:pt modelId="{F2E1FDDB-90ED-4FE1-8127-D87AD31F099E}" type="parTrans" cxnId="{0FB72A3B-0486-4EA9-B0FE-9805E32BE973}">
      <dgm:prSet/>
      <dgm:spPr/>
      <dgm:t>
        <a:bodyPr/>
        <a:lstStyle/>
        <a:p>
          <a:endParaRPr lang="en-US" sz="2000"/>
        </a:p>
      </dgm:t>
    </dgm:pt>
    <dgm:pt modelId="{C5D6CB7C-D81E-4F36-A8BF-E5F1DD547CD1}" type="sibTrans" cxnId="{0FB72A3B-0486-4EA9-B0FE-9805E32BE973}">
      <dgm:prSet/>
      <dgm:spPr/>
      <dgm:t>
        <a:bodyPr/>
        <a:lstStyle/>
        <a:p>
          <a:endParaRPr lang="en-US" sz="2000"/>
        </a:p>
      </dgm:t>
    </dgm:pt>
    <dgm:pt modelId="{2011A911-33CC-4EB2-97FE-F93387E9A3C4}">
      <dgm:prSet phldrT="[Text]" custT="1"/>
      <dgm:spPr>
        <a:gradFill rotWithShape="0">
          <a:gsLst>
            <a:gs pos="100000">
              <a:srgbClr val="7030A0"/>
            </a:gs>
            <a:gs pos="10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n-US" sz="2000" b="1" dirty="0"/>
            <a:t>Enabling technologies</a:t>
          </a:r>
        </a:p>
      </dgm:t>
    </dgm:pt>
    <dgm:pt modelId="{74087DA4-817C-45FA-A0C1-C720C5D7D55E}" type="parTrans" cxnId="{BD76B074-E6D4-4BFC-A82A-5E3698FA1BC8}">
      <dgm:prSet/>
      <dgm:spPr/>
      <dgm:t>
        <a:bodyPr/>
        <a:lstStyle/>
        <a:p>
          <a:endParaRPr lang="en-US" sz="2000"/>
        </a:p>
      </dgm:t>
    </dgm:pt>
    <dgm:pt modelId="{3074CFBD-8E96-483D-8A99-17D7BEEBBA90}" type="sibTrans" cxnId="{BD76B074-E6D4-4BFC-A82A-5E3698FA1BC8}">
      <dgm:prSet/>
      <dgm:spPr/>
      <dgm:t>
        <a:bodyPr/>
        <a:lstStyle/>
        <a:p>
          <a:endParaRPr lang="en-US" sz="2000"/>
        </a:p>
      </dgm:t>
    </dgm:pt>
    <dgm:pt modelId="{E00E5212-5AC7-456E-A744-956D486937E8}">
      <dgm:prSet phldrT="[Text]" custT="1"/>
      <dgm:spPr/>
      <dgm:t>
        <a:bodyPr/>
        <a:lstStyle/>
        <a:p>
          <a:r>
            <a:rPr lang="en-US" sz="2000" b="1" dirty="0"/>
            <a:t>Transport Sector</a:t>
          </a:r>
          <a:endParaRPr lang="en-US" sz="2000" b="0" dirty="0"/>
        </a:p>
      </dgm:t>
    </dgm:pt>
    <dgm:pt modelId="{E94A151A-0516-425B-A061-CE912D5CD1E3}" type="parTrans" cxnId="{351B3D39-C2F0-4649-9EED-A809E95F0686}">
      <dgm:prSet/>
      <dgm:spPr/>
      <dgm:t>
        <a:bodyPr/>
        <a:lstStyle/>
        <a:p>
          <a:endParaRPr lang="en-US" sz="2000"/>
        </a:p>
      </dgm:t>
    </dgm:pt>
    <dgm:pt modelId="{1B9FF90A-C222-485B-B92F-5041DA184A8B}" type="sibTrans" cxnId="{351B3D39-C2F0-4649-9EED-A809E95F0686}">
      <dgm:prSet/>
      <dgm:spPr/>
      <dgm:t>
        <a:bodyPr/>
        <a:lstStyle/>
        <a:p>
          <a:endParaRPr lang="en-US" sz="2000"/>
        </a:p>
      </dgm:t>
    </dgm:pt>
    <dgm:pt modelId="{54D80418-7043-4F32-A885-86AFC98AC6A6}">
      <dgm:prSet phldrT="[Text]" custT="1"/>
      <dgm:spPr/>
      <dgm:t>
        <a:bodyPr/>
        <a:lstStyle/>
        <a:p>
          <a:r>
            <a:rPr lang="en-US" sz="2000" b="1" dirty="0"/>
            <a:t>Finance and banking sector</a:t>
          </a:r>
        </a:p>
      </dgm:t>
    </dgm:pt>
    <dgm:pt modelId="{4A090F6F-95E2-44C5-AA57-0B142508E6B3}" type="parTrans" cxnId="{73ADCCE6-47EA-445A-A8CC-01062EAFCD89}">
      <dgm:prSet/>
      <dgm:spPr/>
      <dgm:t>
        <a:bodyPr/>
        <a:lstStyle/>
        <a:p>
          <a:endParaRPr lang="en-US" sz="2000"/>
        </a:p>
      </dgm:t>
    </dgm:pt>
    <dgm:pt modelId="{56114A97-3B24-442D-9D55-AFC96AE1C16C}" type="sibTrans" cxnId="{73ADCCE6-47EA-445A-A8CC-01062EAFCD89}">
      <dgm:prSet/>
      <dgm:spPr/>
      <dgm:t>
        <a:bodyPr/>
        <a:lstStyle/>
        <a:p>
          <a:endParaRPr lang="en-US" sz="2000"/>
        </a:p>
      </dgm:t>
    </dgm:pt>
    <dgm:pt modelId="{4DA0E938-5A19-4240-9C6B-1B69FE5DA9C4}">
      <dgm:prSet phldrT="[Text]" custT="1"/>
      <dgm:spPr/>
      <dgm:t>
        <a:bodyPr/>
        <a:lstStyle/>
        <a:p>
          <a:r>
            <a:rPr lang="en-US" sz="2000" b="1" dirty="0"/>
            <a:t>Culture sector</a:t>
          </a:r>
        </a:p>
      </dgm:t>
    </dgm:pt>
    <dgm:pt modelId="{6C5A7CD9-E272-4ECA-B605-BEE62525C10B}" type="parTrans" cxnId="{2D46A872-78BD-4B42-99AA-DC00E88F11D0}">
      <dgm:prSet/>
      <dgm:spPr/>
      <dgm:t>
        <a:bodyPr/>
        <a:lstStyle/>
        <a:p>
          <a:endParaRPr lang="en-US" sz="2000"/>
        </a:p>
      </dgm:t>
    </dgm:pt>
    <dgm:pt modelId="{F05B1329-FEEA-49AF-9597-751ADF0B58C6}" type="sibTrans" cxnId="{2D46A872-78BD-4B42-99AA-DC00E88F11D0}">
      <dgm:prSet/>
      <dgm:spPr/>
      <dgm:t>
        <a:bodyPr/>
        <a:lstStyle/>
        <a:p>
          <a:endParaRPr lang="en-US" sz="2000"/>
        </a:p>
      </dgm:t>
    </dgm:pt>
    <dgm:pt modelId="{14F3FD71-3A35-459F-A906-219A4F21E90F}" type="pres">
      <dgm:prSet presAssocID="{676B598D-4880-4BAA-BABD-FEB096FD9FAD}" presName="Name0" presStyleCnt="0">
        <dgm:presLayoutVars>
          <dgm:chMax val="1"/>
          <dgm:chPref val="1"/>
          <dgm:dir/>
          <dgm:animOne val="branch"/>
          <dgm:animLvl val="lvl"/>
        </dgm:presLayoutVars>
      </dgm:prSet>
      <dgm:spPr/>
    </dgm:pt>
    <dgm:pt modelId="{5833CFCB-4B03-44A3-929F-B66511EFBAEC}" type="pres">
      <dgm:prSet presAssocID="{51D3B434-BEE3-4508-BC19-A11BBDD7373B}" presName="Parent" presStyleLbl="node0" presStyleIdx="0" presStyleCnt="1">
        <dgm:presLayoutVars>
          <dgm:chMax val="6"/>
          <dgm:chPref val="6"/>
        </dgm:presLayoutVars>
      </dgm:prSet>
      <dgm:spPr/>
    </dgm:pt>
    <dgm:pt modelId="{2263FC17-53AA-4DB9-ADC9-F9B5F261E0AC}" type="pres">
      <dgm:prSet presAssocID="{D078982E-BA59-4B8E-A104-04CBFD830113}" presName="Accent1" presStyleCnt="0"/>
      <dgm:spPr/>
    </dgm:pt>
    <dgm:pt modelId="{0B46076B-7938-46F7-B3E2-344E9C82AD73}" type="pres">
      <dgm:prSet presAssocID="{D078982E-BA59-4B8E-A104-04CBFD830113}" presName="Accent" presStyleLbl="bgShp" presStyleIdx="0" presStyleCnt="6"/>
      <dgm:spPr/>
    </dgm:pt>
    <dgm:pt modelId="{7C28A3D3-17C5-4DD1-A6E1-C4883585739D}" type="pres">
      <dgm:prSet presAssocID="{D078982E-BA59-4B8E-A104-04CBFD830113}" presName="Child1" presStyleLbl="node1" presStyleIdx="0" presStyleCnt="6" custScaleX="119801">
        <dgm:presLayoutVars>
          <dgm:chMax val="0"/>
          <dgm:chPref val="0"/>
          <dgm:bulletEnabled val="1"/>
        </dgm:presLayoutVars>
      </dgm:prSet>
      <dgm:spPr/>
    </dgm:pt>
    <dgm:pt modelId="{8121446A-484C-4CFC-8FF3-833F856FA684}" type="pres">
      <dgm:prSet presAssocID="{2B1857B7-27A3-400F-A8A8-2A9659A7C5DC}" presName="Accent2" presStyleCnt="0"/>
      <dgm:spPr/>
    </dgm:pt>
    <dgm:pt modelId="{28368227-88CB-446A-A654-67EBCCD69E6A}" type="pres">
      <dgm:prSet presAssocID="{2B1857B7-27A3-400F-A8A8-2A9659A7C5DC}" presName="Accent" presStyleLbl="bgShp" presStyleIdx="1" presStyleCnt="6"/>
      <dgm:spPr>
        <a:blipFill rotWithShape="0">
          <a:blip xmlns:r="http://schemas.openxmlformats.org/officeDocument/2006/relationships" r:embed="rId1"/>
          <a:stretch>
            <a:fillRect/>
          </a:stretch>
        </a:blipFill>
      </dgm:spPr>
    </dgm:pt>
    <dgm:pt modelId="{25A375B6-FA2E-4D30-9CC3-6223601CDE1B}" type="pres">
      <dgm:prSet presAssocID="{2B1857B7-27A3-400F-A8A8-2A9659A7C5DC}" presName="Child2" presStyleLbl="node1" presStyleIdx="1" presStyleCnt="6" custScaleX="127342" custScaleY="84292" custLinFactNeighborX="21432" custLinFactNeighborY="-256">
        <dgm:presLayoutVars>
          <dgm:chMax val="0"/>
          <dgm:chPref val="0"/>
          <dgm:bulletEnabled val="1"/>
        </dgm:presLayoutVars>
      </dgm:prSet>
      <dgm:spPr/>
    </dgm:pt>
    <dgm:pt modelId="{8F5B04FA-D3D8-48ED-9BE9-E3E846900758}" type="pres">
      <dgm:prSet presAssocID="{2011A911-33CC-4EB2-97FE-F93387E9A3C4}" presName="Accent3" presStyleCnt="0"/>
      <dgm:spPr/>
    </dgm:pt>
    <dgm:pt modelId="{18C1EB7F-A7A3-4D0E-8853-127C99C14D6B}" type="pres">
      <dgm:prSet presAssocID="{2011A911-33CC-4EB2-97FE-F93387E9A3C4}" presName="Accent" presStyleLbl="bgShp" presStyleIdx="2" presStyleCnt="6"/>
      <dgm:spPr/>
    </dgm:pt>
    <dgm:pt modelId="{7A95A2ED-A588-4536-BF6A-E3AAADD065C9}" type="pres">
      <dgm:prSet presAssocID="{2011A911-33CC-4EB2-97FE-F93387E9A3C4}" presName="Child3" presStyleLbl="node1" presStyleIdx="2" presStyleCnt="6" custScaleX="117732">
        <dgm:presLayoutVars>
          <dgm:chMax val="0"/>
          <dgm:chPref val="0"/>
          <dgm:bulletEnabled val="1"/>
        </dgm:presLayoutVars>
      </dgm:prSet>
      <dgm:spPr/>
    </dgm:pt>
    <dgm:pt modelId="{04C7125E-DD17-452D-BD14-05D7C7705423}" type="pres">
      <dgm:prSet presAssocID="{E00E5212-5AC7-456E-A744-956D486937E8}" presName="Accent4" presStyleCnt="0"/>
      <dgm:spPr/>
    </dgm:pt>
    <dgm:pt modelId="{4FDEAFA1-1602-41EF-9F01-0DFE930B09CB}" type="pres">
      <dgm:prSet presAssocID="{E00E5212-5AC7-456E-A744-956D486937E8}" presName="Accent" presStyleLbl="bgShp" presStyleIdx="3" presStyleCnt="6" custLinFactNeighborY="-1843"/>
      <dgm:spPr/>
    </dgm:pt>
    <dgm:pt modelId="{21609651-03F3-46AE-9A8C-D1ABF331EEA2}" type="pres">
      <dgm:prSet presAssocID="{E00E5212-5AC7-456E-A744-956D486937E8}" presName="Child4" presStyleLbl="node1" presStyleIdx="3" presStyleCnt="6" custScaleX="105295">
        <dgm:presLayoutVars>
          <dgm:chMax val="0"/>
          <dgm:chPref val="0"/>
          <dgm:bulletEnabled val="1"/>
        </dgm:presLayoutVars>
      </dgm:prSet>
      <dgm:spPr/>
    </dgm:pt>
    <dgm:pt modelId="{B63920EB-FCF8-4148-8A89-396E109358E8}" type="pres">
      <dgm:prSet presAssocID="{54D80418-7043-4F32-A885-86AFC98AC6A6}" presName="Accent5" presStyleCnt="0"/>
      <dgm:spPr/>
    </dgm:pt>
    <dgm:pt modelId="{C8F6AF14-E1C8-4724-B4CC-C4702D089DB5}" type="pres">
      <dgm:prSet presAssocID="{54D80418-7043-4F32-A885-86AFC98AC6A6}" presName="Accent" presStyleLbl="bgShp" presStyleIdx="4" presStyleCnt="6"/>
      <dgm:spPr/>
    </dgm:pt>
    <dgm:pt modelId="{731348DC-2E1F-4C62-AC04-5D2DB5A1868D}" type="pres">
      <dgm:prSet presAssocID="{54D80418-7043-4F32-A885-86AFC98AC6A6}" presName="Child5" presStyleLbl="node1" presStyleIdx="4" presStyleCnt="6" custScaleX="99517" custScaleY="90702">
        <dgm:presLayoutVars>
          <dgm:chMax val="0"/>
          <dgm:chPref val="0"/>
          <dgm:bulletEnabled val="1"/>
        </dgm:presLayoutVars>
      </dgm:prSet>
      <dgm:spPr/>
    </dgm:pt>
    <dgm:pt modelId="{E7089DBC-8E2D-40FE-A7A0-0A0E6195B82E}" type="pres">
      <dgm:prSet presAssocID="{4DA0E938-5A19-4240-9C6B-1B69FE5DA9C4}" presName="Accent6" presStyleCnt="0"/>
      <dgm:spPr/>
    </dgm:pt>
    <dgm:pt modelId="{15667E2C-39BB-4636-9573-C9ADE67D3F02}" type="pres">
      <dgm:prSet presAssocID="{4DA0E938-5A19-4240-9C6B-1B69FE5DA9C4}" presName="Accent" presStyleLbl="bgShp" presStyleIdx="5" presStyleCnt="6"/>
      <dgm:spPr/>
    </dgm:pt>
    <dgm:pt modelId="{465290AF-72D0-4567-8F86-800E2C44198E}" type="pres">
      <dgm:prSet presAssocID="{4DA0E938-5A19-4240-9C6B-1B69FE5DA9C4}" presName="Child6" presStyleLbl="node1" presStyleIdx="5" presStyleCnt="6" custScaleX="85235" custScaleY="89771" custLinFactNeighborX="-9013" custLinFactNeighborY="2621">
        <dgm:presLayoutVars>
          <dgm:chMax val="0"/>
          <dgm:chPref val="0"/>
          <dgm:bulletEnabled val="1"/>
        </dgm:presLayoutVars>
      </dgm:prSet>
      <dgm:spPr/>
    </dgm:pt>
  </dgm:ptLst>
  <dgm:cxnLst>
    <dgm:cxn modelId="{5906E505-33F5-4D89-A61D-D81706AFF1FE}" type="presOf" srcId="{4DA0E938-5A19-4240-9C6B-1B69FE5DA9C4}" destId="{465290AF-72D0-4567-8F86-800E2C44198E}" srcOrd="0" destOrd="0" presId="urn:microsoft.com/office/officeart/2011/layout/HexagonRadial"/>
    <dgm:cxn modelId="{D3D5A111-171E-440B-AA32-880D4AE39B08}" type="presOf" srcId="{E00E5212-5AC7-456E-A744-956D486937E8}" destId="{21609651-03F3-46AE-9A8C-D1ABF331EEA2}" srcOrd="0" destOrd="0" presId="urn:microsoft.com/office/officeart/2011/layout/HexagonRadial"/>
    <dgm:cxn modelId="{37888326-0CFB-4E20-8E98-104662BDBAF3}" type="presOf" srcId="{54D80418-7043-4F32-A885-86AFC98AC6A6}" destId="{731348DC-2E1F-4C62-AC04-5D2DB5A1868D}" srcOrd="0" destOrd="0" presId="urn:microsoft.com/office/officeart/2011/layout/HexagonRadial"/>
    <dgm:cxn modelId="{351B3D39-C2F0-4649-9EED-A809E95F0686}" srcId="{51D3B434-BEE3-4508-BC19-A11BBDD7373B}" destId="{E00E5212-5AC7-456E-A744-956D486937E8}" srcOrd="3" destOrd="0" parTransId="{E94A151A-0516-425B-A061-CE912D5CD1E3}" sibTransId="{1B9FF90A-C222-485B-B92F-5041DA184A8B}"/>
    <dgm:cxn modelId="{0FB72A3B-0486-4EA9-B0FE-9805E32BE973}" srcId="{51D3B434-BEE3-4508-BC19-A11BBDD7373B}" destId="{2B1857B7-27A3-400F-A8A8-2A9659A7C5DC}" srcOrd="1" destOrd="0" parTransId="{F2E1FDDB-90ED-4FE1-8127-D87AD31F099E}" sibTransId="{C5D6CB7C-D81E-4F36-A8BF-E5F1DD547CD1}"/>
    <dgm:cxn modelId="{B738294C-26B9-46C8-A4A1-D5B3A58DB756}" type="presOf" srcId="{51D3B434-BEE3-4508-BC19-A11BBDD7373B}" destId="{5833CFCB-4B03-44A3-929F-B66511EFBAEC}" srcOrd="0" destOrd="0" presId="urn:microsoft.com/office/officeart/2011/layout/HexagonRadial"/>
    <dgm:cxn modelId="{2D46A872-78BD-4B42-99AA-DC00E88F11D0}" srcId="{51D3B434-BEE3-4508-BC19-A11BBDD7373B}" destId="{4DA0E938-5A19-4240-9C6B-1B69FE5DA9C4}" srcOrd="5" destOrd="0" parTransId="{6C5A7CD9-E272-4ECA-B605-BEE62525C10B}" sibTransId="{F05B1329-FEEA-49AF-9597-751ADF0B58C6}"/>
    <dgm:cxn modelId="{BD76B074-E6D4-4BFC-A82A-5E3698FA1BC8}" srcId="{51D3B434-BEE3-4508-BC19-A11BBDD7373B}" destId="{2011A911-33CC-4EB2-97FE-F93387E9A3C4}" srcOrd="2" destOrd="0" parTransId="{74087DA4-817C-45FA-A0C1-C720C5D7D55E}" sibTransId="{3074CFBD-8E96-483D-8A99-17D7BEEBBA90}"/>
    <dgm:cxn modelId="{CBA06396-0BBE-42DB-ACF9-7EED7A441CBE}" type="presOf" srcId="{D078982E-BA59-4B8E-A104-04CBFD830113}" destId="{7C28A3D3-17C5-4DD1-A6E1-C4883585739D}" srcOrd="0" destOrd="0" presId="urn:microsoft.com/office/officeart/2011/layout/HexagonRadial"/>
    <dgm:cxn modelId="{D6361ABB-ABFE-4362-A941-01C77DE9533A}" type="presOf" srcId="{676B598D-4880-4BAA-BABD-FEB096FD9FAD}" destId="{14F3FD71-3A35-459F-A906-219A4F21E90F}" srcOrd="0" destOrd="0" presId="urn:microsoft.com/office/officeart/2011/layout/HexagonRadial"/>
    <dgm:cxn modelId="{B80B8EBC-C5BE-4D66-BD14-8AB08C381555}" type="presOf" srcId="{2011A911-33CC-4EB2-97FE-F93387E9A3C4}" destId="{7A95A2ED-A588-4536-BF6A-E3AAADD065C9}" srcOrd="0" destOrd="0" presId="urn:microsoft.com/office/officeart/2011/layout/HexagonRadial"/>
    <dgm:cxn modelId="{A17ABDCF-EBD1-426C-B96B-DBED14B0DD0A}" srcId="{51D3B434-BEE3-4508-BC19-A11BBDD7373B}" destId="{D078982E-BA59-4B8E-A104-04CBFD830113}" srcOrd="0" destOrd="0" parTransId="{DB887AA3-B8C3-4DD7-A86B-E483D87DBBB8}" sibTransId="{E543CBF1-688B-47CA-B248-F1D3121A2484}"/>
    <dgm:cxn modelId="{C4AB06D3-CD65-4E91-BA7D-F89B83A5137E}" srcId="{676B598D-4880-4BAA-BABD-FEB096FD9FAD}" destId="{51D3B434-BEE3-4508-BC19-A11BBDD7373B}" srcOrd="0" destOrd="0" parTransId="{FAB3D9F6-7747-482B-99C4-663FC59D8FC1}" sibTransId="{1B4DCC6A-7484-49D0-89C3-8AA9CF2EF386}"/>
    <dgm:cxn modelId="{E931F5E1-6014-4745-9F3B-2082D4405FB4}" type="presOf" srcId="{2B1857B7-27A3-400F-A8A8-2A9659A7C5DC}" destId="{25A375B6-FA2E-4D30-9CC3-6223601CDE1B}" srcOrd="0" destOrd="0" presId="urn:microsoft.com/office/officeart/2011/layout/HexagonRadial"/>
    <dgm:cxn modelId="{73ADCCE6-47EA-445A-A8CC-01062EAFCD89}" srcId="{51D3B434-BEE3-4508-BC19-A11BBDD7373B}" destId="{54D80418-7043-4F32-A885-86AFC98AC6A6}" srcOrd="4" destOrd="0" parTransId="{4A090F6F-95E2-44C5-AA57-0B142508E6B3}" sibTransId="{56114A97-3B24-442D-9D55-AFC96AE1C16C}"/>
    <dgm:cxn modelId="{0FA843A5-9957-4D35-870C-95097A8069A0}" type="presParOf" srcId="{14F3FD71-3A35-459F-A906-219A4F21E90F}" destId="{5833CFCB-4B03-44A3-929F-B66511EFBAEC}" srcOrd="0" destOrd="0" presId="urn:microsoft.com/office/officeart/2011/layout/HexagonRadial"/>
    <dgm:cxn modelId="{3D6E58D1-0E84-48C4-B5DE-586EF64D3404}" type="presParOf" srcId="{14F3FD71-3A35-459F-A906-219A4F21E90F}" destId="{2263FC17-53AA-4DB9-ADC9-F9B5F261E0AC}" srcOrd="1" destOrd="0" presId="urn:microsoft.com/office/officeart/2011/layout/HexagonRadial"/>
    <dgm:cxn modelId="{D1FEB502-7405-4E60-AD6B-C607D828A763}" type="presParOf" srcId="{2263FC17-53AA-4DB9-ADC9-F9B5F261E0AC}" destId="{0B46076B-7938-46F7-B3E2-344E9C82AD73}" srcOrd="0" destOrd="0" presId="urn:microsoft.com/office/officeart/2011/layout/HexagonRadial"/>
    <dgm:cxn modelId="{C4914422-20C8-495C-B944-A51CB81670B2}" type="presParOf" srcId="{14F3FD71-3A35-459F-A906-219A4F21E90F}" destId="{7C28A3D3-17C5-4DD1-A6E1-C4883585739D}" srcOrd="2" destOrd="0" presId="urn:microsoft.com/office/officeart/2011/layout/HexagonRadial"/>
    <dgm:cxn modelId="{1A854990-07FF-4DE2-B5E7-952A891852A3}" type="presParOf" srcId="{14F3FD71-3A35-459F-A906-219A4F21E90F}" destId="{8121446A-484C-4CFC-8FF3-833F856FA684}" srcOrd="3" destOrd="0" presId="urn:microsoft.com/office/officeart/2011/layout/HexagonRadial"/>
    <dgm:cxn modelId="{3C2910AE-FBDC-46D9-99F0-50D5C5A5CA92}" type="presParOf" srcId="{8121446A-484C-4CFC-8FF3-833F856FA684}" destId="{28368227-88CB-446A-A654-67EBCCD69E6A}" srcOrd="0" destOrd="0" presId="urn:microsoft.com/office/officeart/2011/layout/HexagonRadial"/>
    <dgm:cxn modelId="{0237652C-1680-4D31-9D38-A0DFFB6BE612}" type="presParOf" srcId="{14F3FD71-3A35-459F-A906-219A4F21E90F}" destId="{25A375B6-FA2E-4D30-9CC3-6223601CDE1B}" srcOrd="4" destOrd="0" presId="urn:microsoft.com/office/officeart/2011/layout/HexagonRadial"/>
    <dgm:cxn modelId="{AF56F68C-2A8C-4DCA-AFFC-14EB635055B1}" type="presParOf" srcId="{14F3FD71-3A35-459F-A906-219A4F21E90F}" destId="{8F5B04FA-D3D8-48ED-9BE9-E3E846900758}" srcOrd="5" destOrd="0" presId="urn:microsoft.com/office/officeart/2011/layout/HexagonRadial"/>
    <dgm:cxn modelId="{B9525229-D41B-4500-8FE8-7BAC41964EF5}" type="presParOf" srcId="{8F5B04FA-D3D8-48ED-9BE9-E3E846900758}" destId="{18C1EB7F-A7A3-4D0E-8853-127C99C14D6B}" srcOrd="0" destOrd="0" presId="urn:microsoft.com/office/officeart/2011/layout/HexagonRadial"/>
    <dgm:cxn modelId="{9AF72972-AB26-4793-9809-E2312068A775}" type="presParOf" srcId="{14F3FD71-3A35-459F-A906-219A4F21E90F}" destId="{7A95A2ED-A588-4536-BF6A-E3AAADD065C9}" srcOrd="6" destOrd="0" presId="urn:microsoft.com/office/officeart/2011/layout/HexagonRadial"/>
    <dgm:cxn modelId="{259FCDA6-42FA-4C63-824C-800A02333392}" type="presParOf" srcId="{14F3FD71-3A35-459F-A906-219A4F21E90F}" destId="{04C7125E-DD17-452D-BD14-05D7C7705423}" srcOrd="7" destOrd="0" presId="urn:microsoft.com/office/officeart/2011/layout/HexagonRadial"/>
    <dgm:cxn modelId="{DC058C61-D7F0-4F37-9AC5-11DCC849F9C2}" type="presParOf" srcId="{04C7125E-DD17-452D-BD14-05D7C7705423}" destId="{4FDEAFA1-1602-41EF-9F01-0DFE930B09CB}" srcOrd="0" destOrd="0" presId="urn:microsoft.com/office/officeart/2011/layout/HexagonRadial"/>
    <dgm:cxn modelId="{DCD99B63-1C7E-4704-A6DC-FE061E70D794}" type="presParOf" srcId="{14F3FD71-3A35-459F-A906-219A4F21E90F}" destId="{21609651-03F3-46AE-9A8C-D1ABF331EEA2}" srcOrd="8" destOrd="0" presId="urn:microsoft.com/office/officeart/2011/layout/HexagonRadial"/>
    <dgm:cxn modelId="{3B1972CF-AA8B-4652-8E4D-B61776BCB994}" type="presParOf" srcId="{14F3FD71-3A35-459F-A906-219A4F21E90F}" destId="{B63920EB-FCF8-4148-8A89-396E109358E8}" srcOrd="9" destOrd="0" presId="urn:microsoft.com/office/officeart/2011/layout/HexagonRadial"/>
    <dgm:cxn modelId="{098C71A9-E823-4D5E-974C-185500288016}" type="presParOf" srcId="{B63920EB-FCF8-4148-8A89-396E109358E8}" destId="{C8F6AF14-E1C8-4724-B4CC-C4702D089DB5}" srcOrd="0" destOrd="0" presId="urn:microsoft.com/office/officeart/2011/layout/HexagonRadial"/>
    <dgm:cxn modelId="{00A6CC1F-4E93-4169-9066-0928C5248858}" type="presParOf" srcId="{14F3FD71-3A35-459F-A906-219A4F21E90F}" destId="{731348DC-2E1F-4C62-AC04-5D2DB5A1868D}" srcOrd="10" destOrd="0" presId="urn:microsoft.com/office/officeart/2011/layout/HexagonRadial"/>
    <dgm:cxn modelId="{116B132B-5CFB-45D3-9E47-3E8923C6D001}" type="presParOf" srcId="{14F3FD71-3A35-459F-A906-219A4F21E90F}" destId="{E7089DBC-8E2D-40FE-A7A0-0A0E6195B82E}" srcOrd="11" destOrd="0" presId="urn:microsoft.com/office/officeart/2011/layout/HexagonRadial"/>
    <dgm:cxn modelId="{202BF7C7-46D8-4179-9623-92166203CDD4}" type="presParOf" srcId="{E7089DBC-8E2D-40FE-A7A0-0A0E6195B82E}" destId="{15667E2C-39BB-4636-9573-C9ADE67D3F02}" srcOrd="0" destOrd="0" presId="urn:microsoft.com/office/officeart/2011/layout/HexagonRadial"/>
    <dgm:cxn modelId="{8395009E-D575-4762-8BF1-846F327AA226}" type="presParOf" srcId="{14F3FD71-3A35-459F-A906-219A4F21E90F}" destId="{465290AF-72D0-4567-8F86-800E2C44198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3CFCB-4B03-44A3-929F-B66511EFBAEC}">
      <dsp:nvSpPr>
        <dsp:cNvPr id="0" name=""/>
        <dsp:cNvSpPr/>
      </dsp:nvSpPr>
      <dsp:spPr>
        <a:xfrm>
          <a:off x="4891962" y="1971400"/>
          <a:ext cx="2628015" cy="227333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Digital services </a:t>
          </a:r>
          <a:r>
            <a:rPr lang="en-US" sz="2000" b="0" kern="1200" dirty="0"/>
            <a:t>and</a:t>
          </a:r>
          <a:r>
            <a:rPr lang="en-US" sz="2000" b="1" kern="1200" dirty="0"/>
            <a:t> </a:t>
          </a:r>
          <a:br>
            <a:rPr lang="en-US" sz="2000" b="1" kern="1200" dirty="0"/>
          </a:br>
          <a:r>
            <a:rPr lang="en-US" sz="2000" b="1" kern="1200" dirty="0"/>
            <a:t>video-centric services</a:t>
          </a:r>
        </a:p>
      </dsp:txBody>
      <dsp:txXfrm>
        <a:off x="5327461" y="2348124"/>
        <a:ext cx="1757017" cy="1519891"/>
      </dsp:txXfrm>
    </dsp:sp>
    <dsp:sp modelId="{28368227-88CB-446A-A654-67EBCCD69E6A}">
      <dsp:nvSpPr>
        <dsp:cNvPr id="0" name=""/>
        <dsp:cNvSpPr/>
      </dsp:nvSpPr>
      <dsp:spPr>
        <a:xfrm>
          <a:off x="6537605" y="883761"/>
          <a:ext cx="991542" cy="854345"/>
        </a:xfrm>
        <a:prstGeom prst="hexagon">
          <a:avLst>
            <a:gd name="adj" fmla="val 28900"/>
            <a:gd name="vf" fmla="val 11547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C28A3D3-17C5-4DD1-A6E1-C4883585739D}">
      <dsp:nvSpPr>
        <dsp:cNvPr id="0" name=""/>
        <dsp:cNvSpPr/>
      </dsp:nvSpPr>
      <dsp:spPr>
        <a:xfrm>
          <a:off x="4991674" y="278457"/>
          <a:ext cx="2460339" cy="1478336"/>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Media compression</a:t>
          </a:r>
        </a:p>
      </dsp:txBody>
      <dsp:txXfrm>
        <a:off x="5337489" y="486246"/>
        <a:ext cx="1768709" cy="1062758"/>
      </dsp:txXfrm>
    </dsp:sp>
    <dsp:sp modelId="{18C1EB7F-A7A3-4D0E-8853-127C99C14D6B}">
      <dsp:nvSpPr>
        <dsp:cNvPr id="0" name=""/>
        <dsp:cNvSpPr/>
      </dsp:nvSpPr>
      <dsp:spPr>
        <a:xfrm>
          <a:off x="7694812" y="2480931"/>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5A375B6-FA2E-4D30-9CC3-6223601CDE1B}">
      <dsp:nvSpPr>
        <dsp:cNvPr id="0" name=""/>
        <dsp:cNvSpPr/>
      </dsp:nvSpPr>
      <dsp:spPr>
        <a:xfrm>
          <a:off x="7199114" y="881004"/>
          <a:ext cx="2896904" cy="2191122"/>
        </a:xfrm>
        <a:prstGeom prst="hexagon">
          <a:avLst>
            <a:gd name="adj" fmla="val 28570"/>
            <a:gd name="vf" fmla="val 115470"/>
          </a:avLst>
        </a:prstGeom>
        <a:gradFill rotWithShape="0">
          <a:gsLst>
            <a:gs pos="100000">
              <a:srgbClr val="0070C0"/>
            </a:gs>
            <a:gs pos="10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Digital Health,</a:t>
          </a:r>
          <a:br>
            <a:rPr lang="en-US" sz="2000" b="1" kern="1200" dirty="0"/>
          </a:br>
          <a:r>
            <a:rPr lang="en-US" sz="2000" b="1" kern="1200" dirty="0"/>
            <a:t>Digital Culture, </a:t>
          </a:r>
          <a:br>
            <a:rPr lang="en-US" sz="2000" b="1" kern="1200" dirty="0"/>
          </a:br>
          <a:r>
            <a:rPr lang="en-US" sz="2000" b="1" kern="1200" dirty="0"/>
            <a:t>DLT, ITS, </a:t>
          </a:r>
          <a:br>
            <a:rPr lang="en-US" sz="2000" b="1" kern="1200" dirty="0"/>
          </a:br>
          <a:r>
            <a:rPr lang="en-US" sz="2000" b="1" kern="1200" dirty="0"/>
            <a:t>Future multimedia mechanisms</a:t>
          </a:r>
        </a:p>
      </dsp:txBody>
      <dsp:txXfrm>
        <a:off x="7649191" y="1221427"/>
        <a:ext cx="1996750" cy="1510276"/>
      </dsp:txXfrm>
    </dsp:sp>
    <dsp:sp modelId="{4FDEAFA1-1602-41EF-9F01-0DFE930B09CB}">
      <dsp:nvSpPr>
        <dsp:cNvPr id="0" name=""/>
        <dsp:cNvSpPr/>
      </dsp:nvSpPr>
      <dsp:spPr>
        <a:xfrm>
          <a:off x="6890941" y="4268091"/>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A95A2ED-A588-4536-BF6A-E3AAADD065C9}">
      <dsp:nvSpPr>
        <dsp:cNvPr id="0" name=""/>
        <dsp:cNvSpPr/>
      </dsp:nvSpPr>
      <dsp:spPr>
        <a:xfrm>
          <a:off x="7151217" y="3302589"/>
          <a:ext cx="2599658" cy="1863151"/>
        </a:xfrm>
        <a:prstGeom prst="hexagon">
          <a:avLst>
            <a:gd name="adj" fmla="val 28570"/>
            <a:gd name="vf" fmla="val 115470"/>
          </a:avLst>
        </a:prstGeom>
        <a:gradFill rotWithShape="0">
          <a:gsLst>
            <a:gs pos="100000">
              <a:srgbClr val="7030A0"/>
            </a:gs>
            <a:gs pos="10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VR, immersive systems and artificial Intelligence</a:t>
          </a:r>
        </a:p>
      </dsp:txBody>
      <dsp:txXfrm>
        <a:off x="7545289" y="3585017"/>
        <a:ext cx="1811514" cy="1298295"/>
      </dsp:txXfrm>
    </dsp:sp>
    <dsp:sp modelId="{C8F6AF14-E1C8-4724-B4CC-C4702D089DB5}">
      <dsp:nvSpPr>
        <dsp:cNvPr id="0" name=""/>
        <dsp:cNvSpPr/>
      </dsp:nvSpPr>
      <dsp:spPr>
        <a:xfrm>
          <a:off x="4896853" y="4470984"/>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1609651-03F3-46AE-9A8C-D1ABF331EEA2}">
      <dsp:nvSpPr>
        <dsp:cNvPr id="0" name=""/>
        <dsp:cNvSpPr/>
      </dsp:nvSpPr>
      <dsp:spPr>
        <a:xfrm>
          <a:off x="4989983" y="4449834"/>
          <a:ext cx="2441753" cy="1863151"/>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Accessibility</a:t>
          </a:r>
          <a:endParaRPr lang="en-US" sz="2000" b="0" kern="1200" dirty="0"/>
        </a:p>
      </dsp:txBody>
      <dsp:txXfrm>
        <a:off x="5370896" y="4740486"/>
        <a:ext cx="1679927" cy="1281847"/>
      </dsp:txXfrm>
    </dsp:sp>
    <dsp:sp modelId="{15667E2C-39BB-4636-9573-C9ADE67D3F02}">
      <dsp:nvSpPr>
        <dsp:cNvPr id="0" name=""/>
        <dsp:cNvSpPr/>
      </dsp:nvSpPr>
      <dsp:spPr>
        <a:xfrm>
          <a:off x="3720695" y="2874455"/>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31348DC-2E1F-4C62-AC04-5D2DB5A1868D}">
      <dsp:nvSpPr>
        <dsp:cNvPr id="0" name=""/>
        <dsp:cNvSpPr/>
      </dsp:nvSpPr>
      <dsp:spPr>
        <a:xfrm>
          <a:off x="2146503" y="3424268"/>
          <a:ext cx="3086338" cy="1863151"/>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Human dimension in communications</a:t>
          </a:r>
        </a:p>
      </dsp:txBody>
      <dsp:txXfrm>
        <a:off x="2581132" y="3686643"/>
        <a:ext cx="2217080" cy="1338401"/>
      </dsp:txXfrm>
    </dsp:sp>
    <dsp:sp modelId="{465290AF-72D0-4567-8F86-800E2C44198E}">
      <dsp:nvSpPr>
        <dsp:cNvPr id="0" name=""/>
        <dsp:cNvSpPr/>
      </dsp:nvSpPr>
      <dsp:spPr>
        <a:xfrm>
          <a:off x="2517370" y="929481"/>
          <a:ext cx="2593434" cy="2196245"/>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Systems: </a:t>
          </a:r>
          <a:br>
            <a:rPr lang="en-US" sz="2000" b="1" kern="1200" dirty="0"/>
          </a:br>
          <a:r>
            <a:rPr lang="en-US" sz="2000" b="1" kern="1200" dirty="0"/>
            <a:t>IPTV, Cable, Broadcasting</a:t>
          </a:r>
        </a:p>
        <a:p>
          <a:pPr marL="0" lvl="0" indent="0" algn="ctr" defTabSz="889000">
            <a:lnSpc>
              <a:spcPct val="90000"/>
            </a:lnSpc>
            <a:spcBef>
              <a:spcPct val="0"/>
            </a:spcBef>
            <a:spcAft>
              <a:spcPct val="35000"/>
            </a:spcAft>
            <a:buNone/>
          </a:pPr>
          <a:r>
            <a:rPr lang="en-US" sz="2000" b="1" kern="1200" dirty="0"/>
            <a:t>Streaming, interactivity, immersive</a:t>
          </a:r>
        </a:p>
      </dsp:txBody>
      <dsp:txXfrm>
        <a:off x="2942645" y="1289625"/>
        <a:ext cx="1742884" cy="1475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3CFCB-4B03-44A3-929F-B66511EFBAEC}">
      <dsp:nvSpPr>
        <dsp:cNvPr id="0" name=""/>
        <dsp:cNvSpPr/>
      </dsp:nvSpPr>
      <dsp:spPr>
        <a:xfrm>
          <a:off x="4694791" y="2067604"/>
          <a:ext cx="2628015" cy="227333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Digital services </a:t>
          </a:r>
          <a:r>
            <a:rPr lang="en-US" sz="2000" b="0" kern="1200" dirty="0"/>
            <a:t>and</a:t>
          </a:r>
          <a:r>
            <a:rPr lang="en-US" sz="2000" b="1" kern="1200" dirty="0"/>
            <a:t> </a:t>
          </a:r>
          <a:br>
            <a:rPr lang="en-US" sz="2000" b="1" kern="1200" dirty="0"/>
          </a:br>
          <a:r>
            <a:rPr lang="en-US" sz="2000" b="1" kern="1200" dirty="0"/>
            <a:t>video-centric services</a:t>
          </a:r>
        </a:p>
      </dsp:txBody>
      <dsp:txXfrm>
        <a:off x="5130290" y="2444328"/>
        <a:ext cx="1757017" cy="1519891"/>
      </dsp:txXfrm>
    </dsp:sp>
    <dsp:sp modelId="{28368227-88CB-446A-A654-67EBCCD69E6A}">
      <dsp:nvSpPr>
        <dsp:cNvPr id="0" name=""/>
        <dsp:cNvSpPr/>
      </dsp:nvSpPr>
      <dsp:spPr>
        <a:xfrm>
          <a:off x="6340434" y="979965"/>
          <a:ext cx="991542" cy="854345"/>
        </a:xfrm>
        <a:prstGeom prst="hexagon">
          <a:avLst>
            <a:gd name="adj" fmla="val 28900"/>
            <a:gd name="vf" fmla="val 11547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C28A3D3-17C5-4DD1-A6E1-C4883585739D}">
      <dsp:nvSpPr>
        <dsp:cNvPr id="0" name=""/>
        <dsp:cNvSpPr/>
      </dsp:nvSpPr>
      <dsp:spPr>
        <a:xfrm>
          <a:off x="4723648" y="0"/>
          <a:ext cx="2580082" cy="1863151"/>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Entertainment industry</a:t>
          </a:r>
        </a:p>
      </dsp:txBody>
      <dsp:txXfrm>
        <a:off x="5116089" y="283393"/>
        <a:ext cx="1795200" cy="1296365"/>
      </dsp:txXfrm>
    </dsp:sp>
    <dsp:sp modelId="{18C1EB7F-A7A3-4D0E-8853-127C99C14D6B}">
      <dsp:nvSpPr>
        <dsp:cNvPr id="0" name=""/>
        <dsp:cNvSpPr/>
      </dsp:nvSpPr>
      <dsp:spPr>
        <a:xfrm>
          <a:off x="7497641" y="2577135"/>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5A375B6-FA2E-4D30-9CC3-6223601CDE1B}">
      <dsp:nvSpPr>
        <dsp:cNvPr id="0" name=""/>
        <dsp:cNvSpPr/>
      </dsp:nvSpPr>
      <dsp:spPr>
        <a:xfrm>
          <a:off x="7079151" y="1287525"/>
          <a:ext cx="2742488" cy="1570487"/>
        </a:xfrm>
        <a:prstGeom prst="hexagon">
          <a:avLst>
            <a:gd name="adj" fmla="val 28570"/>
            <a:gd name="vf" fmla="val 115470"/>
          </a:avLst>
        </a:prstGeom>
        <a:gradFill rotWithShape="0">
          <a:gsLst>
            <a:gs pos="100000">
              <a:srgbClr val="0070C0"/>
            </a:gs>
            <a:gs pos="10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Traditional ICT standardization</a:t>
          </a:r>
        </a:p>
      </dsp:txBody>
      <dsp:txXfrm>
        <a:off x="7457254" y="1504046"/>
        <a:ext cx="1986282" cy="1137445"/>
      </dsp:txXfrm>
    </dsp:sp>
    <dsp:sp modelId="{4FDEAFA1-1602-41EF-9F01-0DFE930B09CB}">
      <dsp:nvSpPr>
        <dsp:cNvPr id="0" name=""/>
        <dsp:cNvSpPr/>
      </dsp:nvSpPr>
      <dsp:spPr>
        <a:xfrm>
          <a:off x="6693770" y="4364294"/>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A95A2ED-A588-4536-BF6A-E3AAADD065C9}">
      <dsp:nvSpPr>
        <dsp:cNvPr id="0" name=""/>
        <dsp:cNvSpPr/>
      </dsp:nvSpPr>
      <dsp:spPr>
        <a:xfrm>
          <a:off x="6721065" y="3398793"/>
          <a:ext cx="2535523" cy="1863151"/>
        </a:xfrm>
        <a:prstGeom prst="hexagon">
          <a:avLst>
            <a:gd name="adj" fmla="val 28570"/>
            <a:gd name="vf" fmla="val 115470"/>
          </a:avLst>
        </a:prstGeom>
        <a:gradFill rotWithShape="0">
          <a:gsLst>
            <a:gs pos="100000">
              <a:srgbClr val="7030A0"/>
            </a:gs>
            <a:gs pos="10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Enabling technologies</a:t>
          </a:r>
        </a:p>
      </dsp:txBody>
      <dsp:txXfrm>
        <a:off x="7109793" y="3684438"/>
        <a:ext cx="1758067" cy="1291861"/>
      </dsp:txXfrm>
    </dsp:sp>
    <dsp:sp modelId="{C8F6AF14-E1C8-4724-B4CC-C4702D089DB5}">
      <dsp:nvSpPr>
        <dsp:cNvPr id="0" name=""/>
        <dsp:cNvSpPr/>
      </dsp:nvSpPr>
      <dsp:spPr>
        <a:xfrm>
          <a:off x="4699682" y="4567188"/>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1609651-03F3-46AE-9A8C-D1ABF331EEA2}">
      <dsp:nvSpPr>
        <dsp:cNvPr id="0" name=""/>
        <dsp:cNvSpPr/>
      </dsp:nvSpPr>
      <dsp:spPr>
        <a:xfrm>
          <a:off x="4879852" y="4546038"/>
          <a:ext cx="2267675" cy="1863151"/>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Transport Sector</a:t>
          </a:r>
          <a:endParaRPr lang="en-US" sz="2000" b="0" kern="1200" dirty="0"/>
        </a:p>
      </dsp:txBody>
      <dsp:txXfrm>
        <a:off x="5246259" y="4847083"/>
        <a:ext cx="1534861" cy="1261061"/>
      </dsp:txXfrm>
    </dsp:sp>
    <dsp:sp modelId="{15667E2C-39BB-4636-9573-C9ADE67D3F02}">
      <dsp:nvSpPr>
        <dsp:cNvPr id="0" name=""/>
        <dsp:cNvSpPr/>
      </dsp:nvSpPr>
      <dsp:spPr>
        <a:xfrm>
          <a:off x="3523524" y="2970659"/>
          <a:ext cx="991542" cy="85434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31348DC-2E1F-4C62-AC04-5D2DB5A1868D}">
      <dsp:nvSpPr>
        <dsp:cNvPr id="0" name=""/>
        <dsp:cNvSpPr/>
      </dsp:nvSpPr>
      <dsp:spPr>
        <a:xfrm>
          <a:off x="2957763" y="3486693"/>
          <a:ext cx="2143237" cy="1689915"/>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Finance and banking sector</a:t>
          </a:r>
        </a:p>
      </dsp:txBody>
      <dsp:txXfrm>
        <a:off x="3297302" y="3754415"/>
        <a:ext cx="1464159" cy="1154471"/>
      </dsp:txXfrm>
    </dsp:sp>
    <dsp:sp modelId="{465290AF-72D0-4567-8F86-800E2C44198E}">
      <dsp:nvSpPr>
        <dsp:cNvPr id="0" name=""/>
        <dsp:cNvSpPr/>
      </dsp:nvSpPr>
      <dsp:spPr>
        <a:xfrm>
          <a:off x="2917447" y="1287523"/>
          <a:ext cx="1835655" cy="1672569"/>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Culture sector</a:t>
          </a:r>
        </a:p>
      </dsp:txBody>
      <dsp:txXfrm>
        <a:off x="3232859" y="1574913"/>
        <a:ext cx="1204831" cy="109778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227EE-549F-4692-9090-64A5C3D9CB7C}"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3733-CD45-4CEA-A5EC-06AA3CC53339}" type="slidenum">
              <a:rPr lang="en-US" smtClean="0"/>
              <a:t>‹#›</a:t>
            </a:fld>
            <a:endParaRPr lang="en-US"/>
          </a:p>
        </p:txBody>
      </p:sp>
    </p:spTree>
    <p:extLst>
      <p:ext uri="{BB962C8B-B14F-4D97-AF65-F5344CB8AC3E}">
        <p14:creationId xmlns:p14="http://schemas.microsoft.com/office/powerpoint/2010/main" val="25211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isco.com/c/dam/m/en_us/solutions/service-provider/vni-forecast-highlights/pdf/Global_2020_Forecast_Highlight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Conferencing systems</a:t>
            </a:r>
          </a:p>
          <a:p>
            <a:pPr lvl="1"/>
            <a:r>
              <a:rPr lang="en-US" dirty="0"/>
              <a:t>Telepresence, media gateways, videoconferencing</a:t>
            </a:r>
          </a:p>
          <a:p>
            <a:r>
              <a:rPr lang="en-US" dirty="0"/>
              <a:t>Advanced multimedia communication</a:t>
            </a:r>
          </a:p>
          <a:p>
            <a:r>
              <a:rPr lang="en-US" dirty="0"/>
              <a:t>Multimedia systems and services</a:t>
            </a:r>
          </a:p>
          <a:p>
            <a:pPr lvl="1"/>
            <a:r>
              <a:rPr lang="en-US" dirty="0"/>
              <a:t>IPTV, Digital Signage, Intelligent Transportation Systems, E‒health, Accessibility (</a:t>
            </a:r>
            <a:r>
              <a:rPr lang="en-US" dirty="0" err="1"/>
              <a:t>IoT</a:t>
            </a:r>
            <a:r>
              <a:rPr lang="en-US" dirty="0"/>
              <a:t> moved to in SG20 in Oct. 2015)</a:t>
            </a:r>
          </a:p>
          <a:p>
            <a:r>
              <a:rPr lang="en-US" dirty="0"/>
              <a:t>Media Coding </a:t>
            </a:r>
          </a:p>
          <a:p>
            <a:pPr lvl="1"/>
            <a:r>
              <a:rPr lang="en-US" dirty="0"/>
              <a:t>Audio and video coding</a:t>
            </a:r>
          </a:p>
          <a:p>
            <a:r>
              <a:rPr lang="en-US" dirty="0"/>
              <a:t>TDM legacy and transition to IP systems</a:t>
            </a:r>
          </a:p>
          <a:p>
            <a:pPr lvl="1"/>
            <a:r>
              <a:rPr lang="en-US" dirty="0"/>
              <a:t>Network signal processing, echo cancellation, noise reduction, </a:t>
            </a:r>
            <a:r>
              <a:rPr lang="en-US" dirty="0" err="1"/>
              <a:t>voiceband</a:t>
            </a:r>
            <a:r>
              <a:rPr lang="en-US" dirty="0"/>
              <a:t> data (modems, fax, text telephony)</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2</a:t>
            </a:fld>
            <a:endParaRPr lang="en-US"/>
          </a:p>
        </p:txBody>
      </p:sp>
    </p:spTree>
    <p:extLst>
      <p:ext uri="{BB962C8B-B14F-4D97-AF65-F5344CB8AC3E}">
        <p14:creationId xmlns:p14="http://schemas.microsoft.com/office/powerpoint/2010/main" val="170417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opportunities for revenue generation</a:t>
            </a:r>
          </a:p>
          <a:p>
            <a:pPr lvl="1"/>
            <a:r>
              <a:rPr lang="en-US" dirty="0"/>
              <a:t>Content generation and content delivery</a:t>
            </a:r>
          </a:p>
          <a:p>
            <a:pPr lvl="1"/>
            <a:r>
              <a:rPr lang="en-US" dirty="0" err="1"/>
              <a:t>QoE</a:t>
            </a:r>
            <a:r>
              <a:rPr lang="en-US" dirty="0"/>
              <a:t> / </a:t>
            </a:r>
            <a:r>
              <a:rPr lang="en-US" dirty="0" err="1"/>
              <a:t>QoE</a:t>
            </a:r>
            <a:r>
              <a:rPr lang="en-US" dirty="0"/>
              <a:t> monitoring: constant challenge</a:t>
            </a:r>
          </a:p>
          <a:p>
            <a:r>
              <a:rPr lang="en-US" dirty="0"/>
              <a:t>Video compression: new challenges </a:t>
            </a:r>
            <a:r>
              <a:rPr lang="en-US" dirty="0">
                <a:sym typeface="Wingdings" panose="05000000000000000000" pitchFamily="2" charset="2"/>
              </a:rPr>
              <a:t> JVET</a:t>
            </a:r>
            <a:endParaRPr lang="en-US" dirty="0"/>
          </a:p>
          <a:p>
            <a:r>
              <a:rPr lang="en-US" dirty="0"/>
              <a:t>Higher demand means that more efficient compression mechanisms remains relevant</a:t>
            </a:r>
          </a:p>
          <a:p>
            <a:pPr lvl="1"/>
            <a:r>
              <a:rPr lang="en-US" dirty="0"/>
              <a:t>Higher resolution for larger screens (4K, 8K)</a:t>
            </a:r>
          </a:p>
          <a:p>
            <a:pPr lvl="1"/>
            <a:r>
              <a:rPr lang="en-US" dirty="0"/>
              <a:t>Good quality with higher compression for smaller screens</a:t>
            </a:r>
          </a:p>
          <a:p>
            <a:pPr lvl="1"/>
            <a:endParaRPr lang="en-US" dirty="0"/>
          </a:p>
          <a:p>
            <a:r>
              <a:rPr lang="en-US" i="1" dirty="0"/>
              <a:t>Source for video traffic statistics: CISCO </a:t>
            </a:r>
            <a:r>
              <a:rPr lang="en-GB" i="1" dirty="0"/>
              <a:t>VNI Complete Forecast Highlights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hlinkClick r:id="rId3"/>
              </a:rPr>
              <a:t>https://www.cisco.com/c/dam/m/en_us/solutions/service-provider/vni-forecast-highlights/pdf/Global_2020_Forecast_Highlights.pdf</a:t>
            </a:r>
            <a:r>
              <a:rPr lang="en-US" i="1" dirty="0"/>
              <a:t> </a:t>
            </a:r>
            <a:endParaRPr lang="en-GB" i="1" dirty="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12</a:t>
            </a:fld>
            <a:endParaRPr lang="en-US"/>
          </a:p>
        </p:txBody>
      </p:sp>
    </p:spTree>
    <p:extLst>
      <p:ext uri="{BB962C8B-B14F-4D97-AF65-F5344CB8AC3E}">
        <p14:creationId xmlns:p14="http://schemas.microsoft.com/office/powerpoint/2010/main" val="8809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electronic video cameras</a:t>
            </a:r>
          </a:p>
          <a:p>
            <a:pPr lvl="1"/>
            <a:r>
              <a:rPr lang="en-US" dirty="0"/>
              <a:t>Moving JPEG; MPEG1-Video; H.262</a:t>
            </a:r>
          </a:p>
          <a:p>
            <a:pPr lvl="1"/>
            <a:r>
              <a:rPr lang="en-US" dirty="0"/>
              <a:t>H.264</a:t>
            </a:r>
          </a:p>
          <a:p>
            <a:r>
              <a:rPr lang="en-US" dirty="0"/>
              <a:t>Digital TV broadcast &amp; cable; digital TV sets</a:t>
            </a:r>
          </a:p>
          <a:p>
            <a:pPr lvl="1"/>
            <a:r>
              <a:rPr lang="en-US" b="1" dirty="0"/>
              <a:t>SD</a:t>
            </a:r>
            <a:r>
              <a:rPr lang="en-US" dirty="0"/>
              <a:t>: H.262 or H.264 / </a:t>
            </a:r>
            <a:r>
              <a:rPr lang="en-US" b="1" dirty="0"/>
              <a:t>HD</a:t>
            </a:r>
            <a:r>
              <a:rPr lang="en-US" dirty="0"/>
              <a:t>: H.264 / </a:t>
            </a:r>
            <a:r>
              <a:rPr lang="en-US" b="1" dirty="0"/>
              <a:t>UHD</a:t>
            </a:r>
            <a:r>
              <a:rPr lang="en-US" dirty="0"/>
              <a:t>: H.265?</a:t>
            </a:r>
          </a:p>
          <a:p>
            <a:r>
              <a:rPr lang="en-US" dirty="0"/>
              <a:t>Internet video – over-the-top</a:t>
            </a:r>
          </a:p>
          <a:p>
            <a:pPr lvl="1"/>
            <a:r>
              <a:rPr lang="en-US" dirty="0"/>
              <a:t>YouTube, Apple: convergence around H.264</a:t>
            </a:r>
          </a:p>
          <a:p>
            <a:pPr lvl="1"/>
            <a:r>
              <a:rPr lang="en-US" dirty="0"/>
              <a:t>Skype (v7: H.264)</a:t>
            </a:r>
          </a:p>
          <a:p>
            <a:r>
              <a:rPr lang="en-US" dirty="0"/>
              <a:t>IPTV; Digital Signage; Over-the-Top (OTT) applications</a:t>
            </a:r>
          </a:p>
          <a:p>
            <a:r>
              <a:rPr lang="en-US" dirty="0"/>
              <a:t>Mobile: 3G / 4G / 5G</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13</a:t>
            </a:fld>
            <a:endParaRPr lang="en-US"/>
          </a:p>
        </p:txBody>
      </p:sp>
    </p:spTree>
    <p:extLst>
      <p:ext uri="{BB962C8B-B14F-4D97-AF65-F5344CB8AC3E}">
        <p14:creationId xmlns:p14="http://schemas.microsoft.com/office/powerpoint/2010/main" val="192702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Besides going after the "</a:t>
            </a:r>
            <a:r>
              <a:rPr lang="en-US" sz="2400" i="1" dirty="0"/>
              <a:t>best and newest</a:t>
            </a:r>
            <a:r>
              <a:rPr lang="en-US" sz="2400" dirty="0"/>
              <a:t>" video codec… </a:t>
            </a:r>
            <a:br>
              <a:rPr lang="en-US" sz="2400" dirty="0"/>
            </a:br>
            <a:r>
              <a:rPr lang="en-US" sz="2400" dirty="0"/>
              <a:t>it matters </a:t>
            </a:r>
            <a:r>
              <a:rPr lang="en-US" sz="2400" i="1" u="sng" dirty="0"/>
              <a:t>what you do</a:t>
            </a:r>
            <a:r>
              <a:rPr lang="en-US" sz="2400" dirty="0"/>
              <a:t> with video</a:t>
            </a:r>
          </a:p>
          <a:p>
            <a:r>
              <a:rPr lang="en-US" sz="2400" dirty="0"/>
              <a:t>Protocols and systems supporting delivery of high volume of video content</a:t>
            </a:r>
          </a:p>
          <a:p>
            <a:pPr lvl="1"/>
            <a:r>
              <a:rPr lang="en-US" sz="2000" dirty="0"/>
              <a:t>Real-time streaming remains a challenge</a:t>
            </a:r>
          </a:p>
          <a:p>
            <a:pPr lvl="2"/>
            <a:r>
              <a:rPr lang="en-US" sz="1600" dirty="0"/>
              <a:t>Higher compression with high quality and lower delay</a:t>
            </a:r>
          </a:p>
          <a:p>
            <a:pPr lvl="1"/>
            <a:r>
              <a:rPr lang="en-US" sz="2000" dirty="0"/>
              <a:t>Highly interactive systems require tactile Internet</a:t>
            </a:r>
          </a:p>
          <a:p>
            <a:pPr lvl="1"/>
            <a:r>
              <a:rPr lang="en-US" sz="2000" dirty="0"/>
              <a:t>Virtual reality and immersive environments (ILE)</a:t>
            </a:r>
          </a:p>
          <a:p>
            <a:r>
              <a:rPr lang="en-US" sz="2400" dirty="0"/>
              <a:t>Future IP-based broadcasting</a:t>
            </a:r>
          </a:p>
          <a:p>
            <a:pPr lvl="1"/>
            <a:r>
              <a:rPr lang="en-US" sz="2000" dirty="0"/>
              <a:t>E.g. ATSC 3.0 PHY, approved 2016-03</a:t>
            </a:r>
          </a:p>
          <a:p>
            <a:r>
              <a:rPr lang="en-US" sz="2400" dirty="0"/>
              <a:t>Adding Artificial Intelligence to video: face / object / action recognition, and acting on it</a:t>
            </a:r>
          </a:p>
          <a:p>
            <a:r>
              <a:rPr lang="en-US" sz="2400" dirty="0"/>
              <a:t>Accessibility: still many open technical and economic issues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14</a:t>
            </a:fld>
            <a:endParaRPr lang="en-US"/>
          </a:p>
        </p:txBody>
      </p:sp>
    </p:spTree>
    <p:extLst>
      <p:ext uri="{BB962C8B-B14F-4D97-AF65-F5344CB8AC3E}">
        <p14:creationId xmlns:p14="http://schemas.microsoft.com/office/powerpoint/2010/main" val="312114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SG16 "Multimedia" continued to be very productive during the study period</a:t>
            </a:r>
          </a:p>
          <a:p>
            <a:r>
              <a:rPr lang="en-US" dirty="0"/>
              <a:t>Work growth in e-services and video-centric services and components</a:t>
            </a:r>
          </a:p>
          <a:p>
            <a:pPr lvl="1"/>
            <a:r>
              <a:rPr lang="en-US" dirty="0"/>
              <a:t>Video will be key to ITU-T's future success</a:t>
            </a:r>
          </a:p>
          <a:p>
            <a:pPr lvl="1"/>
            <a:r>
              <a:rPr lang="en-US" dirty="0"/>
              <a:t>Expected increase in standardization in these areas</a:t>
            </a:r>
          </a:p>
          <a:p>
            <a:r>
              <a:rPr lang="en-US" dirty="0"/>
              <a:t>Growth of video consumption drives newer codecs, systems and applications</a:t>
            </a:r>
          </a:p>
          <a:p>
            <a:pPr lvl="1"/>
            <a:r>
              <a:rPr lang="en-US" dirty="0"/>
              <a:t>especially delivery over IP and the Internet</a:t>
            </a:r>
          </a:p>
          <a:p>
            <a:endParaRPr lang="en-US" dirty="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15</a:t>
            </a:fld>
            <a:endParaRPr lang="en-US"/>
          </a:p>
        </p:txBody>
      </p:sp>
    </p:spTree>
    <p:extLst>
      <p:ext uri="{BB962C8B-B14F-4D97-AF65-F5344CB8AC3E}">
        <p14:creationId xmlns:p14="http://schemas.microsoft.com/office/powerpoint/2010/main" val="128970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E8963733-CD45-4CEA-A5EC-06AA3CC53339}" type="slidenum">
              <a:rPr lang="en-US" smtClean="0"/>
              <a:t>16</a:t>
            </a:fld>
            <a:endParaRPr lang="en-US"/>
          </a:p>
        </p:txBody>
      </p:sp>
    </p:spTree>
    <p:extLst>
      <p:ext uri="{BB962C8B-B14F-4D97-AF65-F5344CB8AC3E}">
        <p14:creationId xmlns:p14="http://schemas.microsoft.com/office/powerpoint/2010/main" val="140404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SG, 4 WP meetings; 116 Rapporteur group (e-)meetings</a:t>
            </a:r>
          </a:p>
          <a:p>
            <a:r>
              <a:rPr lang="en-US" dirty="0"/>
              <a:t>Significant collaborative work (ISO/IEC, IEEE, …)</a:t>
            </a:r>
          </a:p>
          <a:p>
            <a:r>
              <a:rPr lang="en-US" dirty="0"/>
              <a:t>Questions: 18 (WTSA-12) </a:t>
            </a:r>
            <a:r>
              <a:rPr lang="en-US" dirty="0">
                <a:sym typeface="Wingdings" panose="05000000000000000000" pitchFamily="2" charset="2"/>
              </a:rPr>
              <a:t> 16  11 (WTSA-16)  16  14 (WTSA-20)</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3</a:t>
            </a:fld>
            <a:endParaRPr lang="en-US"/>
          </a:p>
        </p:txBody>
      </p:sp>
    </p:spTree>
    <p:extLst>
      <p:ext uri="{BB962C8B-B14F-4D97-AF65-F5344CB8AC3E}">
        <p14:creationId xmlns:p14="http://schemas.microsoft.com/office/powerpoint/2010/main" val="354811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results at the end of the </a:t>
            </a:r>
            <a:r>
              <a:rPr lang="en-US"/>
              <a:t>study period.</a:t>
            </a:r>
            <a:endParaRPr lang="en-US" b="1" dirty="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4</a:t>
            </a:fld>
            <a:endParaRPr lang="en-US"/>
          </a:p>
        </p:txBody>
      </p:sp>
    </p:spTree>
    <p:extLst>
      <p:ext uri="{BB962C8B-B14F-4D97-AF65-F5344CB8AC3E}">
        <p14:creationId xmlns:p14="http://schemas.microsoft.com/office/powerpoint/2010/main" val="139696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Maturity in classical areas</a:t>
            </a:r>
          </a:p>
          <a:p>
            <a:pPr lvl="1"/>
            <a:r>
              <a:rPr lang="en-US" dirty="0"/>
              <a:t>audio compression, videoconferencing, media gateway, legacy TDM systems and their interfacing with IP networks</a:t>
            </a:r>
          </a:p>
          <a:p>
            <a:r>
              <a:rPr lang="en-US" dirty="0"/>
              <a:t>Increase in e-services and video-centric services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6</a:t>
            </a:fld>
            <a:endParaRPr lang="en-US"/>
          </a:p>
        </p:txBody>
      </p:sp>
    </p:spTree>
    <p:extLst>
      <p:ext uri="{BB962C8B-B14F-4D97-AF65-F5344CB8AC3E}">
        <p14:creationId xmlns:p14="http://schemas.microsoft.com/office/powerpoint/2010/main" val="408189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Verticals:</a:t>
            </a:r>
          </a:p>
          <a:p>
            <a:pPr marL="342900" lvl="0" indent="-342900" rtl="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Finance and banking sector: SG16 develops Recommendations on Distributed Ledger Technologies and DLT-based services. Q22/16 received the deliverables of ITU-T FG DLT to </a:t>
            </a:r>
            <a:r>
              <a:rPr lang="en-GB" sz="1200" dirty="0">
                <a:effectLst/>
                <a:latin typeface="Times New Roman" panose="02020603050405020304" pitchFamily="18" charset="0"/>
                <a:ea typeface="SimSun" panose="02010600030101010101" pitchFamily="2" charset="-122"/>
              </a:rPr>
              <a:t>meet the ICT and security requirements of financial industry and many Technical Papers and Recommendations have been developed in a short period.</a:t>
            </a: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Health sector: SG16 has established a Question (Q28/16) on e-health, it focuses on standardization of multimedia systems and services to support digital health applications (including e-health). ITU-T SG16 has also established a Focus Group on artificial intelligence for health (FG-AI4H) in partnership with the World Health Organization (WHO) to establish a standardized assessment framework for the evaluation of AI-based methods for health, diagnosis, triage or treatment decisions.</a:t>
            </a:r>
            <a:endParaRPr lang="en-GB" sz="1200" dirty="0">
              <a:effectLst/>
              <a:latin typeface="Times New Roman" panose="02020603050405020304" pitchFamily="18" charset="0"/>
              <a:ea typeface="SimSun" panose="02010600030101010101" pitchFamily="2" charset="-122"/>
            </a:endParaRP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Culture sector: SG16 has spawned studies on requirements, file format or metadata for digital culture service and application to a new Question focusing on multimedia standards for digital culture. The first Recommendation published was ITU-T T.621 “File structure for interactive mobile comic and animation content”, and subsequent studies include Requirements for an information system of objects in museums, Scenarios, framework and metadata for digitalized artwork images display systems, requirements and reference framework for digital representation of cultural relics/artworks using augmented reality, requirements and metadata for digitization of ethnic costumes. It also plans studies on uniform data classification standards, and digital metadata standards suitable for the intangible cultural heritage.</a:t>
            </a:r>
            <a:endParaRPr lang="en-GB" sz="1200" dirty="0">
              <a:effectLst/>
              <a:latin typeface="Times New Roman" panose="02020603050405020304" pitchFamily="18" charset="0"/>
              <a:ea typeface="SimSun" panose="02010600030101010101" pitchFamily="2" charset="-122"/>
            </a:endParaRP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Entertainment sector: in addition to existing areas such as media compression and immersive technologies, networking technologies such as IPTV and content delivery networks, wider areas as over-the-top (OTT) delivery content mechanisms are growing areas of standardization, together with topics such as video gaming (which has aspects touching digital culture studies as well as safe listening).</a:t>
            </a:r>
            <a:endParaRPr lang="en-GB" sz="1200" dirty="0">
              <a:effectLst/>
              <a:latin typeface="Times New Roman" panose="02020603050405020304" pitchFamily="18" charset="0"/>
              <a:ea typeface="SimSun" panose="02010600030101010101" pitchFamily="2" charset="-122"/>
            </a:endParaRP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Transport sector: SG16 studied vehicle gateway platform/‌ITS services and applications, such as functions and service requirements of a vehicle gateway platform to support vehicle communications, enhancements to support emergency and early warning services (e.g. for traffic accidents); SG16 also studied standards for civilian unmanned aerial vehicle (CUAV) communication service, includes requirements and unified application framework for CUAV communication services and applications, as well as interfaces between the CUAV system and other vertical industry application system. SG16 is the parent group of two related focus groups. As the parent group of FG-VM, studies on standards for vehicular multimedia services and infotainment applications have quickly evolved. As parent of the FG-AI4AD, it is exploring the frontiers of standardization for services and applications enabled by AI systems in autonomous and assisted driving.</a:t>
            </a:r>
            <a:endParaRPr lang="en-GB" sz="12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E8963733-CD45-4CEA-A5EC-06AA3CC53339}" type="slidenum">
              <a:rPr lang="en-US" smtClean="0"/>
              <a:t>7</a:t>
            </a:fld>
            <a:endParaRPr lang="en-US"/>
          </a:p>
        </p:txBody>
      </p:sp>
    </p:spTree>
    <p:extLst>
      <p:ext uri="{BB962C8B-B14F-4D97-AF65-F5344CB8AC3E}">
        <p14:creationId xmlns:p14="http://schemas.microsoft.com/office/powerpoint/2010/main" val="413247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8</a:t>
            </a:fld>
            <a:endParaRPr lang="en-US"/>
          </a:p>
        </p:txBody>
      </p:sp>
    </p:spTree>
    <p:extLst>
      <p:ext uri="{BB962C8B-B14F-4D97-AF65-F5344CB8AC3E}">
        <p14:creationId xmlns:p14="http://schemas.microsoft.com/office/powerpoint/2010/main" val="317567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Verticals:</a:t>
            </a:r>
          </a:p>
          <a:p>
            <a:pPr marL="342900" lvl="0" indent="-342900" rtl="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Finance and banking sector: SG16 develops Recommendations on Distributed Ledger Technologies and DLT-based services. Q22/16 received the deliverables of ITU-T FG DLT to </a:t>
            </a:r>
            <a:r>
              <a:rPr lang="en-GB" sz="1200" dirty="0">
                <a:effectLst/>
                <a:latin typeface="Times New Roman" panose="02020603050405020304" pitchFamily="18" charset="0"/>
                <a:ea typeface="SimSun" panose="02010600030101010101" pitchFamily="2" charset="-122"/>
              </a:rPr>
              <a:t>meet the ICT and security requirements of financial industry and many Technical Papers and Recommendations have been developed in a short period.</a:t>
            </a: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Health sector: SG16 has established a Question (Q28/16) on e-health, it focuses on standardization of multimedia systems and services to support digital health applications (including e-health). ITU-T SG16 has also established a Focus Group on artificial intelligence for health (FG-AI4H) in partnership with the World Health Organization (WHO) to establish a standardized assessment framework for the evaluation of AI-based methods for health, diagnosis, triage or treatment decisions.</a:t>
            </a:r>
            <a:endParaRPr lang="en-GB" sz="1200" dirty="0">
              <a:effectLst/>
              <a:latin typeface="Times New Roman" panose="02020603050405020304" pitchFamily="18" charset="0"/>
              <a:ea typeface="SimSun" panose="02010600030101010101" pitchFamily="2" charset="-122"/>
            </a:endParaRP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Culture sector: SG16 has spawned studies on requirements, file format or metadata for digital culture service and application to a new Question focusing on multimedia standards for digital culture. The first Recommendation published was ITU-T T.621 “File structure for interactive mobile comic and animation content”, and subsequent studies include Requirements for an information system of objects in museums, Scenarios, framework and metadata for digitalized artwork images display systems, requirements and reference framework for digital representation of cultural relics/artworks using augmented reality, requirements and metadata for digitization of ethnic costumes. It also plans studies on uniform data classification standards, and digital metadata standards suitable for the intangible cultural heritage.</a:t>
            </a:r>
            <a:endParaRPr lang="en-GB" sz="1200" dirty="0">
              <a:effectLst/>
              <a:latin typeface="Times New Roman" panose="02020603050405020304" pitchFamily="18" charset="0"/>
              <a:ea typeface="SimSun" panose="02010600030101010101" pitchFamily="2" charset="-122"/>
            </a:endParaRP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Entertainment sector: in addition to existing areas such as media compression and immersive technologies, networking technologies such as IPTV and content delivery networks, wider areas as over-the-top (OTT) delivery content mechanisms are growing areas of standardization, together with topics such as video gaming (which has aspects touching digital culture studies as well as safe listening).</a:t>
            </a:r>
            <a:endParaRPr lang="en-GB" sz="1200" dirty="0">
              <a:effectLst/>
              <a:latin typeface="Times New Roman" panose="02020603050405020304" pitchFamily="18" charset="0"/>
              <a:ea typeface="SimSun" panose="02010600030101010101" pitchFamily="2" charset="-122"/>
            </a:endParaRPr>
          </a:p>
          <a:p>
            <a:pPr marL="342900" lvl="0" indent="-342900" fontAlgn="base" hangingPunct="0">
              <a:spcBef>
                <a:spcPts val="600"/>
              </a:spcBef>
              <a:buFont typeface="Times New Roman" panose="02020603050405020304" pitchFamily="18" charset="0"/>
              <a:buChar char="–"/>
            </a:pPr>
            <a:r>
              <a:rPr lang="en-GB" sz="1200" dirty="0">
                <a:solidFill>
                  <a:srgbClr val="000000"/>
                </a:solidFill>
                <a:effectLst/>
                <a:latin typeface="Times New Roman" panose="02020603050405020304" pitchFamily="18" charset="0"/>
                <a:ea typeface="SimSun" panose="02010600030101010101" pitchFamily="2" charset="-122"/>
              </a:rPr>
              <a:t>Transport sector: SG16 studied vehicle gateway platform/‌ITS services and applications, such as functions and service requirements of a vehicle gateway platform to support vehicle communications, enhancements to support emergency and early warning services (e.g. for traffic accidents); SG16 also studied standards for civilian unmanned aerial vehicle (CUAV) communication service, includes requirements and unified application framework for CUAV communication services and applications, as well as interfaces between the CUAV system and other vertical industry application system. SG16 is the parent group of two related focus groups. As the parent group of FG-VM, studies on standards for vehicular multimedia services and infotainment applications have quickly evolved. As parent of the FG-AI4AD, it is exploring the frontiers of standardization for services and applications enabled by AI systems in autonomous and assisted driving.</a:t>
            </a:r>
            <a:endParaRPr lang="en-GB" sz="1200" dirty="0">
              <a:effectLst/>
              <a:latin typeface="Times New Roman" panose="02020603050405020304" pitchFamily="18" charset="0"/>
              <a:ea typeface="SimSun" panose="02010600030101010101" pitchFamily="2" charset="-122"/>
            </a:endParaRPr>
          </a:p>
          <a:p>
            <a:endParaRPr lang="en-US" dirty="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9</a:t>
            </a:fld>
            <a:endParaRPr lang="en-US"/>
          </a:p>
        </p:txBody>
      </p:sp>
    </p:spTree>
    <p:extLst>
      <p:ext uri="{BB962C8B-B14F-4D97-AF65-F5344CB8AC3E}">
        <p14:creationId xmlns:p14="http://schemas.microsoft.com/office/powerpoint/2010/main" val="277005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 use of ICTs for service delivery in a specific industry area, such as healthcare, education, administration, commerce, transportation, entertainment, etc. </a:t>
            </a:r>
          </a:p>
          <a:p>
            <a:r>
              <a:rPr lang="en-US" dirty="0"/>
              <a:t>Distribution and delivery of e-services: channel agnostic</a:t>
            </a:r>
          </a:p>
          <a:p>
            <a:pPr lvl="1"/>
            <a:r>
              <a:rPr lang="en-US" dirty="0"/>
              <a:t>E.g. Internet, cable networks, NGN, GSTN, IMT-2020, future networks, and wireless networks</a:t>
            </a:r>
          </a:p>
          <a:p>
            <a:r>
              <a:rPr lang="en-US" dirty="0"/>
              <a:t>The </a:t>
            </a:r>
            <a:r>
              <a:rPr lang="en-US" b="1" dirty="0"/>
              <a:t>building blocks and delivery platforms </a:t>
            </a:r>
            <a:r>
              <a:rPr lang="en-US" dirty="0"/>
              <a:t>developed by SG16</a:t>
            </a:r>
            <a:r>
              <a:rPr lang="en-US" b="1" dirty="0"/>
              <a:t> </a:t>
            </a:r>
            <a:r>
              <a:rPr lang="en-US" dirty="0"/>
              <a:t>are used to enable application in specific areas</a:t>
            </a:r>
          </a:p>
          <a:p>
            <a:pPr lvl="1"/>
            <a:r>
              <a:rPr lang="en-US" dirty="0"/>
              <a:t>E.g. smart cities applications of e-services by SG20</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10</a:t>
            </a:fld>
            <a:endParaRPr lang="en-US"/>
          </a:p>
        </p:txBody>
      </p:sp>
    </p:spTree>
    <p:extLst>
      <p:ext uri="{BB962C8B-B14F-4D97-AF65-F5344CB8AC3E}">
        <p14:creationId xmlns:p14="http://schemas.microsoft.com/office/powerpoint/2010/main" val="337622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Addressed a specific area: personal connected health – partnership with Continua (PCHA); much more to do!</a:t>
            </a:r>
            <a:br>
              <a:rPr lang="en-US" sz="2400" dirty="0"/>
            </a:br>
            <a:r>
              <a:rPr lang="en-US" sz="2000" dirty="0"/>
              <a:t>Mobile health, format for data exchange and interoperability</a:t>
            </a:r>
          </a:p>
          <a:p>
            <a:r>
              <a:rPr lang="en-US" sz="2400" dirty="0"/>
              <a:t>ITU-T H.810-H.850 suite with the Continua Design Guidelines and associated conformance testing specifications (45 Recommendations)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11</a:t>
            </a:fld>
            <a:endParaRPr lang="en-US"/>
          </a:p>
        </p:txBody>
      </p:sp>
    </p:spTree>
    <p:extLst>
      <p:ext uri="{BB962C8B-B14F-4D97-AF65-F5344CB8AC3E}">
        <p14:creationId xmlns:p14="http://schemas.microsoft.com/office/powerpoint/2010/main" val="69399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2990342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7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58710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9873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00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606917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p:nvSpPr>
        <p:spPr>
          <a:xfrm>
            <a:off x="-30161" y="0"/>
            <a:ext cx="12222161" cy="6858000"/>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73302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blue bg) ">
    <p:bg>
      <p:bgPr>
        <a:solidFill>
          <a:srgbClr val="009C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0C4E-2699-4875-A1A1-D48FAD3E326D}"/>
              </a:ext>
            </a:extLst>
          </p:cNvPr>
          <p:cNvSpPr>
            <a:spLocks noGrp="1"/>
          </p:cNvSpPr>
          <p:nvPr>
            <p:ph type="title" hasCustomPrompt="1"/>
          </p:nvPr>
        </p:nvSpPr>
        <p:spPr>
          <a:xfrm>
            <a:off x="518209" y="1708146"/>
            <a:ext cx="8586483" cy="824545"/>
          </a:xfrm>
          <a:prstGeom prst="rect">
            <a:avLst/>
          </a:prstGeom>
        </p:spPr>
        <p:txBody>
          <a:bodyPr>
            <a:noAutofit/>
          </a:bodyPr>
          <a:lstStyle>
            <a:lvl1pPr>
              <a:defRPr sz="3200">
                <a:solidFill>
                  <a:schemeClr val="bg1"/>
                </a:solidFill>
              </a:defRPr>
            </a:lvl1pPr>
          </a:lstStyle>
          <a:p>
            <a:pPr lvl="0"/>
            <a:r>
              <a:rPr lang="en-US" dirty="0"/>
              <a:t> </a:t>
            </a:r>
          </a:p>
        </p:txBody>
      </p:sp>
      <p:sp>
        <p:nvSpPr>
          <p:cNvPr id="4" name="Text Placeholder 2">
            <a:extLst>
              <a:ext uri="{FF2B5EF4-FFF2-40B4-BE49-F238E27FC236}">
                <a16:creationId xmlns:a16="http://schemas.microsoft.com/office/drawing/2014/main" id="{4C9C4F3D-DA29-4A61-8DF0-B7C2509CF7BD}"/>
              </a:ext>
            </a:extLst>
          </p:cNvPr>
          <p:cNvSpPr>
            <a:spLocks noGrp="1"/>
          </p:cNvSpPr>
          <p:nvPr>
            <p:ph type="body" sz="quarter" idx="10" hasCustomPrompt="1"/>
          </p:nvPr>
        </p:nvSpPr>
        <p:spPr>
          <a:xfrm>
            <a:off x="391209" y="309023"/>
            <a:ext cx="4531421" cy="317500"/>
          </a:xfrm>
        </p:spPr>
        <p:txBody>
          <a:bodyPr/>
          <a:lstStyle>
            <a:lvl1pPr algn="l">
              <a:buNone/>
              <a:defRPr sz="1600">
                <a:solidFill>
                  <a:schemeClr val="bg1"/>
                </a:solidFill>
              </a:defRPr>
            </a:lvl1pPr>
          </a:lstStyle>
          <a:p>
            <a:pPr lvl="0"/>
            <a:r>
              <a:rPr lang="en-US" dirty="0"/>
              <a:t>Click to edit Master text styles | Section name </a:t>
            </a:r>
          </a:p>
        </p:txBody>
      </p:sp>
      <p:cxnSp>
        <p:nvCxnSpPr>
          <p:cNvPr id="5" name="Straight Connector 4">
            <a:extLst>
              <a:ext uri="{FF2B5EF4-FFF2-40B4-BE49-F238E27FC236}">
                <a16:creationId xmlns:a16="http://schemas.microsoft.com/office/drawing/2014/main" id="{0B3B6150-4BAF-46BD-B2C3-48BD62516F63}"/>
              </a:ext>
            </a:extLst>
          </p:cNvPr>
          <p:cNvCxnSpPr/>
          <p:nvPr/>
        </p:nvCxnSpPr>
        <p:spPr>
          <a:xfrm>
            <a:off x="391209" y="280669"/>
            <a:ext cx="0" cy="37420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790040C-84F8-4B8F-ABEA-564A0EF9447A}"/>
              </a:ext>
            </a:extLst>
          </p:cNvPr>
          <p:cNvSpPr/>
          <p:nvPr/>
        </p:nvSpPr>
        <p:spPr>
          <a:xfrm>
            <a:off x="0" y="6115986"/>
            <a:ext cx="12192000" cy="742013"/>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783268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hank you Slide">
    <p:bg>
      <p:bgPr>
        <a:solidFill>
          <a:srgbClr val="009CD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p:nvSpPr>
        <p:spPr>
          <a:xfrm>
            <a:off x="3457462" y="2905780"/>
            <a:ext cx="5246914" cy="584775"/>
          </a:xfrm>
          <a:prstGeom prst="rect">
            <a:avLst/>
          </a:prstGeom>
          <a:noFill/>
        </p:spPr>
        <p:txBody>
          <a:bodyPr wrap="square" rtlCol="0">
            <a:spAutoFit/>
          </a:bodyPr>
          <a:lstStyle/>
          <a:p>
            <a:pPr algn="ctr"/>
            <a:r>
              <a:rPr lang="en-US" sz="3200" b="1" dirty="0">
                <a:solidFill>
                  <a:schemeClr val="bg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p:nvSpPr>
        <p:spPr>
          <a:xfrm>
            <a:off x="0" y="6115986"/>
            <a:ext cx="12192000" cy="742013"/>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231459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7F6F29F0-EC8C-43EF-9BE4-42A2271ECB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428345321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7841" y="387139"/>
            <a:ext cx="10515600" cy="74644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755DC65D-4009-4E47-B786-23D8E32E39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454262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6348" y="387139"/>
            <a:ext cx="10515600" cy="746442"/>
          </a:xfrm>
        </p:spPr>
        <p:txBody>
          <a:body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F6EA2032-6E56-43F4-A654-2BBA3471B33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224321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3717323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21966172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2383556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bg1">
                    <a:lumMod val="65000"/>
                  </a:schemeClr>
                </a:solidFill>
              </a:defRPr>
            </a:lvl1pPr>
          </a:lstStyle>
          <a:p>
            <a:pPr lvl="0"/>
            <a:r>
              <a:rPr lang="en-US"/>
              <a:t>Click to edit section name</a:t>
            </a:r>
            <a:endParaRPr lang="en-US" dirty="0"/>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rial" panose="020B0604020202020204" pitchFamily="34" charset="0"/>
                <a:ea typeface="Roboto"/>
                <a:cs typeface="Arial" panose="020B0604020202020204" pitchFamily="34" charset="0"/>
                <a:sym typeface="Roboto"/>
              </a:rPr>
              <a:t>We have focused on </a:t>
            </a:r>
            <a:r>
              <a:rPr lang="en-GB" sz="2800" b="1" dirty="0">
                <a:latin typeface="Arial" panose="020B0604020202020204" pitchFamily="34" charset="0"/>
                <a:ea typeface="Roboto"/>
                <a:cs typeface="Arial" panose="020B0604020202020204" pitchFamily="34" charset="0"/>
                <a:sym typeface="Roboto"/>
              </a:rPr>
              <a:t>preparing and empowering BDT staff</a:t>
            </a:r>
            <a:r>
              <a:rPr lang="en-GB" sz="2800" dirty="0">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extLst>
      <p:ext uri="{BB962C8B-B14F-4D97-AF65-F5344CB8AC3E}">
        <p14:creationId xmlns:p14="http://schemas.microsoft.com/office/powerpoint/2010/main" val="29838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360300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bg1">
                    <a:lumMod val="65000"/>
                  </a:schemeClr>
                </a:solidFill>
              </a:defRPr>
            </a:lvl1pPr>
          </a:lstStyle>
          <a:p>
            <a:pPr lvl="0"/>
            <a:r>
              <a:rPr lang="en-US" dirty="0"/>
              <a:t>Click to edit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vl1pPr>
          </a:lstStyle>
          <a:p>
            <a:r>
              <a:rPr lang="en-US" dirty="0"/>
              <a:t>Insert</a:t>
            </a:r>
            <a:br>
              <a:rPr lang="en-US" dirty="0"/>
            </a:br>
            <a:r>
              <a:rPr lang="en-US" dirty="0"/>
              <a:t>Photo</a:t>
            </a:r>
          </a:p>
        </p:txBody>
      </p:sp>
    </p:spTree>
    <p:extLst>
      <p:ext uri="{BB962C8B-B14F-4D97-AF65-F5344CB8AC3E}">
        <p14:creationId xmlns:p14="http://schemas.microsoft.com/office/powerpoint/2010/main" val="4263170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0814-23D2-DD4C-8E7A-FBCC4ACA6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T"/>
          </a:p>
        </p:txBody>
      </p:sp>
      <p:sp>
        <p:nvSpPr>
          <p:cNvPr id="3" name="Subtitle 2">
            <a:extLst>
              <a:ext uri="{FF2B5EF4-FFF2-40B4-BE49-F238E27FC236}">
                <a16:creationId xmlns:a16="http://schemas.microsoft.com/office/drawing/2014/main" id="{7A8751F3-BF1A-914F-9142-47270D124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T"/>
          </a:p>
        </p:txBody>
      </p:sp>
      <p:sp>
        <p:nvSpPr>
          <p:cNvPr id="4" name="Date Placeholder 3">
            <a:extLst>
              <a:ext uri="{FF2B5EF4-FFF2-40B4-BE49-F238E27FC236}">
                <a16:creationId xmlns:a16="http://schemas.microsoft.com/office/drawing/2014/main" id="{356E7AD9-1E19-A644-A651-3102AAB62B60}"/>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250CB82E-72C7-F04B-BDC6-BE78BCEF38F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3B79DD6-C215-0041-9DBE-459130462E7C}"/>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320525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390F-C787-224B-8068-430317650AEB}"/>
              </a:ext>
            </a:extLst>
          </p:cNvPr>
          <p:cNvSpPr>
            <a:spLocks noGrp="1"/>
          </p:cNvSpPr>
          <p:nvPr>
            <p:ph type="title"/>
          </p:nvPr>
        </p:nvSpPr>
        <p:spPr/>
        <p:txBody>
          <a:bodyPr/>
          <a:lstStyle/>
          <a:p>
            <a:r>
              <a:rPr lang="en-US"/>
              <a:t>Click to edit Master title style</a:t>
            </a:r>
            <a:endParaRPr lang="en-IT"/>
          </a:p>
        </p:txBody>
      </p:sp>
      <p:sp>
        <p:nvSpPr>
          <p:cNvPr id="3" name="Content Placeholder 2">
            <a:extLst>
              <a:ext uri="{FF2B5EF4-FFF2-40B4-BE49-F238E27FC236}">
                <a16:creationId xmlns:a16="http://schemas.microsoft.com/office/drawing/2014/main" id="{82E07DD0-1CD2-9E49-8556-F167E77D4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4" name="Date Placeholder 3">
            <a:extLst>
              <a:ext uri="{FF2B5EF4-FFF2-40B4-BE49-F238E27FC236}">
                <a16:creationId xmlns:a16="http://schemas.microsoft.com/office/drawing/2014/main" id="{2F6E2D40-276B-BD4A-B0D2-38CE48741D8A}"/>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6414639D-946D-254A-B617-5865647A72E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EB41C23-19E4-F74B-9CA5-0F5E7DDC4127}"/>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421322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CDD2-40D1-0F42-860A-1E9CA92DC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T"/>
          </a:p>
        </p:txBody>
      </p:sp>
      <p:sp>
        <p:nvSpPr>
          <p:cNvPr id="3" name="Text Placeholder 2">
            <a:extLst>
              <a:ext uri="{FF2B5EF4-FFF2-40B4-BE49-F238E27FC236}">
                <a16:creationId xmlns:a16="http://schemas.microsoft.com/office/drawing/2014/main" id="{CA61EC28-74F8-7444-9C06-EFD8EB925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0533E-E376-124F-B4AF-E87B7CFAEC6C}"/>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FB3B7937-38FF-3741-B5C0-5980542BED5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3288AC1-E896-5F49-87D1-8467E1025A29}"/>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88907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17A0-636F-944D-90F4-73CE563D3102}"/>
              </a:ext>
            </a:extLst>
          </p:cNvPr>
          <p:cNvSpPr>
            <a:spLocks noGrp="1"/>
          </p:cNvSpPr>
          <p:nvPr>
            <p:ph type="title"/>
          </p:nvPr>
        </p:nvSpPr>
        <p:spPr/>
        <p:txBody>
          <a:bodyPr/>
          <a:lstStyle/>
          <a:p>
            <a:r>
              <a:rPr lang="en-US"/>
              <a:t>Click to edit Master title style</a:t>
            </a:r>
            <a:endParaRPr lang="en-IT"/>
          </a:p>
        </p:txBody>
      </p:sp>
      <p:sp>
        <p:nvSpPr>
          <p:cNvPr id="3" name="Content Placeholder 2">
            <a:extLst>
              <a:ext uri="{FF2B5EF4-FFF2-40B4-BE49-F238E27FC236}">
                <a16:creationId xmlns:a16="http://schemas.microsoft.com/office/drawing/2014/main" id="{DAB03C6E-4340-6C48-8B08-B0308C400E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4" name="Content Placeholder 3">
            <a:extLst>
              <a:ext uri="{FF2B5EF4-FFF2-40B4-BE49-F238E27FC236}">
                <a16:creationId xmlns:a16="http://schemas.microsoft.com/office/drawing/2014/main" id="{2737AADE-C4E0-BA4A-B47A-2A09526A45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5" name="Date Placeholder 4">
            <a:extLst>
              <a:ext uri="{FF2B5EF4-FFF2-40B4-BE49-F238E27FC236}">
                <a16:creationId xmlns:a16="http://schemas.microsoft.com/office/drawing/2014/main" id="{BED017C0-C16F-7C47-900F-EAAB39CAE0EA}"/>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6" name="Footer Placeholder 5">
            <a:extLst>
              <a:ext uri="{FF2B5EF4-FFF2-40B4-BE49-F238E27FC236}">
                <a16:creationId xmlns:a16="http://schemas.microsoft.com/office/drawing/2014/main" id="{A5161A76-188A-A14D-B672-6E6D54BEFA2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63E203FD-AAAB-D64E-8194-61E7D5BDBE9F}"/>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2591476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EE82-9E1F-884F-8DAC-8AC94893ABCA}"/>
              </a:ext>
            </a:extLst>
          </p:cNvPr>
          <p:cNvSpPr>
            <a:spLocks noGrp="1"/>
          </p:cNvSpPr>
          <p:nvPr>
            <p:ph type="title"/>
          </p:nvPr>
        </p:nvSpPr>
        <p:spPr>
          <a:xfrm>
            <a:off x="839788" y="365125"/>
            <a:ext cx="10515600" cy="1325563"/>
          </a:xfrm>
        </p:spPr>
        <p:txBody>
          <a:bodyPr/>
          <a:lstStyle/>
          <a:p>
            <a:r>
              <a:rPr lang="en-US"/>
              <a:t>Click to edit Master title style</a:t>
            </a:r>
            <a:endParaRPr lang="en-IT"/>
          </a:p>
        </p:txBody>
      </p:sp>
      <p:sp>
        <p:nvSpPr>
          <p:cNvPr id="3" name="Text Placeholder 2">
            <a:extLst>
              <a:ext uri="{FF2B5EF4-FFF2-40B4-BE49-F238E27FC236}">
                <a16:creationId xmlns:a16="http://schemas.microsoft.com/office/drawing/2014/main" id="{B6B0D89E-B687-A94E-B072-D2C30955C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DF45A0-2F3E-F741-A8F7-A8BFCD2AF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5" name="Text Placeholder 4">
            <a:extLst>
              <a:ext uri="{FF2B5EF4-FFF2-40B4-BE49-F238E27FC236}">
                <a16:creationId xmlns:a16="http://schemas.microsoft.com/office/drawing/2014/main" id="{5D2CEA39-7C79-954D-9657-FDD1AAE52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9AB9C2-7386-264B-9CEC-DC57DCD12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7" name="Date Placeholder 6">
            <a:extLst>
              <a:ext uri="{FF2B5EF4-FFF2-40B4-BE49-F238E27FC236}">
                <a16:creationId xmlns:a16="http://schemas.microsoft.com/office/drawing/2014/main" id="{E1C22227-F2CD-6945-9377-474EE4EB323E}"/>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8" name="Footer Placeholder 7">
            <a:extLst>
              <a:ext uri="{FF2B5EF4-FFF2-40B4-BE49-F238E27FC236}">
                <a16:creationId xmlns:a16="http://schemas.microsoft.com/office/drawing/2014/main" id="{5B529399-7616-7E4B-BFA7-FD2409C28096}"/>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797CF76A-42AD-8148-9F61-D58B7B0C0491}"/>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344571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41752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1D9F-BE5C-BC4C-A978-1C335F5A2FE5}"/>
              </a:ext>
            </a:extLst>
          </p:cNvPr>
          <p:cNvSpPr>
            <a:spLocks noGrp="1"/>
          </p:cNvSpPr>
          <p:nvPr>
            <p:ph type="title"/>
          </p:nvPr>
        </p:nvSpPr>
        <p:spPr/>
        <p:txBody>
          <a:bodyPr/>
          <a:lstStyle/>
          <a:p>
            <a:r>
              <a:rPr lang="en-US"/>
              <a:t>Click to edit Master title style</a:t>
            </a:r>
            <a:endParaRPr lang="en-IT"/>
          </a:p>
        </p:txBody>
      </p:sp>
      <p:sp>
        <p:nvSpPr>
          <p:cNvPr id="3" name="Date Placeholder 2">
            <a:extLst>
              <a:ext uri="{FF2B5EF4-FFF2-40B4-BE49-F238E27FC236}">
                <a16:creationId xmlns:a16="http://schemas.microsoft.com/office/drawing/2014/main" id="{79848A99-C0AE-F84D-ADE4-37F7B5F0D982}"/>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4" name="Footer Placeholder 3">
            <a:extLst>
              <a:ext uri="{FF2B5EF4-FFF2-40B4-BE49-F238E27FC236}">
                <a16:creationId xmlns:a16="http://schemas.microsoft.com/office/drawing/2014/main" id="{C74D6636-23B0-2740-98BA-DF0557A7E93B}"/>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E1CDAC61-4CEC-3B43-9A8E-78A886815AB5}"/>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3929052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055DD-853E-E144-A1DB-8CBD988D79D1}"/>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3" name="Footer Placeholder 2">
            <a:extLst>
              <a:ext uri="{FF2B5EF4-FFF2-40B4-BE49-F238E27FC236}">
                <a16:creationId xmlns:a16="http://schemas.microsoft.com/office/drawing/2014/main" id="{B91C9B87-133D-054B-9608-718E8309054C}"/>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2BC14B0C-BC10-374B-BB53-DF45889896A9}"/>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369749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8941-9137-0845-A365-B74B6C794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T"/>
          </a:p>
        </p:txBody>
      </p:sp>
      <p:sp>
        <p:nvSpPr>
          <p:cNvPr id="3" name="Content Placeholder 2">
            <a:extLst>
              <a:ext uri="{FF2B5EF4-FFF2-40B4-BE49-F238E27FC236}">
                <a16:creationId xmlns:a16="http://schemas.microsoft.com/office/drawing/2014/main" id="{D994544A-BB71-614D-8C23-574CDF9B0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4" name="Text Placeholder 3">
            <a:extLst>
              <a:ext uri="{FF2B5EF4-FFF2-40B4-BE49-F238E27FC236}">
                <a16:creationId xmlns:a16="http://schemas.microsoft.com/office/drawing/2014/main" id="{65AE8EC8-9713-2244-8A2D-39D5DB1F1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C5EC6-7294-F04B-94CF-1722802A7289}"/>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6" name="Footer Placeholder 5">
            <a:extLst>
              <a:ext uri="{FF2B5EF4-FFF2-40B4-BE49-F238E27FC236}">
                <a16:creationId xmlns:a16="http://schemas.microsoft.com/office/drawing/2014/main" id="{3CDDED4A-0010-334E-983F-797CE5EDBE25}"/>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2531D267-5600-1343-B9BA-B14EC9D782AA}"/>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4055129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9207-6F1E-AC48-8E38-3C25E8D6D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T"/>
          </a:p>
        </p:txBody>
      </p:sp>
      <p:sp>
        <p:nvSpPr>
          <p:cNvPr id="3" name="Picture Placeholder 2">
            <a:extLst>
              <a:ext uri="{FF2B5EF4-FFF2-40B4-BE49-F238E27FC236}">
                <a16:creationId xmlns:a16="http://schemas.microsoft.com/office/drawing/2014/main" id="{8FC80825-BAD4-584E-9E05-F54D87227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T"/>
          </a:p>
        </p:txBody>
      </p:sp>
      <p:sp>
        <p:nvSpPr>
          <p:cNvPr id="4" name="Text Placeholder 3">
            <a:extLst>
              <a:ext uri="{FF2B5EF4-FFF2-40B4-BE49-F238E27FC236}">
                <a16:creationId xmlns:a16="http://schemas.microsoft.com/office/drawing/2014/main" id="{869E575F-1EEE-1D4C-9E22-E07674D1E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6EC7C-084D-5243-82CF-29B4B46079EE}"/>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6" name="Footer Placeholder 5">
            <a:extLst>
              <a:ext uri="{FF2B5EF4-FFF2-40B4-BE49-F238E27FC236}">
                <a16:creationId xmlns:a16="http://schemas.microsoft.com/office/drawing/2014/main" id="{B78191C6-AC87-F045-9DBE-496B309C778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9FE4A9C2-4A7B-5F41-9392-A081E48F4247}"/>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4282676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DAE2-B067-9E48-BD2C-6A3931A997E1}"/>
              </a:ext>
            </a:extLst>
          </p:cNvPr>
          <p:cNvSpPr>
            <a:spLocks noGrp="1"/>
          </p:cNvSpPr>
          <p:nvPr>
            <p:ph type="title"/>
          </p:nvPr>
        </p:nvSpPr>
        <p:spPr/>
        <p:txBody>
          <a:bodyPr/>
          <a:lstStyle/>
          <a:p>
            <a:r>
              <a:rPr lang="en-US"/>
              <a:t>Click to edit Master title style</a:t>
            </a:r>
            <a:endParaRPr lang="en-IT"/>
          </a:p>
        </p:txBody>
      </p:sp>
      <p:sp>
        <p:nvSpPr>
          <p:cNvPr id="3" name="Vertical Text Placeholder 2">
            <a:extLst>
              <a:ext uri="{FF2B5EF4-FFF2-40B4-BE49-F238E27FC236}">
                <a16:creationId xmlns:a16="http://schemas.microsoft.com/office/drawing/2014/main" id="{B1B8AF88-BF77-4447-BB8E-04F34D328A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4" name="Date Placeholder 3">
            <a:extLst>
              <a:ext uri="{FF2B5EF4-FFF2-40B4-BE49-F238E27FC236}">
                <a16:creationId xmlns:a16="http://schemas.microsoft.com/office/drawing/2014/main" id="{F5ACF7BE-5C26-AD4F-B9FA-E16F3130927A}"/>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8B1D6F4D-171F-CB40-BD62-38AC1519CD0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6E33CB4-EB41-3047-87A8-328C7581CA29}"/>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333687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05D29F-0862-374E-B794-5610DB2FC8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T"/>
          </a:p>
        </p:txBody>
      </p:sp>
      <p:sp>
        <p:nvSpPr>
          <p:cNvPr id="3" name="Vertical Text Placeholder 2">
            <a:extLst>
              <a:ext uri="{FF2B5EF4-FFF2-40B4-BE49-F238E27FC236}">
                <a16:creationId xmlns:a16="http://schemas.microsoft.com/office/drawing/2014/main" id="{DFA4C9E1-121D-1E43-B6A7-96A82B3472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4" name="Date Placeholder 3">
            <a:extLst>
              <a:ext uri="{FF2B5EF4-FFF2-40B4-BE49-F238E27FC236}">
                <a16:creationId xmlns:a16="http://schemas.microsoft.com/office/drawing/2014/main" id="{8B021E39-2255-614D-995D-EA13429B1E60}"/>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0A243533-C3F1-D040-A24E-62A60E79768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7306BC2-9FEA-5F41-957A-2D4BBF8104A0}"/>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98232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484056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26743497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910166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1213872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64101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731976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6" name="TextBox 15">
            <a:extLst>
              <a:ext uri="{FF2B5EF4-FFF2-40B4-BE49-F238E27FC236}">
                <a16:creationId xmlns:a16="http://schemas.microsoft.com/office/drawing/2014/main" id="{CE8F7375-39F8-8B47-9ABE-2214A6CC1046}"/>
              </a:ext>
            </a:extLst>
          </p:cNvPr>
          <p:cNvSpPr txBox="1"/>
          <p:nvPr/>
        </p:nvSpPr>
        <p:spPr>
          <a:xfrm>
            <a:off x="9328703"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rgbClr val="009CD6"/>
                </a:solidFill>
                <a:latin typeface="Arial" panose="020B0604020202020204" pitchFamily="34" charset="0"/>
                <a:cs typeface="Arial" panose="020B0604020202020204" pitchFamily="34" charset="0"/>
              </a:rPr>
              <a:t>www.itu.int/go/wtsa20</a:t>
            </a:r>
          </a:p>
        </p:txBody>
      </p:sp>
    </p:spTree>
    <p:extLst>
      <p:ext uri="{BB962C8B-B14F-4D97-AF65-F5344CB8AC3E}">
        <p14:creationId xmlns:p14="http://schemas.microsoft.com/office/powerpoint/2010/main" val="23617515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9" name="TextBox 18">
            <a:extLst>
              <a:ext uri="{FF2B5EF4-FFF2-40B4-BE49-F238E27FC236}">
                <a16:creationId xmlns:a16="http://schemas.microsoft.com/office/drawing/2014/main" id="{B8F862D8-D3B2-7C4F-A824-D4DA572B90F5}"/>
              </a:ext>
            </a:extLst>
          </p:cNvPr>
          <p:cNvSpPr txBox="1"/>
          <p:nvPr/>
        </p:nvSpPr>
        <p:spPr>
          <a:xfrm>
            <a:off x="9328703"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rgbClr val="009CD6"/>
                </a:solidFill>
                <a:latin typeface="Arial" panose="020B0604020202020204" pitchFamily="34" charset="0"/>
                <a:cs typeface="Arial" panose="020B0604020202020204" pitchFamily="34" charset="0"/>
              </a:rPr>
              <a:t>www.itu.int</a:t>
            </a:r>
            <a:r>
              <a:rPr lang="en-US" sz="1400" spc="50" baseline="0" dirty="0">
                <a:solidFill>
                  <a:srgbClr val="009CD6"/>
                </a:solidFill>
                <a:latin typeface="Arial" panose="020B0604020202020204" pitchFamily="34" charset="0"/>
                <a:cs typeface="Arial" panose="020B0604020202020204" pitchFamily="34" charset="0"/>
              </a:rPr>
              <a:t>/wtsa2020</a:t>
            </a:r>
          </a:p>
        </p:txBody>
      </p:sp>
    </p:spTree>
    <p:extLst>
      <p:ext uri="{BB962C8B-B14F-4D97-AF65-F5344CB8AC3E}">
        <p14:creationId xmlns:p14="http://schemas.microsoft.com/office/powerpoint/2010/main" val="9437390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E0A9D456-A8ED-B843-B58B-E432E0CB7DB7}"/>
              </a:ext>
            </a:extLst>
          </p:cNvPr>
          <p:cNvSpPr txBox="1"/>
          <p:nvPr/>
        </p:nvSpPr>
        <p:spPr>
          <a:xfrm>
            <a:off x="9328703"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rgbClr val="009CD6"/>
                </a:solidFill>
                <a:latin typeface="Arial" panose="020B0604020202020204" pitchFamily="34" charset="0"/>
                <a:cs typeface="Arial" panose="020B0604020202020204" pitchFamily="34" charset="0"/>
              </a:rPr>
              <a:t>www.itu.int</a:t>
            </a:r>
            <a:r>
              <a:rPr lang="en-US" sz="1400" spc="50" baseline="0" dirty="0">
                <a:solidFill>
                  <a:srgbClr val="009CD6"/>
                </a:solidFill>
                <a:latin typeface="Arial" panose="020B0604020202020204" pitchFamily="34" charset="0"/>
                <a:cs typeface="Arial" panose="020B0604020202020204" pitchFamily="34" charset="0"/>
              </a:rPr>
              <a:t>/wtsa2020</a:t>
            </a:r>
          </a:p>
        </p:txBody>
      </p:sp>
    </p:spTree>
    <p:extLst>
      <p:ext uri="{BB962C8B-B14F-4D97-AF65-F5344CB8AC3E}">
        <p14:creationId xmlns:p14="http://schemas.microsoft.com/office/powerpoint/2010/main" val="3154721817"/>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950D9-416B-1949-9269-450AE4243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T"/>
          </a:p>
        </p:txBody>
      </p:sp>
      <p:sp>
        <p:nvSpPr>
          <p:cNvPr id="3" name="Text Placeholder 2">
            <a:extLst>
              <a:ext uri="{FF2B5EF4-FFF2-40B4-BE49-F238E27FC236}">
                <a16:creationId xmlns:a16="http://schemas.microsoft.com/office/drawing/2014/main" id="{445BCF12-A850-344F-8E61-B262E8513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T"/>
          </a:p>
        </p:txBody>
      </p:sp>
      <p:sp>
        <p:nvSpPr>
          <p:cNvPr id="4" name="Date Placeholder 3">
            <a:extLst>
              <a:ext uri="{FF2B5EF4-FFF2-40B4-BE49-F238E27FC236}">
                <a16:creationId xmlns:a16="http://schemas.microsoft.com/office/drawing/2014/main" id="{9446507C-FDB3-C548-80CD-93CDFEE5C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BC3A6493-C03E-C945-A937-5C997D881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681C01CB-2D5A-084A-9BD5-3C9CCBF88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D3E8D-654F-F943-B21A-77D9FDD640DA}" type="slidenum">
              <a:rPr lang="en-IT" smtClean="0"/>
              <a:t>‹#›</a:t>
            </a:fld>
            <a:endParaRPr lang="en-IT"/>
          </a:p>
        </p:txBody>
      </p:sp>
    </p:spTree>
    <p:extLst>
      <p:ext uri="{BB962C8B-B14F-4D97-AF65-F5344CB8AC3E}">
        <p14:creationId xmlns:p14="http://schemas.microsoft.com/office/powerpoint/2010/main" val="7902560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4B7EA4-DE97-4DA1-84D7-F0BC18A2D2CF}"/>
              </a:ext>
            </a:extLst>
          </p:cNvPr>
          <p:cNvSpPr>
            <a:spLocks noGrp="1"/>
          </p:cNvSpPr>
          <p:nvPr>
            <p:ph type="ctrTitle"/>
          </p:nvPr>
        </p:nvSpPr>
        <p:spPr>
          <a:xfrm>
            <a:off x="12192000" y="1041400"/>
            <a:ext cx="9144000" cy="2387600"/>
          </a:xfrm>
        </p:spPr>
        <p:txBody>
          <a:bodyPr/>
          <a:lstStyle/>
          <a:p>
            <a:endParaRPr lang="en-GB"/>
          </a:p>
        </p:txBody>
      </p:sp>
      <p:sp>
        <p:nvSpPr>
          <p:cNvPr id="7" name="Subtitle 6">
            <a:extLst>
              <a:ext uri="{FF2B5EF4-FFF2-40B4-BE49-F238E27FC236}">
                <a16:creationId xmlns:a16="http://schemas.microsoft.com/office/drawing/2014/main" id="{79EB952F-1B20-42B6-B0CF-F434ACCC1E01}"/>
              </a:ext>
            </a:extLst>
          </p:cNvPr>
          <p:cNvSpPr>
            <a:spLocks noGrp="1"/>
          </p:cNvSpPr>
          <p:nvPr>
            <p:ph type="subTitle" idx="1"/>
          </p:nvPr>
        </p:nvSpPr>
        <p:spPr>
          <a:xfrm>
            <a:off x="12192000" y="3521075"/>
            <a:ext cx="9144000" cy="1655762"/>
          </a:xfrm>
        </p:spPr>
        <p:txBody>
          <a:bodyPr/>
          <a:lstStyle/>
          <a:p>
            <a:endParaRPr lang="en-GB"/>
          </a:p>
        </p:txBody>
      </p:sp>
      <p:pic>
        <p:nvPicPr>
          <p:cNvPr id="8" name="Picture 7" descr="Text&#10;&#10;Description automatically generated with medium confidence">
            <a:extLst>
              <a:ext uri="{FF2B5EF4-FFF2-40B4-BE49-F238E27FC236}">
                <a16:creationId xmlns:a16="http://schemas.microsoft.com/office/drawing/2014/main" id="{8BD4ECB4-3333-4217-952B-000B1D3FB09A}"/>
              </a:ext>
            </a:extLst>
          </p:cNvPr>
          <p:cNvPicPr>
            <a:picLocks noChangeAspect="1"/>
          </p:cNvPicPr>
          <p:nvPr/>
        </p:nvPicPr>
        <p:blipFill rotWithShape="1">
          <a:blip r:embed="rId2">
            <a:extLst>
              <a:ext uri="{28A0092B-C50C-407E-A947-70E740481C1C}">
                <a14:useLocalDpi xmlns:a14="http://schemas.microsoft.com/office/drawing/2010/main" val="0"/>
              </a:ext>
            </a:extLst>
          </a:blip>
          <a:srcRect l="13846" t="18724" r="68657" b="21254"/>
          <a:stretch/>
        </p:blipFill>
        <p:spPr>
          <a:xfrm>
            <a:off x="-12357" y="1"/>
            <a:ext cx="5711156" cy="6858000"/>
          </a:xfrm>
          <a:prstGeom prst="rect">
            <a:avLst/>
          </a:prstGeom>
        </p:spPr>
      </p:pic>
      <p:sp>
        <p:nvSpPr>
          <p:cNvPr id="9" name="TextBox 8">
            <a:extLst>
              <a:ext uri="{FF2B5EF4-FFF2-40B4-BE49-F238E27FC236}">
                <a16:creationId xmlns:a16="http://schemas.microsoft.com/office/drawing/2014/main" id="{09AA7B1C-CB42-4549-A21E-00955B28C510}"/>
              </a:ext>
            </a:extLst>
          </p:cNvPr>
          <p:cNvSpPr txBox="1"/>
          <p:nvPr/>
        </p:nvSpPr>
        <p:spPr>
          <a:xfrm>
            <a:off x="6140450" y="3770247"/>
            <a:ext cx="476157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ITU-T STUDY GROUP 16</a:t>
            </a:r>
            <a:br>
              <a:rPr kumimoji="0" lang="en-GB" sz="2800" b="1"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800" b="1"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Multimedia</a:t>
            </a:r>
          </a:p>
        </p:txBody>
      </p:sp>
      <p:sp>
        <p:nvSpPr>
          <p:cNvPr id="10" name="TextBox 9">
            <a:extLst>
              <a:ext uri="{FF2B5EF4-FFF2-40B4-BE49-F238E27FC236}">
                <a16:creationId xmlns:a16="http://schemas.microsoft.com/office/drawing/2014/main" id="{A4E669EB-D83E-44CC-BEFB-9B05E0DB8F85}"/>
              </a:ext>
            </a:extLst>
          </p:cNvPr>
          <p:cNvSpPr txBox="1"/>
          <p:nvPr/>
        </p:nvSpPr>
        <p:spPr>
          <a:xfrm>
            <a:off x="6142272" y="4950642"/>
            <a:ext cx="47171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Highlights and future directions</a:t>
            </a:r>
          </a:p>
        </p:txBody>
      </p:sp>
      <p:cxnSp>
        <p:nvCxnSpPr>
          <p:cNvPr id="11" name="Straight Connector 10">
            <a:extLst>
              <a:ext uri="{FF2B5EF4-FFF2-40B4-BE49-F238E27FC236}">
                <a16:creationId xmlns:a16="http://schemas.microsoft.com/office/drawing/2014/main" id="{812C636C-261F-4497-AECB-AE61BD6D449F}"/>
              </a:ext>
            </a:extLst>
          </p:cNvPr>
          <p:cNvCxnSpPr>
            <a:cxnSpLocks/>
          </p:cNvCxnSpPr>
          <p:nvPr/>
        </p:nvCxnSpPr>
        <p:spPr>
          <a:xfrm>
            <a:off x="6256890" y="3543958"/>
            <a:ext cx="4475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7644EC8C-4FEE-40F1-82C4-7EDEAD517BDB}"/>
              </a:ext>
            </a:extLst>
          </p:cNvPr>
          <p:cNvSpPr txBox="1">
            <a:spLocks/>
          </p:cNvSpPr>
          <p:nvPr/>
        </p:nvSpPr>
        <p:spPr>
          <a:xfrm>
            <a:off x="6169998" y="5458806"/>
            <a:ext cx="4586648" cy="298021"/>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Noah Luo, Chairman ITU-T SG16</a:t>
            </a:r>
          </a:p>
        </p:txBody>
      </p:sp>
      <p:pic>
        <p:nvPicPr>
          <p:cNvPr id="13" name="Picture 12" descr="Shape&#10;&#10;Description automatically generated with medium confidence">
            <a:extLst>
              <a:ext uri="{FF2B5EF4-FFF2-40B4-BE49-F238E27FC236}">
                <a16:creationId xmlns:a16="http://schemas.microsoft.com/office/drawing/2014/main" id="{202AEBFB-15E9-45FC-B580-8B422ADC5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137" y="458517"/>
            <a:ext cx="3760677" cy="701003"/>
          </a:xfrm>
          <a:prstGeom prst="rect">
            <a:avLst/>
          </a:prstGeom>
        </p:spPr>
      </p:pic>
      <p:pic>
        <p:nvPicPr>
          <p:cNvPr id="14" name="Picture 13" descr="Logo&#10;&#10;Description automatically generated">
            <a:extLst>
              <a:ext uri="{FF2B5EF4-FFF2-40B4-BE49-F238E27FC236}">
                <a16:creationId xmlns:a16="http://schemas.microsoft.com/office/drawing/2014/main" id="{6E42B0C9-4AC3-40A7-8F87-5E8E456936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681" b="9774"/>
          <a:stretch/>
        </p:blipFill>
        <p:spPr>
          <a:xfrm>
            <a:off x="11227845" y="5872495"/>
            <a:ext cx="786325" cy="859281"/>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B6A08F19-06AB-4551-AE18-AD563AB43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602" y="1115424"/>
            <a:ext cx="5983193" cy="2094412"/>
          </a:xfrm>
          <a:prstGeom prst="rect">
            <a:avLst/>
          </a:prstGeom>
        </p:spPr>
      </p:pic>
    </p:spTree>
    <p:extLst>
      <p:ext uri="{BB962C8B-B14F-4D97-AF65-F5344CB8AC3E}">
        <p14:creationId xmlns:p14="http://schemas.microsoft.com/office/powerpoint/2010/main" val="367260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698" y="1040921"/>
            <a:ext cx="5433089" cy="400110"/>
          </a:xfrm>
          <a:prstGeom prst="rect">
            <a:avLst/>
          </a:prstGeom>
          <a:noFill/>
        </p:spPr>
        <p:txBody>
          <a:bodyPr wrap="none" rtlCol="0">
            <a:spAutoFit/>
          </a:bodyPr>
          <a:lstStyle/>
          <a:p>
            <a:pPr algn="ctr"/>
            <a:r>
              <a:rPr lang="en-US" sz="2000" b="1" dirty="0">
                <a:solidFill>
                  <a:schemeClr val="tx2"/>
                </a:solidFill>
                <a:latin typeface="Lato Regular"/>
                <a:cs typeface="Lato Regular"/>
              </a:rPr>
              <a:t>Combined use of ICTs for service delivery: </a:t>
            </a:r>
            <a:endParaRPr lang="id-ID" sz="2000" b="1" dirty="0">
              <a:solidFill>
                <a:schemeClr val="tx2"/>
              </a:solidFill>
              <a:latin typeface="Lato Regular"/>
              <a:cs typeface="Lato Regular"/>
            </a:endParaRPr>
          </a:p>
        </p:txBody>
      </p:sp>
      <p:pic>
        <p:nvPicPr>
          <p:cNvPr id="5" name="Picture 4"/>
          <p:cNvPicPr>
            <a:picLocks noChangeAspect="1"/>
          </p:cNvPicPr>
          <p:nvPr/>
        </p:nvPicPr>
        <p:blipFill>
          <a:blip r:embed="rId3"/>
          <a:stretch>
            <a:fillRect/>
          </a:stretch>
        </p:blipFill>
        <p:spPr>
          <a:xfrm>
            <a:off x="486561" y="1517176"/>
            <a:ext cx="2635036" cy="1552107"/>
          </a:xfrm>
          <a:prstGeom prst="rect">
            <a:avLst/>
          </a:prstGeom>
        </p:spPr>
      </p:pic>
      <p:sp>
        <p:nvSpPr>
          <p:cNvPr id="6" name="TextBox 5"/>
          <p:cNvSpPr txBox="1"/>
          <p:nvPr/>
        </p:nvSpPr>
        <p:spPr>
          <a:xfrm>
            <a:off x="1018681" y="3100060"/>
            <a:ext cx="1495922" cy="400110"/>
          </a:xfrm>
          <a:prstGeom prst="rect">
            <a:avLst/>
          </a:prstGeom>
          <a:noFill/>
        </p:spPr>
        <p:txBody>
          <a:bodyPr wrap="none" rtlCol="0">
            <a:spAutoFit/>
          </a:bodyPr>
          <a:lstStyle/>
          <a:p>
            <a:pPr algn="ctr"/>
            <a:r>
              <a:rPr lang="en-US" sz="2000" b="1" dirty="0">
                <a:solidFill>
                  <a:schemeClr val="tx2"/>
                </a:solidFill>
                <a:latin typeface="Lato Regular"/>
                <a:cs typeface="Lato Regular"/>
              </a:rPr>
              <a:t>Healthcare</a:t>
            </a:r>
            <a:endParaRPr lang="id-ID" sz="2400" b="1" dirty="0">
              <a:solidFill>
                <a:schemeClr val="tx2"/>
              </a:solidFill>
              <a:latin typeface="Lato Regular"/>
              <a:cs typeface="Lato Regular"/>
            </a:endParaRPr>
          </a:p>
        </p:txBody>
      </p:sp>
      <p:pic>
        <p:nvPicPr>
          <p:cNvPr id="7" name="Picture 6"/>
          <p:cNvPicPr>
            <a:picLocks noChangeAspect="1"/>
          </p:cNvPicPr>
          <p:nvPr/>
        </p:nvPicPr>
        <p:blipFill>
          <a:blip r:embed="rId4"/>
          <a:stretch>
            <a:fillRect/>
          </a:stretch>
        </p:blipFill>
        <p:spPr>
          <a:xfrm>
            <a:off x="3263739" y="1532555"/>
            <a:ext cx="2512458" cy="1544959"/>
          </a:xfrm>
          <a:prstGeom prst="rect">
            <a:avLst/>
          </a:prstGeom>
        </p:spPr>
      </p:pic>
      <p:sp>
        <p:nvSpPr>
          <p:cNvPr id="8" name="TextBox 7"/>
          <p:cNvSpPr txBox="1"/>
          <p:nvPr/>
        </p:nvSpPr>
        <p:spPr>
          <a:xfrm>
            <a:off x="2483444" y="6360691"/>
            <a:ext cx="1980286" cy="400110"/>
          </a:xfrm>
          <a:prstGeom prst="rect">
            <a:avLst/>
          </a:prstGeom>
          <a:noFill/>
        </p:spPr>
        <p:txBody>
          <a:bodyPr wrap="none" rtlCol="0">
            <a:spAutoFit/>
          </a:bodyPr>
          <a:lstStyle/>
          <a:p>
            <a:pPr algn="ctr"/>
            <a:r>
              <a:rPr lang="en-US" sz="2000" b="1" dirty="0">
                <a:solidFill>
                  <a:schemeClr val="tx2"/>
                </a:solidFill>
                <a:latin typeface="Lato Regular"/>
                <a:cs typeface="Lato Regular"/>
              </a:rPr>
              <a:t>Transportation</a:t>
            </a:r>
            <a:endParaRPr lang="id-ID" sz="2400" b="1" dirty="0">
              <a:solidFill>
                <a:schemeClr val="tx2"/>
              </a:solidFill>
              <a:latin typeface="Lato Regular"/>
              <a:cs typeface="Lato Regular"/>
            </a:endParaRPr>
          </a:p>
        </p:txBody>
      </p:sp>
      <p:pic>
        <p:nvPicPr>
          <p:cNvPr id="9" name="Picture 8"/>
          <p:cNvPicPr>
            <a:picLocks noChangeAspect="1"/>
          </p:cNvPicPr>
          <p:nvPr/>
        </p:nvPicPr>
        <p:blipFill>
          <a:blip r:embed="rId5"/>
          <a:stretch>
            <a:fillRect/>
          </a:stretch>
        </p:blipFill>
        <p:spPr>
          <a:xfrm>
            <a:off x="384496" y="3558351"/>
            <a:ext cx="3223224" cy="1350740"/>
          </a:xfrm>
          <a:prstGeom prst="rect">
            <a:avLst/>
          </a:prstGeom>
        </p:spPr>
      </p:pic>
      <p:sp>
        <p:nvSpPr>
          <p:cNvPr id="10" name="TextBox 9"/>
          <p:cNvSpPr txBox="1"/>
          <p:nvPr/>
        </p:nvSpPr>
        <p:spPr>
          <a:xfrm>
            <a:off x="864530" y="4955770"/>
            <a:ext cx="1510350" cy="400110"/>
          </a:xfrm>
          <a:prstGeom prst="rect">
            <a:avLst/>
          </a:prstGeom>
          <a:noFill/>
        </p:spPr>
        <p:txBody>
          <a:bodyPr wrap="none" rtlCol="0">
            <a:spAutoFit/>
          </a:bodyPr>
          <a:lstStyle/>
          <a:p>
            <a:pPr algn="ctr"/>
            <a:r>
              <a:rPr lang="en-US" sz="2000" b="1" dirty="0">
                <a:solidFill>
                  <a:schemeClr val="tx2"/>
                </a:solidFill>
                <a:latin typeface="Lato Regular"/>
                <a:cs typeface="Lato Regular"/>
              </a:rPr>
              <a:t>Commerce</a:t>
            </a:r>
            <a:endParaRPr lang="id-ID" sz="2400" b="1" dirty="0">
              <a:solidFill>
                <a:schemeClr val="tx2"/>
              </a:solidFill>
              <a:latin typeface="Lato Regular"/>
              <a:cs typeface="Lato Regular"/>
            </a:endParaRPr>
          </a:p>
        </p:txBody>
      </p:sp>
      <p:pic>
        <p:nvPicPr>
          <p:cNvPr id="11" name="Picture 10"/>
          <p:cNvPicPr>
            <a:picLocks noChangeAspect="1"/>
          </p:cNvPicPr>
          <p:nvPr/>
        </p:nvPicPr>
        <p:blipFill>
          <a:blip r:embed="rId6"/>
          <a:stretch>
            <a:fillRect/>
          </a:stretch>
        </p:blipFill>
        <p:spPr>
          <a:xfrm>
            <a:off x="2586189" y="5137433"/>
            <a:ext cx="1487688" cy="1223258"/>
          </a:xfrm>
          <a:prstGeom prst="rect">
            <a:avLst/>
          </a:prstGeom>
        </p:spPr>
      </p:pic>
      <p:sp>
        <p:nvSpPr>
          <p:cNvPr id="12" name="TextBox 11"/>
          <p:cNvSpPr txBox="1"/>
          <p:nvPr/>
        </p:nvSpPr>
        <p:spPr>
          <a:xfrm>
            <a:off x="3872992" y="3123390"/>
            <a:ext cx="1425390" cy="400110"/>
          </a:xfrm>
          <a:prstGeom prst="rect">
            <a:avLst/>
          </a:prstGeom>
          <a:noFill/>
        </p:spPr>
        <p:txBody>
          <a:bodyPr wrap="none" rtlCol="0">
            <a:spAutoFit/>
          </a:bodyPr>
          <a:lstStyle/>
          <a:p>
            <a:pPr algn="ctr"/>
            <a:r>
              <a:rPr lang="en-US" sz="2000" b="1" dirty="0">
                <a:solidFill>
                  <a:schemeClr val="tx2"/>
                </a:solidFill>
                <a:latin typeface="Lato Regular"/>
                <a:cs typeface="Lato Regular"/>
              </a:rPr>
              <a:t>Education</a:t>
            </a:r>
            <a:endParaRPr lang="id-ID" sz="2400" b="1" dirty="0">
              <a:solidFill>
                <a:schemeClr val="tx2"/>
              </a:solidFill>
              <a:latin typeface="Lato Regular"/>
              <a:cs typeface="Lato Regular"/>
            </a:endParaRPr>
          </a:p>
        </p:txBody>
      </p:sp>
      <p:pic>
        <p:nvPicPr>
          <p:cNvPr id="13" name="Picture 12"/>
          <p:cNvPicPr>
            <a:picLocks noChangeAspect="1"/>
          </p:cNvPicPr>
          <p:nvPr/>
        </p:nvPicPr>
        <p:blipFill>
          <a:blip r:embed="rId7"/>
          <a:stretch>
            <a:fillRect/>
          </a:stretch>
        </p:blipFill>
        <p:spPr>
          <a:xfrm>
            <a:off x="3748715" y="3553115"/>
            <a:ext cx="2232635" cy="1321185"/>
          </a:xfrm>
          <a:prstGeom prst="rect">
            <a:avLst/>
          </a:prstGeom>
        </p:spPr>
      </p:pic>
      <p:sp>
        <p:nvSpPr>
          <p:cNvPr id="14" name="TextBox 13"/>
          <p:cNvSpPr txBox="1"/>
          <p:nvPr/>
        </p:nvSpPr>
        <p:spPr>
          <a:xfrm>
            <a:off x="4073455" y="4955770"/>
            <a:ext cx="1907895" cy="400110"/>
          </a:xfrm>
          <a:prstGeom prst="rect">
            <a:avLst/>
          </a:prstGeom>
          <a:noFill/>
        </p:spPr>
        <p:txBody>
          <a:bodyPr wrap="none" rtlCol="0">
            <a:spAutoFit/>
          </a:bodyPr>
          <a:lstStyle/>
          <a:p>
            <a:pPr algn="ctr"/>
            <a:r>
              <a:rPr lang="en-US" sz="2000" b="1" dirty="0">
                <a:solidFill>
                  <a:schemeClr val="tx2"/>
                </a:solidFill>
                <a:latin typeface="Lato Regular"/>
                <a:cs typeface="Lato Regular"/>
              </a:rPr>
              <a:t>Entertainment</a:t>
            </a:r>
            <a:endParaRPr lang="id-ID" sz="2400" b="1" dirty="0">
              <a:solidFill>
                <a:schemeClr val="tx2"/>
              </a:solidFill>
              <a:latin typeface="Lato Regular"/>
              <a:cs typeface="Lato Regular"/>
            </a:endParaRPr>
          </a:p>
        </p:txBody>
      </p:sp>
      <p:sp>
        <p:nvSpPr>
          <p:cNvPr id="15" name="Rectangle 14"/>
          <p:cNvSpPr/>
          <p:nvPr/>
        </p:nvSpPr>
        <p:spPr>
          <a:xfrm rot="16200000">
            <a:off x="3583712" y="3842788"/>
            <a:ext cx="5191804" cy="564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55998" y="1040921"/>
            <a:ext cx="4910319" cy="400110"/>
          </a:xfrm>
          <a:prstGeom prst="rect">
            <a:avLst/>
          </a:prstGeom>
          <a:solidFill>
            <a:schemeClr val="bg1"/>
          </a:solidFill>
        </p:spPr>
        <p:txBody>
          <a:bodyPr wrap="none">
            <a:spAutoFit/>
          </a:bodyPr>
          <a:lstStyle/>
          <a:p>
            <a:r>
              <a:rPr lang="en-US" sz="2000" b="1" dirty="0">
                <a:solidFill>
                  <a:schemeClr val="tx2"/>
                </a:solidFill>
                <a:latin typeface="Lato Regular"/>
                <a:cs typeface="Lato Regular"/>
              </a:rPr>
              <a:t>Distribution and delivery of e-services:</a:t>
            </a:r>
          </a:p>
        </p:txBody>
      </p:sp>
      <p:sp>
        <p:nvSpPr>
          <p:cNvPr id="17" name="Rectangle 16"/>
          <p:cNvSpPr/>
          <p:nvPr/>
        </p:nvSpPr>
        <p:spPr>
          <a:xfrm>
            <a:off x="6377878" y="2966468"/>
            <a:ext cx="5466561" cy="1323439"/>
          </a:xfrm>
          <a:prstGeom prst="rect">
            <a:avLst/>
          </a:prstGeom>
        </p:spPr>
        <p:txBody>
          <a:bodyPr wrap="none">
            <a:spAutoFit/>
          </a:bodyPr>
          <a:lstStyle/>
          <a:p>
            <a:pPr algn="ctr"/>
            <a:r>
              <a:rPr lang="en-US" sz="2000" b="1" dirty="0">
                <a:solidFill>
                  <a:schemeClr val="tx2"/>
                </a:solidFill>
                <a:latin typeface="Lato Regular"/>
                <a:cs typeface="Lato Regular"/>
              </a:rPr>
              <a:t>The </a:t>
            </a:r>
            <a:r>
              <a:rPr lang="en-US" sz="2000" b="1" dirty="0">
                <a:solidFill>
                  <a:schemeClr val="accent1"/>
                </a:solidFill>
                <a:latin typeface="Lato Regular"/>
                <a:cs typeface="Lato Regular"/>
              </a:rPr>
              <a:t>building blocks and delivery platforms </a:t>
            </a:r>
            <a:br>
              <a:rPr lang="en-US" sz="2000" b="1" dirty="0">
                <a:solidFill>
                  <a:schemeClr val="tx2"/>
                </a:solidFill>
                <a:latin typeface="Lato Regular"/>
                <a:cs typeface="Lato Regular"/>
              </a:rPr>
            </a:br>
            <a:r>
              <a:rPr lang="en-US" sz="2000" b="1" dirty="0">
                <a:solidFill>
                  <a:schemeClr val="tx2"/>
                </a:solidFill>
                <a:latin typeface="Lato Regular"/>
                <a:cs typeface="Lato Regular"/>
              </a:rPr>
              <a:t>developed by SG16 are used to </a:t>
            </a:r>
            <a:r>
              <a:rPr lang="en-US" sz="2000" b="1" u="sng" dirty="0">
                <a:solidFill>
                  <a:schemeClr val="tx2"/>
                </a:solidFill>
                <a:latin typeface="Lato Regular"/>
                <a:cs typeface="Lato Regular"/>
              </a:rPr>
              <a:t>enable </a:t>
            </a:r>
            <a:br>
              <a:rPr lang="en-US" sz="2000" b="1" u="sng" dirty="0">
                <a:solidFill>
                  <a:schemeClr val="tx2"/>
                </a:solidFill>
                <a:latin typeface="Lato Regular"/>
                <a:cs typeface="Lato Regular"/>
              </a:rPr>
            </a:br>
            <a:r>
              <a:rPr lang="en-US" sz="2000" b="1" u="sng" dirty="0">
                <a:solidFill>
                  <a:schemeClr val="tx2"/>
                </a:solidFill>
                <a:latin typeface="Lato Regular"/>
                <a:cs typeface="Lato Regular"/>
              </a:rPr>
              <a:t>applications</a:t>
            </a:r>
            <a:r>
              <a:rPr lang="en-US" sz="2000" b="1" dirty="0">
                <a:solidFill>
                  <a:schemeClr val="tx2"/>
                </a:solidFill>
                <a:latin typeface="Lato Regular"/>
                <a:cs typeface="Lato Regular"/>
              </a:rPr>
              <a:t> in specific areas</a:t>
            </a:r>
          </a:p>
          <a:p>
            <a:endParaRPr lang="en-US" sz="2000" b="1" dirty="0">
              <a:solidFill>
                <a:schemeClr val="tx2"/>
              </a:solidFill>
              <a:latin typeface="Lato Regular"/>
              <a:cs typeface="Lato Regular"/>
            </a:endParaRPr>
          </a:p>
        </p:txBody>
      </p:sp>
      <p:pic>
        <p:nvPicPr>
          <p:cNvPr id="3" name="Picture 2"/>
          <p:cNvPicPr>
            <a:picLocks noChangeAspect="1"/>
          </p:cNvPicPr>
          <p:nvPr/>
        </p:nvPicPr>
        <p:blipFill rotWithShape="1">
          <a:blip r:embed="rId8"/>
          <a:srcRect b="15606"/>
          <a:stretch/>
        </p:blipFill>
        <p:spPr>
          <a:xfrm>
            <a:off x="7384214" y="4010574"/>
            <a:ext cx="3469706" cy="1970501"/>
          </a:xfrm>
          <a:prstGeom prst="rect">
            <a:avLst/>
          </a:prstGeom>
        </p:spPr>
      </p:pic>
      <p:pic>
        <p:nvPicPr>
          <p:cNvPr id="18" name="Picture 17"/>
          <p:cNvPicPr>
            <a:picLocks noChangeAspect="1"/>
          </p:cNvPicPr>
          <p:nvPr/>
        </p:nvPicPr>
        <p:blipFill>
          <a:blip r:embed="rId9"/>
          <a:stretch>
            <a:fillRect/>
          </a:stretch>
        </p:blipFill>
        <p:spPr>
          <a:xfrm>
            <a:off x="7384214" y="1404401"/>
            <a:ext cx="3581897" cy="1508167"/>
          </a:xfrm>
          <a:prstGeom prst="rect">
            <a:avLst/>
          </a:prstGeom>
        </p:spPr>
      </p:pic>
      <p:sp>
        <p:nvSpPr>
          <p:cNvPr id="19" name="Rectangle 18"/>
          <p:cNvSpPr/>
          <p:nvPr/>
        </p:nvSpPr>
        <p:spPr>
          <a:xfrm>
            <a:off x="6963467" y="6066031"/>
            <a:ext cx="4423390" cy="338554"/>
          </a:xfrm>
          <a:prstGeom prst="rect">
            <a:avLst/>
          </a:prstGeom>
          <a:solidFill>
            <a:schemeClr val="bg1"/>
          </a:solidFill>
        </p:spPr>
        <p:txBody>
          <a:bodyPr wrap="none">
            <a:spAutoFit/>
          </a:bodyPr>
          <a:lstStyle/>
          <a:p>
            <a:pPr algn="ctr"/>
            <a:r>
              <a:rPr lang="en-US" sz="1600" i="1" dirty="0">
                <a:solidFill>
                  <a:schemeClr val="tx2"/>
                </a:solidFill>
                <a:latin typeface="Lato Regular"/>
                <a:cs typeface="Lato Regular"/>
              </a:rPr>
              <a:t>Example: Smart cities and communities by SG20</a:t>
            </a:r>
          </a:p>
        </p:txBody>
      </p:sp>
      <p:pic>
        <p:nvPicPr>
          <p:cNvPr id="1026" name="Picture 2" descr="Field Museum | Welcome to Field Museum">
            <a:extLst>
              <a:ext uri="{FF2B5EF4-FFF2-40B4-BE49-F238E27FC236}">
                <a16:creationId xmlns:a16="http://schemas.microsoft.com/office/drawing/2014/main" id="{53B7B10E-AA31-4522-9A3F-8439CEACBC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806" y="5280737"/>
            <a:ext cx="1497785" cy="99821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CCE0C2E-59AF-472B-886A-6830A574F40B}"/>
              </a:ext>
            </a:extLst>
          </p:cNvPr>
          <p:cNvSpPr txBox="1"/>
          <p:nvPr/>
        </p:nvSpPr>
        <p:spPr>
          <a:xfrm>
            <a:off x="810449" y="6351870"/>
            <a:ext cx="1068499" cy="400110"/>
          </a:xfrm>
          <a:prstGeom prst="rect">
            <a:avLst/>
          </a:prstGeom>
          <a:noFill/>
        </p:spPr>
        <p:txBody>
          <a:bodyPr wrap="none" rtlCol="0">
            <a:spAutoFit/>
          </a:bodyPr>
          <a:lstStyle/>
          <a:p>
            <a:pPr algn="ctr"/>
            <a:r>
              <a:rPr lang="en-US" sz="2000" b="1" dirty="0">
                <a:solidFill>
                  <a:schemeClr val="tx2"/>
                </a:solidFill>
                <a:latin typeface="Lato Regular"/>
                <a:cs typeface="Lato Regular"/>
              </a:rPr>
              <a:t>Culture</a:t>
            </a:r>
            <a:endParaRPr lang="id-ID" sz="2400" b="1" dirty="0">
              <a:solidFill>
                <a:schemeClr val="tx2"/>
              </a:solidFill>
              <a:latin typeface="Lato Regular"/>
              <a:cs typeface="Lato Regular"/>
            </a:endParaRPr>
          </a:p>
        </p:txBody>
      </p:sp>
      <p:sp>
        <p:nvSpPr>
          <p:cNvPr id="20" name="Title 19">
            <a:extLst>
              <a:ext uri="{FF2B5EF4-FFF2-40B4-BE49-F238E27FC236}">
                <a16:creationId xmlns:a16="http://schemas.microsoft.com/office/drawing/2014/main" id="{169D4C45-D793-43D3-AAFC-DEB88F2F548D}"/>
              </a:ext>
            </a:extLst>
          </p:cNvPr>
          <p:cNvSpPr>
            <a:spLocks noGrp="1"/>
          </p:cNvSpPr>
          <p:nvPr>
            <p:ph type="title"/>
          </p:nvPr>
        </p:nvSpPr>
        <p:spPr>
          <a:xfrm>
            <a:off x="1546348" y="387139"/>
            <a:ext cx="10515600" cy="746442"/>
          </a:xfrm>
        </p:spPr>
        <p:txBody>
          <a:bodyPr/>
          <a:lstStyle/>
          <a:p>
            <a:r>
              <a:rPr lang="en-GB" dirty="0"/>
              <a:t>Digital Services</a:t>
            </a:r>
            <a:br>
              <a:rPr lang="en-GB" dirty="0"/>
            </a:br>
            <a:endParaRPr lang="en-GB" dirty="0"/>
          </a:p>
        </p:txBody>
      </p:sp>
    </p:spTree>
    <p:extLst>
      <p:ext uri="{BB962C8B-B14F-4D97-AF65-F5344CB8AC3E}">
        <p14:creationId xmlns:p14="http://schemas.microsoft.com/office/powerpoint/2010/main" val="23349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28" y="964776"/>
            <a:ext cx="11193351" cy="5651979"/>
          </a:xfrm>
          <a:prstGeom prst="rect">
            <a:avLst/>
          </a:prstGeom>
        </p:spPr>
      </p:pic>
      <p:sp>
        <p:nvSpPr>
          <p:cNvPr id="4" name="Title 3">
            <a:extLst>
              <a:ext uri="{FF2B5EF4-FFF2-40B4-BE49-F238E27FC236}">
                <a16:creationId xmlns:a16="http://schemas.microsoft.com/office/drawing/2014/main" id="{13CD4554-886D-48A9-AAE0-6E115AACC420}"/>
              </a:ext>
            </a:extLst>
          </p:cNvPr>
          <p:cNvSpPr>
            <a:spLocks noGrp="1"/>
          </p:cNvSpPr>
          <p:nvPr>
            <p:ph type="title"/>
          </p:nvPr>
        </p:nvSpPr>
        <p:spPr>
          <a:xfrm>
            <a:off x="1546348" y="387139"/>
            <a:ext cx="10515600" cy="746442"/>
          </a:xfrm>
        </p:spPr>
        <p:txBody>
          <a:bodyPr/>
          <a:lstStyle/>
          <a:p>
            <a:r>
              <a:rPr lang="en-GB" dirty="0"/>
              <a:t>Digital Health</a:t>
            </a:r>
          </a:p>
        </p:txBody>
      </p:sp>
    </p:spTree>
    <p:extLst>
      <p:ext uri="{BB962C8B-B14F-4D97-AF65-F5344CB8AC3E}">
        <p14:creationId xmlns:p14="http://schemas.microsoft.com/office/powerpoint/2010/main" val="114540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7981" y="2282556"/>
            <a:ext cx="2703182" cy="2703182"/>
            <a:chOff x="2310042" y="3997423"/>
            <a:chExt cx="6161182" cy="6161182"/>
          </a:xfrm>
        </p:grpSpPr>
        <p:grpSp>
          <p:nvGrpSpPr>
            <p:cNvPr id="5" name="Group 4"/>
            <p:cNvGrpSpPr/>
            <p:nvPr/>
          </p:nvGrpSpPr>
          <p:grpSpPr>
            <a:xfrm>
              <a:off x="2310042" y="3997423"/>
              <a:ext cx="6161182" cy="6161182"/>
              <a:chOff x="652452" y="1752600"/>
              <a:chExt cx="2743200" cy="2743200"/>
            </a:xfrm>
          </p:grpSpPr>
          <p:sp>
            <p:nvSpPr>
              <p:cNvPr id="7" name="Oval 6"/>
              <p:cNvSpPr/>
              <p:nvPr/>
            </p:nvSpPr>
            <p:spPr>
              <a:xfrm>
                <a:off x="652452" y="1752600"/>
                <a:ext cx="2743200" cy="27432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Pie 3"/>
              <p:cNvSpPr/>
              <p:nvPr/>
            </p:nvSpPr>
            <p:spPr>
              <a:xfrm>
                <a:off x="1757264" y="2398938"/>
                <a:ext cx="1638388" cy="1850785"/>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9" name="Oval 8"/>
              <p:cNvSpPr/>
              <p:nvPr/>
            </p:nvSpPr>
            <p:spPr>
              <a:xfrm>
                <a:off x="1018212" y="2118360"/>
                <a:ext cx="2011680" cy="2011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6" name="Content Placeholder 2"/>
            <p:cNvSpPr txBox="1">
              <a:spLocks/>
            </p:cNvSpPr>
            <p:nvPr/>
          </p:nvSpPr>
          <p:spPr bwMode="auto">
            <a:xfrm>
              <a:off x="3046442" y="5542260"/>
              <a:ext cx="4629863" cy="3577621"/>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7200" b="1" dirty="0">
                  <a:solidFill>
                    <a:schemeClr val="bg1"/>
                  </a:solidFill>
                  <a:latin typeface="Lato Regular"/>
                  <a:cs typeface="Lato Regular"/>
                </a:rPr>
                <a:t>80%</a:t>
              </a:r>
              <a:endParaRPr lang="en-US" sz="4000" b="1" dirty="0">
                <a:solidFill>
                  <a:schemeClr val="bg1"/>
                </a:solidFill>
                <a:latin typeface="Lato Regular"/>
                <a:cs typeface="Lato Regular"/>
              </a:endParaRPr>
            </a:p>
            <a:p>
              <a:pPr marL="0" indent="0" algn="ctr">
                <a:buNone/>
                <a:defRPr/>
              </a:pPr>
              <a:endParaRPr lang="en-US" sz="2000" b="1" dirty="0">
                <a:solidFill>
                  <a:schemeClr val="bg1"/>
                </a:solidFill>
                <a:latin typeface="Lato Regular"/>
                <a:cs typeface="Lato Regular"/>
              </a:endParaRPr>
            </a:p>
          </p:txBody>
        </p:sp>
      </p:grpSp>
      <p:grpSp>
        <p:nvGrpSpPr>
          <p:cNvPr id="10" name="Group 9"/>
          <p:cNvGrpSpPr/>
          <p:nvPr/>
        </p:nvGrpSpPr>
        <p:grpSpPr>
          <a:xfrm>
            <a:off x="973170" y="3213114"/>
            <a:ext cx="1786955" cy="1786955"/>
            <a:chOff x="2310042" y="3997423"/>
            <a:chExt cx="6161182" cy="6161182"/>
          </a:xfrm>
        </p:grpSpPr>
        <p:grpSp>
          <p:nvGrpSpPr>
            <p:cNvPr id="11" name="Group 10"/>
            <p:cNvGrpSpPr/>
            <p:nvPr/>
          </p:nvGrpSpPr>
          <p:grpSpPr>
            <a:xfrm>
              <a:off x="2310042" y="3997423"/>
              <a:ext cx="6161182" cy="6161182"/>
              <a:chOff x="652452" y="1752600"/>
              <a:chExt cx="2743200" cy="2743200"/>
            </a:xfrm>
          </p:grpSpPr>
          <p:sp>
            <p:nvSpPr>
              <p:cNvPr id="13" name="Oval 12"/>
              <p:cNvSpPr/>
              <p:nvPr/>
            </p:nvSpPr>
            <p:spPr>
              <a:xfrm>
                <a:off x="652452" y="1752600"/>
                <a:ext cx="2743200" cy="274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Pie 3"/>
              <p:cNvSpPr/>
              <p:nvPr/>
            </p:nvSpPr>
            <p:spPr>
              <a:xfrm>
                <a:off x="1757264" y="2398938"/>
                <a:ext cx="1638388" cy="1850785"/>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5" name="Oval 14"/>
              <p:cNvSpPr/>
              <p:nvPr/>
            </p:nvSpPr>
            <p:spPr>
              <a:xfrm>
                <a:off x="1018212" y="2118360"/>
                <a:ext cx="2011680" cy="2011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 name="Content Placeholder 2"/>
            <p:cNvSpPr txBox="1">
              <a:spLocks/>
            </p:cNvSpPr>
            <p:nvPr/>
          </p:nvSpPr>
          <p:spPr bwMode="auto">
            <a:xfrm>
              <a:off x="3114953" y="5659464"/>
              <a:ext cx="4920085" cy="3883890"/>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4800" b="1" dirty="0">
                  <a:solidFill>
                    <a:schemeClr val="bg1"/>
                  </a:solidFill>
                  <a:latin typeface="Lato Regular"/>
                  <a:cs typeface="Lato Regular"/>
                </a:rPr>
                <a:t>70%</a:t>
              </a:r>
              <a:endParaRPr lang="en-US" sz="2400" b="1" dirty="0">
                <a:solidFill>
                  <a:schemeClr val="bg1"/>
                </a:solidFill>
                <a:latin typeface="Lato Regular"/>
                <a:cs typeface="Lato Regular"/>
              </a:endParaRPr>
            </a:p>
            <a:p>
              <a:pPr marL="0" indent="0" algn="ctr">
                <a:buNone/>
                <a:defRPr/>
              </a:pPr>
              <a:endParaRPr lang="en-US" sz="1600" b="1" dirty="0">
                <a:solidFill>
                  <a:schemeClr val="bg1"/>
                </a:solidFill>
                <a:latin typeface="Lato Regular"/>
                <a:cs typeface="Lato Regular"/>
              </a:endParaRPr>
            </a:p>
          </p:txBody>
        </p:sp>
      </p:grpSp>
      <p:sp>
        <p:nvSpPr>
          <p:cNvPr id="21" name="TextBox 20"/>
          <p:cNvSpPr txBox="1"/>
          <p:nvPr/>
        </p:nvSpPr>
        <p:spPr>
          <a:xfrm>
            <a:off x="675185" y="5122170"/>
            <a:ext cx="2382924" cy="707868"/>
          </a:xfrm>
          <a:prstGeom prst="rect">
            <a:avLst/>
          </a:prstGeom>
          <a:noFill/>
        </p:spPr>
        <p:txBody>
          <a:bodyPr wrap="none" lIns="91422" tIns="45711" rIns="91422" bIns="45711" rtlCol="0">
            <a:spAutoFit/>
          </a:bodyPr>
          <a:lstStyle/>
          <a:p>
            <a:pPr algn="ctr"/>
            <a:r>
              <a:rPr lang="en-US" sz="2000" b="1" dirty="0">
                <a:solidFill>
                  <a:schemeClr val="tx2"/>
                </a:solidFill>
                <a:latin typeface="Lato Regular"/>
                <a:cs typeface="Lato Regular"/>
              </a:rPr>
              <a:t>of Internet Traffic </a:t>
            </a:r>
            <a:br>
              <a:rPr lang="en-US" sz="2000" b="1" dirty="0">
                <a:solidFill>
                  <a:schemeClr val="tx2"/>
                </a:solidFill>
                <a:latin typeface="Lato Regular"/>
                <a:cs typeface="Lato Regular"/>
              </a:rPr>
            </a:br>
            <a:r>
              <a:rPr lang="en-US" sz="2000" b="1" dirty="0">
                <a:solidFill>
                  <a:schemeClr val="tx2"/>
                </a:solidFill>
                <a:latin typeface="Lato Regular"/>
                <a:cs typeface="Lato Regular"/>
              </a:rPr>
              <a:t>was video in 2015</a:t>
            </a:r>
            <a:endParaRPr lang="id-ID" sz="2000" b="1" dirty="0">
              <a:solidFill>
                <a:schemeClr val="tx2"/>
              </a:solidFill>
              <a:latin typeface="Lato Regular"/>
              <a:cs typeface="Lato Regular"/>
            </a:endParaRPr>
          </a:p>
        </p:txBody>
      </p:sp>
      <p:sp>
        <p:nvSpPr>
          <p:cNvPr id="22" name="TextBox 21"/>
          <p:cNvSpPr txBox="1"/>
          <p:nvPr/>
        </p:nvSpPr>
        <p:spPr>
          <a:xfrm>
            <a:off x="3461072" y="5077799"/>
            <a:ext cx="1946302" cy="830979"/>
          </a:xfrm>
          <a:prstGeom prst="rect">
            <a:avLst/>
          </a:prstGeom>
          <a:noFill/>
        </p:spPr>
        <p:txBody>
          <a:bodyPr wrap="square" lIns="91422" tIns="45711" rIns="91422" bIns="45711" rtlCol="0">
            <a:spAutoFit/>
          </a:bodyPr>
          <a:lstStyle/>
          <a:p>
            <a:pPr algn="ctr"/>
            <a:r>
              <a:rPr lang="en-US" sz="2400" b="1" dirty="0">
                <a:solidFill>
                  <a:schemeClr val="tx2"/>
                </a:solidFill>
                <a:latin typeface="Lato Regular"/>
                <a:cs typeface="Lato Regular"/>
              </a:rPr>
              <a:t>Forecast </a:t>
            </a:r>
            <a:br>
              <a:rPr lang="en-US" sz="2400" b="1" dirty="0">
                <a:solidFill>
                  <a:schemeClr val="tx2"/>
                </a:solidFill>
                <a:latin typeface="Lato Regular"/>
                <a:cs typeface="Lato Regular"/>
              </a:rPr>
            </a:br>
            <a:r>
              <a:rPr lang="en-US" sz="2400" b="1" dirty="0">
                <a:solidFill>
                  <a:schemeClr val="tx2"/>
                </a:solidFill>
                <a:latin typeface="Lato Regular"/>
                <a:cs typeface="Lato Regular"/>
              </a:rPr>
              <a:t>for 2022</a:t>
            </a:r>
            <a:endParaRPr lang="id-ID" sz="2400" b="1" dirty="0">
              <a:solidFill>
                <a:schemeClr val="tx2"/>
              </a:solidFill>
              <a:latin typeface="Lato Regular"/>
              <a:cs typeface="Lato Regular"/>
            </a:endParaRPr>
          </a:p>
        </p:txBody>
      </p:sp>
      <p:sp>
        <p:nvSpPr>
          <p:cNvPr id="23" name="TextBox 22"/>
          <p:cNvSpPr txBox="1"/>
          <p:nvPr/>
        </p:nvSpPr>
        <p:spPr>
          <a:xfrm>
            <a:off x="6129133" y="2390516"/>
            <a:ext cx="4713113" cy="400091"/>
          </a:xfrm>
          <a:prstGeom prst="rect">
            <a:avLst/>
          </a:prstGeom>
          <a:solidFill>
            <a:schemeClr val="accent1">
              <a:lumMod val="20000"/>
              <a:lumOff val="80000"/>
            </a:schemeClr>
          </a:solidFill>
        </p:spPr>
        <p:txBody>
          <a:bodyPr wrap="none" lIns="91422" tIns="45711" rIns="91422" bIns="45711" rtlCol="0">
            <a:spAutoFit/>
          </a:bodyPr>
          <a:lstStyle/>
          <a:p>
            <a:pPr algn="ctr"/>
            <a:r>
              <a:rPr lang="en-US" sz="2000" b="1" dirty="0">
                <a:solidFill>
                  <a:schemeClr val="tx2"/>
                </a:solidFill>
                <a:latin typeface="Lato Regular"/>
                <a:cs typeface="Lato Regular"/>
              </a:rPr>
              <a:t>Opportunities for revenue generation</a:t>
            </a:r>
            <a:endParaRPr lang="id-ID" sz="2000" b="1" dirty="0">
              <a:solidFill>
                <a:schemeClr val="tx2"/>
              </a:solidFill>
              <a:latin typeface="Lato Regular"/>
              <a:cs typeface="Lato Regular"/>
            </a:endParaRPr>
          </a:p>
        </p:txBody>
      </p:sp>
      <p:sp>
        <p:nvSpPr>
          <p:cNvPr id="26" name="TextBox 25"/>
          <p:cNvSpPr txBox="1"/>
          <p:nvPr/>
        </p:nvSpPr>
        <p:spPr>
          <a:xfrm>
            <a:off x="6096000" y="2967461"/>
            <a:ext cx="5311289" cy="400091"/>
          </a:xfrm>
          <a:prstGeom prst="rect">
            <a:avLst/>
          </a:prstGeom>
          <a:solidFill>
            <a:schemeClr val="accent1">
              <a:lumMod val="20000"/>
              <a:lumOff val="80000"/>
            </a:schemeClr>
          </a:solidFill>
        </p:spPr>
        <p:txBody>
          <a:bodyPr wrap="none" lIns="91422" tIns="45711" rIns="91422" bIns="45711" rtlCol="0">
            <a:spAutoFit/>
          </a:bodyPr>
          <a:lstStyle/>
          <a:p>
            <a:pPr algn="ctr"/>
            <a:r>
              <a:rPr lang="en-US" sz="2000" b="1" dirty="0">
                <a:solidFill>
                  <a:schemeClr val="tx2"/>
                </a:solidFill>
                <a:latin typeface="Lato Regular"/>
                <a:cs typeface="Lato Regular"/>
              </a:rPr>
              <a:t>Video compression: new H.266 approved </a:t>
            </a:r>
          </a:p>
        </p:txBody>
      </p:sp>
      <p:sp>
        <p:nvSpPr>
          <p:cNvPr id="28" name="TextBox 27"/>
          <p:cNvSpPr txBox="1"/>
          <p:nvPr/>
        </p:nvSpPr>
        <p:spPr>
          <a:xfrm>
            <a:off x="6129078" y="3587771"/>
            <a:ext cx="5848063" cy="707868"/>
          </a:xfrm>
          <a:prstGeom prst="rect">
            <a:avLst/>
          </a:prstGeom>
          <a:solidFill>
            <a:schemeClr val="accent1">
              <a:lumMod val="20000"/>
              <a:lumOff val="80000"/>
            </a:schemeClr>
          </a:solidFill>
        </p:spPr>
        <p:txBody>
          <a:bodyPr wrap="square" lIns="91422" tIns="45711" rIns="91422" bIns="45711" rtlCol="0">
            <a:spAutoFit/>
          </a:bodyPr>
          <a:lstStyle/>
          <a:p>
            <a:r>
              <a:rPr lang="en-US" sz="2000" b="1" dirty="0">
                <a:solidFill>
                  <a:schemeClr val="tx2"/>
                </a:solidFill>
                <a:latin typeface="Lato Regular"/>
                <a:cs typeface="Lato Regular"/>
              </a:rPr>
              <a:t>Higher demand      </a:t>
            </a:r>
            <a:r>
              <a:rPr lang="en-US" sz="1400" b="1" dirty="0">
                <a:solidFill>
                  <a:schemeClr val="tx2"/>
                </a:solidFill>
                <a:latin typeface="Lato Regular"/>
                <a:cs typeface="Lato Regular"/>
              </a:rPr>
              <a:t>       </a:t>
            </a:r>
            <a:r>
              <a:rPr lang="en-US" sz="2000" b="1" dirty="0">
                <a:solidFill>
                  <a:schemeClr val="tx2"/>
                </a:solidFill>
                <a:latin typeface="Lato Regular"/>
                <a:cs typeface="Lato Regular"/>
              </a:rPr>
              <a:t>more efficient compression </a:t>
            </a:r>
            <a:br>
              <a:rPr lang="en-US" sz="2000" b="1" dirty="0">
                <a:solidFill>
                  <a:schemeClr val="tx2"/>
                </a:solidFill>
                <a:latin typeface="Lato Regular"/>
                <a:cs typeface="Lato Regular"/>
              </a:rPr>
            </a:br>
            <a:r>
              <a:rPr lang="en-US" sz="2000" b="1" dirty="0">
                <a:solidFill>
                  <a:schemeClr val="tx2"/>
                </a:solidFill>
                <a:latin typeface="Lato Regular"/>
                <a:cs typeface="Lato Regular"/>
              </a:rPr>
              <a:t>	 	         mechanisms</a:t>
            </a:r>
          </a:p>
        </p:txBody>
      </p:sp>
      <p:sp>
        <p:nvSpPr>
          <p:cNvPr id="30" name="Right Arrow 29"/>
          <p:cNvSpPr/>
          <p:nvPr/>
        </p:nvSpPr>
        <p:spPr>
          <a:xfrm>
            <a:off x="8121807" y="3707786"/>
            <a:ext cx="256374" cy="190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129079" y="4463167"/>
            <a:ext cx="4241831" cy="400091"/>
          </a:xfrm>
          <a:prstGeom prst="rect">
            <a:avLst/>
          </a:prstGeom>
          <a:solidFill>
            <a:schemeClr val="accent1">
              <a:lumMod val="20000"/>
              <a:lumOff val="80000"/>
            </a:schemeClr>
          </a:solidFill>
        </p:spPr>
        <p:txBody>
          <a:bodyPr wrap="none" lIns="91422" tIns="45711" rIns="91422" bIns="45711" rtlCol="0">
            <a:spAutoFit/>
          </a:bodyPr>
          <a:lstStyle/>
          <a:p>
            <a:pPr algn="ctr"/>
            <a:r>
              <a:rPr lang="en-US" sz="2000" b="1" dirty="0">
                <a:solidFill>
                  <a:schemeClr val="tx2"/>
                </a:solidFill>
                <a:latin typeface="Lato Regular"/>
                <a:cs typeface="Lato Regular"/>
              </a:rPr>
              <a:t>New IP-based digital TV systems </a:t>
            </a:r>
            <a:endParaRPr lang="id-ID" sz="2000" b="1" dirty="0">
              <a:solidFill>
                <a:schemeClr val="tx2"/>
              </a:solidFill>
              <a:latin typeface="Lato Regular"/>
              <a:cs typeface="Lato Regular"/>
            </a:endParaRPr>
          </a:p>
        </p:txBody>
      </p:sp>
      <p:sp>
        <p:nvSpPr>
          <p:cNvPr id="3" name="Title 2">
            <a:extLst>
              <a:ext uri="{FF2B5EF4-FFF2-40B4-BE49-F238E27FC236}">
                <a16:creationId xmlns:a16="http://schemas.microsoft.com/office/drawing/2014/main" id="{334CDA62-F1EA-4C1D-8549-84D5634C29A1}"/>
              </a:ext>
            </a:extLst>
          </p:cNvPr>
          <p:cNvSpPr>
            <a:spLocks noGrp="1"/>
          </p:cNvSpPr>
          <p:nvPr>
            <p:ph type="title"/>
          </p:nvPr>
        </p:nvSpPr>
        <p:spPr>
          <a:xfrm>
            <a:off x="1546348" y="387139"/>
            <a:ext cx="10515600" cy="746442"/>
          </a:xfrm>
        </p:spPr>
        <p:txBody>
          <a:bodyPr/>
          <a:lstStyle/>
          <a:p>
            <a:r>
              <a:rPr lang="en-GB" dirty="0"/>
              <a:t>Video contents – a strategic area</a:t>
            </a:r>
          </a:p>
        </p:txBody>
      </p:sp>
    </p:spTree>
    <p:extLst>
      <p:ext uri="{BB962C8B-B14F-4D97-AF65-F5344CB8AC3E}">
        <p14:creationId xmlns:p14="http://schemas.microsoft.com/office/powerpoint/2010/main" val="403144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6650" y="1333583"/>
            <a:ext cx="2369087" cy="2075636"/>
          </a:xfrm>
          <a:prstGeom prst="rect">
            <a:avLst/>
          </a:prstGeom>
        </p:spPr>
      </p:pic>
      <p:sp>
        <p:nvSpPr>
          <p:cNvPr id="24" name="TextBox 23"/>
          <p:cNvSpPr txBox="1"/>
          <p:nvPr/>
        </p:nvSpPr>
        <p:spPr>
          <a:xfrm>
            <a:off x="748405" y="3491949"/>
            <a:ext cx="2805575" cy="1077218"/>
          </a:xfrm>
          <a:prstGeom prst="rect">
            <a:avLst/>
          </a:prstGeom>
          <a:noFill/>
        </p:spPr>
        <p:txBody>
          <a:bodyPr wrap="none" rtlCol="0">
            <a:spAutoFit/>
          </a:bodyPr>
          <a:lstStyle/>
          <a:p>
            <a:pPr algn="ctr"/>
            <a:r>
              <a:rPr lang="en-US" sz="2000" b="1" dirty="0">
                <a:solidFill>
                  <a:schemeClr val="tx2"/>
                </a:solidFill>
                <a:latin typeface="Lato Regular"/>
                <a:cs typeface="Lato Regular"/>
              </a:rPr>
              <a:t>Consumer electronic </a:t>
            </a:r>
            <a:br>
              <a:rPr lang="en-US" sz="2000" b="1" dirty="0">
                <a:solidFill>
                  <a:schemeClr val="tx2"/>
                </a:solidFill>
                <a:latin typeface="Lato Regular"/>
                <a:cs typeface="Lato Regular"/>
              </a:rPr>
            </a:br>
            <a:r>
              <a:rPr lang="en-US" sz="2000" b="1" dirty="0">
                <a:solidFill>
                  <a:schemeClr val="tx2"/>
                </a:solidFill>
                <a:latin typeface="Lato Regular"/>
                <a:cs typeface="Lato Regular"/>
              </a:rPr>
              <a:t>video equipment</a:t>
            </a:r>
          </a:p>
          <a:p>
            <a:pPr algn="ctr"/>
            <a:endParaRPr lang="id-ID" sz="2400" b="1" dirty="0">
              <a:solidFill>
                <a:schemeClr val="tx2"/>
              </a:solidFill>
              <a:latin typeface="Lato Regular"/>
              <a:cs typeface="Lato Regular"/>
            </a:endParaRPr>
          </a:p>
        </p:txBody>
      </p:sp>
      <p:pic>
        <p:nvPicPr>
          <p:cNvPr id="16" name="Picture 15"/>
          <p:cNvPicPr>
            <a:picLocks noChangeAspect="1"/>
          </p:cNvPicPr>
          <p:nvPr/>
        </p:nvPicPr>
        <p:blipFill>
          <a:blip r:embed="rId4"/>
          <a:stretch>
            <a:fillRect/>
          </a:stretch>
        </p:blipFill>
        <p:spPr>
          <a:xfrm>
            <a:off x="4239252" y="1335879"/>
            <a:ext cx="3417896" cy="2052032"/>
          </a:xfrm>
          <a:prstGeom prst="rect">
            <a:avLst/>
          </a:prstGeom>
        </p:spPr>
      </p:pic>
      <p:sp>
        <p:nvSpPr>
          <p:cNvPr id="29" name="TextBox 28"/>
          <p:cNvSpPr txBox="1"/>
          <p:nvPr/>
        </p:nvSpPr>
        <p:spPr>
          <a:xfrm>
            <a:off x="4156801" y="3491949"/>
            <a:ext cx="3801041" cy="1077218"/>
          </a:xfrm>
          <a:prstGeom prst="rect">
            <a:avLst/>
          </a:prstGeom>
          <a:noFill/>
        </p:spPr>
        <p:txBody>
          <a:bodyPr wrap="none" rtlCol="0">
            <a:spAutoFit/>
          </a:bodyPr>
          <a:lstStyle/>
          <a:p>
            <a:pPr algn="ctr"/>
            <a:r>
              <a:rPr lang="en-US" sz="2000" b="1" dirty="0">
                <a:solidFill>
                  <a:schemeClr val="tx2"/>
                </a:solidFill>
                <a:latin typeface="Lato Regular"/>
                <a:cs typeface="Lato Regular"/>
              </a:rPr>
              <a:t>Digital TV broadcast &amp; cable; </a:t>
            </a:r>
            <a:br>
              <a:rPr lang="en-US" sz="2000" b="1" dirty="0">
                <a:solidFill>
                  <a:schemeClr val="tx2"/>
                </a:solidFill>
                <a:latin typeface="Lato Regular"/>
                <a:cs typeface="Lato Regular"/>
              </a:rPr>
            </a:br>
            <a:r>
              <a:rPr lang="en-US" sz="2000" b="1" dirty="0">
                <a:solidFill>
                  <a:schemeClr val="tx2"/>
                </a:solidFill>
                <a:latin typeface="Lato Regular"/>
                <a:cs typeface="Lato Regular"/>
              </a:rPr>
              <a:t>Digital TV sets</a:t>
            </a:r>
          </a:p>
          <a:p>
            <a:pPr algn="ctr"/>
            <a:endParaRPr lang="id-ID" sz="2400" b="1" dirty="0">
              <a:solidFill>
                <a:schemeClr val="tx2"/>
              </a:solidFill>
              <a:latin typeface="Lato Regular"/>
              <a:cs typeface="Lato Regular"/>
            </a:endParaRPr>
          </a:p>
        </p:txBody>
      </p:sp>
      <p:pic>
        <p:nvPicPr>
          <p:cNvPr id="17" name="Picture 16"/>
          <p:cNvPicPr>
            <a:picLocks noChangeAspect="1"/>
          </p:cNvPicPr>
          <p:nvPr/>
        </p:nvPicPr>
        <p:blipFill>
          <a:blip r:embed="rId5"/>
          <a:stretch>
            <a:fillRect/>
          </a:stretch>
        </p:blipFill>
        <p:spPr>
          <a:xfrm>
            <a:off x="8473772" y="1375674"/>
            <a:ext cx="3072362" cy="2012237"/>
          </a:xfrm>
          <a:prstGeom prst="rect">
            <a:avLst/>
          </a:prstGeom>
        </p:spPr>
      </p:pic>
      <p:sp>
        <p:nvSpPr>
          <p:cNvPr id="32" name="TextBox 31"/>
          <p:cNvSpPr txBox="1"/>
          <p:nvPr/>
        </p:nvSpPr>
        <p:spPr>
          <a:xfrm>
            <a:off x="8930257" y="3491949"/>
            <a:ext cx="2363147" cy="1077218"/>
          </a:xfrm>
          <a:prstGeom prst="rect">
            <a:avLst/>
          </a:prstGeom>
          <a:noFill/>
        </p:spPr>
        <p:txBody>
          <a:bodyPr wrap="none" rtlCol="0">
            <a:spAutoFit/>
          </a:bodyPr>
          <a:lstStyle/>
          <a:p>
            <a:pPr algn="ctr"/>
            <a:r>
              <a:rPr lang="en-US" sz="2000" b="1" dirty="0">
                <a:solidFill>
                  <a:schemeClr val="tx2"/>
                </a:solidFill>
                <a:latin typeface="Lato Regular"/>
                <a:cs typeface="Lato Regular"/>
              </a:rPr>
              <a:t>Internet video </a:t>
            </a:r>
            <a:br>
              <a:rPr lang="en-US" sz="2000" b="1" dirty="0">
                <a:solidFill>
                  <a:schemeClr val="tx2"/>
                </a:solidFill>
                <a:latin typeface="Lato Regular"/>
                <a:cs typeface="Lato Regular"/>
              </a:rPr>
            </a:br>
            <a:r>
              <a:rPr lang="en-US" sz="2000" b="1" dirty="0">
                <a:solidFill>
                  <a:schemeClr val="tx2"/>
                </a:solidFill>
                <a:latin typeface="Lato Regular"/>
                <a:cs typeface="Lato Regular"/>
              </a:rPr>
              <a:t>Over-the-top (OTT)</a:t>
            </a:r>
          </a:p>
          <a:p>
            <a:pPr algn="ctr"/>
            <a:endParaRPr lang="id-ID" sz="2400" b="1" dirty="0">
              <a:solidFill>
                <a:schemeClr val="tx2"/>
              </a:solidFill>
              <a:latin typeface="Lato Regular"/>
              <a:cs typeface="Lato Regular"/>
            </a:endParaRPr>
          </a:p>
        </p:txBody>
      </p:sp>
      <p:sp>
        <p:nvSpPr>
          <p:cNvPr id="33" name="TextBox 32"/>
          <p:cNvSpPr txBox="1"/>
          <p:nvPr/>
        </p:nvSpPr>
        <p:spPr>
          <a:xfrm>
            <a:off x="4296029" y="5948120"/>
            <a:ext cx="4041491" cy="400110"/>
          </a:xfrm>
          <a:prstGeom prst="rect">
            <a:avLst/>
          </a:prstGeom>
          <a:noFill/>
        </p:spPr>
        <p:txBody>
          <a:bodyPr wrap="none" rtlCol="0">
            <a:spAutoFit/>
          </a:bodyPr>
          <a:lstStyle/>
          <a:p>
            <a:pPr algn="ctr"/>
            <a:r>
              <a:rPr lang="en-US" sz="2000" b="1" dirty="0">
                <a:solidFill>
                  <a:schemeClr val="tx2"/>
                </a:solidFill>
                <a:latin typeface="Lato Regular"/>
                <a:cs typeface="Lato Regular"/>
              </a:rPr>
              <a:t>Over-the-top (OTT) applications</a:t>
            </a:r>
          </a:p>
        </p:txBody>
      </p:sp>
      <p:pic>
        <p:nvPicPr>
          <p:cNvPr id="34" name="Picture 33"/>
          <p:cNvPicPr>
            <a:picLocks noChangeAspect="1"/>
          </p:cNvPicPr>
          <p:nvPr/>
        </p:nvPicPr>
        <p:blipFill>
          <a:blip r:embed="rId6"/>
          <a:stretch>
            <a:fillRect/>
          </a:stretch>
        </p:blipFill>
        <p:spPr>
          <a:xfrm>
            <a:off x="6422201" y="4748156"/>
            <a:ext cx="1407443" cy="836307"/>
          </a:xfrm>
          <a:prstGeom prst="rect">
            <a:avLst/>
          </a:prstGeom>
        </p:spPr>
      </p:pic>
      <p:sp>
        <p:nvSpPr>
          <p:cNvPr id="35" name="TextBox 34"/>
          <p:cNvSpPr txBox="1"/>
          <p:nvPr/>
        </p:nvSpPr>
        <p:spPr>
          <a:xfrm>
            <a:off x="9101267" y="5951549"/>
            <a:ext cx="2005677" cy="400110"/>
          </a:xfrm>
          <a:prstGeom prst="rect">
            <a:avLst/>
          </a:prstGeom>
          <a:noFill/>
        </p:spPr>
        <p:txBody>
          <a:bodyPr wrap="square" rtlCol="0">
            <a:spAutoFit/>
          </a:bodyPr>
          <a:lstStyle/>
          <a:p>
            <a:pPr algn="ctr"/>
            <a:r>
              <a:rPr lang="en-US" sz="2000" b="1" dirty="0">
                <a:solidFill>
                  <a:schemeClr val="tx2"/>
                </a:solidFill>
                <a:latin typeface="Lato Regular"/>
                <a:cs typeface="Lato Regular"/>
              </a:rPr>
              <a:t>Mobile: 4G / 5G</a:t>
            </a:r>
          </a:p>
        </p:txBody>
      </p:sp>
      <p:pic>
        <p:nvPicPr>
          <p:cNvPr id="36" name="Picture 35"/>
          <p:cNvPicPr>
            <a:picLocks noChangeAspect="1"/>
          </p:cNvPicPr>
          <p:nvPr/>
        </p:nvPicPr>
        <p:blipFill>
          <a:blip r:embed="rId7"/>
          <a:stretch>
            <a:fillRect/>
          </a:stretch>
        </p:blipFill>
        <p:spPr>
          <a:xfrm>
            <a:off x="9270552" y="4325813"/>
            <a:ext cx="1667108" cy="1676634"/>
          </a:xfrm>
          <a:prstGeom prst="rect">
            <a:avLst/>
          </a:prstGeom>
        </p:spPr>
      </p:pic>
      <p:sp>
        <p:nvSpPr>
          <p:cNvPr id="15" name="TextBox 14"/>
          <p:cNvSpPr txBox="1"/>
          <p:nvPr/>
        </p:nvSpPr>
        <p:spPr>
          <a:xfrm>
            <a:off x="3860012" y="4811074"/>
            <a:ext cx="2456763" cy="707886"/>
          </a:xfrm>
          <a:prstGeom prst="rect">
            <a:avLst/>
          </a:prstGeom>
          <a:noFill/>
        </p:spPr>
        <p:txBody>
          <a:bodyPr wrap="none" rtlCol="0">
            <a:spAutoFit/>
          </a:bodyPr>
          <a:lstStyle/>
          <a:p>
            <a:pPr algn="r"/>
            <a:r>
              <a:rPr lang="en-US" sz="2000" b="1" dirty="0">
                <a:solidFill>
                  <a:srgbClr val="A8181B"/>
                </a:solidFill>
                <a:latin typeface="Lithos Pro Regular" panose="04020505030E02020A04" pitchFamily="82" charset="0"/>
                <a:cs typeface="Lato Regular"/>
              </a:rPr>
              <a:t>IPTV</a:t>
            </a:r>
          </a:p>
          <a:p>
            <a:pPr algn="r"/>
            <a:r>
              <a:rPr lang="en-US" sz="2000" b="1" dirty="0">
                <a:solidFill>
                  <a:srgbClr val="A8181B"/>
                </a:solidFill>
                <a:latin typeface="Lithos Pro Regular" panose="04020505030E02020A04" pitchFamily="82" charset="0"/>
                <a:cs typeface="Lato Regular"/>
              </a:rPr>
              <a:t>Digital Signage</a:t>
            </a:r>
          </a:p>
        </p:txBody>
      </p:sp>
      <p:sp>
        <p:nvSpPr>
          <p:cNvPr id="18" name="TextBox 17">
            <a:extLst>
              <a:ext uri="{FF2B5EF4-FFF2-40B4-BE49-F238E27FC236}">
                <a16:creationId xmlns:a16="http://schemas.microsoft.com/office/drawing/2014/main" id="{6583A249-2A05-4165-AA7B-737B4455CA4E}"/>
              </a:ext>
            </a:extLst>
          </p:cNvPr>
          <p:cNvSpPr txBox="1"/>
          <p:nvPr/>
        </p:nvSpPr>
        <p:spPr>
          <a:xfrm>
            <a:off x="632067" y="5948120"/>
            <a:ext cx="2800703" cy="400110"/>
          </a:xfrm>
          <a:prstGeom prst="rect">
            <a:avLst/>
          </a:prstGeom>
          <a:noFill/>
        </p:spPr>
        <p:txBody>
          <a:bodyPr wrap="none" rtlCol="0">
            <a:spAutoFit/>
          </a:bodyPr>
          <a:lstStyle/>
          <a:p>
            <a:pPr algn="ctr"/>
            <a:r>
              <a:rPr lang="en-US" sz="2000" b="1" dirty="0">
                <a:solidFill>
                  <a:schemeClr val="tx2"/>
                </a:solidFill>
                <a:latin typeface="Lato Regular"/>
                <a:cs typeface="Lato Regular"/>
              </a:rPr>
              <a:t>Artificial Intelligence</a:t>
            </a:r>
          </a:p>
        </p:txBody>
      </p:sp>
      <p:sp>
        <p:nvSpPr>
          <p:cNvPr id="4" name="Title 3">
            <a:extLst>
              <a:ext uri="{FF2B5EF4-FFF2-40B4-BE49-F238E27FC236}">
                <a16:creationId xmlns:a16="http://schemas.microsoft.com/office/drawing/2014/main" id="{54A97A96-2280-4A58-A0CC-11E87C4E920F}"/>
              </a:ext>
            </a:extLst>
          </p:cNvPr>
          <p:cNvSpPr>
            <a:spLocks noGrp="1"/>
          </p:cNvSpPr>
          <p:nvPr>
            <p:ph type="title"/>
          </p:nvPr>
        </p:nvSpPr>
        <p:spPr>
          <a:xfrm>
            <a:off x="1546348" y="387139"/>
            <a:ext cx="10515600" cy="746442"/>
          </a:xfrm>
        </p:spPr>
        <p:txBody>
          <a:bodyPr/>
          <a:lstStyle/>
          <a:p>
            <a:r>
              <a:rPr lang="en-GB" dirty="0"/>
              <a:t>Use of digital video</a:t>
            </a:r>
          </a:p>
        </p:txBody>
      </p:sp>
    </p:spTree>
    <p:extLst>
      <p:ext uri="{BB962C8B-B14F-4D97-AF65-F5344CB8AC3E}">
        <p14:creationId xmlns:p14="http://schemas.microsoft.com/office/powerpoint/2010/main" val="216049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83307" y="3697170"/>
            <a:ext cx="3804247" cy="400110"/>
          </a:xfrm>
          <a:prstGeom prst="rect">
            <a:avLst/>
          </a:prstGeom>
          <a:noFill/>
        </p:spPr>
        <p:txBody>
          <a:bodyPr wrap="none" rtlCol="0">
            <a:spAutoFit/>
          </a:bodyPr>
          <a:lstStyle/>
          <a:p>
            <a:pPr algn="ctr"/>
            <a:r>
              <a:rPr lang="en-US" sz="2000" b="1" dirty="0">
                <a:solidFill>
                  <a:schemeClr val="tx2"/>
                </a:solidFill>
                <a:latin typeface="Lato Regular"/>
                <a:cs typeface="Lato Regular"/>
              </a:rPr>
              <a:t>Future IP-based broadcasting</a:t>
            </a:r>
          </a:p>
        </p:txBody>
      </p:sp>
      <p:sp>
        <p:nvSpPr>
          <p:cNvPr id="32" name="TextBox 31"/>
          <p:cNvSpPr txBox="1"/>
          <p:nvPr/>
        </p:nvSpPr>
        <p:spPr>
          <a:xfrm>
            <a:off x="1549711" y="6301736"/>
            <a:ext cx="2701316" cy="400110"/>
          </a:xfrm>
          <a:prstGeom prst="rect">
            <a:avLst/>
          </a:prstGeom>
          <a:noFill/>
        </p:spPr>
        <p:txBody>
          <a:bodyPr wrap="none" rtlCol="0">
            <a:spAutoFit/>
          </a:bodyPr>
          <a:lstStyle/>
          <a:p>
            <a:pPr algn="ctr"/>
            <a:r>
              <a:rPr lang="en-US" sz="2000" b="1" dirty="0">
                <a:solidFill>
                  <a:schemeClr val="tx2"/>
                </a:solidFill>
                <a:latin typeface="Lato Regular"/>
                <a:cs typeface="Lato Regular"/>
              </a:rPr>
              <a:t>Artificial Intelligence</a:t>
            </a:r>
            <a:endParaRPr lang="id-ID" sz="2400" b="1" dirty="0">
              <a:solidFill>
                <a:schemeClr val="tx2"/>
              </a:solidFill>
              <a:latin typeface="Lato Regular"/>
              <a:cs typeface="Lato Regular"/>
            </a:endParaRPr>
          </a:p>
        </p:txBody>
      </p:sp>
      <p:sp>
        <p:nvSpPr>
          <p:cNvPr id="33" name="TextBox 32"/>
          <p:cNvSpPr txBox="1"/>
          <p:nvPr/>
        </p:nvSpPr>
        <p:spPr>
          <a:xfrm>
            <a:off x="7496086" y="3701067"/>
            <a:ext cx="2167179" cy="402475"/>
          </a:xfrm>
          <a:prstGeom prst="rect">
            <a:avLst/>
          </a:prstGeom>
          <a:noFill/>
        </p:spPr>
        <p:txBody>
          <a:bodyPr wrap="square" rtlCol="0">
            <a:spAutoFit/>
          </a:bodyPr>
          <a:lstStyle/>
          <a:p>
            <a:pPr algn="ctr"/>
            <a:r>
              <a:rPr lang="en-US" sz="2000" b="1" dirty="0">
                <a:solidFill>
                  <a:schemeClr val="tx2"/>
                </a:solidFill>
                <a:latin typeface="Lato Regular"/>
                <a:cs typeface="Lato Regular"/>
              </a:rPr>
              <a:t>Accessibility</a:t>
            </a:r>
          </a:p>
        </p:txBody>
      </p:sp>
      <p:sp>
        <p:nvSpPr>
          <p:cNvPr id="35" name="TextBox 34"/>
          <p:cNvSpPr txBox="1"/>
          <p:nvPr/>
        </p:nvSpPr>
        <p:spPr>
          <a:xfrm>
            <a:off x="7061694" y="5886603"/>
            <a:ext cx="3145413" cy="707886"/>
          </a:xfrm>
          <a:prstGeom prst="rect">
            <a:avLst/>
          </a:prstGeom>
          <a:noFill/>
        </p:spPr>
        <p:txBody>
          <a:bodyPr wrap="none" rtlCol="0">
            <a:spAutoFit/>
          </a:bodyPr>
          <a:lstStyle/>
          <a:p>
            <a:pPr algn="ctr"/>
            <a:r>
              <a:rPr lang="en-US" sz="2000" b="1" dirty="0">
                <a:solidFill>
                  <a:schemeClr val="tx2"/>
                </a:solidFill>
                <a:latin typeface="Lato Regular"/>
                <a:cs typeface="Lato Regular"/>
              </a:rPr>
              <a:t>Delivery of high volume </a:t>
            </a:r>
            <a:br>
              <a:rPr lang="en-US" sz="2000" b="1" dirty="0">
                <a:solidFill>
                  <a:schemeClr val="tx2"/>
                </a:solidFill>
                <a:latin typeface="Lato Regular"/>
                <a:cs typeface="Lato Regular"/>
              </a:rPr>
            </a:br>
            <a:r>
              <a:rPr lang="en-US" sz="2000" b="1" dirty="0">
                <a:solidFill>
                  <a:schemeClr val="tx2"/>
                </a:solidFill>
                <a:latin typeface="Lato Regular"/>
                <a:cs typeface="Lato Regular"/>
              </a:rPr>
              <a:t>of video content</a:t>
            </a:r>
          </a:p>
        </p:txBody>
      </p:sp>
      <p:sp>
        <p:nvSpPr>
          <p:cNvPr id="20" name="TextBox 19"/>
          <p:cNvSpPr txBox="1"/>
          <p:nvPr/>
        </p:nvSpPr>
        <p:spPr>
          <a:xfrm>
            <a:off x="472511" y="1207370"/>
            <a:ext cx="11246990" cy="400110"/>
          </a:xfrm>
          <a:prstGeom prst="rect">
            <a:avLst/>
          </a:prstGeom>
          <a:noFill/>
        </p:spPr>
        <p:txBody>
          <a:bodyPr wrap="none" rtlCol="0">
            <a:spAutoFit/>
          </a:bodyPr>
          <a:lstStyle/>
          <a:p>
            <a:pPr algn="ctr"/>
            <a:r>
              <a:rPr lang="en-US" sz="2000" b="1" dirty="0">
                <a:solidFill>
                  <a:schemeClr val="tx2"/>
                </a:solidFill>
                <a:latin typeface="Lato Regular"/>
                <a:cs typeface="Lato Regular"/>
              </a:rPr>
              <a:t>Besides going after the </a:t>
            </a:r>
            <a:r>
              <a:rPr lang="en-US" sz="2000" b="1" dirty="0">
                <a:solidFill>
                  <a:schemeClr val="accent1"/>
                </a:solidFill>
                <a:latin typeface="Lato Regular"/>
                <a:cs typeface="Lato Regular"/>
              </a:rPr>
              <a:t>"best and newest" </a:t>
            </a:r>
            <a:r>
              <a:rPr lang="en-US" sz="2000" b="1" dirty="0">
                <a:solidFill>
                  <a:schemeClr val="tx2"/>
                </a:solidFill>
                <a:latin typeface="Lato Regular"/>
                <a:cs typeface="Lato Regular"/>
              </a:rPr>
              <a:t>video codec… it matters </a:t>
            </a:r>
            <a:r>
              <a:rPr lang="en-US" sz="2000" b="1" u="sng" dirty="0">
                <a:solidFill>
                  <a:schemeClr val="accent1"/>
                </a:solidFill>
                <a:latin typeface="Lato Regular"/>
                <a:cs typeface="Lato Regular"/>
              </a:rPr>
              <a:t>what you do </a:t>
            </a:r>
            <a:r>
              <a:rPr lang="en-US" sz="2000" b="1" dirty="0">
                <a:solidFill>
                  <a:schemeClr val="tx2"/>
                </a:solidFill>
                <a:latin typeface="Lato Regular"/>
                <a:cs typeface="Lato Regular"/>
              </a:rPr>
              <a:t>with video</a:t>
            </a:r>
          </a:p>
        </p:txBody>
      </p:sp>
      <p:pic>
        <p:nvPicPr>
          <p:cNvPr id="5" name="Picture 4"/>
          <p:cNvPicPr>
            <a:picLocks noChangeAspect="1"/>
          </p:cNvPicPr>
          <p:nvPr/>
        </p:nvPicPr>
        <p:blipFill>
          <a:blip r:embed="rId3"/>
          <a:stretch>
            <a:fillRect/>
          </a:stretch>
        </p:blipFill>
        <p:spPr>
          <a:xfrm>
            <a:off x="862719" y="1841586"/>
            <a:ext cx="4706007" cy="1705213"/>
          </a:xfrm>
          <a:prstGeom prst="rect">
            <a:avLst/>
          </a:prstGeom>
        </p:spPr>
      </p:pic>
      <p:pic>
        <p:nvPicPr>
          <p:cNvPr id="8" name="Picture 7"/>
          <p:cNvPicPr>
            <a:picLocks noChangeAspect="1"/>
          </p:cNvPicPr>
          <p:nvPr/>
        </p:nvPicPr>
        <p:blipFill>
          <a:blip r:embed="rId4"/>
          <a:stretch>
            <a:fillRect/>
          </a:stretch>
        </p:blipFill>
        <p:spPr>
          <a:xfrm>
            <a:off x="6671227" y="1812977"/>
            <a:ext cx="3455029" cy="1739629"/>
          </a:xfrm>
          <a:prstGeom prst="rect">
            <a:avLst/>
          </a:prstGeom>
        </p:spPr>
      </p:pic>
      <p:pic>
        <p:nvPicPr>
          <p:cNvPr id="9" name="Picture 8"/>
          <p:cNvPicPr>
            <a:picLocks noChangeAspect="1"/>
          </p:cNvPicPr>
          <p:nvPr/>
        </p:nvPicPr>
        <p:blipFill>
          <a:blip r:embed="rId5"/>
          <a:stretch>
            <a:fillRect/>
          </a:stretch>
        </p:blipFill>
        <p:spPr>
          <a:xfrm>
            <a:off x="6096006" y="4558413"/>
            <a:ext cx="2538395" cy="830462"/>
          </a:xfrm>
          <a:prstGeom prst="rect">
            <a:avLst/>
          </a:prstGeom>
        </p:spPr>
      </p:pic>
      <p:pic>
        <p:nvPicPr>
          <p:cNvPr id="10" name="Picture 9"/>
          <p:cNvPicPr>
            <a:picLocks noChangeAspect="1"/>
          </p:cNvPicPr>
          <p:nvPr/>
        </p:nvPicPr>
        <p:blipFill>
          <a:blip r:embed="rId6"/>
          <a:stretch>
            <a:fillRect/>
          </a:stretch>
        </p:blipFill>
        <p:spPr>
          <a:xfrm>
            <a:off x="8752115" y="4204795"/>
            <a:ext cx="2436164" cy="1383562"/>
          </a:xfrm>
          <a:prstGeom prst="rect">
            <a:avLst/>
          </a:prstGeom>
        </p:spPr>
      </p:pic>
      <p:pic>
        <p:nvPicPr>
          <p:cNvPr id="13" name="Picture 2" descr="AI and CCTV: How AI is revolutionising the video surveillance market -  Verdict">
            <a:extLst>
              <a:ext uri="{FF2B5EF4-FFF2-40B4-BE49-F238E27FC236}">
                <a16:creationId xmlns:a16="http://schemas.microsoft.com/office/drawing/2014/main" id="{64A4775D-4CDF-4B77-B3F5-232308F362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1556" y="4363248"/>
            <a:ext cx="2699471" cy="1796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ECCB93C-5129-4309-BA7F-671A448B328F}"/>
              </a:ext>
            </a:extLst>
          </p:cNvPr>
          <p:cNvSpPr>
            <a:spLocks noGrp="1"/>
          </p:cNvSpPr>
          <p:nvPr>
            <p:ph type="title"/>
          </p:nvPr>
        </p:nvSpPr>
        <p:spPr>
          <a:xfrm>
            <a:off x="1546348" y="387139"/>
            <a:ext cx="10515600" cy="746442"/>
          </a:xfrm>
        </p:spPr>
        <p:txBody>
          <a:bodyPr/>
          <a:lstStyle/>
          <a:p>
            <a:r>
              <a:rPr lang="en-GB" dirty="0"/>
              <a:t>Future areas for video</a:t>
            </a:r>
          </a:p>
        </p:txBody>
      </p:sp>
    </p:spTree>
    <p:extLst>
      <p:ext uri="{BB962C8B-B14F-4D97-AF65-F5344CB8AC3E}">
        <p14:creationId xmlns:p14="http://schemas.microsoft.com/office/powerpoint/2010/main" val="63405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39062" y="1908466"/>
            <a:ext cx="2133743" cy="213457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p>
        </p:txBody>
      </p:sp>
      <p:sp>
        <p:nvSpPr>
          <p:cNvPr id="12" name="Oval 11"/>
          <p:cNvSpPr/>
          <p:nvPr/>
        </p:nvSpPr>
        <p:spPr>
          <a:xfrm>
            <a:off x="4415502" y="1426423"/>
            <a:ext cx="3089892" cy="3098662"/>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defRPr/>
            </a:pPr>
            <a:r>
              <a:rPr lang="en-US" sz="3200" b="1" dirty="0">
                <a:solidFill>
                  <a:schemeClr val="bg1"/>
                </a:solidFill>
                <a:latin typeface="Lato Regular"/>
                <a:cs typeface="Lato Regular"/>
              </a:rPr>
              <a:t>Digital services</a:t>
            </a:r>
          </a:p>
        </p:txBody>
      </p:sp>
      <p:sp>
        <p:nvSpPr>
          <p:cNvPr id="16" name="Oval 15"/>
          <p:cNvSpPr/>
          <p:nvPr/>
        </p:nvSpPr>
        <p:spPr>
          <a:xfrm>
            <a:off x="8839501" y="1908466"/>
            <a:ext cx="2133743" cy="2134576"/>
          </a:xfrm>
          <a:prstGeom prst="ellipse">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defRPr/>
            </a:pPr>
            <a:r>
              <a:rPr lang="en-US" sz="3200" b="1" dirty="0">
                <a:solidFill>
                  <a:schemeClr val="bg1"/>
                </a:solidFill>
                <a:latin typeface="Lato Regular"/>
                <a:cs typeface="Lato Regular"/>
              </a:rPr>
              <a:t>Video</a:t>
            </a:r>
          </a:p>
        </p:txBody>
      </p:sp>
      <p:sp>
        <p:nvSpPr>
          <p:cNvPr id="39" name="TextBox 38"/>
          <p:cNvSpPr txBox="1"/>
          <p:nvPr/>
        </p:nvSpPr>
        <p:spPr>
          <a:xfrm>
            <a:off x="192782" y="4215155"/>
            <a:ext cx="3858712" cy="1323421"/>
          </a:xfrm>
          <a:prstGeom prst="rect">
            <a:avLst/>
          </a:prstGeom>
          <a:noFill/>
        </p:spPr>
        <p:txBody>
          <a:bodyPr wrap="none" lIns="91422" tIns="45711" rIns="91422" bIns="45711" rtlCol="0">
            <a:spAutoFit/>
          </a:bodyPr>
          <a:lstStyle/>
          <a:p>
            <a:pPr algn="ctr"/>
            <a:r>
              <a:rPr lang="en-US" sz="2000" b="1" dirty="0">
                <a:solidFill>
                  <a:schemeClr val="tx2"/>
                </a:solidFill>
                <a:latin typeface="Lato Regular"/>
              </a:rPr>
              <a:t>SG16 "Multimedia" continued </a:t>
            </a:r>
            <a:br>
              <a:rPr lang="en-US" sz="2000" b="1" dirty="0">
                <a:solidFill>
                  <a:schemeClr val="tx2"/>
                </a:solidFill>
                <a:latin typeface="Lato Regular"/>
              </a:rPr>
            </a:br>
            <a:r>
              <a:rPr lang="en-US" sz="2000" b="1" dirty="0">
                <a:solidFill>
                  <a:schemeClr val="tx2"/>
                </a:solidFill>
                <a:latin typeface="Lato Regular"/>
              </a:rPr>
              <a:t>to be very productive </a:t>
            </a:r>
            <a:br>
              <a:rPr lang="en-US" sz="2000" b="1" dirty="0">
                <a:solidFill>
                  <a:schemeClr val="tx2"/>
                </a:solidFill>
                <a:latin typeface="Lato Regular"/>
              </a:rPr>
            </a:br>
            <a:r>
              <a:rPr lang="en-US" sz="2000" b="1" dirty="0">
                <a:solidFill>
                  <a:schemeClr val="tx2"/>
                </a:solidFill>
                <a:latin typeface="Lato Regular"/>
              </a:rPr>
              <a:t>during the study period</a:t>
            </a:r>
          </a:p>
          <a:p>
            <a:pPr algn="ctr"/>
            <a:endParaRPr lang="id-ID" sz="2000" b="1" dirty="0">
              <a:latin typeface="Lato Regular"/>
            </a:endParaRPr>
          </a:p>
        </p:txBody>
      </p:sp>
      <p:sp>
        <p:nvSpPr>
          <p:cNvPr id="18" name="Content Placeholder 2"/>
          <p:cNvSpPr txBox="1">
            <a:spLocks/>
          </p:cNvSpPr>
          <p:nvPr/>
        </p:nvSpPr>
        <p:spPr bwMode="auto">
          <a:xfrm>
            <a:off x="1102592" y="2474240"/>
            <a:ext cx="1954382" cy="1218795"/>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5400" b="1" dirty="0">
                <a:solidFill>
                  <a:schemeClr val="bg1"/>
                </a:solidFill>
                <a:latin typeface="Lato Regular"/>
                <a:cs typeface="Lato Regular"/>
              </a:rPr>
              <a:t>SG16</a:t>
            </a:r>
            <a:endParaRPr lang="en-US" sz="2800" b="1" dirty="0">
              <a:solidFill>
                <a:schemeClr val="bg1"/>
              </a:solidFill>
              <a:latin typeface="Lato Regular"/>
              <a:cs typeface="Lato Regular"/>
            </a:endParaRPr>
          </a:p>
          <a:p>
            <a:pPr marL="0" indent="0" algn="ctr">
              <a:buNone/>
              <a:defRPr/>
            </a:pPr>
            <a:endParaRPr lang="en-US" sz="1600" b="1" dirty="0">
              <a:solidFill>
                <a:schemeClr val="bg1"/>
              </a:solidFill>
              <a:latin typeface="Lato Regular"/>
              <a:cs typeface="Lato Regular"/>
            </a:endParaRPr>
          </a:p>
        </p:txBody>
      </p:sp>
      <p:pic>
        <p:nvPicPr>
          <p:cNvPr id="2" name="Picture 1"/>
          <p:cNvPicPr>
            <a:picLocks noChangeAspect="1"/>
          </p:cNvPicPr>
          <p:nvPr/>
        </p:nvPicPr>
        <p:blipFill>
          <a:blip r:embed="rId3"/>
          <a:stretch>
            <a:fillRect/>
          </a:stretch>
        </p:blipFill>
        <p:spPr>
          <a:xfrm>
            <a:off x="699213" y="270255"/>
            <a:ext cx="2781688" cy="924054"/>
          </a:xfrm>
          <a:prstGeom prst="rect">
            <a:avLst/>
          </a:prstGeom>
        </p:spPr>
      </p:pic>
      <p:sp>
        <p:nvSpPr>
          <p:cNvPr id="21" name="TextBox 20"/>
          <p:cNvSpPr txBox="1"/>
          <p:nvPr/>
        </p:nvSpPr>
        <p:spPr>
          <a:xfrm>
            <a:off x="2816828" y="4679849"/>
            <a:ext cx="6287261" cy="1938974"/>
          </a:xfrm>
          <a:prstGeom prst="rect">
            <a:avLst/>
          </a:prstGeom>
          <a:noFill/>
        </p:spPr>
        <p:txBody>
          <a:bodyPr wrap="none" lIns="91422" tIns="45711" rIns="91422" bIns="45711" rtlCol="0">
            <a:spAutoFit/>
          </a:bodyPr>
          <a:lstStyle/>
          <a:p>
            <a:pPr algn="ctr"/>
            <a:r>
              <a:rPr lang="en-US" sz="2000" b="1" dirty="0">
                <a:solidFill>
                  <a:schemeClr val="tx2"/>
                </a:solidFill>
                <a:latin typeface="Lato Regular"/>
              </a:rPr>
              <a:t>Work growth in digital services </a:t>
            </a:r>
            <a:br>
              <a:rPr lang="en-US" sz="2000" b="1" dirty="0">
                <a:solidFill>
                  <a:schemeClr val="tx2"/>
                </a:solidFill>
                <a:latin typeface="Lato Regular"/>
              </a:rPr>
            </a:br>
            <a:r>
              <a:rPr lang="en-US" sz="2000" b="1" dirty="0">
                <a:solidFill>
                  <a:schemeClr val="tx2"/>
                </a:solidFill>
                <a:latin typeface="Lato Regular"/>
              </a:rPr>
              <a:t>and video-centric services </a:t>
            </a:r>
            <a:br>
              <a:rPr lang="en-US" sz="2000" b="1" dirty="0">
                <a:solidFill>
                  <a:schemeClr val="tx2"/>
                </a:solidFill>
                <a:latin typeface="Lato Regular"/>
              </a:rPr>
            </a:br>
            <a:r>
              <a:rPr lang="en-US" sz="2000" b="1" dirty="0">
                <a:solidFill>
                  <a:schemeClr val="tx2"/>
                </a:solidFill>
                <a:latin typeface="Lato Regular"/>
              </a:rPr>
              <a:t>and components,</a:t>
            </a:r>
          </a:p>
          <a:p>
            <a:pPr algn="ctr"/>
            <a:r>
              <a:rPr lang="en-US" sz="2000" b="1" dirty="0">
                <a:solidFill>
                  <a:schemeClr val="tx2"/>
                </a:solidFill>
                <a:latin typeface="Lato Regular"/>
              </a:rPr>
              <a:t>empowering various industry verticals in their </a:t>
            </a:r>
          </a:p>
          <a:p>
            <a:pPr algn="ctr"/>
            <a:r>
              <a:rPr lang="en-US" sz="2000" b="1" dirty="0">
                <a:solidFill>
                  <a:schemeClr val="tx2"/>
                </a:solidFill>
                <a:latin typeface="Lato Regular"/>
              </a:rPr>
              <a:t>Digital transformation</a:t>
            </a:r>
          </a:p>
          <a:p>
            <a:pPr algn="ctr"/>
            <a:endParaRPr lang="id-ID" sz="2000" b="1" dirty="0">
              <a:latin typeface="Lato Regular"/>
            </a:endParaRPr>
          </a:p>
        </p:txBody>
      </p:sp>
      <p:sp>
        <p:nvSpPr>
          <p:cNvPr id="26" name="TextBox 25"/>
          <p:cNvSpPr txBox="1"/>
          <p:nvPr/>
        </p:nvSpPr>
        <p:spPr>
          <a:xfrm>
            <a:off x="8081024" y="4259014"/>
            <a:ext cx="3885963" cy="1323421"/>
          </a:xfrm>
          <a:prstGeom prst="rect">
            <a:avLst/>
          </a:prstGeom>
          <a:noFill/>
        </p:spPr>
        <p:txBody>
          <a:bodyPr wrap="none" lIns="91422" tIns="45711" rIns="91422" bIns="45711" rtlCol="0">
            <a:spAutoFit/>
          </a:bodyPr>
          <a:lstStyle/>
          <a:p>
            <a:pPr algn="ctr"/>
            <a:r>
              <a:rPr lang="en-US" sz="2000" b="1" dirty="0">
                <a:solidFill>
                  <a:schemeClr val="tx2"/>
                </a:solidFill>
                <a:latin typeface="Lato Regular"/>
              </a:rPr>
              <a:t>Growth of video consumption </a:t>
            </a:r>
            <a:br>
              <a:rPr lang="en-US" sz="2000" b="1" dirty="0">
                <a:solidFill>
                  <a:schemeClr val="tx2"/>
                </a:solidFill>
                <a:latin typeface="Lato Regular"/>
              </a:rPr>
            </a:br>
            <a:r>
              <a:rPr lang="en-US" sz="2000" b="1" dirty="0">
                <a:solidFill>
                  <a:schemeClr val="tx2"/>
                </a:solidFill>
                <a:latin typeface="Lato Regular"/>
              </a:rPr>
              <a:t>drives newer codecs, </a:t>
            </a:r>
            <a:br>
              <a:rPr lang="en-US" sz="2000" b="1" dirty="0">
                <a:solidFill>
                  <a:schemeClr val="tx2"/>
                </a:solidFill>
                <a:latin typeface="Lato Regular"/>
              </a:rPr>
            </a:br>
            <a:r>
              <a:rPr lang="en-US" sz="2000" b="1" dirty="0">
                <a:solidFill>
                  <a:schemeClr val="tx2"/>
                </a:solidFill>
                <a:latin typeface="Lato Regular"/>
              </a:rPr>
              <a:t>systems and applications</a:t>
            </a:r>
          </a:p>
          <a:p>
            <a:pPr algn="ctr"/>
            <a:endParaRPr lang="id-ID" sz="2000" b="1" dirty="0">
              <a:latin typeface="Lato Regular"/>
            </a:endParaRPr>
          </a:p>
        </p:txBody>
      </p:sp>
    </p:spTree>
    <p:extLst>
      <p:ext uri="{BB962C8B-B14F-4D97-AF65-F5344CB8AC3E}">
        <p14:creationId xmlns:p14="http://schemas.microsoft.com/office/powerpoint/2010/main" val="337685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you slide">
            <a:extLst>
              <a:ext uri="{FF2B5EF4-FFF2-40B4-BE49-F238E27FC236}">
                <a16:creationId xmlns:a16="http://schemas.microsoft.com/office/drawing/2014/main" id="{FCD1D390-45C9-4546-AFCD-67F577C94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0"/>
            <a:ext cx="11593773" cy="6622943"/>
          </a:xfrm>
          <a:prstGeom prst="rect">
            <a:avLst/>
          </a:prstGeom>
        </p:spPr>
      </p:pic>
    </p:spTree>
    <p:extLst>
      <p:ext uri="{BB962C8B-B14F-4D97-AF65-F5344CB8AC3E}">
        <p14:creationId xmlns:p14="http://schemas.microsoft.com/office/powerpoint/2010/main" val="355534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Primetime Emmy award for IEC, ISO and ITU | IEC e-tech">
            <a:extLst>
              <a:ext uri="{FF2B5EF4-FFF2-40B4-BE49-F238E27FC236}">
                <a16:creationId xmlns:a16="http://schemas.microsoft.com/office/drawing/2014/main" id="{430286D4-7CC9-459F-B374-2862B6903A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8" r="26189"/>
          <a:stretch/>
        </p:blipFill>
        <p:spPr bwMode="auto">
          <a:xfrm>
            <a:off x="9202443" y="131127"/>
            <a:ext cx="2914782" cy="4966868"/>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2977244" y="1231487"/>
            <a:ext cx="1933922" cy="16746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1600"/>
          </a:p>
        </p:txBody>
      </p:sp>
      <p:sp>
        <p:nvSpPr>
          <p:cNvPr id="76" name="Rectangle 75"/>
          <p:cNvSpPr/>
          <p:nvPr/>
        </p:nvSpPr>
        <p:spPr>
          <a:xfrm>
            <a:off x="973878" y="1234510"/>
            <a:ext cx="1925938" cy="1674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1600"/>
          </a:p>
        </p:txBody>
      </p:sp>
      <p:sp>
        <p:nvSpPr>
          <p:cNvPr id="88" name="Rectangle 87"/>
          <p:cNvSpPr/>
          <p:nvPr/>
        </p:nvSpPr>
        <p:spPr>
          <a:xfrm>
            <a:off x="7197499" y="1231487"/>
            <a:ext cx="2012378" cy="16746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1600"/>
          </a:p>
        </p:txBody>
      </p:sp>
      <p:sp>
        <p:nvSpPr>
          <p:cNvPr id="89" name="Rectangle 88"/>
          <p:cNvSpPr/>
          <p:nvPr/>
        </p:nvSpPr>
        <p:spPr>
          <a:xfrm>
            <a:off x="5006120" y="1231487"/>
            <a:ext cx="2089251" cy="16746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1600"/>
          </a:p>
        </p:txBody>
      </p:sp>
      <p:sp>
        <p:nvSpPr>
          <p:cNvPr id="121" name="TextBox 120"/>
          <p:cNvSpPr txBox="1"/>
          <p:nvPr/>
        </p:nvSpPr>
        <p:spPr>
          <a:xfrm>
            <a:off x="1159195" y="2045204"/>
            <a:ext cx="1539167" cy="1077200"/>
          </a:xfrm>
          <a:prstGeom prst="rect">
            <a:avLst/>
          </a:prstGeom>
          <a:noFill/>
        </p:spPr>
        <p:txBody>
          <a:bodyPr wrap="none" lIns="91422" tIns="45711" rIns="91422" bIns="45711" rtlCol="0">
            <a:spAutoFit/>
          </a:bodyPr>
          <a:lstStyle/>
          <a:p>
            <a:pPr algn="ctr"/>
            <a:r>
              <a:rPr lang="id-ID" sz="1600" b="1" dirty="0">
                <a:solidFill>
                  <a:schemeClr val="bg1"/>
                </a:solidFill>
                <a:latin typeface="Lato Regular"/>
                <a:cs typeface="Lato Regular"/>
              </a:rPr>
              <a:t>Advanced </a:t>
            </a:r>
            <a:br>
              <a:rPr lang="en-US" sz="1600" b="1" dirty="0">
                <a:solidFill>
                  <a:schemeClr val="bg1"/>
                </a:solidFill>
                <a:latin typeface="Lato Regular"/>
                <a:cs typeface="Lato Regular"/>
              </a:rPr>
            </a:br>
            <a:r>
              <a:rPr lang="id-ID" sz="1600" b="1" dirty="0">
                <a:solidFill>
                  <a:schemeClr val="bg1"/>
                </a:solidFill>
                <a:latin typeface="Lato Regular"/>
                <a:cs typeface="Lato Regular"/>
              </a:rPr>
              <a:t>multimedia </a:t>
            </a:r>
            <a:br>
              <a:rPr lang="en-US" sz="1600" b="1" dirty="0">
                <a:solidFill>
                  <a:schemeClr val="bg1"/>
                </a:solidFill>
                <a:latin typeface="Lato Regular"/>
                <a:cs typeface="Lato Regular"/>
              </a:rPr>
            </a:br>
            <a:r>
              <a:rPr lang="id-ID" sz="1600" b="1" dirty="0">
                <a:solidFill>
                  <a:schemeClr val="bg1"/>
                </a:solidFill>
                <a:latin typeface="Lato Regular"/>
                <a:cs typeface="Lato Regular"/>
              </a:rPr>
              <a:t>communication</a:t>
            </a:r>
          </a:p>
          <a:p>
            <a:pPr algn="ctr"/>
            <a:endParaRPr lang="id-ID" sz="1600" b="1" dirty="0">
              <a:solidFill>
                <a:schemeClr val="bg1"/>
              </a:solidFill>
              <a:latin typeface="Lato Regular"/>
              <a:cs typeface="Lato Regular"/>
            </a:endParaRPr>
          </a:p>
        </p:txBody>
      </p:sp>
      <p:sp>
        <p:nvSpPr>
          <p:cNvPr id="123" name="TextBox 122"/>
          <p:cNvSpPr txBox="1"/>
          <p:nvPr/>
        </p:nvSpPr>
        <p:spPr>
          <a:xfrm>
            <a:off x="3319965" y="2003566"/>
            <a:ext cx="1317953" cy="1077200"/>
          </a:xfrm>
          <a:prstGeom prst="rect">
            <a:avLst/>
          </a:prstGeom>
          <a:noFill/>
        </p:spPr>
        <p:txBody>
          <a:bodyPr wrap="none" lIns="91422" tIns="45711" rIns="91422" bIns="45711" rtlCol="0">
            <a:spAutoFit/>
          </a:bodyPr>
          <a:lstStyle/>
          <a:p>
            <a:pPr algn="ctr"/>
            <a:r>
              <a:rPr lang="id-ID" sz="1600" b="1" dirty="0">
                <a:solidFill>
                  <a:schemeClr val="bg1"/>
                </a:solidFill>
                <a:latin typeface="Lato Regular"/>
                <a:cs typeface="Lato Regular"/>
              </a:rPr>
              <a:t>Multimedia </a:t>
            </a:r>
            <a:br>
              <a:rPr lang="en-US" sz="1600" b="1" dirty="0">
                <a:solidFill>
                  <a:schemeClr val="bg1"/>
                </a:solidFill>
                <a:latin typeface="Lato Regular"/>
                <a:cs typeface="Lato Regular"/>
              </a:rPr>
            </a:br>
            <a:r>
              <a:rPr lang="id-ID" sz="1600" b="1" dirty="0">
                <a:solidFill>
                  <a:schemeClr val="bg1"/>
                </a:solidFill>
                <a:latin typeface="Lato Regular"/>
                <a:cs typeface="Lato Regular"/>
              </a:rPr>
              <a:t>systems and </a:t>
            </a:r>
            <a:br>
              <a:rPr lang="en-US" sz="1600" b="1" dirty="0">
                <a:solidFill>
                  <a:schemeClr val="bg1"/>
                </a:solidFill>
                <a:latin typeface="Lato Regular"/>
                <a:cs typeface="Lato Regular"/>
              </a:rPr>
            </a:br>
            <a:r>
              <a:rPr lang="id-ID" sz="1600" b="1" dirty="0">
                <a:solidFill>
                  <a:schemeClr val="bg1"/>
                </a:solidFill>
                <a:latin typeface="Lato Regular"/>
                <a:cs typeface="Lato Regular"/>
              </a:rPr>
              <a:t>services</a:t>
            </a:r>
          </a:p>
          <a:p>
            <a:pPr algn="ctr"/>
            <a:endParaRPr lang="id-ID" sz="1600" b="1" dirty="0">
              <a:solidFill>
                <a:schemeClr val="bg1"/>
              </a:solidFill>
              <a:latin typeface="Lato Regular"/>
              <a:cs typeface="Lato Regular"/>
            </a:endParaRPr>
          </a:p>
        </p:txBody>
      </p:sp>
      <p:sp>
        <p:nvSpPr>
          <p:cNvPr id="125" name="TextBox 124"/>
          <p:cNvSpPr txBox="1"/>
          <p:nvPr/>
        </p:nvSpPr>
        <p:spPr>
          <a:xfrm>
            <a:off x="7777001" y="2229844"/>
            <a:ext cx="891554" cy="830979"/>
          </a:xfrm>
          <a:prstGeom prst="rect">
            <a:avLst/>
          </a:prstGeom>
          <a:noFill/>
        </p:spPr>
        <p:txBody>
          <a:bodyPr wrap="none" lIns="91422" tIns="45711" rIns="91422" bIns="45711" rtlCol="0">
            <a:spAutoFit/>
          </a:bodyPr>
          <a:lstStyle/>
          <a:p>
            <a:pPr algn="ctr"/>
            <a:r>
              <a:rPr lang="en-US" sz="1600" b="1" dirty="0">
                <a:solidFill>
                  <a:schemeClr val="bg1"/>
                </a:solidFill>
                <a:latin typeface="Lato Regular"/>
                <a:cs typeface="Lato Regular"/>
              </a:rPr>
              <a:t>Legacy </a:t>
            </a:r>
            <a:br>
              <a:rPr lang="en-US" sz="1600" b="1" dirty="0">
                <a:solidFill>
                  <a:schemeClr val="bg1"/>
                </a:solidFill>
                <a:latin typeface="Lato Regular"/>
                <a:cs typeface="Lato Regular"/>
              </a:rPr>
            </a:br>
            <a:r>
              <a:rPr lang="en-US" sz="1600" b="1" dirty="0">
                <a:solidFill>
                  <a:schemeClr val="bg1"/>
                </a:solidFill>
                <a:latin typeface="Lato Regular"/>
                <a:cs typeface="Lato Regular"/>
              </a:rPr>
              <a:t>systems</a:t>
            </a:r>
          </a:p>
          <a:p>
            <a:pPr algn="ctr"/>
            <a:endParaRPr lang="id-ID" sz="1600" b="1" dirty="0">
              <a:solidFill>
                <a:schemeClr val="bg1"/>
              </a:solidFill>
              <a:latin typeface="Lato Regular"/>
              <a:cs typeface="Lato Regular"/>
            </a:endParaRPr>
          </a:p>
        </p:txBody>
      </p:sp>
      <p:sp>
        <p:nvSpPr>
          <p:cNvPr id="126" name="TextBox 125"/>
          <p:cNvSpPr txBox="1"/>
          <p:nvPr/>
        </p:nvSpPr>
        <p:spPr>
          <a:xfrm>
            <a:off x="5591772" y="2239108"/>
            <a:ext cx="861097" cy="830979"/>
          </a:xfrm>
          <a:prstGeom prst="rect">
            <a:avLst/>
          </a:prstGeom>
          <a:noFill/>
        </p:spPr>
        <p:txBody>
          <a:bodyPr wrap="none" lIns="91422" tIns="45711" rIns="91422" bIns="45711" rtlCol="0">
            <a:spAutoFit/>
          </a:bodyPr>
          <a:lstStyle/>
          <a:p>
            <a:pPr algn="ctr"/>
            <a:r>
              <a:rPr lang="id-ID" sz="1600" b="1" dirty="0">
                <a:solidFill>
                  <a:schemeClr val="bg1"/>
                </a:solidFill>
                <a:latin typeface="Lato Regular"/>
                <a:cs typeface="Lato Regular"/>
              </a:rPr>
              <a:t>Media </a:t>
            </a:r>
            <a:br>
              <a:rPr lang="en-US" sz="1600" b="1" dirty="0">
                <a:solidFill>
                  <a:schemeClr val="bg1"/>
                </a:solidFill>
                <a:latin typeface="Lato Regular"/>
                <a:cs typeface="Lato Regular"/>
              </a:rPr>
            </a:br>
            <a:r>
              <a:rPr lang="id-ID" sz="1600" b="1" dirty="0">
                <a:solidFill>
                  <a:schemeClr val="bg1"/>
                </a:solidFill>
                <a:latin typeface="Lato Regular"/>
                <a:cs typeface="Lato Regular"/>
              </a:rPr>
              <a:t>Coding </a:t>
            </a:r>
          </a:p>
          <a:p>
            <a:pPr algn="ctr"/>
            <a:endParaRPr lang="id-ID" sz="1600" b="1" dirty="0">
              <a:solidFill>
                <a:schemeClr val="bg1"/>
              </a:solidFill>
              <a:latin typeface="Lato Regular"/>
              <a:cs typeface="Lato Regular"/>
            </a:endParaRPr>
          </a:p>
        </p:txBody>
      </p:sp>
      <p:sp>
        <p:nvSpPr>
          <p:cNvPr id="138" name="Freeform 697"/>
          <p:cNvSpPr>
            <a:spLocks noChangeArrowheads="1"/>
          </p:cNvSpPr>
          <p:nvPr/>
        </p:nvSpPr>
        <p:spPr bwMode="auto">
          <a:xfrm>
            <a:off x="1768896" y="1554930"/>
            <a:ext cx="515861" cy="510564"/>
          </a:xfrm>
          <a:custGeom>
            <a:avLst/>
            <a:gdLst>
              <a:gd name="T0" fmla="*/ 420 w 421"/>
              <a:gd name="T1" fmla="*/ 245 h 415"/>
              <a:gd name="T2" fmla="*/ 420 w 421"/>
              <a:gd name="T3" fmla="*/ 245 h 415"/>
              <a:gd name="T4" fmla="*/ 420 w 421"/>
              <a:gd name="T5" fmla="*/ 82 h 415"/>
              <a:gd name="T6" fmla="*/ 344 w 421"/>
              <a:gd name="T7" fmla="*/ 0 h 415"/>
              <a:gd name="T8" fmla="*/ 344 w 421"/>
              <a:gd name="T9" fmla="*/ 158 h 415"/>
              <a:gd name="T10" fmla="*/ 222 w 421"/>
              <a:gd name="T11" fmla="*/ 280 h 415"/>
              <a:gd name="T12" fmla="*/ 35 w 421"/>
              <a:gd name="T13" fmla="*/ 280 h 415"/>
              <a:gd name="T14" fmla="*/ 0 w 421"/>
              <a:gd name="T15" fmla="*/ 309 h 415"/>
              <a:gd name="T16" fmla="*/ 53 w 421"/>
              <a:gd name="T17" fmla="*/ 327 h 415"/>
              <a:gd name="T18" fmla="*/ 256 w 421"/>
              <a:gd name="T19" fmla="*/ 327 h 415"/>
              <a:gd name="T20" fmla="*/ 402 w 421"/>
              <a:gd name="T21" fmla="*/ 385 h 415"/>
              <a:gd name="T22" fmla="*/ 361 w 421"/>
              <a:gd name="T23" fmla="*/ 327 h 415"/>
              <a:gd name="T24" fmla="*/ 420 w 421"/>
              <a:gd name="T25" fmla="*/ 24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415">
                <a:moveTo>
                  <a:pt x="420" y="245"/>
                </a:moveTo>
                <a:lnTo>
                  <a:pt x="420" y="245"/>
                </a:lnTo>
                <a:cubicBezTo>
                  <a:pt x="420" y="82"/>
                  <a:pt x="420" y="82"/>
                  <a:pt x="420" y="82"/>
                </a:cubicBezTo>
                <a:cubicBezTo>
                  <a:pt x="420" y="41"/>
                  <a:pt x="391" y="6"/>
                  <a:pt x="344" y="0"/>
                </a:cubicBezTo>
                <a:cubicBezTo>
                  <a:pt x="344" y="158"/>
                  <a:pt x="344" y="158"/>
                  <a:pt x="344" y="158"/>
                </a:cubicBezTo>
                <a:cubicBezTo>
                  <a:pt x="344" y="228"/>
                  <a:pt x="291" y="280"/>
                  <a:pt x="222" y="280"/>
                </a:cubicBezTo>
                <a:cubicBezTo>
                  <a:pt x="35" y="280"/>
                  <a:pt x="35" y="280"/>
                  <a:pt x="35" y="280"/>
                </a:cubicBezTo>
                <a:cubicBezTo>
                  <a:pt x="23" y="292"/>
                  <a:pt x="12" y="303"/>
                  <a:pt x="0" y="309"/>
                </a:cubicBezTo>
                <a:cubicBezTo>
                  <a:pt x="12" y="321"/>
                  <a:pt x="29" y="327"/>
                  <a:pt x="53" y="327"/>
                </a:cubicBezTo>
                <a:cubicBezTo>
                  <a:pt x="256" y="327"/>
                  <a:pt x="256" y="327"/>
                  <a:pt x="256" y="327"/>
                </a:cubicBezTo>
                <a:cubicBezTo>
                  <a:pt x="332" y="414"/>
                  <a:pt x="420" y="397"/>
                  <a:pt x="402" y="385"/>
                </a:cubicBezTo>
                <a:cubicBezTo>
                  <a:pt x="379" y="362"/>
                  <a:pt x="367" y="344"/>
                  <a:pt x="361" y="327"/>
                </a:cubicBezTo>
                <a:cubicBezTo>
                  <a:pt x="396" y="315"/>
                  <a:pt x="420" y="286"/>
                  <a:pt x="420" y="245"/>
                </a:cubicBezTo>
              </a:path>
            </a:pathLst>
          </a:custGeom>
          <a:solidFill>
            <a:schemeClr val="bg1"/>
          </a:solidFill>
          <a:ln>
            <a:noFill/>
          </a:ln>
          <a:effectLst/>
        </p:spPr>
        <p:txBody>
          <a:bodyPr wrap="none" lIns="76183" tIns="38092" rIns="76183" bIns="38092" anchor="ctr"/>
          <a:lstStyle/>
          <a:p>
            <a:endParaRPr lang="en-US" sz="1600" dirty="0">
              <a:latin typeface="Lato Light"/>
            </a:endParaRPr>
          </a:p>
        </p:txBody>
      </p:sp>
      <p:sp>
        <p:nvSpPr>
          <p:cNvPr id="139" name="Freeform 698"/>
          <p:cNvSpPr>
            <a:spLocks noChangeArrowheads="1"/>
          </p:cNvSpPr>
          <p:nvPr/>
        </p:nvSpPr>
        <p:spPr bwMode="auto">
          <a:xfrm>
            <a:off x="1589701" y="1446298"/>
            <a:ext cx="559305" cy="488839"/>
          </a:xfrm>
          <a:custGeom>
            <a:avLst/>
            <a:gdLst>
              <a:gd name="T0" fmla="*/ 455 w 456"/>
              <a:gd name="T1" fmla="*/ 245 h 397"/>
              <a:gd name="T2" fmla="*/ 455 w 456"/>
              <a:gd name="T3" fmla="*/ 245 h 397"/>
              <a:gd name="T4" fmla="*/ 455 w 456"/>
              <a:gd name="T5" fmla="*/ 87 h 397"/>
              <a:gd name="T6" fmla="*/ 368 w 456"/>
              <a:gd name="T7" fmla="*/ 0 h 397"/>
              <a:gd name="T8" fmla="*/ 82 w 456"/>
              <a:gd name="T9" fmla="*/ 0 h 397"/>
              <a:gd name="T10" fmla="*/ 0 w 456"/>
              <a:gd name="T11" fmla="*/ 87 h 397"/>
              <a:gd name="T12" fmla="*/ 0 w 456"/>
              <a:gd name="T13" fmla="*/ 245 h 397"/>
              <a:gd name="T14" fmla="*/ 64 w 456"/>
              <a:gd name="T15" fmla="*/ 326 h 397"/>
              <a:gd name="T16" fmla="*/ 18 w 456"/>
              <a:gd name="T17" fmla="*/ 385 h 397"/>
              <a:gd name="T18" fmla="*/ 41 w 456"/>
              <a:gd name="T19" fmla="*/ 396 h 397"/>
              <a:gd name="T20" fmla="*/ 169 w 456"/>
              <a:gd name="T21" fmla="*/ 332 h 397"/>
              <a:gd name="T22" fmla="*/ 368 w 456"/>
              <a:gd name="T23" fmla="*/ 332 h 397"/>
              <a:gd name="T24" fmla="*/ 455 w 456"/>
              <a:gd name="T25" fmla="*/ 24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 h="397">
                <a:moveTo>
                  <a:pt x="455" y="245"/>
                </a:moveTo>
                <a:lnTo>
                  <a:pt x="455" y="245"/>
                </a:lnTo>
                <a:cubicBezTo>
                  <a:pt x="455" y="87"/>
                  <a:pt x="455" y="87"/>
                  <a:pt x="455" y="87"/>
                </a:cubicBezTo>
                <a:cubicBezTo>
                  <a:pt x="455" y="41"/>
                  <a:pt x="414" y="0"/>
                  <a:pt x="368" y="0"/>
                </a:cubicBezTo>
                <a:cubicBezTo>
                  <a:pt x="82" y="0"/>
                  <a:pt x="82" y="0"/>
                  <a:pt x="82" y="0"/>
                </a:cubicBezTo>
                <a:cubicBezTo>
                  <a:pt x="35" y="0"/>
                  <a:pt x="0" y="41"/>
                  <a:pt x="0" y="87"/>
                </a:cubicBezTo>
                <a:cubicBezTo>
                  <a:pt x="0" y="245"/>
                  <a:pt x="0" y="245"/>
                  <a:pt x="0" y="245"/>
                </a:cubicBezTo>
                <a:cubicBezTo>
                  <a:pt x="0" y="285"/>
                  <a:pt x="29" y="320"/>
                  <a:pt x="64" y="326"/>
                </a:cubicBezTo>
                <a:cubicBezTo>
                  <a:pt x="59" y="344"/>
                  <a:pt x="41" y="367"/>
                  <a:pt x="18" y="385"/>
                </a:cubicBezTo>
                <a:cubicBezTo>
                  <a:pt x="12" y="390"/>
                  <a:pt x="18" y="396"/>
                  <a:pt x="41" y="396"/>
                </a:cubicBezTo>
                <a:cubicBezTo>
                  <a:pt x="70" y="396"/>
                  <a:pt x="117" y="379"/>
                  <a:pt x="169" y="332"/>
                </a:cubicBezTo>
                <a:cubicBezTo>
                  <a:pt x="368" y="332"/>
                  <a:pt x="368" y="332"/>
                  <a:pt x="368" y="332"/>
                </a:cubicBezTo>
                <a:cubicBezTo>
                  <a:pt x="414" y="332"/>
                  <a:pt x="455" y="291"/>
                  <a:pt x="455" y="245"/>
                </a:cubicBezTo>
              </a:path>
            </a:pathLst>
          </a:custGeom>
          <a:solidFill>
            <a:schemeClr val="bg1"/>
          </a:solidFill>
          <a:ln>
            <a:noFill/>
          </a:ln>
          <a:effectLst/>
        </p:spPr>
        <p:txBody>
          <a:bodyPr wrap="none" lIns="76183" tIns="38092" rIns="76183" bIns="38092" anchor="ctr"/>
          <a:lstStyle/>
          <a:p>
            <a:endParaRPr lang="en-US" sz="1600" dirty="0">
              <a:latin typeface="Lato Light"/>
            </a:endParaRPr>
          </a:p>
        </p:txBody>
      </p:sp>
      <p:pic>
        <p:nvPicPr>
          <p:cNvPr id="5" name="Picture 4"/>
          <p:cNvPicPr>
            <a:picLocks noChangeAspect="1"/>
          </p:cNvPicPr>
          <p:nvPr/>
        </p:nvPicPr>
        <p:blipFill>
          <a:blip r:embed="rId4"/>
          <a:stretch>
            <a:fillRect/>
          </a:stretch>
        </p:blipFill>
        <p:spPr>
          <a:xfrm>
            <a:off x="3679967" y="1402229"/>
            <a:ext cx="539221" cy="558614"/>
          </a:xfrm>
          <a:prstGeom prst="rect">
            <a:avLst/>
          </a:prstGeom>
        </p:spPr>
      </p:pic>
      <p:pic>
        <p:nvPicPr>
          <p:cNvPr id="6" name="Picture 5"/>
          <p:cNvPicPr>
            <a:picLocks noChangeAspect="1"/>
          </p:cNvPicPr>
          <p:nvPr/>
        </p:nvPicPr>
        <p:blipFill>
          <a:blip r:embed="rId5"/>
          <a:stretch>
            <a:fillRect/>
          </a:stretch>
        </p:blipFill>
        <p:spPr>
          <a:xfrm>
            <a:off x="3164119" y="1404607"/>
            <a:ext cx="436936" cy="558614"/>
          </a:xfrm>
          <a:prstGeom prst="rect">
            <a:avLst/>
          </a:prstGeom>
        </p:spPr>
      </p:pic>
      <p:pic>
        <p:nvPicPr>
          <p:cNvPr id="8" name="Picture 7"/>
          <p:cNvPicPr>
            <a:picLocks noChangeAspect="1"/>
          </p:cNvPicPr>
          <p:nvPr/>
        </p:nvPicPr>
        <p:blipFill>
          <a:blip r:embed="rId6"/>
          <a:stretch>
            <a:fillRect/>
          </a:stretch>
        </p:blipFill>
        <p:spPr>
          <a:xfrm>
            <a:off x="4293542" y="1402229"/>
            <a:ext cx="436382" cy="558614"/>
          </a:xfrm>
          <a:prstGeom prst="rect">
            <a:avLst/>
          </a:prstGeom>
        </p:spPr>
      </p:pic>
      <p:sp>
        <p:nvSpPr>
          <p:cNvPr id="40" name="Pentagon 39"/>
          <p:cNvSpPr/>
          <p:nvPr/>
        </p:nvSpPr>
        <p:spPr>
          <a:xfrm rot="5400000">
            <a:off x="89889" y="3945266"/>
            <a:ext cx="3663224" cy="193494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entagon 40"/>
          <p:cNvSpPr/>
          <p:nvPr/>
        </p:nvSpPr>
        <p:spPr>
          <a:xfrm rot="5400000">
            <a:off x="2139471" y="3963491"/>
            <a:ext cx="3663222" cy="188016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Pentagon 41"/>
          <p:cNvSpPr/>
          <p:nvPr/>
        </p:nvSpPr>
        <p:spPr>
          <a:xfrm rot="5400000">
            <a:off x="4226453" y="3851029"/>
            <a:ext cx="3660602" cy="2107713"/>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rot="5400000">
            <a:off x="6394885" y="3920195"/>
            <a:ext cx="3663220" cy="1966764"/>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748827" y="3155375"/>
            <a:ext cx="2195410" cy="2308306"/>
          </a:xfrm>
          <a:prstGeom prst="rect">
            <a:avLst/>
          </a:prstGeom>
          <a:noFill/>
        </p:spPr>
        <p:txBody>
          <a:bodyPr wrap="square" lIns="91422" tIns="45711" rIns="91422" bIns="45711" rtlCol="0">
            <a:spAutoFit/>
          </a:bodyPr>
          <a:lstStyle/>
          <a:p>
            <a:pPr lvl="1" algn="ctr"/>
            <a:r>
              <a:rPr lang="en-US" sz="1600" b="1" dirty="0">
                <a:solidFill>
                  <a:schemeClr val="bg1"/>
                </a:solidFill>
                <a:latin typeface="Lato Regular"/>
                <a:cs typeface="Lato Regular"/>
              </a:rPr>
              <a:t>Digital Culture</a:t>
            </a:r>
          </a:p>
          <a:p>
            <a:pPr lvl="1" algn="ctr"/>
            <a:r>
              <a:rPr lang="en-US" altLang="zh-CN" sz="1600" b="1" dirty="0">
                <a:solidFill>
                  <a:schemeClr val="bg1"/>
                </a:solidFill>
                <a:latin typeface="Lato Regular"/>
                <a:cs typeface="Lato Regular"/>
              </a:rPr>
              <a:t>DLT services</a:t>
            </a:r>
            <a:endParaRPr lang="en-US" sz="1600" b="1" dirty="0">
              <a:solidFill>
                <a:schemeClr val="bg1"/>
              </a:solidFill>
              <a:latin typeface="Lato Regular"/>
              <a:cs typeface="Lato Regular"/>
            </a:endParaRPr>
          </a:p>
          <a:p>
            <a:pPr lvl="1" algn="ctr"/>
            <a:r>
              <a:rPr lang="en-US" sz="1600" b="1" dirty="0">
                <a:solidFill>
                  <a:schemeClr val="bg1"/>
                </a:solidFill>
                <a:latin typeface="Lato Regular"/>
                <a:cs typeface="Lato Regular"/>
              </a:rPr>
              <a:t>IPTV, </a:t>
            </a:r>
            <a:br>
              <a:rPr lang="en-US" sz="1600" b="1" dirty="0">
                <a:solidFill>
                  <a:schemeClr val="bg1"/>
                </a:solidFill>
                <a:latin typeface="Lato Regular"/>
                <a:cs typeface="Lato Regular"/>
              </a:rPr>
            </a:br>
            <a:r>
              <a:rPr lang="en-US" sz="1600" b="1" dirty="0">
                <a:solidFill>
                  <a:schemeClr val="bg1"/>
                </a:solidFill>
                <a:latin typeface="Lato Regular"/>
                <a:cs typeface="Lato Regular"/>
              </a:rPr>
              <a:t>Digital Signage, Intelligent </a:t>
            </a:r>
            <a:br>
              <a:rPr lang="en-US" sz="1600" b="1" dirty="0">
                <a:solidFill>
                  <a:schemeClr val="bg1"/>
                </a:solidFill>
                <a:latin typeface="Lato Regular"/>
                <a:cs typeface="Lato Regular"/>
              </a:rPr>
            </a:br>
            <a:r>
              <a:rPr lang="en-US" sz="1600" b="1" dirty="0">
                <a:solidFill>
                  <a:schemeClr val="bg1"/>
                </a:solidFill>
                <a:latin typeface="Lato Regular"/>
                <a:cs typeface="Lato Regular"/>
              </a:rPr>
              <a:t>Transportation Systems, </a:t>
            </a:r>
            <a:br>
              <a:rPr lang="en-US" sz="1600" b="1" dirty="0">
                <a:solidFill>
                  <a:schemeClr val="bg1"/>
                </a:solidFill>
                <a:latin typeface="Lato Regular"/>
                <a:cs typeface="Lato Regular"/>
              </a:rPr>
            </a:br>
            <a:r>
              <a:rPr lang="en-US" sz="1600" b="1" dirty="0">
                <a:solidFill>
                  <a:schemeClr val="bg1"/>
                </a:solidFill>
                <a:latin typeface="Lato Regular"/>
                <a:cs typeface="Lato Regular"/>
              </a:rPr>
              <a:t>E‒health, Accessibility, </a:t>
            </a:r>
            <a:endParaRPr lang="id-ID" sz="1600" b="1" dirty="0">
              <a:solidFill>
                <a:schemeClr val="bg1"/>
              </a:solidFill>
              <a:latin typeface="Lato Regular"/>
              <a:cs typeface="Lato Regular"/>
            </a:endParaRPr>
          </a:p>
        </p:txBody>
      </p:sp>
      <p:pic>
        <p:nvPicPr>
          <p:cNvPr id="9" name="Picture 8"/>
          <p:cNvPicPr>
            <a:picLocks noChangeAspect="1"/>
          </p:cNvPicPr>
          <p:nvPr/>
        </p:nvPicPr>
        <p:blipFill>
          <a:blip r:embed="rId7"/>
          <a:stretch>
            <a:fillRect/>
          </a:stretch>
        </p:blipFill>
        <p:spPr>
          <a:xfrm>
            <a:off x="7769322" y="1372434"/>
            <a:ext cx="828861" cy="808446"/>
          </a:xfrm>
          <a:prstGeom prst="rect">
            <a:avLst/>
          </a:prstGeom>
        </p:spPr>
      </p:pic>
      <p:sp>
        <p:nvSpPr>
          <p:cNvPr id="46" name="TextBox 45"/>
          <p:cNvSpPr txBox="1"/>
          <p:nvPr/>
        </p:nvSpPr>
        <p:spPr>
          <a:xfrm>
            <a:off x="6709905" y="3152275"/>
            <a:ext cx="2499972" cy="2554527"/>
          </a:xfrm>
          <a:prstGeom prst="rect">
            <a:avLst/>
          </a:prstGeom>
          <a:noFill/>
        </p:spPr>
        <p:txBody>
          <a:bodyPr wrap="square" lIns="91422" tIns="45711" rIns="91422" bIns="45711" rtlCol="0">
            <a:spAutoFit/>
          </a:bodyPr>
          <a:lstStyle/>
          <a:p>
            <a:pPr lvl="1" algn="ctr"/>
            <a:r>
              <a:rPr lang="en-US" sz="1600" b="1" dirty="0">
                <a:solidFill>
                  <a:schemeClr val="bg1"/>
                </a:solidFill>
                <a:latin typeface="Lato Regular"/>
                <a:cs typeface="Lato Regular"/>
              </a:rPr>
              <a:t>Videoconferencing/telepresence, Media gateways, Network signal processing, Echo cancellation, Noise reduction, Voiceband data </a:t>
            </a:r>
            <a:r>
              <a:rPr lang="en-US" sz="1600" b="1" i="1" dirty="0">
                <a:solidFill>
                  <a:schemeClr val="bg1"/>
                </a:solidFill>
                <a:latin typeface="Lato Regular"/>
                <a:cs typeface="Lato Regular"/>
              </a:rPr>
              <a:t>(modems, fax, text telephony)</a:t>
            </a:r>
          </a:p>
          <a:p>
            <a:pPr algn="ctr"/>
            <a:endParaRPr lang="id-ID" sz="1600" b="1" dirty="0">
              <a:solidFill>
                <a:schemeClr val="bg1"/>
              </a:solidFill>
              <a:latin typeface="Lato Regular"/>
              <a:cs typeface="Lato Regular"/>
            </a:endParaRPr>
          </a:p>
        </p:txBody>
      </p:sp>
      <p:pic>
        <p:nvPicPr>
          <p:cNvPr id="11" name="Picture 10"/>
          <p:cNvPicPr>
            <a:picLocks noChangeAspect="1"/>
          </p:cNvPicPr>
          <p:nvPr/>
        </p:nvPicPr>
        <p:blipFill>
          <a:blip r:embed="rId8"/>
          <a:stretch>
            <a:fillRect/>
          </a:stretch>
        </p:blipFill>
        <p:spPr>
          <a:xfrm>
            <a:off x="5634409" y="1348159"/>
            <a:ext cx="805873" cy="816139"/>
          </a:xfrm>
          <a:prstGeom prst="rect">
            <a:avLst/>
          </a:prstGeom>
        </p:spPr>
      </p:pic>
      <p:sp>
        <p:nvSpPr>
          <p:cNvPr id="12" name="Rectangle 11"/>
          <p:cNvSpPr/>
          <p:nvPr/>
        </p:nvSpPr>
        <p:spPr>
          <a:xfrm>
            <a:off x="4871779" y="3224204"/>
            <a:ext cx="1931939" cy="1815882"/>
          </a:xfrm>
          <a:prstGeom prst="rect">
            <a:avLst/>
          </a:prstGeom>
        </p:spPr>
        <p:txBody>
          <a:bodyPr wrap="none">
            <a:spAutoFit/>
          </a:bodyPr>
          <a:lstStyle/>
          <a:p>
            <a:pPr lvl="1" algn="ctr"/>
            <a:r>
              <a:rPr lang="en-US" sz="1600" b="1" dirty="0">
                <a:solidFill>
                  <a:schemeClr val="bg1"/>
                </a:solidFill>
                <a:latin typeface="Lato Regular"/>
                <a:cs typeface="Lato Regular"/>
              </a:rPr>
              <a:t>Audio, video </a:t>
            </a:r>
            <a:br>
              <a:rPr lang="en-US" sz="1600" b="1" dirty="0">
                <a:solidFill>
                  <a:schemeClr val="bg1"/>
                </a:solidFill>
                <a:latin typeface="Lato Regular"/>
                <a:cs typeface="Lato Regular"/>
              </a:rPr>
            </a:br>
            <a:r>
              <a:rPr lang="en-US" sz="1600" b="1" dirty="0">
                <a:solidFill>
                  <a:schemeClr val="bg1"/>
                </a:solidFill>
                <a:latin typeface="Lato Regular"/>
                <a:cs typeface="Lato Regular"/>
              </a:rPr>
              <a:t>and data </a:t>
            </a:r>
            <a:br>
              <a:rPr lang="en-US" sz="1600" b="1" dirty="0">
                <a:solidFill>
                  <a:schemeClr val="bg1"/>
                </a:solidFill>
                <a:latin typeface="Lato Regular"/>
                <a:cs typeface="Lato Regular"/>
              </a:rPr>
            </a:br>
            <a:r>
              <a:rPr lang="en-US" sz="1600" b="1" dirty="0">
                <a:solidFill>
                  <a:schemeClr val="bg1"/>
                </a:solidFill>
                <a:latin typeface="Lato Regular"/>
                <a:cs typeface="Lato Regular"/>
              </a:rPr>
              <a:t>compression</a:t>
            </a:r>
          </a:p>
          <a:p>
            <a:pPr lvl="1" algn="ctr"/>
            <a:r>
              <a:rPr lang="en-US" sz="1600" b="1" dirty="0">
                <a:solidFill>
                  <a:schemeClr val="bg1"/>
                </a:solidFill>
                <a:latin typeface="Lato Regular"/>
                <a:cs typeface="Lato Regular"/>
              </a:rPr>
              <a:t>Immersive life </a:t>
            </a:r>
          </a:p>
          <a:p>
            <a:pPr lvl="1" algn="ctr"/>
            <a:r>
              <a:rPr lang="en-US" sz="1600" b="1" dirty="0">
                <a:solidFill>
                  <a:schemeClr val="bg1"/>
                </a:solidFill>
                <a:latin typeface="Lato Regular"/>
                <a:cs typeface="Lato Regular"/>
              </a:rPr>
              <a:t>experience</a:t>
            </a:r>
          </a:p>
          <a:p>
            <a:pPr lvl="1" algn="ctr"/>
            <a:r>
              <a:rPr lang="en-US" sz="1600" b="1" dirty="0">
                <a:solidFill>
                  <a:schemeClr val="bg1"/>
                </a:solidFill>
                <a:latin typeface="Lato Regular"/>
                <a:cs typeface="Lato Regular"/>
              </a:rPr>
              <a:t>AI</a:t>
            </a:r>
            <a:r>
              <a:rPr lang="en-US" altLang="zh-CN" sz="1600" b="1" dirty="0">
                <a:solidFill>
                  <a:schemeClr val="bg1"/>
                </a:solidFill>
                <a:latin typeface="Lato Regular"/>
                <a:cs typeface="Lato Regular"/>
              </a:rPr>
              <a:t>-enabled </a:t>
            </a:r>
          </a:p>
          <a:p>
            <a:pPr lvl="1" algn="ctr"/>
            <a:r>
              <a:rPr lang="en-US" altLang="zh-CN" sz="1600" b="1" dirty="0">
                <a:solidFill>
                  <a:schemeClr val="bg1"/>
                </a:solidFill>
                <a:latin typeface="Lato Regular"/>
                <a:cs typeface="Lato Regular"/>
              </a:rPr>
              <a:t>multimedia</a:t>
            </a:r>
            <a:endParaRPr lang="en-US" sz="1600" b="1" dirty="0">
              <a:solidFill>
                <a:schemeClr val="bg1"/>
              </a:solidFill>
              <a:latin typeface="Lato Regular"/>
              <a:cs typeface="Lato Regular"/>
            </a:endParaRPr>
          </a:p>
        </p:txBody>
      </p:sp>
      <p:sp>
        <p:nvSpPr>
          <p:cNvPr id="30" name="TextBox 29"/>
          <p:cNvSpPr txBox="1"/>
          <p:nvPr/>
        </p:nvSpPr>
        <p:spPr>
          <a:xfrm>
            <a:off x="1197356" y="3211654"/>
            <a:ext cx="1430710" cy="2554527"/>
          </a:xfrm>
          <a:prstGeom prst="rect">
            <a:avLst/>
          </a:prstGeom>
          <a:noFill/>
        </p:spPr>
        <p:txBody>
          <a:bodyPr wrap="square" lIns="91422" tIns="45711" rIns="91422" bIns="45711" rtlCol="0">
            <a:spAutoFit/>
          </a:bodyPr>
          <a:lstStyle/>
          <a:p>
            <a:pPr algn="ctr"/>
            <a:r>
              <a:rPr lang="id-ID" sz="1600" b="1" dirty="0">
                <a:solidFill>
                  <a:schemeClr val="bg1"/>
                </a:solidFill>
                <a:latin typeface="Lato Regular"/>
                <a:cs typeface="Lato Regular"/>
              </a:rPr>
              <a:t>Speech-to-speech translation</a:t>
            </a:r>
            <a:r>
              <a:rPr lang="en-US" sz="1600" b="1" dirty="0">
                <a:solidFill>
                  <a:schemeClr val="bg1"/>
                </a:solidFill>
                <a:latin typeface="Lato Regular"/>
                <a:cs typeface="Lato Regular"/>
              </a:rPr>
              <a:t>,</a:t>
            </a:r>
            <a:r>
              <a:rPr lang="id-ID" sz="1600" b="1" dirty="0">
                <a:solidFill>
                  <a:schemeClr val="bg1"/>
                </a:solidFill>
                <a:latin typeface="Lato Regular"/>
                <a:cs typeface="Lato Regular"/>
              </a:rPr>
              <a:t> </a:t>
            </a:r>
            <a:r>
              <a:rPr lang="en-US" sz="1600" b="1" dirty="0">
                <a:solidFill>
                  <a:schemeClr val="bg1"/>
                </a:solidFill>
                <a:latin typeface="Lato Regular"/>
                <a:cs typeface="Lato Regular"/>
              </a:rPr>
              <a:t>Intelligent </a:t>
            </a:r>
            <a:r>
              <a:rPr lang="en-US" altLang="zh-CN" sz="1600" b="1" dirty="0">
                <a:solidFill>
                  <a:schemeClr val="bg1"/>
                </a:solidFill>
                <a:latin typeface="Lato Regular"/>
                <a:cs typeface="Lato Regular"/>
              </a:rPr>
              <a:t>Visual system and services</a:t>
            </a:r>
            <a:r>
              <a:rPr lang="en-US" sz="1600" b="1" dirty="0">
                <a:solidFill>
                  <a:schemeClr val="bg1"/>
                </a:solidFill>
                <a:latin typeface="Lato Regular"/>
                <a:cs typeface="Lato Regular"/>
              </a:rPr>
              <a:t>,</a:t>
            </a:r>
          </a:p>
          <a:p>
            <a:pPr algn="just"/>
            <a:r>
              <a:rPr lang="en-US" sz="1600" b="1" dirty="0">
                <a:solidFill>
                  <a:schemeClr val="bg1"/>
                </a:solidFill>
                <a:latin typeface="Lato Regular"/>
                <a:cs typeface="Lato Regular"/>
              </a:rPr>
              <a:t>AI-enabled multimedia</a:t>
            </a:r>
          </a:p>
          <a:p>
            <a:pPr algn="ctr"/>
            <a:endParaRPr lang="en-US" sz="1600" b="1" dirty="0">
              <a:solidFill>
                <a:schemeClr val="bg1"/>
              </a:solidFill>
              <a:latin typeface="Lato Regular"/>
              <a:cs typeface="Lato Regular"/>
            </a:endParaRPr>
          </a:p>
          <a:p>
            <a:pPr algn="ctr"/>
            <a:r>
              <a:rPr lang="en-US" sz="1600" b="1" dirty="0">
                <a:solidFill>
                  <a:schemeClr val="bg1"/>
                </a:solidFill>
                <a:latin typeface="Lato Regular"/>
                <a:cs typeface="Lato Regular"/>
              </a:rPr>
              <a:t> </a:t>
            </a:r>
            <a:endParaRPr lang="id-ID" sz="1600" b="1" dirty="0">
              <a:solidFill>
                <a:schemeClr val="bg1"/>
              </a:solidFill>
              <a:latin typeface="Lato Regular"/>
              <a:cs typeface="Lato Regular"/>
            </a:endParaRPr>
          </a:p>
        </p:txBody>
      </p:sp>
      <p:sp>
        <p:nvSpPr>
          <p:cNvPr id="2" name="Title 1">
            <a:extLst>
              <a:ext uri="{FF2B5EF4-FFF2-40B4-BE49-F238E27FC236}">
                <a16:creationId xmlns:a16="http://schemas.microsoft.com/office/drawing/2014/main" id="{489F0817-1004-4281-9CB6-1E7F4F150F69}"/>
              </a:ext>
            </a:extLst>
          </p:cNvPr>
          <p:cNvSpPr>
            <a:spLocks noGrp="1"/>
          </p:cNvSpPr>
          <p:nvPr>
            <p:ph type="title"/>
          </p:nvPr>
        </p:nvSpPr>
        <p:spPr/>
        <p:txBody>
          <a:bodyPr/>
          <a:lstStyle/>
          <a:p>
            <a:r>
              <a:rPr lang="en-GB" dirty="0"/>
              <a:t>ITU-T SG16 Multimedia</a:t>
            </a:r>
          </a:p>
        </p:txBody>
      </p:sp>
    </p:spTree>
    <p:extLst>
      <p:ext uri="{BB962C8B-B14F-4D97-AF65-F5344CB8AC3E}">
        <p14:creationId xmlns:p14="http://schemas.microsoft.com/office/powerpoint/2010/main" val="75918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4" name="Freeform 1882"/>
          <p:cNvSpPr>
            <a:spLocks noChangeArrowheads="1"/>
          </p:cNvSpPr>
          <p:nvPr/>
        </p:nvSpPr>
        <p:spPr bwMode="auto">
          <a:xfrm>
            <a:off x="3591335" y="1176956"/>
            <a:ext cx="1521409" cy="2754068"/>
          </a:xfrm>
          <a:custGeom>
            <a:avLst/>
            <a:gdLst>
              <a:gd name="T0" fmla="*/ 1485 w 1486"/>
              <a:gd name="T1" fmla="*/ 2582 h 2692"/>
              <a:gd name="T2" fmla="*/ 1485 w 1486"/>
              <a:gd name="T3" fmla="*/ 2582 h 2692"/>
              <a:gd name="T4" fmla="*/ 1382 w 1486"/>
              <a:gd name="T5" fmla="*/ 2691 h 2692"/>
              <a:gd name="T6" fmla="*/ 103 w 1486"/>
              <a:gd name="T7" fmla="*/ 2691 h 2692"/>
              <a:gd name="T8" fmla="*/ 0 w 1486"/>
              <a:gd name="T9" fmla="*/ 2582 h 2692"/>
              <a:gd name="T10" fmla="*/ 0 w 1486"/>
              <a:gd name="T11" fmla="*/ 109 h 2692"/>
              <a:gd name="T12" fmla="*/ 103 w 1486"/>
              <a:gd name="T13" fmla="*/ 0 h 2692"/>
              <a:gd name="T14" fmla="*/ 1382 w 1486"/>
              <a:gd name="T15" fmla="*/ 0 h 2692"/>
              <a:gd name="T16" fmla="*/ 1485 w 1486"/>
              <a:gd name="T17" fmla="*/ 109 h 2692"/>
              <a:gd name="T18" fmla="*/ 1485 w 1486"/>
              <a:gd name="T19" fmla="*/ 2582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6" h="2692">
                <a:moveTo>
                  <a:pt x="1485" y="2582"/>
                </a:moveTo>
                <a:lnTo>
                  <a:pt x="1485" y="2582"/>
                </a:lnTo>
                <a:cubicBezTo>
                  <a:pt x="1485" y="2642"/>
                  <a:pt x="1436" y="2691"/>
                  <a:pt x="1382" y="2691"/>
                </a:cubicBezTo>
                <a:cubicBezTo>
                  <a:pt x="103" y="2691"/>
                  <a:pt x="103" y="2691"/>
                  <a:pt x="103" y="2691"/>
                </a:cubicBezTo>
                <a:cubicBezTo>
                  <a:pt x="43" y="2691"/>
                  <a:pt x="0" y="2642"/>
                  <a:pt x="0" y="2582"/>
                </a:cubicBezTo>
                <a:cubicBezTo>
                  <a:pt x="0" y="109"/>
                  <a:pt x="0" y="109"/>
                  <a:pt x="0" y="109"/>
                </a:cubicBezTo>
                <a:cubicBezTo>
                  <a:pt x="0" y="49"/>
                  <a:pt x="43" y="0"/>
                  <a:pt x="103" y="0"/>
                </a:cubicBezTo>
                <a:cubicBezTo>
                  <a:pt x="1382" y="0"/>
                  <a:pt x="1382" y="0"/>
                  <a:pt x="1382" y="0"/>
                </a:cubicBezTo>
                <a:cubicBezTo>
                  <a:pt x="1436" y="0"/>
                  <a:pt x="1485" y="49"/>
                  <a:pt x="1485" y="109"/>
                </a:cubicBezTo>
                <a:cubicBezTo>
                  <a:pt x="1485" y="2582"/>
                  <a:pt x="1485" y="2582"/>
                  <a:pt x="1485" y="2582"/>
                </a:cubicBezTo>
              </a:path>
            </a:pathLst>
          </a:custGeom>
          <a:solidFill>
            <a:schemeClr val="accent1"/>
          </a:solidFill>
          <a:ln>
            <a:noFill/>
          </a:ln>
          <a:effectLst/>
        </p:spPr>
        <p:txBody>
          <a:bodyPr wrap="none" anchor="ctr"/>
          <a:lstStyle/>
          <a:p>
            <a:endParaRPr lang="en-US" sz="8300"/>
          </a:p>
        </p:txBody>
      </p:sp>
      <p:sp>
        <p:nvSpPr>
          <p:cNvPr id="2445" name="Freeform 1883"/>
          <p:cNvSpPr>
            <a:spLocks noChangeArrowheads="1"/>
          </p:cNvSpPr>
          <p:nvPr/>
        </p:nvSpPr>
        <p:spPr bwMode="auto">
          <a:xfrm>
            <a:off x="4340751" y="1176956"/>
            <a:ext cx="771989" cy="2754068"/>
          </a:xfrm>
          <a:custGeom>
            <a:avLst/>
            <a:gdLst>
              <a:gd name="T0" fmla="*/ 649 w 753"/>
              <a:gd name="T1" fmla="*/ 0 h 2692"/>
              <a:gd name="T2" fmla="*/ 752 w 753"/>
              <a:gd name="T3" fmla="*/ 109 h 2692"/>
              <a:gd name="T4" fmla="*/ 752 w 753"/>
              <a:gd name="T5" fmla="*/ 2582 h 2692"/>
              <a:gd name="T6" fmla="*/ 649 w 753"/>
              <a:gd name="T7" fmla="*/ 2691 h 2692"/>
              <a:gd name="T8" fmla="*/ 0 w 753"/>
              <a:gd name="T9" fmla="*/ 2691 h 2692"/>
              <a:gd name="T10" fmla="*/ 0 w 753"/>
              <a:gd name="T11" fmla="*/ 0 h 2692"/>
              <a:gd name="T12" fmla="*/ 649 w 753"/>
              <a:gd name="T13" fmla="*/ 0 h 2692"/>
              <a:gd name="T14" fmla="*/ 649 w 753"/>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3" h="2692">
                <a:moveTo>
                  <a:pt x="649" y="0"/>
                </a:moveTo>
                <a:cubicBezTo>
                  <a:pt x="703" y="0"/>
                  <a:pt x="752" y="49"/>
                  <a:pt x="752" y="109"/>
                </a:cubicBezTo>
                <a:cubicBezTo>
                  <a:pt x="752" y="109"/>
                  <a:pt x="752" y="109"/>
                  <a:pt x="752" y="2582"/>
                </a:cubicBezTo>
                <a:cubicBezTo>
                  <a:pt x="752" y="2642"/>
                  <a:pt x="703" y="2691"/>
                  <a:pt x="649" y="2691"/>
                </a:cubicBezTo>
                <a:cubicBezTo>
                  <a:pt x="649" y="2691"/>
                  <a:pt x="649" y="2691"/>
                  <a:pt x="0" y="2691"/>
                </a:cubicBezTo>
                <a:cubicBezTo>
                  <a:pt x="0" y="2691"/>
                  <a:pt x="0" y="2691"/>
                  <a:pt x="0" y="0"/>
                </a:cubicBezTo>
                <a:cubicBezTo>
                  <a:pt x="0" y="0"/>
                  <a:pt x="0" y="0"/>
                  <a:pt x="649" y="0"/>
                </a:cubicBezTo>
                <a:lnTo>
                  <a:pt x="649" y="0"/>
                </a:lnTo>
              </a:path>
            </a:pathLst>
          </a:custGeom>
          <a:solidFill>
            <a:schemeClr val="accent1">
              <a:lumMod val="75000"/>
            </a:schemeClr>
          </a:solidFill>
          <a:ln>
            <a:noFill/>
          </a:ln>
          <a:effectLst/>
        </p:spPr>
        <p:txBody>
          <a:bodyPr wrap="none" anchor="ctr"/>
          <a:lstStyle/>
          <a:p>
            <a:endParaRPr lang="en-US" sz="8300"/>
          </a:p>
        </p:txBody>
      </p:sp>
      <p:sp>
        <p:nvSpPr>
          <p:cNvPr id="2446" name="Freeform 1884"/>
          <p:cNvSpPr>
            <a:spLocks noChangeArrowheads="1"/>
          </p:cNvSpPr>
          <p:nvPr/>
        </p:nvSpPr>
        <p:spPr bwMode="auto">
          <a:xfrm>
            <a:off x="3591335" y="1520083"/>
            <a:ext cx="1521409" cy="993270"/>
          </a:xfrm>
          <a:custGeom>
            <a:avLst/>
            <a:gdLst>
              <a:gd name="T0" fmla="*/ 1485 w 1486"/>
              <a:gd name="T1" fmla="*/ 969 h 970"/>
              <a:gd name="T2" fmla="*/ 0 w 1486"/>
              <a:gd name="T3" fmla="*/ 969 h 970"/>
              <a:gd name="T4" fmla="*/ 0 w 1486"/>
              <a:gd name="T5" fmla="*/ 0 h 970"/>
              <a:gd name="T6" fmla="*/ 1485 w 1486"/>
              <a:gd name="T7" fmla="*/ 0 h 970"/>
              <a:gd name="T8" fmla="*/ 1485 w 1486"/>
              <a:gd name="T9" fmla="*/ 969 h 970"/>
            </a:gdLst>
            <a:ahLst/>
            <a:cxnLst>
              <a:cxn ang="0">
                <a:pos x="T0" y="T1"/>
              </a:cxn>
              <a:cxn ang="0">
                <a:pos x="T2" y="T3"/>
              </a:cxn>
              <a:cxn ang="0">
                <a:pos x="T4" y="T5"/>
              </a:cxn>
              <a:cxn ang="0">
                <a:pos x="T6" y="T7"/>
              </a:cxn>
              <a:cxn ang="0">
                <a:pos x="T8" y="T9"/>
              </a:cxn>
            </a:cxnLst>
            <a:rect l="0" t="0" r="r" b="b"/>
            <a:pathLst>
              <a:path w="1486" h="970">
                <a:moveTo>
                  <a:pt x="1485" y="969"/>
                </a:moveTo>
                <a:lnTo>
                  <a:pt x="0" y="969"/>
                </a:lnTo>
                <a:lnTo>
                  <a:pt x="0" y="0"/>
                </a:lnTo>
                <a:lnTo>
                  <a:pt x="1485" y="0"/>
                </a:lnTo>
                <a:lnTo>
                  <a:pt x="1485" y="969"/>
                </a:lnTo>
              </a:path>
            </a:pathLst>
          </a:custGeom>
          <a:solidFill>
            <a:srgbClr val="F1F0F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300">
              <a:solidFill>
                <a:schemeClr val="bg1">
                  <a:lumMod val="85000"/>
                </a:schemeClr>
              </a:solidFill>
            </a:endParaRPr>
          </a:p>
        </p:txBody>
      </p:sp>
      <p:sp>
        <p:nvSpPr>
          <p:cNvPr id="2447" name="Text Box 1900"/>
          <p:cNvSpPr txBox="1">
            <a:spLocks noChangeArrowheads="1"/>
          </p:cNvSpPr>
          <p:nvPr/>
        </p:nvSpPr>
        <p:spPr bwMode="auto">
          <a:xfrm>
            <a:off x="4177311" y="1625662"/>
            <a:ext cx="349455"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4800" b="1" dirty="0">
                <a:solidFill>
                  <a:schemeClr val="bg1">
                    <a:lumMod val="50000"/>
                  </a:schemeClr>
                </a:solidFill>
                <a:latin typeface="Lato Regular"/>
                <a:cs typeface="Lato Regular"/>
              </a:rPr>
              <a:t>8</a:t>
            </a:r>
          </a:p>
        </p:txBody>
      </p:sp>
      <p:sp>
        <p:nvSpPr>
          <p:cNvPr id="2448" name="Freeform 1905"/>
          <p:cNvSpPr>
            <a:spLocks noChangeArrowheads="1"/>
          </p:cNvSpPr>
          <p:nvPr/>
        </p:nvSpPr>
        <p:spPr bwMode="auto">
          <a:xfrm>
            <a:off x="5194005" y="1176956"/>
            <a:ext cx="1521411" cy="2754068"/>
          </a:xfrm>
          <a:custGeom>
            <a:avLst/>
            <a:gdLst>
              <a:gd name="T0" fmla="*/ 1484 w 1485"/>
              <a:gd name="T1" fmla="*/ 2582 h 2692"/>
              <a:gd name="T2" fmla="*/ 1484 w 1485"/>
              <a:gd name="T3" fmla="*/ 2582 h 2692"/>
              <a:gd name="T4" fmla="*/ 1381 w 1485"/>
              <a:gd name="T5" fmla="*/ 2691 h 2692"/>
              <a:gd name="T6" fmla="*/ 109 w 1485"/>
              <a:gd name="T7" fmla="*/ 2691 h 2692"/>
              <a:gd name="T8" fmla="*/ 0 w 1485"/>
              <a:gd name="T9" fmla="*/ 2582 h 2692"/>
              <a:gd name="T10" fmla="*/ 0 w 1485"/>
              <a:gd name="T11" fmla="*/ 109 h 2692"/>
              <a:gd name="T12" fmla="*/ 109 w 1485"/>
              <a:gd name="T13" fmla="*/ 0 h 2692"/>
              <a:gd name="T14" fmla="*/ 1381 w 1485"/>
              <a:gd name="T15" fmla="*/ 0 h 2692"/>
              <a:gd name="T16" fmla="*/ 1484 w 1485"/>
              <a:gd name="T17" fmla="*/ 109 h 2692"/>
              <a:gd name="T18" fmla="*/ 1484 w 1485"/>
              <a:gd name="T19" fmla="*/ 2582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5" h="2692">
                <a:moveTo>
                  <a:pt x="1484" y="2582"/>
                </a:moveTo>
                <a:lnTo>
                  <a:pt x="1484" y="2582"/>
                </a:lnTo>
                <a:cubicBezTo>
                  <a:pt x="1484" y="2642"/>
                  <a:pt x="1442" y="2691"/>
                  <a:pt x="1381" y="2691"/>
                </a:cubicBezTo>
                <a:cubicBezTo>
                  <a:pt x="109" y="2691"/>
                  <a:pt x="109" y="2691"/>
                  <a:pt x="109" y="2691"/>
                </a:cubicBezTo>
                <a:cubicBezTo>
                  <a:pt x="48" y="2691"/>
                  <a:pt x="0" y="2642"/>
                  <a:pt x="0" y="2582"/>
                </a:cubicBezTo>
                <a:cubicBezTo>
                  <a:pt x="0" y="109"/>
                  <a:pt x="0" y="109"/>
                  <a:pt x="0" y="109"/>
                </a:cubicBezTo>
                <a:cubicBezTo>
                  <a:pt x="0" y="49"/>
                  <a:pt x="48" y="0"/>
                  <a:pt x="109" y="0"/>
                </a:cubicBezTo>
                <a:cubicBezTo>
                  <a:pt x="1381" y="0"/>
                  <a:pt x="1381" y="0"/>
                  <a:pt x="1381" y="0"/>
                </a:cubicBezTo>
                <a:cubicBezTo>
                  <a:pt x="1442" y="0"/>
                  <a:pt x="1484" y="49"/>
                  <a:pt x="1484" y="109"/>
                </a:cubicBezTo>
                <a:cubicBezTo>
                  <a:pt x="1484" y="2582"/>
                  <a:pt x="1484" y="2582"/>
                  <a:pt x="1484" y="2582"/>
                </a:cubicBezTo>
              </a:path>
            </a:pathLst>
          </a:custGeom>
          <a:solidFill>
            <a:schemeClr val="accent2"/>
          </a:solidFill>
          <a:ln>
            <a:noFill/>
          </a:ln>
          <a:effectLst/>
        </p:spPr>
        <p:txBody>
          <a:bodyPr wrap="none" anchor="ctr"/>
          <a:lstStyle/>
          <a:p>
            <a:endParaRPr lang="en-US" sz="8300"/>
          </a:p>
        </p:txBody>
      </p:sp>
      <p:sp>
        <p:nvSpPr>
          <p:cNvPr id="2449" name="Freeform 1906"/>
          <p:cNvSpPr>
            <a:spLocks noChangeArrowheads="1"/>
          </p:cNvSpPr>
          <p:nvPr/>
        </p:nvSpPr>
        <p:spPr bwMode="auto">
          <a:xfrm>
            <a:off x="5943424" y="1176956"/>
            <a:ext cx="771992" cy="2754068"/>
          </a:xfrm>
          <a:custGeom>
            <a:avLst/>
            <a:gdLst>
              <a:gd name="T0" fmla="*/ 648 w 752"/>
              <a:gd name="T1" fmla="*/ 0 h 2692"/>
              <a:gd name="T2" fmla="*/ 751 w 752"/>
              <a:gd name="T3" fmla="*/ 109 h 2692"/>
              <a:gd name="T4" fmla="*/ 751 w 752"/>
              <a:gd name="T5" fmla="*/ 2582 h 2692"/>
              <a:gd name="T6" fmla="*/ 648 w 752"/>
              <a:gd name="T7" fmla="*/ 2691 h 2692"/>
              <a:gd name="T8" fmla="*/ 0 w 752"/>
              <a:gd name="T9" fmla="*/ 2691 h 2692"/>
              <a:gd name="T10" fmla="*/ 0 w 752"/>
              <a:gd name="T11" fmla="*/ 0 h 2692"/>
              <a:gd name="T12" fmla="*/ 648 w 752"/>
              <a:gd name="T13" fmla="*/ 0 h 2692"/>
              <a:gd name="T14" fmla="*/ 648 w 752"/>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2692">
                <a:moveTo>
                  <a:pt x="648" y="0"/>
                </a:moveTo>
                <a:cubicBezTo>
                  <a:pt x="709" y="0"/>
                  <a:pt x="751" y="49"/>
                  <a:pt x="751" y="109"/>
                </a:cubicBezTo>
                <a:cubicBezTo>
                  <a:pt x="751" y="109"/>
                  <a:pt x="751" y="109"/>
                  <a:pt x="751" y="2582"/>
                </a:cubicBezTo>
                <a:cubicBezTo>
                  <a:pt x="751" y="2642"/>
                  <a:pt x="709" y="2691"/>
                  <a:pt x="648" y="2691"/>
                </a:cubicBezTo>
                <a:cubicBezTo>
                  <a:pt x="648" y="2691"/>
                  <a:pt x="648" y="2691"/>
                  <a:pt x="0" y="2691"/>
                </a:cubicBezTo>
                <a:cubicBezTo>
                  <a:pt x="0" y="2691"/>
                  <a:pt x="0" y="2691"/>
                  <a:pt x="0" y="0"/>
                </a:cubicBezTo>
                <a:cubicBezTo>
                  <a:pt x="0" y="0"/>
                  <a:pt x="0" y="0"/>
                  <a:pt x="648" y="0"/>
                </a:cubicBezTo>
                <a:lnTo>
                  <a:pt x="648" y="0"/>
                </a:lnTo>
              </a:path>
            </a:pathLst>
          </a:custGeom>
          <a:solidFill>
            <a:schemeClr val="accent2">
              <a:lumMod val="75000"/>
            </a:schemeClr>
          </a:solidFill>
          <a:ln>
            <a:noFill/>
          </a:ln>
          <a:effectLst/>
        </p:spPr>
        <p:txBody>
          <a:bodyPr wrap="none" anchor="ctr"/>
          <a:lstStyle/>
          <a:p>
            <a:endParaRPr lang="en-US" sz="8300"/>
          </a:p>
        </p:txBody>
      </p:sp>
      <p:sp>
        <p:nvSpPr>
          <p:cNvPr id="2450" name="Freeform 1907"/>
          <p:cNvSpPr>
            <a:spLocks noChangeArrowheads="1"/>
          </p:cNvSpPr>
          <p:nvPr/>
        </p:nvSpPr>
        <p:spPr bwMode="auto">
          <a:xfrm>
            <a:off x="5194005" y="1520083"/>
            <a:ext cx="1521411" cy="993270"/>
          </a:xfrm>
          <a:custGeom>
            <a:avLst/>
            <a:gdLst>
              <a:gd name="T0" fmla="*/ 1484 w 1485"/>
              <a:gd name="T1" fmla="*/ 969 h 970"/>
              <a:gd name="T2" fmla="*/ 0 w 1485"/>
              <a:gd name="T3" fmla="*/ 969 h 970"/>
              <a:gd name="T4" fmla="*/ 0 w 1485"/>
              <a:gd name="T5" fmla="*/ 0 h 970"/>
              <a:gd name="T6" fmla="*/ 1484 w 1485"/>
              <a:gd name="T7" fmla="*/ 0 h 970"/>
              <a:gd name="T8" fmla="*/ 1484 w 1485"/>
              <a:gd name="T9" fmla="*/ 969 h 970"/>
            </a:gdLst>
            <a:ahLst/>
            <a:cxnLst>
              <a:cxn ang="0">
                <a:pos x="T0" y="T1"/>
              </a:cxn>
              <a:cxn ang="0">
                <a:pos x="T2" y="T3"/>
              </a:cxn>
              <a:cxn ang="0">
                <a:pos x="T4" y="T5"/>
              </a:cxn>
              <a:cxn ang="0">
                <a:pos x="T6" y="T7"/>
              </a:cxn>
              <a:cxn ang="0">
                <a:pos x="T8" y="T9"/>
              </a:cxn>
            </a:cxnLst>
            <a:rect l="0" t="0" r="r" b="b"/>
            <a:pathLst>
              <a:path w="1485" h="970">
                <a:moveTo>
                  <a:pt x="1484" y="969"/>
                </a:moveTo>
                <a:lnTo>
                  <a:pt x="0" y="969"/>
                </a:lnTo>
                <a:lnTo>
                  <a:pt x="0" y="0"/>
                </a:lnTo>
                <a:lnTo>
                  <a:pt x="1484" y="0"/>
                </a:lnTo>
                <a:lnTo>
                  <a:pt x="1484" y="969"/>
                </a:lnTo>
              </a:path>
            </a:pathLst>
          </a:custGeom>
          <a:solidFill>
            <a:srgbClr val="F1F0F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300">
              <a:solidFill>
                <a:schemeClr val="bg1">
                  <a:lumMod val="85000"/>
                </a:schemeClr>
              </a:solidFill>
            </a:endParaRPr>
          </a:p>
        </p:txBody>
      </p:sp>
      <p:sp>
        <p:nvSpPr>
          <p:cNvPr id="2451" name="Text Box 1923"/>
          <p:cNvSpPr txBox="1">
            <a:spLocks noChangeArrowheads="1"/>
          </p:cNvSpPr>
          <p:nvPr/>
        </p:nvSpPr>
        <p:spPr bwMode="auto">
          <a:xfrm>
            <a:off x="5779982" y="1625662"/>
            <a:ext cx="349455"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4800" b="1" dirty="0">
                <a:solidFill>
                  <a:schemeClr val="bg1">
                    <a:lumMod val="50000"/>
                  </a:schemeClr>
                </a:solidFill>
                <a:latin typeface="Lato Regular"/>
                <a:cs typeface="Lato Regular"/>
              </a:rPr>
              <a:t>4</a:t>
            </a:r>
          </a:p>
        </p:txBody>
      </p:sp>
      <p:sp>
        <p:nvSpPr>
          <p:cNvPr id="2456" name="Freeform 1951"/>
          <p:cNvSpPr>
            <a:spLocks noChangeArrowheads="1"/>
          </p:cNvSpPr>
          <p:nvPr/>
        </p:nvSpPr>
        <p:spPr bwMode="auto">
          <a:xfrm>
            <a:off x="6829628" y="1192196"/>
            <a:ext cx="1521411" cy="2754068"/>
          </a:xfrm>
          <a:custGeom>
            <a:avLst/>
            <a:gdLst>
              <a:gd name="T0" fmla="*/ 1485 w 1486"/>
              <a:gd name="T1" fmla="*/ 2582 h 2692"/>
              <a:gd name="T2" fmla="*/ 1485 w 1486"/>
              <a:gd name="T3" fmla="*/ 2582 h 2692"/>
              <a:gd name="T4" fmla="*/ 1382 w 1486"/>
              <a:gd name="T5" fmla="*/ 2691 h 2692"/>
              <a:gd name="T6" fmla="*/ 109 w 1486"/>
              <a:gd name="T7" fmla="*/ 2691 h 2692"/>
              <a:gd name="T8" fmla="*/ 0 w 1486"/>
              <a:gd name="T9" fmla="*/ 2582 h 2692"/>
              <a:gd name="T10" fmla="*/ 0 w 1486"/>
              <a:gd name="T11" fmla="*/ 109 h 2692"/>
              <a:gd name="T12" fmla="*/ 109 w 1486"/>
              <a:gd name="T13" fmla="*/ 0 h 2692"/>
              <a:gd name="T14" fmla="*/ 1382 w 1486"/>
              <a:gd name="T15" fmla="*/ 0 h 2692"/>
              <a:gd name="T16" fmla="*/ 1485 w 1486"/>
              <a:gd name="T17" fmla="*/ 109 h 2692"/>
              <a:gd name="T18" fmla="*/ 1485 w 1486"/>
              <a:gd name="T19" fmla="*/ 2582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6" h="2692">
                <a:moveTo>
                  <a:pt x="1485" y="2582"/>
                </a:moveTo>
                <a:lnTo>
                  <a:pt x="1485" y="2582"/>
                </a:lnTo>
                <a:cubicBezTo>
                  <a:pt x="1485" y="2642"/>
                  <a:pt x="1442" y="2691"/>
                  <a:pt x="1382" y="2691"/>
                </a:cubicBezTo>
                <a:cubicBezTo>
                  <a:pt x="109" y="2691"/>
                  <a:pt x="109" y="2691"/>
                  <a:pt x="109" y="2691"/>
                </a:cubicBezTo>
                <a:cubicBezTo>
                  <a:pt x="49" y="2691"/>
                  <a:pt x="0" y="2642"/>
                  <a:pt x="0" y="2582"/>
                </a:cubicBezTo>
                <a:cubicBezTo>
                  <a:pt x="0" y="109"/>
                  <a:pt x="0" y="109"/>
                  <a:pt x="0" y="109"/>
                </a:cubicBezTo>
                <a:cubicBezTo>
                  <a:pt x="0" y="49"/>
                  <a:pt x="49" y="0"/>
                  <a:pt x="109" y="0"/>
                </a:cubicBezTo>
                <a:cubicBezTo>
                  <a:pt x="1382" y="0"/>
                  <a:pt x="1382" y="0"/>
                  <a:pt x="1382" y="0"/>
                </a:cubicBezTo>
                <a:cubicBezTo>
                  <a:pt x="1442" y="0"/>
                  <a:pt x="1485" y="49"/>
                  <a:pt x="1485" y="109"/>
                </a:cubicBezTo>
                <a:cubicBezTo>
                  <a:pt x="1485" y="2582"/>
                  <a:pt x="1485" y="2582"/>
                  <a:pt x="1485" y="2582"/>
                </a:cubicBezTo>
              </a:path>
            </a:pathLst>
          </a:custGeom>
          <a:solidFill>
            <a:schemeClr val="accent4"/>
          </a:solidFill>
          <a:ln>
            <a:noFill/>
          </a:ln>
          <a:effectLst/>
        </p:spPr>
        <p:txBody>
          <a:bodyPr wrap="none" anchor="ctr"/>
          <a:lstStyle/>
          <a:p>
            <a:endParaRPr lang="en-US" sz="8300"/>
          </a:p>
        </p:txBody>
      </p:sp>
      <p:sp>
        <p:nvSpPr>
          <p:cNvPr id="2457" name="Freeform 1952"/>
          <p:cNvSpPr>
            <a:spLocks noChangeArrowheads="1"/>
          </p:cNvSpPr>
          <p:nvPr/>
        </p:nvSpPr>
        <p:spPr bwMode="auto">
          <a:xfrm>
            <a:off x="7579050" y="1192196"/>
            <a:ext cx="771992" cy="2754068"/>
          </a:xfrm>
          <a:custGeom>
            <a:avLst/>
            <a:gdLst>
              <a:gd name="T0" fmla="*/ 648 w 752"/>
              <a:gd name="T1" fmla="*/ 0 h 2692"/>
              <a:gd name="T2" fmla="*/ 751 w 752"/>
              <a:gd name="T3" fmla="*/ 109 h 2692"/>
              <a:gd name="T4" fmla="*/ 751 w 752"/>
              <a:gd name="T5" fmla="*/ 2582 h 2692"/>
              <a:gd name="T6" fmla="*/ 648 w 752"/>
              <a:gd name="T7" fmla="*/ 2691 h 2692"/>
              <a:gd name="T8" fmla="*/ 0 w 752"/>
              <a:gd name="T9" fmla="*/ 2691 h 2692"/>
              <a:gd name="T10" fmla="*/ 0 w 752"/>
              <a:gd name="T11" fmla="*/ 0 h 2692"/>
              <a:gd name="T12" fmla="*/ 648 w 752"/>
              <a:gd name="T13" fmla="*/ 0 h 2692"/>
              <a:gd name="T14" fmla="*/ 648 w 752"/>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2692">
                <a:moveTo>
                  <a:pt x="648" y="0"/>
                </a:moveTo>
                <a:cubicBezTo>
                  <a:pt x="708" y="0"/>
                  <a:pt x="751" y="49"/>
                  <a:pt x="751" y="109"/>
                </a:cubicBezTo>
                <a:cubicBezTo>
                  <a:pt x="751" y="109"/>
                  <a:pt x="751" y="109"/>
                  <a:pt x="751" y="2582"/>
                </a:cubicBezTo>
                <a:cubicBezTo>
                  <a:pt x="751" y="2642"/>
                  <a:pt x="708" y="2691"/>
                  <a:pt x="648" y="2691"/>
                </a:cubicBezTo>
                <a:cubicBezTo>
                  <a:pt x="648" y="2691"/>
                  <a:pt x="648" y="2691"/>
                  <a:pt x="0" y="2691"/>
                </a:cubicBezTo>
                <a:cubicBezTo>
                  <a:pt x="0" y="2691"/>
                  <a:pt x="0" y="2691"/>
                  <a:pt x="0" y="0"/>
                </a:cubicBezTo>
                <a:cubicBezTo>
                  <a:pt x="0" y="0"/>
                  <a:pt x="0" y="0"/>
                  <a:pt x="648" y="0"/>
                </a:cubicBezTo>
                <a:lnTo>
                  <a:pt x="648" y="0"/>
                </a:lnTo>
              </a:path>
            </a:pathLst>
          </a:custGeom>
          <a:solidFill>
            <a:schemeClr val="accent4">
              <a:lumMod val="75000"/>
            </a:schemeClr>
          </a:solidFill>
          <a:ln>
            <a:noFill/>
          </a:ln>
          <a:effectLst/>
        </p:spPr>
        <p:txBody>
          <a:bodyPr wrap="none" anchor="ctr"/>
          <a:lstStyle/>
          <a:p>
            <a:endParaRPr lang="en-US" sz="8300"/>
          </a:p>
        </p:txBody>
      </p:sp>
      <p:sp>
        <p:nvSpPr>
          <p:cNvPr id="2458" name="Freeform 1953"/>
          <p:cNvSpPr>
            <a:spLocks noChangeArrowheads="1"/>
          </p:cNvSpPr>
          <p:nvPr/>
        </p:nvSpPr>
        <p:spPr bwMode="auto">
          <a:xfrm>
            <a:off x="6829628" y="1535323"/>
            <a:ext cx="1521411" cy="993270"/>
          </a:xfrm>
          <a:custGeom>
            <a:avLst/>
            <a:gdLst>
              <a:gd name="T0" fmla="*/ 1485 w 1486"/>
              <a:gd name="T1" fmla="*/ 969 h 970"/>
              <a:gd name="T2" fmla="*/ 0 w 1486"/>
              <a:gd name="T3" fmla="*/ 969 h 970"/>
              <a:gd name="T4" fmla="*/ 0 w 1486"/>
              <a:gd name="T5" fmla="*/ 0 h 970"/>
              <a:gd name="T6" fmla="*/ 1485 w 1486"/>
              <a:gd name="T7" fmla="*/ 0 h 970"/>
              <a:gd name="T8" fmla="*/ 1485 w 1486"/>
              <a:gd name="T9" fmla="*/ 969 h 970"/>
            </a:gdLst>
            <a:ahLst/>
            <a:cxnLst>
              <a:cxn ang="0">
                <a:pos x="T0" y="T1"/>
              </a:cxn>
              <a:cxn ang="0">
                <a:pos x="T2" y="T3"/>
              </a:cxn>
              <a:cxn ang="0">
                <a:pos x="T4" y="T5"/>
              </a:cxn>
              <a:cxn ang="0">
                <a:pos x="T6" y="T7"/>
              </a:cxn>
              <a:cxn ang="0">
                <a:pos x="T8" y="T9"/>
              </a:cxn>
            </a:cxnLst>
            <a:rect l="0" t="0" r="r" b="b"/>
            <a:pathLst>
              <a:path w="1486" h="970">
                <a:moveTo>
                  <a:pt x="1485" y="969"/>
                </a:moveTo>
                <a:lnTo>
                  <a:pt x="0" y="969"/>
                </a:lnTo>
                <a:lnTo>
                  <a:pt x="0" y="0"/>
                </a:lnTo>
                <a:lnTo>
                  <a:pt x="1485" y="0"/>
                </a:lnTo>
                <a:lnTo>
                  <a:pt x="1485" y="969"/>
                </a:lnTo>
              </a:path>
            </a:pathLst>
          </a:custGeom>
          <a:solidFill>
            <a:srgbClr val="F1F0F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300">
              <a:solidFill>
                <a:schemeClr val="bg1">
                  <a:lumMod val="85000"/>
                </a:schemeClr>
              </a:solidFill>
            </a:endParaRPr>
          </a:p>
        </p:txBody>
      </p:sp>
      <p:sp>
        <p:nvSpPr>
          <p:cNvPr id="2459" name="Text Box 1969"/>
          <p:cNvSpPr txBox="1">
            <a:spLocks noChangeArrowheads="1"/>
          </p:cNvSpPr>
          <p:nvPr/>
        </p:nvSpPr>
        <p:spPr bwMode="auto">
          <a:xfrm>
            <a:off x="7054128" y="1662626"/>
            <a:ext cx="1072409"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4800" b="1" dirty="0">
                <a:solidFill>
                  <a:schemeClr val="bg1">
                    <a:lumMod val="50000"/>
                  </a:schemeClr>
                </a:solidFill>
                <a:latin typeface="Lato Regular"/>
                <a:cs typeface="Lato Regular"/>
              </a:rPr>
              <a:t>116</a:t>
            </a:r>
          </a:p>
        </p:txBody>
      </p:sp>
      <p:sp>
        <p:nvSpPr>
          <p:cNvPr id="2464" name="TextBox 2463"/>
          <p:cNvSpPr txBox="1"/>
          <p:nvPr/>
        </p:nvSpPr>
        <p:spPr>
          <a:xfrm>
            <a:off x="5274783" y="2768769"/>
            <a:ext cx="1337276" cy="923312"/>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Lato Regular"/>
                <a:cs typeface="Lato Regular"/>
              </a:rPr>
              <a:t>WORKING PARTY MEETING</a:t>
            </a:r>
            <a:endParaRPr lang="en-US" sz="1600" dirty="0">
              <a:solidFill>
                <a:schemeClr val="bg1"/>
              </a:solidFill>
              <a:latin typeface="Lato Light"/>
              <a:cs typeface="Lato Light"/>
            </a:endParaRPr>
          </a:p>
        </p:txBody>
      </p:sp>
      <p:sp>
        <p:nvSpPr>
          <p:cNvPr id="2466" name="TextBox 2465"/>
          <p:cNvSpPr txBox="1"/>
          <p:nvPr/>
        </p:nvSpPr>
        <p:spPr>
          <a:xfrm>
            <a:off x="6829628" y="2780759"/>
            <a:ext cx="1580580" cy="899331"/>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Lato Regular"/>
                <a:cs typeface="Lato Regular"/>
              </a:rPr>
              <a:t>RAPPORTEUR </a:t>
            </a:r>
            <a:br>
              <a:rPr lang="en-US" sz="1600" b="1" dirty="0">
                <a:solidFill>
                  <a:schemeClr val="bg1"/>
                </a:solidFill>
                <a:latin typeface="Lato Regular"/>
                <a:cs typeface="Lato Regular"/>
              </a:rPr>
            </a:br>
            <a:r>
              <a:rPr lang="en-US" sz="1600" b="1" dirty="0">
                <a:solidFill>
                  <a:schemeClr val="bg1"/>
                </a:solidFill>
                <a:latin typeface="Lato Regular"/>
                <a:cs typeface="Lato Regular"/>
              </a:rPr>
              <a:t>GROUP </a:t>
            </a:r>
            <a:br>
              <a:rPr lang="en-US" sz="1600" b="1" dirty="0">
                <a:solidFill>
                  <a:schemeClr val="bg1"/>
                </a:solidFill>
                <a:latin typeface="Lato Regular"/>
                <a:cs typeface="Lato Regular"/>
              </a:rPr>
            </a:br>
            <a:r>
              <a:rPr lang="en-US" sz="1600" b="1" dirty="0">
                <a:solidFill>
                  <a:schemeClr val="bg1"/>
                </a:solidFill>
                <a:latin typeface="Lato Regular"/>
                <a:cs typeface="Lato Regular"/>
              </a:rPr>
              <a:t>MEETINGS</a:t>
            </a:r>
            <a:endParaRPr lang="en-US" sz="1600" dirty="0">
              <a:solidFill>
                <a:schemeClr val="bg1"/>
              </a:solidFill>
              <a:latin typeface="Lato Light"/>
              <a:cs typeface="Lato Light"/>
            </a:endParaRPr>
          </a:p>
        </p:txBody>
      </p:sp>
      <p:sp>
        <p:nvSpPr>
          <p:cNvPr id="2468" name="TextBox 2467"/>
          <p:cNvSpPr txBox="1"/>
          <p:nvPr/>
        </p:nvSpPr>
        <p:spPr>
          <a:xfrm>
            <a:off x="3682057" y="2772849"/>
            <a:ext cx="1337276" cy="923312"/>
          </a:xfrm>
          <a:prstGeom prst="rect">
            <a:avLst/>
          </a:prstGeom>
          <a:noFill/>
        </p:spPr>
        <p:txBody>
          <a:bodyPr wrap="square" lIns="109710" tIns="54855" rIns="109710" bIns="54855" rtlCol="0">
            <a:spAutoFit/>
          </a:bodyPr>
          <a:lstStyle/>
          <a:p>
            <a:pPr algn="ctr">
              <a:lnSpc>
                <a:spcPct val="110000"/>
              </a:lnSpc>
            </a:pPr>
            <a:r>
              <a:rPr lang="en-US" sz="1600" b="1" dirty="0">
                <a:solidFill>
                  <a:schemeClr val="bg1"/>
                </a:solidFill>
                <a:latin typeface="Lato Regular"/>
                <a:cs typeface="Lato Regular"/>
              </a:rPr>
              <a:t>STUDY GROUP MEETINGS</a:t>
            </a:r>
            <a:endParaRPr lang="en-US" sz="1600" dirty="0">
              <a:solidFill>
                <a:schemeClr val="bg1"/>
              </a:solidFill>
              <a:latin typeface="Lato Light"/>
              <a:cs typeface="Lato Light"/>
            </a:endParaRPr>
          </a:p>
        </p:txBody>
      </p:sp>
      <p:sp>
        <p:nvSpPr>
          <p:cNvPr id="31" name="Rectangle 30"/>
          <p:cNvSpPr/>
          <p:nvPr/>
        </p:nvSpPr>
        <p:spPr>
          <a:xfrm>
            <a:off x="1450720" y="5257532"/>
            <a:ext cx="1124026" cy="400110"/>
          </a:xfrm>
          <a:prstGeom prst="rect">
            <a:avLst/>
          </a:prstGeom>
          <a:solidFill>
            <a:schemeClr val="accent1">
              <a:lumMod val="20000"/>
              <a:lumOff val="80000"/>
            </a:schemeClr>
          </a:solidFill>
        </p:spPr>
        <p:txBody>
          <a:bodyPr wrap="none">
            <a:spAutoFit/>
          </a:bodyPr>
          <a:lstStyle/>
          <a:p>
            <a:pPr algn="ctr"/>
            <a:r>
              <a:rPr lang="en-US" sz="2000" b="1" dirty="0">
                <a:solidFill>
                  <a:schemeClr val="tx2"/>
                </a:solidFill>
                <a:latin typeface="Lato Regular"/>
              </a:rPr>
              <a:t>ISO/IEC</a:t>
            </a:r>
          </a:p>
        </p:txBody>
      </p:sp>
      <p:sp>
        <p:nvSpPr>
          <p:cNvPr id="34" name="TextBox 33"/>
          <p:cNvSpPr txBox="1"/>
          <p:nvPr/>
        </p:nvSpPr>
        <p:spPr>
          <a:xfrm>
            <a:off x="1468115" y="4307560"/>
            <a:ext cx="3823483" cy="830997"/>
          </a:xfrm>
          <a:prstGeom prst="rect">
            <a:avLst/>
          </a:prstGeom>
          <a:noFill/>
        </p:spPr>
        <p:txBody>
          <a:bodyPr wrap="none" rtlCol="0">
            <a:spAutoFit/>
          </a:bodyPr>
          <a:lstStyle/>
          <a:p>
            <a:pPr algn="ctr"/>
            <a:r>
              <a:rPr lang="en-US" sz="2400" b="1" dirty="0">
                <a:solidFill>
                  <a:schemeClr val="tx2"/>
                </a:solidFill>
                <a:latin typeface="Lato Regular"/>
                <a:cs typeface="Lato Regular"/>
              </a:rPr>
              <a:t>Significant collaborative </a:t>
            </a:r>
            <a:br>
              <a:rPr lang="en-US" sz="2400" b="1" dirty="0">
                <a:solidFill>
                  <a:schemeClr val="tx2"/>
                </a:solidFill>
                <a:latin typeface="Lato Regular"/>
                <a:cs typeface="Lato Regular"/>
              </a:rPr>
            </a:br>
            <a:r>
              <a:rPr lang="en-US" sz="2400" b="1" dirty="0">
                <a:solidFill>
                  <a:schemeClr val="tx2"/>
                </a:solidFill>
                <a:latin typeface="Lato Regular"/>
                <a:cs typeface="Lato Regular"/>
              </a:rPr>
              <a:t>work with: </a:t>
            </a:r>
            <a:endParaRPr lang="id-ID" sz="2400" b="1" dirty="0">
              <a:solidFill>
                <a:schemeClr val="tx2"/>
              </a:solidFill>
              <a:latin typeface="Lato Regular"/>
              <a:cs typeface="Lato Regular"/>
            </a:endParaRPr>
          </a:p>
        </p:txBody>
      </p:sp>
      <p:sp>
        <p:nvSpPr>
          <p:cNvPr id="39" name="Rectangle 38"/>
          <p:cNvSpPr/>
          <p:nvPr/>
        </p:nvSpPr>
        <p:spPr>
          <a:xfrm>
            <a:off x="2724803" y="5257532"/>
            <a:ext cx="692818" cy="400110"/>
          </a:xfrm>
          <a:prstGeom prst="rect">
            <a:avLst/>
          </a:prstGeom>
          <a:solidFill>
            <a:schemeClr val="accent1">
              <a:lumMod val="20000"/>
              <a:lumOff val="80000"/>
            </a:schemeClr>
          </a:solidFill>
        </p:spPr>
        <p:txBody>
          <a:bodyPr wrap="none">
            <a:spAutoFit/>
          </a:bodyPr>
          <a:lstStyle/>
          <a:p>
            <a:pPr algn="ctr"/>
            <a:r>
              <a:rPr lang="en-US" sz="2000" b="1" dirty="0">
                <a:solidFill>
                  <a:schemeClr val="tx2"/>
                </a:solidFill>
                <a:latin typeface="Lato Regular"/>
              </a:rPr>
              <a:t>IEEE</a:t>
            </a:r>
          </a:p>
        </p:txBody>
      </p:sp>
      <p:grpSp>
        <p:nvGrpSpPr>
          <p:cNvPr id="92" name="Group 91"/>
          <p:cNvGrpSpPr/>
          <p:nvPr/>
        </p:nvGrpSpPr>
        <p:grpSpPr>
          <a:xfrm>
            <a:off x="8591346" y="5268654"/>
            <a:ext cx="1264903" cy="629924"/>
            <a:chOff x="3586355" y="5865050"/>
            <a:chExt cx="3322527" cy="1730427"/>
          </a:xfrm>
        </p:grpSpPr>
        <p:cxnSp>
          <p:nvCxnSpPr>
            <p:cNvPr id="93" name="直接连接符 84"/>
            <p:cNvCxnSpPr/>
            <p:nvPr/>
          </p:nvCxnSpPr>
          <p:spPr>
            <a:xfrm flipV="1">
              <a:off x="5337448" y="6731861"/>
              <a:ext cx="1571434" cy="0"/>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94" name="弧形 85"/>
            <p:cNvSpPr/>
            <p:nvPr/>
          </p:nvSpPr>
          <p:spPr>
            <a:xfrm rot="16200000">
              <a:off x="3586358" y="5865047"/>
              <a:ext cx="1730427" cy="1730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grpSp>
      <p:grpSp>
        <p:nvGrpSpPr>
          <p:cNvPr id="95" name="Group 94"/>
          <p:cNvGrpSpPr/>
          <p:nvPr/>
        </p:nvGrpSpPr>
        <p:grpSpPr>
          <a:xfrm>
            <a:off x="7014915" y="5261977"/>
            <a:ext cx="706251" cy="675486"/>
            <a:chOff x="7683915" y="9649642"/>
            <a:chExt cx="1999228" cy="1999749"/>
          </a:xfrm>
          <a:solidFill>
            <a:schemeClr val="accent1"/>
          </a:solidFill>
        </p:grpSpPr>
        <p:grpSp>
          <p:nvGrpSpPr>
            <p:cNvPr id="96" name="Group 95"/>
            <p:cNvGrpSpPr/>
            <p:nvPr/>
          </p:nvGrpSpPr>
          <p:grpSpPr>
            <a:xfrm rot="21316916">
              <a:off x="7683915" y="9649642"/>
              <a:ext cx="1999228" cy="1999749"/>
              <a:chOff x="5013088" y="5059589"/>
              <a:chExt cx="3378528" cy="3379408"/>
            </a:xfrm>
            <a:grpFill/>
          </p:grpSpPr>
          <p:sp>
            <p:nvSpPr>
              <p:cNvPr id="98" name="Oval 97"/>
              <p:cNvSpPr/>
              <p:nvPr/>
            </p:nvSpPr>
            <p:spPr>
              <a:xfrm>
                <a:off x="5013088" y="5059589"/>
                <a:ext cx="3378528" cy="33794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99" name="Oval 98"/>
              <p:cNvSpPr/>
              <p:nvPr/>
            </p:nvSpPr>
            <p:spPr>
              <a:xfrm>
                <a:off x="5286107" y="5332685"/>
                <a:ext cx="2832537" cy="2833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sp>
          <p:nvSpPr>
            <p:cNvPr id="97" name="Freeform 3"/>
            <p:cNvSpPr>
              <a:spLocks noChangeArrowheads="1"/>
            </p:cNvSpPr>
            <p:nvPr/>
          </p:nvSpPr>
          <p:spPr bwMode="auto">
            <a:xfrm>
              <a:off x="8269353" y="10229531"/>
              <a:ext cx="804669" cy="648009"/>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p:spPr>
          <p:txBody>
            <a:bodyPr wrap="none" anchor="ctr"/>
            <a:lstStyle/>
            <a:p>
              <a:pPr algn="ctr"/>
              <a:r>
                <a:rPr lang="en-US" sz="3200" b="1" dirty="0">
                  <a:solidFill>
                    <a:schemeClr val="bg1"/>
                  </a:solidFill>
                  <a:latin typeface="Lato Regular"/>
                  <a:cs typeface="Lato Regular"/>
                </a:rPr>
                <a:t>11</a:t>
              </a:r>
            </a:p>
          </p:txBody>
        </p:sp>
      </p:grpSp>
      <p:sp>
        <p:nvSpPr>
          <p:cNvPr id="109" name="Oval 108"/>
          <p:cNvSpPr/>
          <p:nvPr/>
        </p:nvSpPr>
        <p:spPr>
          <a:xfrm>
            <a:off x="8546711" y="5271220"/>
            <a:ext cx="687900" cy="648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55" name="Oval 54">
            <a:extLst>
              <a:ext uri="{FF2B5EF4-FFF2-40B4-BE49-F238E27FC236}">
                <a16:creationId xmlns:a16="http://schemas.microsoft.com/office/drawing/2014/main" id="{54FA1101-0493-43B9-B018-7F7F4D489D28}"/>
              </a:ext>
            </a:extLst>
          </p:cNvPr>
          <p:cNvSpPr/>
          <p:nvPr/>
        </p:nvSpPr>
        <p:spPr>
          <a:xfrm>
            <a:off x="10034847" y="5268210"/>
            <a:ext cx="706251" cy="6754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107" name="Freeform 104"/>
          <p:cNvSpPr>
            <a:spLocks noChangeArrowheads="1"/>
          </p:cNvSpPr>
          <p:nvPr/>
        </p:nvSpPr>
        <p:spPr bwMode="auto">
          <a:xfrm>
            <a:off x="8736669" y="5480095"/>
            <a:ext cx="284261" cy="18280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2"/>
          </a:solidFill>
          <a:ln>
            <a:noFill/>
          </a:ln>
          <a:effectLst/>
        </p:spPr>
        <p:txBody>
          <a:bodyPr wrap="none" anchor="ctr"/>
          <a:lstStyle/>
          <a:p>
            <a:pPr algn="ctr"/>
            <a:r>
              <a:rPr lang="en-US" sz="3200" b="1" dirty="0">
                <a:solidFill>
                  <a:schemeClr val="bg1"/>
                </a:solidFill>
                <a:latin typeface="Lato Regular"/>
                <a:cs typeface="Lato Regular"/>
              </a:rPr>
              <a:t>16</a:t>
            </a:r>
          </a:p>
        </p:txBody>
      </p:sp>
      <p:sp>
        <p:nvSpPr>
          <p:cNvPr id="56" name="Freeform 104">
            <a:extLst>
              <a:ext uri="{FF2B5EF4-FFF2-40B4-BE49-F238E27FC236}">
                <a16:creationId xmlns:a16="http://schemas.microsoft.com/office/drawing/2014/main" id="{D0D62008-ED8B-4BE1-A98E-E3C36D81DCCB}"/>
              </a:ext>
            </a:extLst>
          </p:cNvPr>
          <p:cNvSpPr>
            <a:spLocks noChangeArrowheads="1"/>
          </p:cNvSpPr>
          <p:nvPr/>
        </p:nvSpPr>
        <p:spPr bwMode="auto">
          <a:xfrm>
            <a:off x="10245841" y="5481636"/>
            <a:ext cx="284261" cy="18280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2"/>
          </a:solidFill>
          <a:ln>
            <a:noFill/>
          </a:ln>
          <a:effectLst/>
        </p:spPr>
        <p:txBody>
          <a:bodyPr wrap="none" anchor="ctr"/>
          <a:lstStyle/>
          <a:p>
            <a:pPr algn="ctr"/>
            <a:r>
              <a:rPr lang="en-US" sz="3200" b="1" dirty="0">
                <a:solidFill>
                  <a:schemeClr val="bg1"/>
                </a:solidFill>
                <a:latin typeface="Lato Regular"/>
                <a:cs typeface="Lato Regular"/>
              </a:rPr>
              <a:t>14</a:t>
            </a:r>
          </a:p>
        </p:txBody>
      </p:sp>
      <p:grpSp>
        <p:nvGrpSpPr>
          <p:cNvPr id="110" name="Group 109"/>
          <p:cNvGrpSpPr/>
          <p:nvPr/>
        </p:nvGrpSpPr>
        <p:grpSpPr>
          <a:xfrm>
            <a:off x="7054128" y="5268653"/>
            <a:ext cx="1264903" cy="629924"/>
            <a:chOff x="3913901" y="5865040"/>
            <a:chExt cx="3322518" cy="1730427"/>
          </a:xfrm>
        </p:grpSpPr>
        <p:cxnSp>
          <p:nvCxnSpPr>
            <p:cNvPr id="111" name="直接连接符 84"/>
            <p:cNvCxnSpPr/>
            <p:nvPr/>
          </p:nvCxnSpPr>
          <p:spPr>
            <a:xfrm flipV="1">
              <a:off x="5664989" y="6731856"/>
              <a:ext cx="1571430"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12" name="弧形 85"/>
            <p:cNvSpPr/>
            <p:nvPr/>
          </p:nvSpPr>
          <p:spPr>
            <a:xfrm rot="16200000">
              <a:off x="3913901" y="5865040"/>
              <a:ext cx="1730427" cy="1730428"/>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grpSp>
      <p:sp>
        <p:nvSpPr>
          <p:cNvPr id="113" name="TextBox 112"/>
          <p:cNvSpPr txBox="1"/>
          <p:nvPr/>
        </p:nvSpPr>
        <p:spPr>
          <a:xfrm>
            <a:off x="6700112" y="6015424"/>
            <a:ext cx="1333481" cy="360402"/>
          </a:xfrm>
          <a:prstGeom prst="rect">
            <a:avLst/>
          </a:prstGeom>
          <a:noFill/>
        </p:spPr>
        <p:txBody>
          <a:bodyPr wrap="square" lIns="91422" tIns="45711" rIns="91422" bIns="45711" rtlCol="0">
            <a:spAutoFit/>
          </a:bodyPr>
          <a:lstStyle/>
          <a:p>
            <a:pPr algn="ctr" defTabSz="323785">
              <a:lnSpc>
                <a:spcPct val="120000"/>
              </a:lnSpc>
              <a:spcBef>
                <a:spcPts val="850"/>
              </a:spcBef>
              <a:defRPr/>
            </a:pPr>
            <a:r>
              <a:rPr lang="en-US" sz="1600" b="1" dirty="0">
                <a:latin typeface="Lato Light"/>
                <a:cs typeface="Lato Light"/>
              </a:rPr>
              <a:t>WTSA-16</a:t>
            </a:r>
            <a:endParaRPr lang="es-ES" sz="1600" b="1" dirty="0">
              <a:latin typeface="Lato Light"/>
              <a:cs typeface="Lato Light"/>
            </a:endParaRPr>
          </a:p>
        </p:txBody>
      </p:sp>
      <p:sp>
        <p:nvSpPr>
          <p:cNvPr id="116" name="TextBox 115"/>
          <p:cNvSpPr txBox="1"/>
          <p:nvPr/>
        </p:nvSpPr>
        <p:spPr>
          <a:xfrm>
            <a:off x="5851145" y="4304892"/>
            <a:ext cx="5846472" cy="830997"/>
          </a:xfrm>
          <a:prstGeom prst="rect">
            <a:avLst/>
          </a:prstGeom>
          <a:noFill/>
        </p:spPr>
        <p:txBody>
          <a:bodyPr wrap="none" rtlCol="0">
            <a:spAutoFit/>
          </a:bodyPr>
          <a:lstStyle/>
          <a:p>
            <a:pPr algn="ctr"/>
            <a:r>
              <a:rPr lang="en-US" sz="2400" b="1" dirty="0">
                <a:solidFill>
                  <a:schemeClr val="tx2"/>
                </a:solidFill>
                <a:latin typeface="Lato Regular"/>
                <a:cs typeface="Lato Regular"/>
              </a:rPr>
              <a:t>Questions:</a:t>
            </a:r>
          </a:p>
          <a:p>
            <a:pPr algn="ctr"/>
            <a:r>
              <a:rPr lang="en-US" sz="2400" b="1" dirty="0">
                <a:solidFill>
                  <a:schemeClr val="tx2"/>
                </a:solidFill>
                <a:latin typeface="Lato Regular"/>
                <a:cs typeface="Lato Regular"/>
              </a:rPr>
              <a:t>slimer, stronger, focused and consolidated </a:t>
            </a:r>
            <a:endParaRPr lang="id-ID" sz="2400" b="1" dirty="0">
              <a:solidFill>
                <a:schemeClr val="tx2"/>
              </a:solidFill>
              <a:latin typeface="Lato Regular"/>
              <a:cs typeface="Lato Regular"/>
            </a:endParaRPr>
          </a:p>
        </p:txBody>
      </p:sp>
      <p:sp>
        <p:nvSpPr>
          <p:cNvPr id="119" name="TextBox 118"/>
          <p:cNvSpPr txBox="1"/>
          <p:nvPr/>
        </p:nvSpPr>
        <p:spPr>
          <a:xfrm>
            <a:off x="9747280" y="6018182"/>
            <a:ext cx="1281381" cy="357644"/>
          </a:xfrm>
          <a:prstGeom prst="rect">
            <a:avLst/>
          </a:prstGeom>
          <a:noFill/>
        </p:spPr>
        <p:txBody>
          <a:bodyPr wrap="square" lIns="91422" tIns="45711" rIns="91422" bIns="45711" rtlCol="0">
            <a:spAutoFit/>
          </a:bodyPr>
          <a:lstStyle/>
          <a:p>
            <a:pPr algn="ctr" defTabSz="323785">
              <a:lnSpc>
                <a:spcPct val="120000"/>
              </a:lnSpc>
              <a:spcBef>
                <a:spcPts val="850"/>
              </a:spcBef>
              <a:defRPr/>
            </a:pPr>
            <a:r>
              <a:rPr lang="en-US" sz="1600" b="1" dirty="0">
                <a:latin typeface="Lato Light"/>
                <a:cs typeface="Lato Light"/>
              </a:rPr>
              <a:t>WTSA-20</a:t>
            </a:r>
            <a:endParaRPr lang="es-ES" sz="1600" b="1" dirty="0">
              <a:latin typeface="Lato Light"/>
              <a:cs typeface="Lato Light"/>
            </a:endParaRPr>
          </a:p>
        </p:txBody>
      </p:sp>
      <p:sp>
        <p:nvSpPr>
          <p:cNvPr id="48" name="Rectangle 47"/>
          <p:cNvSpPr/>
          <p:nvPr/>
        </p:nvSpPr>
        <p:spPr>
          <a:xfrm>
            <a:off x="3591335" y="5252672"/>
            <a:ext cx="704039" cy="400110"/>
          </a:xfrm>
          <a:prstGeom prst="rect">
            <a:avLst/>
          </a:prstGeom>
          <a:solidFill>
            <a:schemeClr val="accent1">
              <a:lumMod val="20000"/>
              <a:lumOff val="80000"/>
            </a:schemeClr>
          </a:solidFill>
        </p:spPr>
        <p:txBody>
          <a:bodyPr wrap="none">
            <a:spAutoFit/>
          </a:bodyPr>
          <a:lstStyle/>
          <a:p>
            <a:pPr algn="ctr"/>
            <a:r>
              <a:rPr lang="en-US" sz="2000" b="1" dirty="0">
                <a:solidFill>
                  <a:schemeClr val="tx2"/>
                </a:solidFill>
                <a:latin typeface="Lato Regular"/>
              </a:rPr>
              <a:t>IETF</a:t>
            </a:r>
          </a:p>
        </p:txBody>
      </p:sp>
      <p:sp>
        <p:nvSpPr>
          <p:cNvPr id="49" name="Rectangle 48"/>
          <p:cNvSpPr/>
          <p:nvPr/>
        </p:nvSpPr>
        <p:spPr>
          <a:xfrm>
            <a:off x="4478295" y="5251878"/>
            <a:ext cx="843383" cy="400110"/>
          </a:xfrm>
          <a:prstGeom prst="rect">
            <a:avLst/>
          </a:prstGeom>
          <a:solidFill>
            <a:schemeClr val="accent1">
              <a:lumMod val="20000"/>
              <a:lumOff val="80000"/>
            </a:schemeClr>
          </a:solidFill>
        </p:spPr>
        <p:txBody>
          <a:bodyPr wrap="square">
            <a:spAutoFit/>
          </a:bodyPr>
          <a:lstStyle/>
          <a:p>
            <a:pPr algn="ctr"/>
            <a:r>
              <a:rPr lang="en-US" sz="2000" b="1" dirty="0">
                <a:solidFill>
                  <a:schemeClr val="tx2"/>
                </a:solidFill>
                <a:latin typeface="Lato Regular"/>
              </a:rPr>
              <a:t>3GPP</a:t>
            </a:r>
          </a:p>
        </p:txBody>
      </p:sp>
      <p:sp>
        <p:nvSpPr>
          <p:cNvPr id="2" name="Title 1">
            <a:extLst>
              <a:ext uri="{FF2B5EF4-FFF2-40B4-BE49-F238E27FC236}">
                <a16:creationId xmlns:a16="http://schemas.microsoft.com/office/drawing/2014/main" id="{7A6C256B-62C9-4520-AD05-8CAE30C4DBAB}"/>
              </a:ext>
            </a:extLst>
          </p:cNvPr>
          <p:cNvSpPr>
            <a:spLocks noGrp="1"/>
          </p:cNvSpPr>
          <p:nvPr>
            <p:ph type="title"/>
          </p:nvPr>
        </p:nvSpPr>
        <p:spPr>
          <a:xfrm>
            <a:off x="1546348" y="387139"/>
            <a:ext cx="10515600" cy="746442"/>
          </a:xfrm>
        </p:spPr>
        <p:txBody>
          <a:bodyPr/>
          <a:lstStyle/>
          <a:p>
            <a:r>
              <a:rPr lang="en-GB" dirty="0"/>
              <a:t>Results</a:t>
            </a:r>
          </a:p>
        </p:txBody>
      </p:sp>
    </p:spTree>
    <p:extLst>
      <p:ext uri="{BB962C8B-B14F-4D97-AF65-F5344CB8AC3E}">
        <p14:creationId xmlns:p14="http://schemas.microsoft.com/office/powerpoint/2010/main" val="158599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124" y="1161689"/>
            <a:ext cx="3768211" cy="461665"/>
          </a:xfrm>
          <a:prstGeom prst="rect">
            <a:avLst/>
          </a:prstGeom>
          <a:noFill/>
        </p:spPr>
        <p:txBody>
          <a:bodyPr wrap="none" rtlCol="0">
            <a:spAutoFit/>
          </a:bodyPr>
          <a:lstStyle/>
          <a:p>
            <a:pPr algn="ctr"/>
            <a:r>
              <a:rPr lang="en-US" sz="2400" b="1" dirty="0">
                <a:solidFill>
                  <a:schemeClr val="tx2"/>
                </a:solidFill>
                <a:latin typeface="Lato Regular"/>
                <a:cs typeface="Lato Regular"/>
              </a:rPr>
              <a:t>Work items under study </a:t>
            </a:r>
            <a:endParaRPr lang="id-ID" sz="2400" b="1" dirty="0">
              <a:solidFill>
                <a:schemeClr val="tx2"/>
              </a:solidFill>
              <a:latin typeface="Lato Regular"/>
              <a:cs typeface="Lato Regular"/>
            </a:endParaRPr>
          </a:p>
        </p:txBody>
      </p:sp>
      <p:sp>
        <p:nvSpPr>
          <p:cNvPr id="4" name="TextBox 3"/>
          <p:cNvSpPr txBox="1"/>
          <p:nvPr/>
        </p:nvSpPr>
        <p:spPr>
          <a:xfrm>
            <a:off x="7882711" y="1161688"/>
            <a:ext cx="2436501" cy="461665"/>
          </a:xfrm>
          <a:prstGeom prst="rect">
            <a:avLst/>
          </a:prstGeom>
          <a:noFill/>
        </p:spPr>
        <p:txBody>
          <a:bodyPr wrap="none" rtlCol="0">
            <a:spAutoFit/>
          </a:bodyPr>
          <a:lstStyle/>
          <a:p>
            <a:pPr algn="ctr"/>
            <a:r>
              <a:rPr lang="en-US" sz="2400" b="1" dirty="0">
                <a:solidFill>
                  <a:schemeClr val="tx2"/>
                </a:solidFill>
                <a:latin typeface="Lato Regular"/>
                <a:cs typeface="Lato Regular"/>
              </a:rPr>
              <a:t>Texts approved</a:t>
            </a:r>
            <a:endParaRPr lang="id-ID" sz="2400" b="1" dirty="0">
              <a:solidFill>
                <a:schemeClr val="tx2"/>
              </a:solidFill>
              <a:latin typeface="Lato Regular"/>
              <a:cs typeface="Lato Regular"/>
            </a:endParaRPr>
          </a:p>
        </p:txBody>
      </p:sp>
      <p:sp>
        <p:nvSpPr>
          <p:cNvPr id="7" name="Rectangle 6"/>
          <p:cNvSpPr/>
          <p:nvPr/>
        </p:nvSpPr>
        <p:spPr>
          <a:xfrm rot="16200000">
            <a:off x="3583712" y="3842788"/>
            <a:ext cx="5191804" cy="564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CFF2CE44-D4DC-464A-9818-DB1CC5D363F6}"/>
              </a:ext>
            </a:extLst>
          </p:cNvPr>
          <p:cNvGraphicFramePr>
            <a:graphicFrameLocks/>
          </p:cNvGraphicFramePr>
          <p:nvPr>
            <p:extLst>
              <p:ext uri="{D42A27DB-BD31-4B8C-83A1-F6EECF244321}">
                <p14:modId xmlns:p14="http://schemas.microsoft.com/office/powerpoint/2010/main" val="3530335123"/>
              </p:ext>
            </p:extLst>
          </p:nvPr>
        </p:nvGraphicFramePr>
        <p:xfrm>
          <a:off x="6151374" y="1623353"/>
          <a:ext cx="5751066" cy="4843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7FF54AE-AB3B-4CEE-972D-681785D3590F}"/>
              </a:ext>
            </a:extLst>
          </p:cNvPr>
          <p:cNvGraphicFramePr>
            <a:graphicFrameLocks/>
          </p:cNvGraphicFramePr>
          <p:nvPr>
            <p:extLst>
              <p:ext uri="{D42A27DB-BD31-4B8C-83A1-F6EECF244321}">
                <p14:modId xmlns:p14="http://schemas.microsoft.com/office/powerpoint/2010/main" val="1775326398"/>
              </p:ext>
            </p:extLst>
          </p:nvPr>
        </p:nvGraphicFramePr>
        <p:xfrm>
          <a:off x="513268" y="2266122"/>
          <a:ext cx="5002087" cy="3150619"/>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a:extLst>
              <a:ext uri="{FF2B5EF4-FFF2-40B4-BE49-F238E27FC236}">
                <a16:creationId xmlns:a16="http://schemas.microsoft.com/office/drawing/2014/main" id="{635BE8BF-91FA-455D-AA9A-ABC88E740656}"/>
              </a:ext>
            </a:extLst>
          </p:cNvPr>
          <p:cNvSpPr>
            <a:spLocks noGrp="1"/>
          </p:cNvSpPr>
          <p:nvPr>
            <p:ph type="title"/>
          </p:nvPr>
        </p:nvSpPr>
        <p:spPr/>
        <p:txBody>
          <a:bodyPr/>
          <a:lstStyle/>
          <a:p>
            <a:r>
              <a:rPr lang="en-GB" dirty="0"/>
              <a:t>Results</a:t>
            </a:r>
          </a:p>
        </p:txBody>
      </p:sp>
      <p:graphicFrame>
        <p:nvGraphicFramePr>
          <p:cNvPr id="11" name="Chart 10">
            <a:extLst>
              <a:ext uri="{FF2B5EF4-FFF2-40B4-BE49-F238E27FC236}">
                <a16:creationId xmlns:a16="http://schemas.microsoft.com/office/drawing/2014/main" id="{C7FF54AE-AB3B-4CEE-972D-681785D3590F}"/>
              </a:ext>
            </a:extLst>
          </p:cNvPr>
          <p:cNvGraphicFramePr>
            <a:graphicFrameLocks/>
          </p:cNvGraphicFramePr>
          <p:nvPr>
            <p:extLst>
              <p:ext uri="{D42A27DB-BD31-4B8C-83A1-F6EECF244321}">
                <p14:modId xmlns:p14="http://schemas.microsoft.com/office/powerpoint/2010/main" val="3780737880"/>
              </p:ext>
            </p:extLst>
          </p:nvPr>
        </p:nvGraphicFramePr>
        <p:xfrm>
          <a:off x="728311" y="2305321"/>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4E43283C-431E-45F7-B495-864D14FE2E5F}"/>
              </a:ext>
            </a:extLst>
          </p:cNvPr>
          <p:cNvGraphicFramePr>
            <a:graphicFrameLocks/>
          </p:cNvGraphicFramePr>
          <p:nvPr>
            <p:extLst>
              <p:ext uri="{D42A27DB-BD31-4B8C-83A1-F6EECF244321}">
                <p14:modId xmlns:p14="http://schemas.microsoft.com/office/powerpoint/2010/main" val="1752583405"/>
              </p:ext>
            </p:extLst>
          </p:nvPr>
        </p:nvGraphicFramePr>
        <p:xfrm>
          <a:off x="6464156" y="1957770"/>
          <a:ext cx="5273610" cy="34589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5377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ine 44"/>
          <p:cNvSpPr>
            <a:spLocks noChangeShapeType="1"/>
          </p:cNvSpPr>
          <p:nvPr/>
        </p:nvSpPr>
        <p:spPr bwMode="auto">
          <a:xfrm flipH="1" flipV="1">
            <a:off x="6271900" y="3223299"/>
            <a:ext cx="3489507" cy="65602"/>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47" name="Line 44"/>
          <p:cNvSpPr>
            <a:spLocks noChangeShapeType="1"/>
          </p:cNvSpPr>
          <p:nvPr/>
        </p:nvSpPr>
        <p:spPr bwMode="auto">
          <a:xfrm flipH="1" flipV="1">
            <a:off x="6168592" y="3447659"/>
            <a:ext cx="3592815" cy="847705"/>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49" name="Line 44"/>
          <p:cNvSpPr>
            <a:spLocks noChangeShapeType="1"/>
          </p:cNvSpPr>
          <p:nvPr/>
        </p:nvSpPr>
        <p:spPr bwMode="auto">
          <a:xfrm flipH="1" flipV="1">
            <a:off x="5985992" y="3493083"/>
            <a:ext cx="3746044" cy="2103044"/>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48" name="Line 44"/>
          <p:cNvSpPr>
            <a:spLocks noChangeShapeType="1"/>
          </p:cNvSpPr>
          <p:nvPr/>
        </p:nvSpPr>
        <p:spPr bwMode="auto">
          <a:xfrm flipH="1" flipV="1">
            <a:off x="5794225" y="3736824"/>
            <a:ext cx="744498" cy="908057"/>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46" name="Line 38"/>
          <p:cNvSpPr>
            <a:spLocks noChangeShapeType="1"/>
          </p:cNvSpPr>
          <p:nvPr/>
        </p:nvSpPr>
        <p:spPr bwMode="auto">
          <a:xfrm flipV="1">
            <a:off x="5513833" y="3855884"/>
            <a:ext cx="121051" cy="1033662"/>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44" name="Line 38"/>
          <p:cNvSpPr>
            <a:spLocks noChangeShapeType="1"/>
          </p:cNvSpPr>
          <p:nvPr/>
        </p:nvSpPr>
        <p:spPr bwMode="auto">
          <a:xfrm flipV="1">
            <a:off x="2856258" y="3158492"/>
            <a:ext cx="2053187" cy="288209"/>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37" name="Freeform 46"/>
          <p:cNvSpPr>
            <a:spLocks noChangeArrowheads="1"/>
          </p:cNvSpPr>
          <p:nvPr/>
        </p:nvSpPr>
        <p:spPr bwMode="auto">
          <a:xfrm>
            <a:off x="6172115" y="4462164"/>
            <a:ext cx="971974" cy="975619"/>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rgbClr val="00B0F0"/>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IEEE</a:t>
            </a:r>
            <a:endParaRPr lang="en-US" sz="1600" dirty="0">
              <a:solidFill>
                <a:schemeClr val="bg1"/>
              </a:solidFill>
              <a:latin typeface="Lato Light"/>
              <a:cs typeface="Lato Light"/>
            </a:endParaRPr>
          </a:p>
        </p:txBody>
      </p:sp>
      <p:sp>
        <p:nvSpPr>
          <p:cNvPr id="36" name="Freeform 47"/>
          <p:cNvSpPr>
            <a:spLocks noChangeArrowheads="1"/>
          </p:cNvSpPr>
          <p:nvPr/>
        </p:nvSpPr>
        <p:spPr bwMode="auto">
          <a:xfrm>
            <a:off x="3397100" y="5197627"/>
            <a:ext cx="1435843" cy="1420217"/>
          </a:xfrm>
          <a:custGeom>
            <a:avLst/>
            <a:gdLst>
              <a:gd name="T0" fmla="*/ 2935 w 2936"/>
              <a:gd name="T1" fmla="*/ 1472 h 2936"/>
              <a:gd name="T2" fmla="*/ 2935 w 2936"/>
              <a:gd name="T3" fmla="*/ 1472 h 2936"/>
              <a:gd name="T4" fmla="*/ 1463 w 2936"/>
              <a:gd name="T5" fmla="*/ 2935 h 2936"/>
              <a:gd name="T6" fmla="*/ 0 w 2936"/>
              <a:gd name="T7" fmla="*/ 1472 h 2936"/>
              <a:gd name="T8" fmla="*/ 1463 w 2936"/>
              <a:gd name="T9" fmla="*/ 0 h 2936"/>
              <a:gd name="T10" fmla="*/ 2935 w 2936"/>
              <a:gd name="T11" fmla="*/ 1472 h 2936"/>
            </a:gdLst>
            <a:ahLst/>
            <a:cxnLst>
              <a:cxn ang="0">
                <a:pos x="T0" y="T1"/>
              </a:cxn>
              <a:cxn ang="0">
                <a:pos x="T2" y="T3"/>
              </a:cxn>
              <a:cxn ang="0">
                <a:pos x="T4" y="T5"/>
              </a:cxn>
              <a:cxn ang="0">
                <a:pos x="T6" y="T7"/>
              </a:cxn>
              <a:cxn ang="0">
                <a:pos x="T8" y="T9"/>
              </a:cxn>
              <a:cxn ang="0">
                <a:pos x="T10" y="T11"/>
              </a:cxn>
            </a:cxnLst>
            <a:rect l="0" t="0" r="r" b="b"/>
            <a:pathLst>
              <a:path w="2936" h="2936">
                <a:moveTo>
                  <a:pt x="2935" y="1472"/>
                </a:moveTo>
                <a:lnTo>
                  <a:pt x="2935" y="1472"/>
                </a:lnTo>
                <a:cubicBezTo>
                  <a:pt x="2935" y="2280"/>
                  <a:pt x="2280" y="2935"/>
                  <a:pt x="1463" y="2935"/>
                </a:cubicBezTo>
                <a:cubicBezTo>
                  <a:pt x="655" y="2935"/>
                  <a:pt x="0" y="2280"/>
                  <a:pt x="0" y="1472"/>
                </a:cubicBezTo>
                <a:cubicBezTo>
                  <a:pt x="0" y="664"/>
                  <a:pt x="655" y="0"/>
                  <a:pt x="1463" y="0"/>
                </a:cubicBezTo>
                <a:cubicBezTo>
                  <a:pt x="2280" y="0"/>
                  <a:pt x="2935" y="664"/>
                  <a:pt x="2935" y="1472"/>
                </a:cubicBezTo>
              </a:path>
            </a:pathLst>
          </a:custGeom>
          <a:solidFill>
            <a:srgbClr val="00B0F0"/>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CONTINUA</a:t>
            </a:r>
            <a:br>
              <a:rPr lang="en-US" sz="1600" b="1" dirty="0">
                <a:solidFill>
                  <a:schemeClr val="bg1"/>
                </a:solidFill>
                <a:latin typeface="Lato Regular"/>
                <a:cs typeface="Lato Regular"/>
              </a:rPr>
            </a:br>
            <a:r>
              <a:rPr lang="en-US" sz="1600" b="1" dirty="0">
                <a:solidFill>
                  <a:schemeClr val="bg1"/>
                </a:solidFill>
                <a:latin typeface="Lato Regular"/>
                <a:cs typeface="Lato Regular"/>
              </a:rPr>
              <a:t>(PCHA, </a:t>
            </a:r>
            <a:br>
              <a:rPr lang="en-US" sz="1600" b="1" dirty="0">
                <a:solidFill>
                  <a:schemeClr val="bg1"/>
                </a:solidFill>
                <a:latin typeface="Lato Regular"/>
                <a:cs typeface="Lato Regular"/>
              </a:rPr>
            </a:br>
            <a:r>
              <a:rPr lang="en-US" sz="1600" b="1" dirty="0">
                <a:solidFill>
                  <a:schemeClr val="bg1"/>
                </a:solidFill>
                <a:latin typeface="Lato Regular"/>
                <a:cs typeface="Lato Regular"/>
              </a:rPr>
              <a:t>HIMSS, IHE)</a:t>
            </a:r>
            <a:endParaRPr lang="en-US" sz="1600" dirty="0">
              <a:solidFill>
                <a:schemeClr val="bg1"/>
              </a:solidFill>
              <a:latin typeface="Lato Light"/>
              <a:cs typeface="Lato Light"/>
            </a:endParaRPr>
          </a:p>
        </p:txBody>
      </p:sp>
      <p:sp>
        <p:nvSpPr>
          <p:cNvPr id="9" name="Freeform 37"/>
          <p:cNvSpPr>
            <a:spLocks noChangeArrowheads="1"/>
          </p:cNvSpPr>
          <p:nvPr/>
        </p:nvSpPr>
        <p:spPr bwMode="auto">
          <a:xfrm>
            <a:off x="4106180" y="3734913"/>
            <a:ext cx="1088325" cy="1265618"/>
          </a:xfrm>
          <a:custGeom>
            <a:avLst/>
            <a:gdLst>
              <a:gd name="T0" fmla="*/ 0 w 2681"/>
              <a:gd name="T1" fmla="*/ 3115 h 3116"/>
              <a:gd name="T2" fmla="*/ 2680 w 2681"/>
              <a:gd name="T3" fmla="*/ 0 h 3116"/>
              <a:gd name="T4" fmla="*/ 0 w 2681"/>
              <a:gd name="T5" fmla="*/ 3115 h 3116"/>
            </a:gdLst>
            <a:ahLst/>
            <a:cxnLst>
              <a:cxn ang="0">
                <a:pos x="T0" y="T1"/>
              </a:cxn>
              <a:cxn ang="0">
                <a:pos x="T2" y="T3"/>
              </a:cxn>
              <a:cxn ang="0">
                <a:pos x="T4" y="T5"/>
              </a:cxn>
            </a:cxnLst>
            <a:rect l="0" t="0" r="r" b="b"/>
            <a:pathLst>
              <a:path w="2681" h="3116">
                <a:moveTo>
                  <a:pt x="0" y="3115"/>
                </a:moveTo>
                <a:lnTo>
                  <a:pt x="2680" y="0"/>
                </a:lnTo>
                <a:lnTo>
                  <a:pt x="0" y="3115"/>
                </a:lnTo>
              </a:path>
            </a:pathLst>
          </a:custGeom>
          <a:solidFill>
            <a:srgbClr val="F1F0F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9950"/>
          </a:p>
        </p:txBody>
      </p:sp>
      <p:sp>
        <p:nvSpPr>
          <p:cNvPr id="10" name="Line 38"/>
          <p:cNvSpPr>
            <a:spLocks noChangeShapeType="1"/>
          </p:cNvSpPr>
          <p:nvPr/>
        </p:nvSpPr>
        <p:spPr bwMode="auto">
          <a:xfrm flipV="1">
            <a:off x="3881564" y="3546951"/>
            <a:ext cx="1153745" cy="793022"/>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11" name="Freeform 39"/>
          <p:cNvSpPr>
            <a:spLocks noChangeArrowheads="1"/>
          </p:cNvSpPr>
          <p:nvPr/>
        </p:nvSpPr>
        <p:spPr bwMode="auto">
          <a:xfrm>
            <a:off x="4099057" y="2265220"/>
            <a:ext cx="1528668" cy="895063"/>
          </a:xfrm>
          <a:custGeom>
            <a:avLst/>
            <a:gdLst>
              <a:gd name="T0" fmla="*/ 0 w 3765"/>
              <a:gd name="T1" fmla="*/ 0 h 2206"/>
              <a:gd name="T2" fmla="*/ 3764 w 3765"/>
              <a:gd name="T3" fmla="*/ 2205 h 2206"/>
              <a:gd name="T4" fmla="*/ 0 w 3765"/>
              <a:gd name="T5" fmla="*/ 0 h 2206"/>
            </a:gdLst>
            <a:ahLst/>
            <a:cxnLst>
              <a:cxn ang="0">
                <a:pos x="T0" y="T1"/>
              </a:cxn>
              <a:cxn ang="0">
                <a:pos x="T2" y="T3"/>
              </a:cxn>
              <a:cxn ang="0">
                <a:pos x="T4" y="T5"/>
              </a:cxn>
            </a:cxnLst>
            <a:rect l="0" t="0" r="r" b="b"/>
            <a:pathLst>
              <a:path w="3765" h="2206">
                <a:moveTo>
                  <a:pt x="0" y="0"/>
                </a:moveTo>
                <a:lnTo>
                  <a:pt x="3764" y="2205"/>
                </a:lnTo>
                <a:lnTo>
                  <a:pt x="0" y="0"/>
                </a:lnTo>
              </a:path>
            </a:pathLst>
          </a:custGeom>
          <a:solidFill>
            <a:srgbClr val="F1F0F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9950"/>
          </a:p>
        </p:txBody>
      </p:sp>
      <p:sp>
        <p:nvSpPr>
          <p:cNvPr id="12" name="Line 40"/>
          <p:cNvSpPr>
            <a:spLocks noChangeShapeType="1"/>
          </p:cNvSpPr>
          <p:nvPr/>
        </p:nvSpPr>
        <p:spPr bwMode="auto">
          <a:xfrm>
            <a:off x="4099057" y="2265220"/>
            <a:ext cx="1528668" cy="895063"/>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13" name="Freeform 41"/>
          <p:cNvSpPr>
            <a:spLocks noChangeArrowheads="1"/>
          </p:cNvSpPr>
          <p:nvPr/>
        </p:nvSpPr>
        <p:spPr bwMode="auto">
          <a:xfrm>
            <a:off x="5634884" y="1737134"/>
            <a:ext cx="574593" cy="1423150"/>
          </a:xfrm>
          <a:custGeom>
            <a:avLst/>
            <a:gdLst>
              <a:gd name="T0" fmla="*/ 1415 w 1416"/>
              <a:gd name="T1" fmla="*/ 0 h 3507"/>
              <a:gd name="T2" fmla="*/ 0 w 1416"/>
              <a:gd name="T3" fmla="*/ 3506 h 3507"/>
              <a:gd name="T4" fmla="*/ 1415 w 1416"/>
              <a:gd name="T5" fmla="*/ 0 h 3507"/>
            </a:gdLst>
            <a:ahLst/>
            <a:cxnLst>
              <a:cxn ang="0">
                <a:pos x="T0" y="T1"/>
              </a:cxn>
              <a:cxn ang="0">
                <a:pos x="T2" y="T3"/>
              </a:cxn>
              <a:cxn ang="0">
                <a:pos x="T4" y="T5"/>
              </a:cxn>
            </a:cxnLst>
            <a:rect l="0" t="0" r="r" b="b"/>
            <a:pathLst>
              <a:path w="1416" h="3507">
                <a:moveTo>
                  <a:pt x="1415" y="0"/>
                </a:moveTo>
                <a:lnTo>
                  <a:pt x="0" y="3506"/>
                </a:lnTo>
                <a:lnTo>
                  <a:pt x="1415" y="0"/>
                </a:lnTo>
              </a:path>
            </a:pathLst>
          </a:custGeom>
          <a:solidFill>
            <a:srgbClr val="F1F0F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9950"/>
          </a:p>
        </p:txBody>
      </p:sp>
      <p:sp>
        <p:nvSpPr>
          <p:cNvPr id="14" name="Line 42"/>
          <p:cNvSpPr>
            <a:spLocks noChangeShapeType="1"/>
          </p:cNvSpPr>
          <p:nvPr/>
        </p:nvSpPr>
        <p:spPr bwMode="auto">
          <a:xfrm flipH="1">
            <a:off x="5804934" y="2138281"/>
            <a:ext cx="1166361" cy="1127525"/>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15" name="Freeform 43"/>
          <p:cNvSpPr>
            <a:spLocks noChangeArrowheads="1"/>
          </p:cNvSpPr>
          <p:nvPr/>
        </p:nvSpPr>
        <p:spPr bwMode="auto">
          <a:xfrm>
            <a:off x="5634884" y="3160282"/>
            <a:ext cx="1686189" cy="286420"/>
          </a:xfrm>
          <a:custGeom>
            <a:avLst/>
            <a:gdLst>
              <a:gd name="T0" fmla="*/ 4152 w 4153"/>
              <a:gd name="T1" fmla="*/ 703 h 704"/>
              <a:gd name="T2" fmla="*/ 0 w 4153"/>
              <a:gd name="T3" fmla="*/ 0 h 704"/>
              <a:gd name="T4" fmla="*/ 4152 w 4153"/>
              <a:gd name="T5" fmla="*/ 703 h 704"/>
            </a:gdLst>
            <a:ahLst/>
            <a:cxnLst>
              <a:cxn ang="0">
                <a:pos x="T0" y="T1"/>
              </a:cxn>
              <a:cxn ang="0">
                <a:pos x="T2" y="T3"/>
              </a:cxn>
              <a:cxn ang="0">
                <a:pos x="T4" y="T5"/>
              </a:cxn>
            </a:cxnLst>
            <a:rect l="0" t="0" r="r" b="b"/>
            <a:pathLst>
              <a:path w="4153" h="704">
                <a:moveTo>
                  <a:pt x="4152" y="703"/>
                </a:moveTo>
                <a:lnTo>
                  <a:pt x="0" y="0"/>
                </a:lnTo>
                <a:lnTo>
                  <a:pt x="4152" y="703"/>
                </a:lnTo>
              </a:path>
            </a:pathLst>
          </a:custGeom>
          <a:solidFill>
            <a:srgbClr val="F1F0F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9950"/>
          </a:p>
        </p:txBody>
      </p:sp>
      <p:sp>
        <p:nvSpPr>
          <p:cNvPr id="16" name="Line 44"/>
          <p:cNvSpPr>
            <a:spLocks noChangeShapeType="1"/>
          </p:cNvSpPr>
          <p:nvPr/>
        </p:nvSpPr>
        <p:spPr bwMode="auto">
          <a:xfrm flipH="1">
            <a:off x="5629511" y="2336744"/>
            <a:ext cx="4320830" cy="821750"/>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18" name="Freeform 46"/>
          <p:cNvSpPr>
            <a:spLocks noChangeArrowheads="1"/>
          </p:cNvSpPr>
          <p:nvPr/>
        </p:nvSpPr>
        <p:spPr bwMode="auto">
          <a:xfrm>
            <a:off x="5073351" y="4728179"/>
            <a:ext cx="971974" cy="975619"/>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rgbClr val="00B0F0"/>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WHO</a:t>
            </a:r>
            <a:endParaRPr lang="en-US" sz="1600" dirty="0">
              <a:solidFill>
                <a:schemeClr val="bg1"/>
              </a:solidFill>
              <a:latin typeface="Lato Light"/>
              <a:cs typeface="Lato Light"/>
            </a:endParaRPr>
          </a:p>
        </p:txBody>
      </p:sp>
      <p:sp>
        <p:nvSpPr>
          <p:cNvPr id="19" name="Freeform 47"/>
          <p:cNvSpPr>
            <a:spLocks noChangeArrowheads="1"/>
          </p:cNvSpPr>
          <p:nvPr/>
        </p:nvSpPr>
        <p:spPr bwMode="auto">
          <a:xfrm>
            <a:off x="3099167" y="1461456"/>
            <a:ext cx="1192146" cy="1192223"/>
          </a:xfrm>
          <a:custGeom>
            <a:avLst/>
            <a:gdLst>
              <a:gd name="T0" fmla="*/ 2935 w 2936"/>
              <a:gd name="T1" fmla="*/ 1472 h 2936"/>
              <a:gd name="T2" fmla="*/ 2935 w 2936"/>
              <a:gd name="T3" fmla="*/ 1472 h 2936"/>
              <a:gd name="T4" fmla="*/ 1463 w 2936"/>
              <a:gd name="T5" fmla="*/ 2935 h 2936"/>
              <a:gd name="T6" fmla="*/ 0 w 2936"/>
              <a:gd name="T7" fmla="*/ 1472 h 2936"/>
              <a:gd name="T8" fmla="*/ 1463 w 2936"/>
              <a:gd name="T9" fmla="*/ 0 h 2936"/>
              <a:gd name="T10" fmla="*/ 2935 w 2936"/>
              <a:gd name="T11" fmla="*/ 1472 h 2936"/>
            </a:gdLst>
            <a:ahLst/>
            <a:cxnLst>
              <a:cxn ang="0">
                <a:pos x="T0" y="T1"/>
              </a:cxn>
              <a:cxn ang="0">
                <a:pos x="T2" y="T3"/>
              </a:cxn>
              <a:cxn ang="0">
                <a:pos x="T4" y="T5"/>
              </a:cxn>
              <a:cxn ang="0">
                <a:pos x="T6" y="T7"/>
              </a:cxn>
              <a:cxn ang="0">
                <a:pos x="T8" y="T9"/>
              </a:cxn>
              <a:cxn ang="0">
                <a:pos x="T10" y="T11"/>
              </a:cxn>
            </a:cxnLst>
            <a:rect l="0" t="0" r="r" b="b"/>
            <a:pathLst>
              <a:path w="2936" h="2936">
                <a:moveTo>
                  <a:pt x="2935" y="1472"/>
                </a:moveTo>
                <a:lnTo>
                  <a:pt x="2935" y="1472"/>
                </a:lnTo>
                <a:cubicBezTo>
                  <a:pt x="2935" y="2280"/>
                  <a:pt x="2280" y="2935"/>
                  <a:pt x="1463" y="2935"/>
                </a:cubicBezTo>
                <a:cubicBezTo>
                  <a:pt x="655" y="2935"/>
                  <a:pt x="0" y="2280"/>
                  <a:pt x="0" y="1472"/>
                </a:cubicBezTo>
                <a:cubicBezTo>
                  <a:pt x="0" y="664"/>
                  <a:pt x="655" y="0"/>
                  <a:pt x="1463" y="0"/>
                </a:cubicBezTo>
                <a:cubicBezTo>
                  <a:pt x="2280" y="0"/>
                  <a:pt x="2935" y="664"/>
                  <a:pt x="2935" y="1472"/>
                </a:cubicBezTo>
              </a:path>
            </a:pathLst>
          </a:custGeom>
          <a:solidFill>
            <a:srgbClr val="00B0F0"/>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ISO</a:t>
            </a:r>
            <a:endParaRPr lang="en-US" sz="1600" dirty="0">
              <a:solidFill>
                <a:schemeClr val="bg1"/>
              </a:solidFill>
              <a:latin typeface="Lato Light"/>
              <a:cs typeface="Lato Light"/>
            </a:endParaRPr>
          </a:p>
        </p:txBody>
      </p:sp>
      <p:sp>
        <p:nvSpPr>
          <p:cNvPr id="20" name="Freeform 48"/>
          <p:cNvSpPr>
            <a:spLocks noChangeArrowheads="1"/>
          </p:cNvSpPr>
          <p:nvPr/>
        </p:nvSpPr>
        <p:spPr bwMode="auto">
          <a:xfrm>
            <a:off x="1955257" y="2939200"/>
            <a:ext cx="1014934" cy="1015001"/>
          </a:xfrm>
          <a:custGeom>
            <a:avLst/>
            <a:gdLst>
              <a:gd name="T0" fmla="*/ 2499 w 2500"/>
              <a:gd name="T1" fmla="*/ 1253 h 2500"/>
              <a:gd name="T2" fmla="*/ 2499 w 2500"/>
              <a:gd name="T3" fmla="*/ 1253 h 2500"/>
              <a:gd name="T4" fmla="*/ 1244 w 2500"/>
              <a:gd name="T5" fmla="*/ 2499 h 2500"/>
              <a:gd name="T6" fmla="*/ 0 w 2500"/>
              <a:gd name="T7" fmla="*/ 1253 h 2500"/>
              <a:gd name="T8" fmla="*/ 1244 w 2500"/>
              <a:gd name="T9" fmla="*/ 0 h 2500"/>
              <a:gd name="T10" fmla="*/ 2499 w 2500"/>
              <a:gd name="T11" fmla="*/ 1253 h 2500"/>
            </a:gdLst>
            <a:ahLst/>
            <a:cxnLst>
              <a:cxn ang="0">
                <a:pos x="T0" y="T1"/>
              </a:cxn>
              <a:cxn ang="0">
                <a:pos x="T2" y="T3"/>
              </a:cxn>
              <a:cxn ang="0">
                <a:pos x="T4" y="T5"/>
              </a:cxn>
              <a:cxn ang="0">
                <a:pos x="T6" y="T7"/>
              </a:cxn>
              <a:cxn ang="0">
                <a:pos x="T8" y="T9"/>
              </a:cxn>
              <a:cxn ang="0">
                <a:pos x="T10" y="T11"/>
              </a:cxn>
            </a:cxnLst>
            <a:rect l="0" t="0" r="r" b="b"/>
            <a:pathLst>
              <a:path w="2500" h="2500">
                <a:moveTo>
                  <a:pt x="2499" y="1253"/>
                </a:moveTo>
                <a:lnTo>
                  <a:pt x="2499" y="1253"/>
                </a:lnTo>
                <a:cubicBezTo>
                  <a:pt x="2499" y="1938"/>
                  <a:pt x="1938" y="2499"/>
                  <a:pt x="1244" y="2499"/>
                </a:cubicBezTo>
                <a:cubicBezTo>
                  <a:pt x="562" y="2499"/>
                  <a:pt x="0" y="1938"/>
                  <a:pt x="0" y="1253"/>
                </a:cubicBezTo>
                <a:cubicBezTo>
                  <a:pt x="0" y="561"/>
                  <a:pt x="562" y="0"/>
                  <a:pt x="1244" y="0"/>
                </a:cubicBezTo>
                <a:cubicBezTo>
                  <a:pt x="1938" y="0"/>
                  <a:pt x="2499" y="561"/>
                  <a:pt x="2499" y="1253"/>
                </a:cubicBezTo>
              </a:path>
            </a:pathLst>
          </a:custGeom>
          <a:solidFill>
            <a:srgbClr val="00B0F0"/>
          </a:solidFill>
          <a:ln w="9360" cap="flat">
            <a:solidFill>
              <a:srgbClr val="F1F0F0"/>
            </a:solidFill>
            <a:bevel/>
            <a:headEnd/>
            <a:tailEnd/>
          </a:ln>
          <a:effectLst/>
        </p:spPr>
        <p:txBody>
          <a:bodyPr wrap="none" anchor="ctr"/>
          <a:lstStyle/>
          <a:p>
            <a:pPr algn="ctr">
              <a:lnSpc>
                <a:spcPct val="110000"/>
              </a:lnSpc>
            </a:pPr>
            <a:r>
              <a:rPr lang="en-US" sz="1600" b="1">
                <a:solidFill>
                  <a:schemeClr val="bg1"/>
                </a:solidFill>
                <a:latin typeface="Lato Regular"/>
                <a:cs typeface="Lato Regular"/>
              </a:rPr>
              <a:t>JCT1</a:t>
            </a:r>
            <a:endParaRPr lang="en-US" sz="1600" dirty="0">
              <a:solidFill>
                <a:schemeClr val="bg1"/>
              </a:solidFill>
              <a:latin typeface="Lato Light"/>
              <a:cs typeface="Lato Light"/>
            </a:endParaRPr>
          </a:p>
        </p:txBody>
      </p:sp>
      <p:sp>
        <p:nvSpPr>
          <p:cNvPr id="21" name="Freeform 49"/>
          <p:cNvSpPr>
            <a:spLocks noChangeArrowheads="1"/>
          </p:cNvSpPr>
          <p:nvPr/>
        </p:nvSpPr>
        <p:spPr bwMode="auto">
          <a:xfrm>
            <a:off x="2944615" y="3950623"/>
            <a:ext cx="1137267" cy="1101387"/>
          </a:xfrm>
          <a:custGeom>
            <a:avLst/>
            <a:gdLst>
              <a:gd name="T0" fmla="*/ 2422 w 2423"/>
              <a:gd name="T1" fmla="*/ 1205 h 2414"/>
              <a:gd name="T2" fmla="*/ 2422 w 2423"/>
              <a:gd name="T3" fmla="*/ 1205 h 2414"/>
              <a:gd name="T4" fmla="*/ 1216 w 2423"/>
              <a:gd name="T5" fmla="*/ 2413 h 2414"/>
              <a:gd name="T6" fmla="*/ 0 w 2423"/>
              <a:gd name="T7" fmla="*/ 1205 h 2414"/>
              <a:gd name="T8" fmla="*/ 1216 w 2423"/>
              <a:gd name="T9" fmla="*/ 0 h 2414"/>
              <a:gd name="T10" fmla="*/ 2422 w 2423"/>
              <a:gd name="T11" fmla="*/ 1205 h 2414"/>
            </a:gdLst>
            <a:ahLst/>
            <a:cxnLst>
              <a:cxn ang="0">
                <a:pos x="T0" y="T1"/>
              </a:cxn>
              <a:cxn ang="0">
                <a:pos x="T2" y="T3"/>
              </a:cxn>
              <a:cxn ang="0">
                <a:pos x="T4" y="T5"/>
              </a:cxn>
              <a:cxn ang="0">
                <a:pos x="T6" y="T7"/>
              </a:cxn>
              <a:cxn ang="0">
                <a:pos x="T8" y="T9"/>
              </a:cxn>
              <a:cxn ang="0">
                <a:pos x="T10" y="T11"/>
              </a:cxn>
            </a:cxnLst>
            <a:rect l="0" t="0" r="r" b="b"/>
            <a:pathLst>
              <a:path w="2423" h="2414">
                <a:moveTo>
                  <a:pt x="2422" y="1205"/>
                </a:moveTo>
                <a:lnTo>
                  <a:pt x="2422" y="1205"/>
                </a:lnTo>
                <a:cubicBezTo>
                  <a:pt x="2422" y="1870"/>
                  <a:pt x="1881" y="2413"/>
                  <a:pt x="1216" y="2413"/>
                </a:cubicBezTo>
                <a:cubicBezTo>
                  <a:pt x="541" y="2413"/>
                  <a:pt x="0" y="1870"/>
                  <a:pt x="0" y="1205"/>
                </a:cubicBezTo>
                <a:cubicBezTo>
                  <a:pt x="0" y="541"/>
                  <a:pt x="541" y="0"/>
                  <a:pt x="1216" y="0"/>
                </a:cubicBezTo>
                <a:cubicBezTo>
                  <a:pt x="1881" y="0"/>
                  <a:pt x="2422" y="541"/>
                  <a:pt x="2422" y="1205"/>
                </a:cubicBezTo>
              </a:path>
            </a:pathLst>
          </a:custGeom>
          <a:solidFill>
            <a:srgbClr val="00B0F0"/>
          </a:solidFill>
          <a:ln w="9360" cap="flat">
            <a:solidFill>
              <a:srgbClr val="F1F0F0"/>
            </a:solidFill>
            <a:bevel/>
            <a:headEnd/>
            <a:tailEnd/>
          </a:ln>
          <a:effectLst/>
        </p:spPr>
        <p:txBody>
          <a:bodyPr wrap="none" anchor="ctr"/>
          <a:lstStyle/>
          <a:p>
            <a:pPr algn="ctr">
              <a:lnSpc>
                <a:spcPct val="110000"/>
              </a:lnSpc>
            </a:pPr>
            <a:r>
              <a:rPr lang="en-US" sz="1600" b="1">
                <a:solidFill>
                  <a:schemeClr val="bg1"/>
                </a:solidFill>
                <a:latin typeface="Lato Regular"/>
                <a:cs typeface="Lato Regular"/>
              </a:rPr>
              <a:t>UNECE</a:t>
            </a:r>
            <a:endParaRPr lang="en-US" sz="1600" dirty="0">
              <a:solidFill>
                <a:schemeClr val="bg1"/>
              </a:solidFill>
              <a:latin typeface="Lato Light"/>
              <a:cs typeface="Lato Light"/>
            </a:endParaRPr>
          </a:p>
        </p:txBody>
      </p:sp>
      <p:sp>
        <p:nvSpPr>
          <p:cNvPr id="38" name="Freeform 46"/>
          <p:cNvSpPr>
            <a:spLocks noChangeArrowheads="1"/>
          </p:cNvSpPr>
          <p:nvPr/>
        </p:nvSpPr>
        <p:spPr bwMode="auto">
          <a:xfrm>
            <a:off x="9582345" y="3896510"/>
            <a:ext cx="1226238" cy="1128964"/>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chemeClr val="accent2"/>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SG11</a:t>
            </a:r>
            <a:br>
              <a:rPr lang="en-US" sz="1600" b="1" dirty="0">
                <a:solidFill>
                  <a:schemeClr val="bg1"/>
                </a:solidFill>
                <a:latin typeface="Lato Regular"/>
                <a:cs typeface="Lato Regular"/>
              </a:rPr>
            </a:br>
            <a:r>
              <a:rPr lang="en-US" sz="1200" b="1" dirty="0">
                <a:solidFill>
                  <a:schemeClr val="bg1"/>
                </a:solidFill>
                <a:latin typeface="Lato Regular"/>
                <a:cs typeface="Lato Regular"/>
              </a:rPr>
              <a:t>(C&amp;I)</a:t>
            </a:r>
            <a:endParaRPr lang="en-US" sz="1200" dirty="0">
              <a:solidFill>
                <a:schemeClr val="bg1"/>
              </a:solidFill>
              <a:latin typeface="Lato Light"/>
              <a:cs typeface="Lato Light"/>
            </a:endParaRPr>
          </a:p>
        </p:txBody>
      </p:sp>
      <p:sp>
        <p:nvSpPr>
          <p:cNvPr id="40" name="Freeform 46"/>
          <p:cNvSpPr>
            <a:spLocks noChangeArrowheads="1"/>
          </p:cNvSpPr>
          <p:nvPr/>
        </p:nvSpPr>
        <p:spPr bwMode="auto">
          <a:xfrm>
            <a:off x="9672703" y="5247247"/>
            <a:ext cx="971974" cy="975619"/>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chemeClr val="accent2"/>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SG12</a:t>
            </a:r>
            <a:br>
              <a:rPr lang="en-US" sz="1600" b="1" dirty="0">
                <a:solidFill>
                  <a:schemeClr val="bg1"/>
                </a:solidFill>
                <a:latin typeface="Lato Regular"/>
                <a:cs typeface="Lato Regular"/>
              </a:rPr>
            </a:br>
            <a:r>
              <a:rPr lang="en-US" sz="1200" b="1" dirty="0">
                <a:solidFill>
                  <a:schemeClr val="bg1"/>
                </a:solidFill>
                <a:latin typeface="Lato Regular"/>
                <a:cs typeface="Lato Regular"/>
              </a:rPr>
              <a:t>(QoS/QoE) </a:t>
            </a:r>
            <a:endParaRPr lang="en-US" sz="1200" dirty="0">
              <a:solidFill>
                <a:schemeClr val="bg1"/>
              </a:solidFill>
              <a:latin typeface="Lato Light"/>
              <a:cs typeface="Lato Light"/>
            </a:endParaRPr>
          </a:p>
        </p:txBody>
      </p:sp>
      <p:sp>
        <p:nvSpPr>
          <p:cNvPr id="42" name="Freeform 46"/>
          <p:cNvSpPr>
            <a:spLocks noChangeArrowheads="1"/>
          </p:cNvSpPr>
          <p:nvPr/>
        </p:nvSpPr>
        <p:spPr bwMode="auto">
          <a:xfrm>
            <a:off x="9670918" y="2835672"/>
            <a:ext cx="1038385" cy="1020212"/>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chemeClr val="accent2"/>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SG17 </a:t>
            </a:r>
            <a:br>
              <a:rPr lang="en-US" sz="1600" b="1" dirty="0">
                <a:solidFill>
                  <a:schemeClr val="bg1"/>
                </a:solidFill>
                <a:latin typeface="Lato Regular"/>
                <a:cs typeface="Lato Regular"/>
              </a:rPr>
            </a:br>
            <a:r>
              <a:rPr lang="en-US" sz="1100" b="1" dirty="0">
                <a:solidFill>
                  <a:schemeClr val="bg1"/>
                </a:solidFill>
                <a:latin typeface="Lato Regular"/>
                <a:cs typeface="Lato Regular"/>
              </a:rPr>
              <a:t>(ITS, </a:t>
            </a:r>
            <a:br>
              <a:rPr lang="en-US" sz="1100" b="1" dirty="0">
                <a:solidFill>
                  <a:schemeClr val="bg1"/>
                </a:solidFill>
                <a:latin typeface="Lato Regular"/>
                <a:cs typeface="Lato Regular"/>
              </a:rPr>
            </a:br>
            <a:r>
              <a:rPr lang="en-US" sz="1100" b="1" dirty="0">
                <a:solidFill>
                  <a:schemeClr val="bg1"/>
                </a:solidFill>
                <a:latin typeface="Lato Regular"/>
                <a:cs typeface="Lato Regular"/>
              </a:rPr>
              <a:t>ICT Security)</a:t>
            </a:r>
            <a:endParaRPr lang="en-US" sz="1100" dirty="0">
              <a:solidFill>
                <a:schemeClr val="bg1"/>
              </a:solidFill>
              <a:latin typeface="Lato Light"/>
              <a:cs typeface="Lato Light"/>
            </a:endParaRPr>
          </a:p>
        </p:txBody>
      </p:sp>
      <p:sp>
        <p:nvSpPr>
          <p:cNvPr id="45" name="Line 38"/>
          <p:cNvSpPr>
            <a:spLocks noChangeShapeType="1"/>
          </p:cNvSpPr>
          <p:nvPr/>
        </p:nvSpPr>
        <p:spPr bwMode="auto">
          <a:xfrm flipV="1">
            <a:off x="4210859" y="3831579"/>
            <a:ext cx="1096645" cy="1764547"/>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50" name="TextBox 49"/>
          <p:cNvSpPr txBox="1"/>
          <p:nvPr/>
        </p:nvSpPr>
        <p:spPr>
          <a:xfrm>
            <a:off x="9739389" y="1027586"/>
            <a:ext cx="1295547" cy="461665"/>
          </a:xfrm>
          <a:prstGeom prst="rect">
            <a:avLst/>
          </a:prstGeom>
          <a:noFill/>
        </p:spPr>
        <p:txBody>
          <a:bodyPr wrap="none" rtlCol="0">
            <a:spAutoFit/>
          </a:bodyPr>
          <a:lstStyle/>
          <a:p>
            <a:pPr algn="ctr"/>
            <a:r>
              <a:rPr lang="en-US" sz="2400" b="1" dirty="0">
                <a:solidFill>
                  <a:schemeClr val="tx2"/>
                </a:solidFill>
                <a:latin typeface="Lato Regular"/>
                <a:cs typeface="Lato Regular"/>
              </a:rPr>
              <a:t>Internal</a:t>
            </a:r>
            <a:endParaRPr lang="id-ID" sz="2400" b="1" dirty="0">
              <a:solidFill>
                <a:schemeClr val="tx2"/>
              </a:solidFill>
              <a:latin typeface="Lato Regular"/>
              <a:cs typeface="Lato Regular"/>
            </a:endParaRPr>
          </a:p>
        </p:txBody>
      </p:sp>
      <p:sp>
        <p:nvSpPr>
          <p:cNvPr id="51" name="TextBox 50"/>
          <p:cNvSpPr txBox="1"/>
          <p:nvPr/>
        </p:nvSpPr>
        <p:spPr>
          <a:xfrm>
            <a:off x="817791" y="1230623"/>
            <a:ext cx="1399742" cy="461665"/>
          </a:xfrm>
          <a:prstGeom prst="rect">
            <a:avLst/>
          </a:prstGeom>
          <a:noFill/>
        </p:spPr>
        <p:txBody>
          <a:bodyPr wrap="none" rtlCol="0">
            <a:spAutoFit/>
          </a:bodyPr>
          <a:lstStyle/>
          <a:p>
            <a:pPr algn="ctr"/>
            <a:r>
              <a:rPr lang="en-US" sz="2400" b="1" dirty="0">
                <a:solidFill>
                  <a:schemeClr val="tx2"/>
                </a:solidFill>
                <a:latin typeface="Lato Regular"/>
                <a:cs typeface="Lato Regular"/>
              </a:rPr>
              <a:t>External</a:t>
            </a:r>
            <a:endParaRPr lang="id-ID" sz="2400" b="1" dirty="0">
              <a:solidFill>
                <a:schemeClr val="tx2"/>
              </a:solidFill>
              <a:latin typeface="Lato Regular"/>
              <a:cs typeface="Lato Regular"/>
            </a:endParaRPr>
          </a:p>
        </p:txBody>
      </p:sp>
      <p:sp>
        <p:nvSpPr>
          <p:cNvPr id="52" name="Line 44"/>
          <p:cNvSpPr>
            <a:spLocks noChangeShapeType="1"/>
          </p:cNvSpPr>
          <p:nvPr/>
        </p:nvSpPr>
        <p:spPr bwMode="auto">
          <a:xfrm flipH="1">
            <a:off x="6319058" y="1915354"/>
            <a:ext cx="2760093" cy="1020212"/>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54" name="Freeform 46"/>
          <p:cNvSpPr>
            <a:spLocks noChangeArrowheads="1"/>
          </p:cNvSpPr>
          <p:nvPr/>
        </p:nvSpPr>
        <p:spPr bwMode="auto">
          <a:xfrm>
            <a:off x="8646339" y="1361125"/>
            <a:ext cx="971974" cy="975619"/>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chemeClr val="accent2"/>
          </a:solidFill>
          <a:ln w="9360" cap="flat">
            <a:solidFill>
              <a:srgbClr val="F1F0F0"/>
            </a:solidFill>
            <a:bevel/>
            <a:headEnd/>
            <a:tailEnd/>
          </a:ln>
          <a:effectLst/>
        </p:spPr>
        <p:txBody>
          <a:bodyPr wrap="none" anchor="ctr"/>
          <a:lstStyle/>
          <a:p>
            <a:pPr algn="ctr">
              <a:lnSpc>
                <a:spcPct val="110000"/>
              </a:lnSpc>
            </a:pPr>
            <a:br>
              <a:rPr lang="en-US" sz="1600" b="1" dirty="0">
                <a:solidFill>
                  <a:schemeClr val="bg1"/>
                </a:solidFill>
                <a:latin typeface="Lato Regular"/>
                <a:cs typeface="Lato Regular"/>
              </a:rPr>
            </a:br>
            <a:r>
              <a:rPr lang="en-US" sz="1600" b="1" dirty="0">
                <a:solidFill>
                  <a:schemeClr val="bg1"/>
                </a:solidFill>
                <a:latin typeface="Lato Regular"/>
                <a:cs typeface="Lato Regular"/>
              </a:rPr>
              <a:t>SG20 </a:t>
            </a:r>
            <a:br>
              <a:rPr lang="en-US" sz="1600" b="1" dirty="0">
                <a:solidFill>
                  <a:schemeClr val="bg1"/>
                </a:solidFill>
                <a:latin typeface="Lato Regular"/>
                <a:cs typeface="Lato Regular"/>
              </a:rPr>
            </a:br>
            <a:r>
              <a:rPr lang="en-US" sz="1100" b="1" dirty="0">
                <a:solidFill>
                  <a:schemeClr val="bg1"/>
                </a:solidFill>
                <a:latin typeface="Lato Regular"/>
                <a:cs typeface="Lato Regular"/>
              </a:rPr>
              <a:t>(Accessibility, </a:t>
            </a:r>
            <a:br>
              <a:rPr lang="en-US" sz="1100" b="1" dirty="0">
                <a:solidFill>
                  <a:schemeClr val="bg1"/>
                </a:solidFill>
                <a:latin typeface="Lato Regular"/>
                <a:cs typeface="Lato Regular"/>
              </a:rPr>
            </a:br>
            <a:r>
              <a:rPr lang="en-US" sz="1100" b="1" dirty="0">
                <a:solidFill>
                  <a:schemeClr val="bg1"/>
                </a:solidFill>
                <a:latin typeface="Lato Regular"/>
                <a:cs typeface="Lato Regular"/>
              </a:rPr>
              <a:t>IoT)</a:t>
            </a:r>
            <a:br>
              <a:rPr lang="en-US" sz="1100" b="1" dirty="0">
                <a:solidFill>
                  <a:schemeClr val="bg1"/>
                </a:solidFill>
                <a:latin typeface="Lato Regular"/>
                <a:cs typeface="Lato Regular"/>
              </a:rPr>
            </a:br>
            <a:endParaRPr lang="en-US" sz="1100" dirty="0">
              <a:solidFill>
                <a:schemeClr val="bg1"/>
              </a:solidFill>
              <a:latin typeface="Lato Light"/>
              <a:cs typeface="Lato Light"/>
            </a:endParaRPr>
          </a:p>
          <a:p>
            <a:pPr algn="ctr">
              <a:lnSpc>
                <a:spcPct val="110000"/>
              </a:lnSpc>
            </a:pPr>
            <a:endParaRPr lang="en-US" sz="1100" b="1" dirty="0">
              <a:solidFill>
                <a:schemeClr val="bg1"/>
              </a:solidFill>
              <a:latin typeface="Lato Regular"/>
              <a:cs typeface="Lato Regular"/>
            </a:endParaRPr>
          </a:p>
        </p:txBody>
      </p:sp>
      <p:sp>
        <p:nvSpPr>
          <p:cNvPr id="41" name="Freeform 46"/>
          <p:cNvSpPr>
            <a:spLocks noChangeArrowheads="1"/>
          </p:cNvSpPr>
          <p:nvPr/>
        </p:nvSpPr>
        <p:spPr bwMode="auto">
          <a:xfrm>
            <a:off x="9778417" y="1539536"/>
            <a:ext cx="1188079" cy="1156009"/>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chemeClr val="accent2"/>
          </a:solidFill>
          <a:ln w="9360" cap="flat">
            <a:solidFill>
              <a:srgbClr val="F1F0F0"/>
            </a:solidFill>
            <a:bevel/>
            <a:headEnd/>
            <a:tailEnd/>
          </a:ln>
          <a:effectLst/>
        </p:spPr>
        <p:txBody>
          <a:bodyPr wrap="none" anchor="ctr"/>
          <a:lstStyle/>
          <a:p>
            <a:pPr algn="ctr">
              <a:lnSpc>
                <a:spcPct val="110000"/>
              </a:lnSpc>
            </a:pPr>
            <a:r>
              <a:rPr lang="en-US" sz="1200" b="1" dirty="0">
                <a:solidFill>
                  <a:schemeClr val="bg1"/>
                </a:solidFill>
                <a:latin typeface="Lato Regular"/>
                <a:cs typeface="Lato Regular"/>
              </a:rPr>
              <a:t>SG9</a:t>
            </a:r>
            <a:br>
              <a:rPr lang="en-US" sz="1200" b="1" dirty="0">
                <a:solidFill>
                  <a:schemeClr val="bg1"/>
                </a:solidFill>
                <a:latin typeface="Lato Regular"/>
                <a:cs typeface="Lato Regular"/>
              </a:rPr>
            </a:br>
            <a:r>
              <a:rPr lang="en-US" sz="1200" b="1" dirty="0">
                <a:solidFill>
                  <a:schemeClr val="bg1"/>
                </a:solidFill>
                <a:latin typeface="Lato Regular"/>
                <a:cs typeface="Lato Regular"/>
              </a:rPr>
              <a:t>(IPTV,CDN, </a:t>
            </a:r>
            <a:br>
              <a:rPr lang="en-US" sz="1200" b="1" dirty="0">
                <a:solidFill>
                  <a:schemeClr val="bg1"/>
                </a:solidFill>
                <a:latin typeface="Lato Regular"/>
                <a:cs typeface="Lato Regular"/>
              </a:rPr>
            </a:br>
            <a:r>
              <a:rPr lang="en-US" sz="1200" b="1" dirty="0">
                <a:solidFill>
                  <a:schemeClr val="bg1"/>
                </a:solidFill>
                <a:latin typeface="Lato Regular"/>
                <a:cs typeface="Lato Regular"/>
              </a:rPr>
              <a:t>Accessibility)</a:t>
            </a:r>
          </a:p>
        </p:txBody>
      </p:sp>
      <p:sp>
        <p:nvSpPr>
          <p:cNvPr id="56" name="Line 44">
            <a:extLst>
              <a:ext uri="{FF2B5EF4-FFF2-40B4-BE49-F238E27FC236}">
                <a16:creationId xmlns:a16="http://schemas.microsoft.com/office/drawing/2014/main" id="{0A69C805-FB1A-49F2-BE13-007BB0707720}"/>
              </a:ext>
            </a:extLst>
          </p:cNvPr>
          <p:cNvSpPr>
            <a:spLocks noChangeShapeType="1"/>
          </p:cNvSpPr>
          <p:nvPr/>
        </p:nvSpPr>
        <p:spPr bwMode="auto">
          <a:xfrm flipH="1" flipV="1">
            <a:off x="6029666" y="3656505"/>
            <a:ext cx="2297034" cy="1743809"/>
          </a:xfrm>
          <a:prstGeom prst="line">
            <a:avLst/>
          </a:prstGeom>
          <a:noFill/>
          <a:ln w="7560" cap="flat">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9950"/>
          </a:p>
        </p:txBody>
      </p:sp>
      <p:sp>
        <p:nvSpPr>
          <p:cNvPr id="55" name="Freeform 46">
            <a:extLst>
              <a:ext uri="{FF2B5EF4-FFF2-40B4-BE49-F238E27FC236}">
                <a16:creationId xmlns:a16="http://schemas.microsoft.com/office/drawing/2014/main" id="{F2D54C55-A4E8-4123-AE09-71AB812A985A}"/>
              </a:ext>
            </a:extLst>
          </p:cNvPr>
          <p:cNvSpPr>
            <a:spLocks noChangeArrowheads="1"/>
          </p:cNvSpPr>
          <p:nvPr/>
        </p:nvSpPr>
        <p:spPr bwMode="auto">
          <a:xfrm>
            <a:off x="8178231" y="5197627"/>
            <a:ext cx="1099151" cy="1133900"/>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chemeClr val="accent2"/>
          </a:solidFill>
          <a:ln w="9360" cap="flat">
            <a:solidFill>
              <a:srgbClr val="F1F0F0"/>
            </a:solidFill>
            <a:bevel/>
            <a:headEnd/>
            <a:tailEnd/>
          </a:ln>
          <a:effectLst/>
        </p:spPr>
        <p:txBody>
          <a:bodyPr wrap="none" anchor="ctr"/>
          <a:lstStyle/>
          <a:p>
            <a:pPr algn="ctr">
              <a:lnSpc>
                <a:spcPct val="110000"/>
              </a:lnSpc>
            </a:pPr>
            <a:br>
              <a:rPr lang="en-US" sz="1600" b="1" dirty="0">
                <a:solidFill>
                  <a:schemeClr val="bg1"/>
                </a:solidFill>
                <a:latin typeface="Lato Regular"/>
                <a:cs typeface="Lato Regular"/>
              </a:rPr>
            </a:br>
            <a:r>
              <a:rPr lang="en-US" sz="1600" b="1" dirty="0">
                <a:solidFill>
                  <a:schemeClr val="bg1"/>
                </a:solidFill>
                <a:latin typeface="Lato Regular"/>
                <a:cs typeface="Lato Regular"/>
              </a:rPr>
              <a:t>SG2 </a:t>
            </a:r>
            <a:br>
              <a:rPr lang="en-US" sz="1600" b="1" dirty="0">
                <a:solidFill>
                  <a:schemeClr val="bg1"/>
                </a:solidFill>
                <a:latin typeface="Lato Regular"/>
                <a:cs typeface="Lato Regular"/>
              </a:rPr>
            </a:br>
            <a:r>
              <a:rPr lang="en-US" sz="1400" b="1" dirty="0">
                <a:solidFill>
                  <a:schemeClr val="bg1"/>
                </a:solidFill>
                <a:latin typeface="Lato Regular"/>
                <a:cs typeface="Lato Regular"/>
              </a:rPr>
              <a:t>(Accessibility)</a:t>
            </a:r>
            <a:br>
              <a:rPr lang="en-US" sz="1100" b="1" dirty="0">
                <a:solidFill>
                  <a:schemeClr val="bg1"/>
                </a:solidFill>
                <a:latin typeface="Lato Regular"/>
                <a:cs typeface="Lato Regular"/>
              </a:rPr>
            </a:br>
            <a:endParaRPr lang="en-US" sz="1100" dirty="0">
              <a:solidFill>
                <a:schemeClr val="bg1"/>
              </a:solidFill>
              <a:latin typeface="Lato Light"/>
              <a:cs typeface="Lato Light"/>
            </a:endParaRPr>
          </a:p>
          <a:p>
            <a:pPr algn="ctr">
              <a:lnSpc>
                <a:spcPct val="110000"/>
              </a:lnSpc>
            </a:pPr>
            <a:endParaRPr lang="en-US" sz="1100" b="1" dirty="0">
              <a:solidFill>
                <a:schemeClr val="bg1"/>
              </a:solidFill>
              <a:latin typeface="Lato Regular"/>
              <a:cs typeface="Lato Regular"/>
            </a:endParaRPr>
          </a:p>
        </p:txBody>
      </p:sp>
      <p:sp>
        <p:nvSpPr>
          <p:cNvPr id="57" name="Freeform 45">
            <a:extLst>
              <a:ext uri="{FF2B5EF4-FFF2-40B4-BE49-F238E27FC236}">
                <a16:creationId xmlns:a16="http://schemas.microsoft.com/office/drawing/2014/main" id="{63B7106B-B7CF-46B6-B57C-A3248CDA7C36}"/>
              </a:ext>
            </a:extLst>
          </p:cNvPr>
          <p:cNvSpPr>
            <a:spLocks noChangeArrowheads="1"/>
          </p:cNvSpPr>
          <p:nvPr/>
        </p:nvSpPr>
        <p:spPr bwMode="auto">
          <a:xfrm>
            <a:off x="4875921" y="2408431"/>
            <a:ext cx="1503607" cy="1505495"/>
          </a:xfrm>
          <a:custGeom>
            <a:avLst/>
            <a:gdLst>
              <a:gd name="T0" fmla="*/ 3704 w 3705"/>
              <a:gd name="T1" fmla="*/ 1853 h 3707"/>
              <a:gd name="T2" fmla="*/ 3704 w 3705"/>
              <a:gd name="T3" fmla="*/ 1853 h 3707"/>
              <a:gd name="T4" fmla="*/ 1853 w 3705"/>
              <a:gd name="T5" fmla="*/ 3706 h 3707"/>
              <a:gd name="T6" fmla="*/ 0 w 3705"/>
              <a:gd name="T7" fmla="*/ 1853 h 3707"/>
              <a:gd name="T8" fmla="*/ 1853 w 3705"/>
              <a:gd name="T9" fmla="*/ 0 h 3707"/>
              <a:gd name="T10" fmla="*/ 3704 w 3705"/>
              <a:gd name="T11" fmla="*/ 1853 h 3707"/>
            </a:gdLst>
            <a:ahLst/>
            <a:cxnLst>
              <a:cxn ang="0">
                <a:pos x="T0" y="T1"/>
              </a:cxn>
              <a:cxn ang="0">
                <a:pos x="T2" y="T3"/>
              </a:cxn>
              <a:cxn ang="0">
                <a:pos x="T4" y="T5"/>
              </a:cxn>
              <a:cxn ang="0">
                <a:pos x="T6" y="T7"/>
              </a:cxn>
              <a:cxn ang="0">
                <a:pos x="T8" y="T9"/>
              </a:cxn>
              <a:cxn ang="0">
                <a:pos x="T10" y="T11"/>
              </a:cxn>
            </a:cxnLst>
            <a:rect l="0" t="0" r="r" b="b"/>
            <a:pathLst>
              <a:path w="3705" h="3707">
                <a:moveTo>
                  <a:pt x="3704" y="1853"/>
                </a:moveTo>
                <a:lnTo>
                  <a:pt x="3704" y="1853"/>
                </a:lnTo>
                <a:cubicBezTo>
                  <a:pt x="3704" y="2869"/>
                  <a:pt x="2878" y="3706"/>
                  <a:pt x="1853" y="3706"/>
                </a:cubicBezTo>
                <a:cubicBezTo>
                  <a:pt x="835" y="3706"/>
                  <a:pt x="0" y="2869"/>
                  <a:pt x="0" y="1853"/>
                </a:cubicBezTo>
                <a:cubicBezTo>
                  <a:pt x="0" y="828"/>
                  <a:pt x="835" y="0"/>
                  <a:pt x="1853" y="0"/>
                </a:cubicBezTo>
                <a:cubicBezTo>
                  <a:pt x="2878" y="0"/>
                  <a:pt x="3704" y="828"/>
                  <a:pt x="3704" y="1853"/>
                </a:cubicBezTo>
              </a:path>
            </a:pathLst>
          </a:custGeom>
          <a:solidFill>
            <a:schemeClr val="tx2"/>
          </a:solidFill>
          <a:ln w="9360" cap="flat">
            <a:solidFill>
              <a:srgbClr val="F1F0F0"/>
            </a:solidFill>
            <a:bevel/>
            <a:headEnd/>
            <a:tailEnd/>
          </a:ln>
          <a:effectLst/>
        </p:spPr>
        <p:txBody>
          <a:bodyPr wrap="none" anchor="ctr"/>
          <a:lstStyle/>
          <a:p>
            <a:pPr algn="ctr">
              <a:lnSpc>
                <a:spcPct val="110000"/>
              </a:lnSpc>
            </a:pPr>
            <a:r>
              <a:rPr lang="en-US" sz="3200" b="1" dirty="0">
                <a:solidFill>
                  <a:schemeClr val="bg1"/>
                </a:solidFill>
                <a:latin typeface="Lato Regular"/>
                <a:cs typeface="Lato Regular"/>
              </a:rPr>
              <a:t>SG16</a:t>
            </a:r>
            <a:endParaRPr lang="en-US" sz="3200" dirty="0">
              <a:solidFill>
                <a:schemeClr val="bg1"/>
              </a:solidFill>
              <a:latin typeface="Lato Light"/>
              <a:cs typeface="Lato Light"/>
            </a:endParaRPr>
          </a:p>
        </p:txBody>
      </p:sp>
      <p:sp>
        <p:nvSpPr>
          <p:cNvPr id="35" name="Freeform 47"/>
          <p:cNvSpPr>
            <a:spLocks noChangeArrowheads="1"/>
          </p:cNvSpPr>
          <p:nvPr/>
        </p:nvSpPr>
        <p:spPr bwMode="auto">
          <a:xfrm>
            <a:off x="6711696" y="1194415"/>
            <a:ext cx="1205450" cy="1192223"/>
          </a:xfrm>
          <a:custGeom>
            <a:avLst/>
            <a:gdLst>
              <a:gd name="T0" fmla="*/ 2935 w 2936"/>
              <a:gd name="T1" fmla="*/ 1472 h 2936"/>
              <a:gd name="T2" fmla="*/ 2935 w 2936"/>
              <a:gd name="T3" fmla="*/ 1472 h 2936"/>
              <a:gd name="T4" fmla="*/ 1463 w 2936"/>
              <a:gd name="T5" fmla="*/ 2935 h 2936"/>
              <a:gd name="T6" fmla="*/ 0 w 2936"/>
              <a:gd name="T7" fmla="*/ 1472 h 2936"/>
              <a:gd name="T8" fmla="*/ 1463 w 2936"/>
              <a:gd name="T9" fmla="*/ 0 h 2936"/>
              <a:gd name="T10" fmla="*/ 2935 w 2936"/>
              <a:gd name="T11" fmla="*/ 1472 h 2936"/>
            </a:gdLst>
            <a:ahLst/>
            <a:cxnLst>
              <a:cxn ang="0">
                <a:pos x="T0" y="T1"/>
              </a:cxn>
              <a:cxn ang="0">
                <a:pos x="T2" y="T3"/>
              </a:cxn>
              <a:cxn ang="0">
                <a:pos x="T4" y="T5"/>
              </a:cxn>
              <a:cxn ang="0">
                <a:pos x="T6" y="T7"/>
              </a:cxn>
              <a:cxn ang="0">
                <a:pos x="T8" y="T9"/>
              </a:cxn>
              <a:cxn ang="0">
                <a:pos x="T10" y="T11"/>
              </a:cxn>
            </a:cxnLst>
            <a:rect l="0" t="0" r="r" b="b"/>
            <a:pathLst>
              <a:path w="2936" h="2936">
                <a:moveTo>
                  <a:pt x="2935" y="1472"/>
                </a:moveTo>
                <a:lnTo>
                  <a:pt x="2935" y="1472"/>
                </a:lnTo>
                <a:cubicBezTo>
                  <a:pt x="2935" y="2280"/>
                  <a:pt x="2280" y="2935"/>
                  <a:pt x="1463" y="2935"/>
                </a:cubicBezTo>
                <a:cubicBezTo>
                  <a:pt x="655" y="2935"/>
                  <a:pt x="0" y="2280"/>
                  <a:pt x="0" y="1472"/>
                </a:cubicBezTo>
                <a:cubicBezTo>
                  <a:pt x="0" y="664"/>
                  <a:pt x="655" y="0"/>
                  <a:pt x="1463" y="0"/>
                </a:cubicBezTo>
                <a:cubicBezTo>
                  <a:pt x="2280" y="0"/>
                  <a:pt x="2935" y="664"/>
                  <a:pt x="2935" y="1472"/>
                </a:cubicBezTo>
              </a:path>
            </a:pathLst>
          </a:custGeom>
          <a:solidFill>
            <a:srgbClr val="00B0F0"/>
          </a:solidFill>
          <a:ln w="9360" cap="flat">
            <a:solidFill>
              <a:srgbClr val="F1F0F0"/>
            </a:solidFill>
            <a:bevel/>
            <a:headEnd/>
            <a:tailEnd/>
          </a:ln>
          <a:effectLst/>
        </p:spPr>
        <p:txBody>
          <a:bodyPr wrap="none" anchor="ctr"/>
          <a:lstStyle/>
          <a:p>
            <a:pPr algn="ctr"/>
            <a:r>
              <a:rPr lang="en-US" sz="1600" b="1" dirty="0">
                <a:solidFill>
                  <a:schemeClr val="bg1"/>
                </a:solidFill>
                <a:latin typeface="Lato Regular"/>
                <a:cs typeface="Lato Regular"/>
              </a:rPr>
              <a:t>Regional </a:t>
            </a:r>
            <a:br>
              <a:rPr lang="en-US" sz="1600" b="1" dirty="0">
                <a:solidFill>
                  <a:schemeClr val="bg1"/>
                </a:solidFill>
                <a:latin typeface="Lato Regular"/>
                <a:cs typeface="Lato Regular"/>
              </a:rPr>
            </a:br>
            <a:r>
              <a:rPr lang="en-US" sz="1600" b="1" dirty="0">
                <a:solidFill>
                  <a:schemeClr val="bg1"/>
                </a:solidFill>
                <a:latin typeface="Lato Regular"/>
                <a:cs typeface="Lato Regular"/>
              </a:rPr>
              <a:t>SDOs</a:t>
            </a:r>
            <a:endParaRPr lang="en-US" sz="1600" dirty="0">
              <a:solidFill>
                <a:schemeClr val="bg1"/>
              </a:solidFill>
              <a:latin typeface="Lato Light"/>
              <a:cs typeface="Lato Light"/>
            </a:endParaRPr>
          </a:p>
        </p:txBody>
      </p:sp>
      <p:sp>
        <p:nvSpPr>
          <p:cNvPr id="43" name="Freeform 46"/>
          <p:cNvSpPr>
            <a:spLocks noChangeArrowheads="1"/>
          </p:cNvSpPr>
          <p:nvPr/>
        </p:nvSpPr>
        <p:spPr bwMode="auto">
          <a:xfrm>
            <a:off x="1305920" y="4157071"/>
            <a:ext cx="971974" cy="975619"/>
          </a:xfrm>
          <a:custGeom>
            <a:avLst/>
            <a:gdLst>
              <a:gd name="T0" fmla="*/ 2394 w 2395"/>
              <a:gd name="T1" fmla="*/ 1205 h 2402"/>
              <a:gd name="T2" fmla="*/ 2394 w 2395"/>
              <a:gd name="T3" fmla="*/ 1205 h 2402"/>
              <a:gd name="T4" fmla="*/ 1198 w 2395"/>
              <a:gd name="T5" fmla="*/ 2401 h 2402"/>
              <a:gd name="T6" fmla="*/ 0 w 2395"/>
              <a:gd name="T7" fmla="*/ 1205 h 2402"/>
              <a:gd name="T8" fmla="*/ 1198 w 2395"/>
              <a:gd name="T9" fmla="*/ 0 h 2402"/>
              <a:gd name="T10" fmla="*/ 2394 w 2395"/>
              <a:gd name="T11" fmla="*/ 1205 h 2402"/>
            </a:gdLst>
            <a:ahLst/>
            <a:cxnLst>
              <a:cxn ang="0">
                <a:pos x="T0" y="T1"/>
              </a:cxn>
              <a:cxn ang="0">
                <a:pos x="T2" y="T3"/>
              </a:cxn>
              <a:cxn ang="0">
                <a:pos x="T4" y="T5"/>
              </a:cxn>
              <a:cxn ang="0">
                <a:pos x="T6" y="T7"/>
              </a:cxn>
              <a:cxn ang="0">
                <a:pos x="T8" y="T9"/>
              </a:cxn>
              <a:cxn ang="0">
                <a:pos x="T10" y="T11"/>
              </a:cxn>
            </a:cxnLst>
            <a:rect l="0" t="0" r="r" b="b"/>
            <a:pathLst>
              <a:path w="2395" h="2402">
                <a:moveTo>
                  <a:pt x="2394" y="1205"/>
                </a:moveTo>
                <a:lnTo>
                  <a:pt x="2394" y="1205"/>
                </a:lnTo>
                <a:cubicBezTo>
                  <a:pt x="2394" y="1860"/>
                  <a:pt x="1862" y="2401"/>
                  <a:pt x="1198" y="2401"/>
                </a:cubicBezTo>
                <a:cubicBezTo>
                  <a:pt x="532" y="2401"/>
                  <a:pt x="0" y="1860"/>
                  <a:pt x="0" y="1205"/>
                </a:cubicBezTo>
                <a:cubicBezTo>
                  <a:pt x="0" y="541"/>
                  <a:pt x="532" y="0"/>
                  <a:pt x="1198" y="0"/>
                </a:cubicBezTo>
                <a:cubicBezTo>
                  <a:pt x="1862" y="0"/>
                  <a:pt x="2394" y="541"/>
                  <a:pt x="2394" y="1205"/>
                </a:cubicBezTo>
              </a:path>
            </a:pathLst>
          </a:custGeom>
          <a:solidFill>
            <a:srgbClr val="00B0F0"/>
          </a:solidFill>
          <a:ln w="9360" cap="flat">
            <a:solidFill>
              <a:srgbClr val="F1F0F0"/>
            </a:solidFill>
            <a:bevel/>
            <a:headEnd/>
            <a:tailEnd/>
          </a:ln>
          <a:effectLst/>
        </p:spPr>
        <p:txBody>
          <a:bodyPr wrap="none" anchor="ctr"/>
          <a:lstStyle/>
          <a:p>
            <a:pPr algn="ctr">
              <a:lnSpc>
                <a:spcPct val="110000"/>
              </a:lnSpc>
            </a:pPr>
            <a:r>
              <a:rPr lang="en-US" sz="1600" b="1" dirty="0">
                <a:solidFill>
                  <a:schemeClr val="bg1"/>
                </a:solidFill>
                <a:latin typeface="Lato Regular"/>
                <a:cs typeface="Lato Regular"/>
              </a:rPr>
              <a:t>IETF</a:t>
            </a:r>
            <a:endParaRPr lang="en-US" sz="1600" dirty="0">
              <a:solidFill>
                <a:schemeClr val="bg1"/>
              </a:solidFill>
              <a:latin typeface="Lato Light"/>
              <a:cs typeface="Lato Light"/>
            </a:endParaRPr>
          </a:p>
        </p:txBody>
      </p:sp>
      <p:cxnSp>
        <p:nvCxnSpPr>
          <p:cNvPr id="4" name="Straight Connector 3"/>
          <p:cNvCxnSpPr/>
          <p:nvPr/>
        </p:nvCxnSpPr>
        <p:spPr>
          <a:xfrm flipH="1">
            <a:off x="2184731" y="3446700"/>
            <a:ext cx="2724714" cy="870898"/>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830793FE-3E70-4124-9501-E7CC4F5572F9}"/>
              </a:ext>
            </a:extLst>
          </p:cNvPr>
          <p:cNvSpPr>
            <a:spLocks noGrp="1"/>
          </p:cNvSpPr>
          <p:nvPr>
            <p:ph type="title"/>
          </p:nvPr>
        </p:nvSpPr>
        <p:spPr/>
        <p:txBody>
          <a:bodyPr/>
          <a:lstStyle/>
          <a:p>
            <a:r>
              <a:rPr lang="en-GB" dirty="0"/>
              <a:t>Collaboration</a:t>
            </a:r>
          </a:p>
        </p:txBody>
      </p:sp>
    </p:spTree>
    <p:extLst>
      <p:ext uri="{BB962C8B-B14F-4D97-AF65-F5344CB8AC3E}">
        <p14:creationId xmlns:p14="http://schemas.microsoft.com/office/powerpoint/2010/main" val="240173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45090" y="1795485"/>
            <a:ext cx="4057061" cy="387577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3200" b="1" dirty="0">
                <a:solidFill>
                  <a:schemeClr val="bg1"/>
                </a:solidFill>
                <a:latin typeface="Lato Regular"/>
                <a:cs typeface="Lato Regular"/>
              </a:rPr>
              <a:t>Maturity in </a:t>
            </a:r>
            <a:br>
              <a:rPr lang="en-US" sz="3200" b="1" dirty="0">
                <a:solidFill>
                  <a:schemeClr val="bg1"/>
                </a:solidFill>
                <a:latin typeface="Lato Regular"/>
                <a:cs typeface="Lato Regular"/>
              </a:rPr>
            </a:br>
            <a:r>
              <a:rPr lang="en-US" sz="3200" b="1" dirty="0">
                <a:solidFill>
                  <a:schemeClr val="bg1"/>
                </a:solidFill>
                <a:latin typeface="Lato Regular"/>
                <a:cs typeface="Lato Regular"/>
              </a:rPr>
              <a:t>classical </a:t>
            </a:r>
            <a:br>
              <a:rPr lang="en-US" sz="3200" b="1" dirty="0">
                <a:solidFill>
                  <a:schemeClr val="bg1"/>
                </a:solidFill>
                <a:latin typeface="Lato Regular"/>
                <a:cs typeface="Lato Regular"/>
              </a:rPr>
            </a:br>
            <a:r>
              <a:rPr lang="en-US" sz="3200" b="1" dirty="0">
                <a:solidFill>
                  <a:schemeClr val="bg1"/>
                </a:solidFill>
                <a:latin typeface="Lato Regular"/>
                <a:cs typeface="Lato Regular"/>
              </a:rPr>
              <a:t>areas  abreast with AI and other enabling technologies</a:t>
            </a:r>
          </a:p>
        </p:txBody>
      </p:sp>
      <p:sp>
        <p:nvSpPr>
          <p:cNvPr id="19" name="Oval 18"/>
          <p:cNvSpPr/>
          <p:nvPr/>
        </p:nvSpPr>
        <p:spPr>
          <a:xfrm>
            <a:off x="6578367" y="1674964"/>
            <a:ext cx="4057061" cy="3875773"/>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3200" b="1" dirty="0">
                <a:solidFill>
                  <a:schemeClr val="bg1"/>
                </a:solidFill>
                <a:latin typeface="Lato Regular"/>
                <a:cs typeface="Lato Regular"/>
              </a:rPr>
              <a:t>Growth in digital services and video-centric services</a:t>
            </a:r>
          </a:p>
        </p:txBody>
      </p:sp>
      <p:sp>
        <p:nvSpPr>
          <p:cNvPr id="4" name="Title 3">
            <a:extLst>
              <a:ext uri="{FF2B5EF4-FFF2-40B4-BE49-F238E27FC236}">
                <a16:creationId xmlns:a16="http://schemas.microsoft.com/office/drawing/2014/main" id="{DE658913-A7A4-4FA4-85D6-C6F3EC322212}"/>
              </a:ext>
            </a:extLst>
          </p:cNvPr>
          <p:cNvSpPr>
            <a:spLocks noGrp="1"/>
          </p:cNvSpPr>
          <p:nvPr>
            <p:ph type="title"/>
          </p:nvPr>
        </p:nvSpPr>
        <p:spPr/>
        <p:txBody>
          <a:bodyPr/>
          <a:lstStyle/>
          <a:p>
            <a:r>
              <a:rPr lang="en-GB" dirty="0"/>
              <a:t>Trends</a:t>
            </a:r>
          </a:p>
        </p:txBody>
      </p:sp>
    </p:spTree>
    <p:extLst>
      <p:ext uri="{BB962C8B-B14F-4D97-AF65-F5344CB8AC3E}">
        <p14:creationId xmlns:p14="http://schemas.microsoft.com/office/powerpoint/2010/main" val="167687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FFD6-828E-4BCC-9FE1-10A3C24A2999}"/>
              </a:ext>
            </a:extLst>
          </p:cNvPr>
          <p:cNvSpPr>
            <a:spLocks noGrp="1"/>
          </p:cNvSpPr>
          <p:nvPr>
            <p:ph type="title"/>
          </p:nvPr>
        </p:nvSpPr>
        <p:spPr>
          <a:xfrm>
            <a:off x="1557841" y="387139"/>
            <a:ext cx="10515600" cy="746442"/>
          </a:xfrm>
        </p:spPr>
        <p:txBody>
          <a:bodyPr>
            <a:normAutofit/>
          </a:bodyPr>
          <a:lstStyle/>
          <a:p>
            <a:r>
              <a:rPr lang="en-GB" dirty="0"/>
              <a:t>Three aspects moving forward</a:t>
            </a:r>
          </a:p>
        </p:txBody>
      </p:sp>
      <p:sp>
        <p:nvSpPr>
          <p:cNvPr id="3" name="Content Placeholder 2">
            <a:extLst>
              <a:ext uri="{FF2B5EF4-FFF2-40B4-BE49-F238E27FC236}">
                <a16:creationId xmlns:a16="http://schemas.microsoft.com/office/drawing/2014/main" id="{4B04A871-3B09-48DE-A635-07C476013756}"/>
              </a:ext>
            </a:extLst>
          </p:cNvPr>
          <p:cNvSpPr>
            <a:spLocks noGrp="1"/>
          </p:cNvSpPr>
          <p:nvPr>
            <p:ph idx="1"/>
          </p:nvPr>
        </p:nvSpPr>
        <p:spPr>
          <a:xfrm>
            <a:off x="688392" y="1804342"/>
            <a:ext cx="10515600" cy="4351338"/>
          </a:xfrm>
        </p:spPr>
        <p:txBody>
          <a:bodyPr>
            <a:normAutofit/>
          </a:bodyPr>
          <a:lstStyle/>
          <a:p>
            <a:r>
              <a:rPr lang="en-GB"/>
              <a:t>Traditional multimedia services, application and systems: continuation of existing lines of work for “conventional ICTs”</a:t>
            </a:r>
          </a:p>
          <a:p>
            <a:r>
              <a:rPr lang="en-GB"/>
              <a:t>Vertical-industry oriented services: ICTs application focused on needs of specific sectors</a:t>
            </a:r>
          </a:p>
          <a:p>
            <a:pPr lvl="1"/>
            <a:r>
              <a:rPr lang="en-GB"/>
              <a:t>Finance and banking sector</a:t>
            </a:r>
          </a:p>
          <a:p>
            <a:pPr lvl="1"/>
            <a:r>
              <a:rPr lang="en-GB"/>
              <a:t>Health sector</a:t>
            </a:r>
          </a:p>
          <a:p>
            <a:pPr lvl="1"/>
            <a:r>
              <a:rPr lang="en-GB"/>
              <a:t>Culture sector</a:t>
            </a:r>
          </a:p>
          <a:p>
            <a:pPr lvl="1"/>
            <a:r>
              <a:rPr lang="en-GB"/>
              <a:t>Entertainment sector</a:t>
            </a:r>
          </a:p>
          <a:p>
            <a:pPr lvl="1"/>
            <a:r>
              <a:rPr lang="en-GB"/>
              <a:t>Transport sector</a:t>
            </a:r>
          </a:p>
          <a:p>
            <a:pPr lvl="1"/>
            <a:r>
              <a:rPr lang="en-GB"/>
              <a:t>...</a:t>
            </a:r>
          </a:p>
          <a:p>
            <a:r>
              <a:rPr lang="en-GB"/>
              <a:t>Enabling technologies: producing high-quality, reusable building blocks</a:t>
            </a:r>
            <a:endParaRPr lang="en-GB" dirty="0"/>
          </a:p>
        </p:txBody>
      </p:sp>
    </p:spTree>
    <p:extLst>
      <p:ext uri="{BB962C8B-B14F-4D97-AF65-F5344CB8AC3E}">
        <p14:creationId xmlns:p14="http://schemas.microsoft.com/office/powerpoint/2010/main" val="363673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4480309" y="1472080"/>
            <a:ext cx="992683" cy="855328"/>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4" name="Content Placeholder 5"/>
          <p:cNvGraphicFramePr>
            <a:graphicFrameLocks/>
          </p:cNvGraphicFramePr>
          <p:nvPr>
            <p:extLst>
              <p:ext uri="{D42A27DB-BD31-4B8C-83A1-F6EECF244321}">
                <p14:modId xmlns:p14="http://schemas.microsoft.com/office/powerpoint/2010/main" val="367859419"/>
              </p:ext>
            </p:extLst>
          </p:nvPr>
        </p:nvGraphicFramePr>
        <p:xfrm>
          <a:off x="-125835" y="184558"/>
          <a:ext cx="12317835" cy="640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C4D3BBF-9585-42A0-B8DA-E06867CA586F}"/>
              </a:ext>
            </a:extLst>
          </p:cNvPr>
          <p:cNvSpPr>
            <a:spLocks noGrp="1"/>
          </p:cNvSpPr>
          <p:nvPr>
            <p:ph type="title"/>
          </p:nvPr>
        </p:nvSpPr>
        <p:spPr>
          <a:xfrm>
            <a:off x="1546348" y="387139"/>
            <a:ext cx="10515600" cy="746442"/>
          </a:xfrm>
        </p:spPr>
        <p:txBody>
          <a:bodyPr>
            <a:normAutofit/>
          </a:bodyPr>
          <a:lstStyle/>
          <a:p>
            <a:r>
              <a:rPr lang="en-GB" dirty="0"/>
              <a:t>Technological view</a:t>
            </a:r>
          </a:p>
        </p:txBody>
      </p:sp>
    </p:spTree>
    <p:extLst>
      <p:ext uri="{BB962C8B-B14F-4D97-AF65-F5344CB8AC3E}">
        <p14:creationId xmlns:p14="http://schemas.microsoft.com/office/powerpoint/2010/main" val="50346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4480309" y="1472080"/>
            <a:ext cx="992683" cy="855328"/>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4" name="Content Placeholder 5"/>
          <p:cNvGraphicFramePr>
            <a:graphicFrameLocks/>
          </p:cNvGraphicFramePr>
          <p:nvPr>
            <p:extLst>
              <p:ext uri="{D42A27DB-BD31-4B8C-83A1-F6EECF244321}">
                <p14:modId xmlns:p14="http://schemas.microsoft.com/office/powerpoint/2010/main" val="2620906792"/>
              </p:ext>
            </p:extLst>
          </p:nvPr>
        </p:nvGraphicFramePr>
        <p:xfrm>
          <a:off x="-125835" y="184558"/>
          <a:ext cx="12317835" cy="640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D42C33-D520-41B1-808C-7217BB99799A}"/>
              </a:ext>
            </a:extLst>
          </p:cNvPr>
          <p:cNvSpPr>
            <a:spLocks noGrp="1"/>
          </p:cNvSpPr>
          <p:nvPr>
            <p:ph type="title"/>
          </p:nvPr>
        </p:nvSpPr>
        <p:spPr>
          <a:xfrm>
            <a:off x="1546348" y="387139"/>
            <a:ext cx="10515600" cy="746442"/>
          </a:xfrm>
        </p:spPr>
        <p:txBody>
          <a:bodyPr>
            <a:normAutofit/>
          </a:bodyPr>
          <a:lstStyle/>
          <a:p>
            <a:r>
              <a:rPr lang="en-GB" dirty="0"/>
              <a:t>Functional view</a:t>
            </a:r>
          </a:p>
        </p:txBody>
      </p:sp>
    </p:spTree>
    <p:extLst>
      <p:ext uri="{BB962C8B-B14F-4D97-AF65-F5344CB8AC3E}">
        <p14:creationId xmlns:p14="http://schemas.microsoft.com/office/powerpoint/2010/main" val="2034201367"/>
      </p:ext>
    </p:extLst>
  </p:cSld>
  <p:clrMapOvr>
    <a:masterClrMapping/>
  </p:clrMapOvr>
</p:sld>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SA20 PPT template wide version-sc.pptx" id="{2CB76494-08D7-46FB-ABF2-3E98EE261B16}" vid="{361E2837-E8B9-4649-9CE3-368243A686FB}"/>
    </a:ext>
  </a:extLst>
</a:theme>
</file>

<file path=ppt/theme/theme2.xml><?xml version="1.0" encoding="utf-8"?>
<a:theme xmlns:a="http://schemas.openxmlformats.org/drawingml/2006/main" name="Big text">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SA20 PPT template wide version-sc.pptx" id="{2CB76494-08D7-46FB-ABF2-3E98EE261B16}" vid="{655C0F78-023E-44B9-B965-8B487FC73BEE}"/>
    </a:ext>
  </a:extLst>
</a:theme>
</file>

<file path=ppt/theme/theme3.xml><?xml version="1.0" encoding="utf-8"?>
<a:theme xmlns:a="http://schemas.openxmlformats.org/drawingml/2006/main" name="Quote Slide">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SA20 PPT template wide version-sc.pptx" id="{2CB76494-08D7-46FB-ABF2-3E98EE261B16}" vid="{D1707EB7-EDEF-40BD-85F0-9127721F58E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SA20 PPT template wide version-sc.pptx" id="{2CB76494-08D7-46FB-ABF2-3E98EE261B16}" vid="{D9EC1B02-E798-4E09-918A-9D7295177C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D48118C49BB43A24CDCC7188A1489" ma:contentTypeVersion="1" ma:contentTypeDescription="Create a new document." ma:contentTypeScope="" ma:versionID="a0e8ca3dbd8dc0bb96bca45242d892f5">
  <xsd:schema xmlns:xsd="http://www.w3.org/2001/XMLSchema" xmlns:xs="http://www.w3.org/2001/XMLSchema" xmlns:p="http://schemas.microsoft.com/office/2006/metadata/properties" xmlns:ns1="http://schemas.microsoft.com/sharepoint/v3" targetNamespace="http://schemas.microsoft.com/office/2006/metadata/properties" ma:root="true" ma:fieldsID="437a7266940aab2202ac67b957d0a61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527ABC9-1F21-47FF-B870-18207D0365F5}"/>
</file>

<file path=customXml/itemProps2.xml><?xml version="1.0" encoding="utf-8"?>
<ds:datastoreItem xmlns:ds="http://schemas.openxmlformats.org/officeDocument/2006/customXml" ds:itemID="{EE4685DA-BB56-44E7-9327-FFF70E655D48}"/>
</file>

<file path=customXml/itemProps3.xml><?xml version="1.0" encoding="utf-8"?>
<ds:datastoreItem xmlns:ds="http://schemas.openxmlformats.org/officeDocument/2006/customXml" ds:itemID="{BD7D5438-9E2C-4EDD-9723-3AC0E9D55EAA}"/>
</file>

<file path=docProps/app.xml><?xml version="1.0" encoding="utf-8"?>
<Properties xmlns="http://schemas.openxmlformats.org/officeDocument/2006/extended-properties" xmlns:vt="http://schemas.openxmlformats.org/officeDocument/2006/docPropsVTypes">
  <Template>WTSA20 PPT template wide version-sc</Template>
  <TotalTime>2954</TotalTime>
  <Words>2190</Words>
  <Application>Microsoft Office PowerPoint</Application>
  <PresentationFormat>Widescreen</PresentationFormat>
  <Paragraphs>221</Paragraphs>
  <Slides>16</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Calibri</vt:lpstr>
      <vt:lpstr>Calibri Light</vt:lpstr>
      <vt:lpstr>Georgia</vt:lpstr>
      <vt:lpstr>Lato Light</vt:lpstr>
      <vt:lpstr>Lato Regular</vt:lpstr>
      <vt:lpstr>Lithos Pro Regular</vt:lpstr>
      <vt:lpstr>Times New Roman</vt:lpstr>
      <vt:lpstr>ITU Theme - White bg</vt:lpstr>
      <vt:lpstr>Big text</vt:lpstr>
      <vt:lpstr>Quote Slide</vt:lpstr>
      <vt:lpstr>Custom Design</vt:lpstr>
      <vt:lpstr>PowerPoint Presentation</vt:lpstr>
      <vt:lpstr>ITU-T SG16 Multimedia</vt:lpstr>
      <vt:lpstr>Results</vt:lpstr>
      <vt:lpstr>Results</vt:lpstr>
      <vt:lpstr>Collaboration</vt:lpstr>
      <vt:lpstr>Trends</vt:lpstr>
      <vt:lpstr>Three aspects moving forward</vt:lpstr>
      <vt:lpstr>Technological view</vt:lpstr>
      <vt:lpstr>Functional view</vt:lpstr>
      <vt:lpstr>Digital Services </vt:lpstr>
      <vt:lpstr>Digital Health</vt:lpstr>
      <vt:lpstr>Video contents – a strategic area</vt:lpstr>
      <vt:lpstr>Use of digital video</vt:lpstr>
      <vt:lpstr>Future areas for video</vt:lpstr>
      <vt:lpstr>PowerPoint Presentation</vt:lpstr>
      <vt:lpstr>PowerPoint Presentation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Meshkurti, Ana Maria</dc:creator>
  <cp:lastModifiedBy>TSB [EY]</cp:lastModifiedBy>
  <cp:revision>154</cp:revision>
  <dcterms:created xsi:type="dcterms:W3CDTF">2016-10-03T13:51:04Z</dcterms:created>
  <dcterms:modified xsi:type="dcterms:W3CDTF">2022-02-24T14:50:10Z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0x010100EFFD48118C49BB43A24CDCC7188A1489</vt:lpwstr>
  </property>
</Properties>
</file>