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1"/>
  </p:sldMasterIdLst>
  <p:notesMasterIdLst>
    <p:notesMasterId r:id="rId16"/>
  </p:notesMasterIdLst>
  <p:handoutMasterIdLst>
    <p:handoutMasterId r:id="rId17"/>
  </p:handoutMasterIdLst>
  <p:sldIdLst>
    <p:sldId id="306" r:id="rId2"/>
    <p:sldId id="418" r:id="rId3"/>
    <p:sldId id="446" r:id="rId4"/>
    <p:sldId id="450" r:id="rId5"/>
    <p:sldId id="424" r:id="rId6"/>
    <p:sldId id="430" r:id="rId7"/>
    <p:sldId id="451" r:id="rId8"/>
    <p:sldId id="429" r:id="rId9"/>
    <p:sldId id="452" r:id="rId10"/>
    <p:sldId id="410" r:id="rId11"/>
    <p:sldId id="453" r:id="rId12"/>
    <p:sldId id="434" r:id="rId13"/>
    <p:sldId id="436" r:id="rId14"/>
    <p:sldId id="435"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206"/>
    <a:srgbClr val="DF5132"/>
    <a:srgbClr val="003C78"/>
    <a:srgbClr val="296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1" autoAdjust="0"/>
    <p:restoredTop sz="90072" autoAdjust="0"/>
  </p:normalViewPr>
  <p:slideViewPr>
    <p:cSldViewPr snapToGrid="0" snapToObjects="1">
      <p:cViewPr>
        <p:scale>
          <a:sx n="80" d="100"/>
          <a:sy n="80" d="100"/>
        </p:scale>
        <p:origin x="-2010" y="-144"/>
      </p:cViewPr>
      <p:guideLst>
        <p:guide orient="horz" pos="968"/>
        <p:guide orient="horz" pos="4123"/>
        <p:guide orient="horz" pos="764"/>
        <p:guide pos="685"/>
        <p:guide pos="5606"/>
        <p:guide pos="28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152"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5AF8583-C100-46E8-A491-A8535E36F9B6}" type="datetime1">
              <a:rPr lang="en-CA"/>
              <a:pPr>
                <a:defRPr/>
              </a:pPr>
              <a:t>06/03/2014</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17BB595-E616-4409-9595-34C3152999B3}" type="slidenum">
              <a:rPr lang="en-CA"/>
              <a:pPr>
                <a:defRPr/>
              </a:pPr>
              <a:t>‹#›</a:t>
            </a:fld>
            <a:endParaRPr lang="en-CA" dirty="0"/>
          </a:p>
        </p:txBody>
      </p:sp>
    </p:spTree>
    <p:extLst>
      <p:ext uri="{BB962C8B-B14F-4D97-AF65-F5344CB8AC3E}">
        <p14:creationId xmlns:p14="http://schemas.microsoft.com/office/powerpoint/2010/main" val="215442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47AEBD2-ABC7-41D8-BF4B-289283F17F6B}" type="datetime1">
              <a:rPr lang="en-US"/>
              <a:pPr>
                <a:defRPr/>
              </a:pPr>
              <a:t>3/6/2014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68EE4C5-E7EF-4965-850C-216DAC1224B5}" type="slidenum">
              <a:rPr lang="en-US"/>
              <a:pPr>
                <a:defRPr/>
              </a:pPr>
              <a:t>‹#›</a:t>
            </a:fld>
            <a:endParaRPr lang="en-US" dirty="0"/>
          </a:p>
        </p:txBody>
      </p:sp>
    </p:spTree>
    <p:extLst>
      <p:ext uri="{BB962C8B-B14F-4D97-AF65-F5344CB8AC3E}">
        <p14:creationId xmlns:p14="http://schemas.microsoft.com/office/powerpoint/2010/main" val="26909905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word “leveraging”</a:t>
            </a:r>
            <a:r>
              <a:rPr lang="en-US" baseline="0" dirty="0" smtClean="0"/>
              <a:t> in the title is important because it highlights the role of standards as a tool instead of a complete solution</a:t>
            </a:r>
          </a:p>
          <a:p>
            <a:pPr marL="171450" indent="-171450">
              <a:buFont typeface="Arial" panose="020B0604020202020204" pitchFamily="34" charset="0"/>
              <a:buChar char="•"/>
            </a:pPr>
            <a:r>
              <a:rPr lang="en-US" baseline="0" dirty="0" smtClean="0"/>
              <a:t>Only standardizing the pieces that need to be standardized for the solution to work will enable the safety aspects and still allow product differentiation and innovation</a:t>
            </a:r>
          </a:p>
          <a:p>
            <a:endParaRPr lang="en-US" dirty="0"/>
          </a:p>
        </p:txBody>
      </p:sp>
      <p:sp>
        <p:nvSpPr>
          <p:cNvPr id="4" name="Slide Number Placeholder 3"/>
          <p:cNvSpPr>
            <a:spLocks noGrp="1"/>
          </p:cNvSpPr>
          <p:nvPr>
            <p:ph type="sldNum" sz="quarter" idx="10"/>
          </p:nvPr>
        </p:nvSpPr>
        <p:spPr/>
        <p:txBody>
          <a:bodyPr/>
          <a:lstStyle/>
          <a:p>
            <a:pPr>
              <a:defRPr/>
            </a:pPr>
            <a:fld id="{B68EE4C5-E7EF-4965-850C-216DAC1224B5}" type="slidenum">
              <a:rPr lang="en-US"/>
              <a:pPr>
                <a:defRPr/>
              </a:pPr>
              <a:t>1</a:t>
            </a:fld>
            <a:endParaRPr lang="en-US" dirty="0"/>
          </a:p>
        </p:txBody>
      </p:sp>
    </p:spTree>
    <p:extLst>
      <p:ext uri="{BB962C8B-B14F-4D97-AF65-F5344CB8AC3E}">
        <p14:creationId xmlns:p14="http://schemas.microsoft.com/office/powerpoint/2010/main" val="221019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9pPr>
          </a:lstStyle>
          <a:p>
            <a:fld id="{2BA92B90-D5B3-C449-86A7-61BDCBA38EF4}" type="slidenum">
              <a:rPr lang="en-US" sz="1400"/>
              <a:pPr/>
              <a:t>14</a:t>
            </a:fld>
            <a:endParaRPr lang="en-US" sz="1400"/>
          </a:p>
        </p:txBody>
      </p:sp>
      <p:sp>
        <p:nvSpPr>
          <p:cNvPr id="5120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dirty="0" smtClean="0">
                <a:ea typeface="ＭＳ Ｐゴシック" pitchFamily="34" charset="-128"/>
              </a:rPr>
              <a:t>The first major aspect of the problem is that interacting with a ND can negatively affect things</a:t>
            </a:r>
            <a:r>
              <a:rPr lang="en-CA" altLang="en-US" baseline="0" dirty="0" smtClean="0">
                <a:ea typeface="ＭＳ Ｐゴシック" pitchFamily="34" charset="-128"/>
              </a:rPr>
              <a:t> that are important to safe driving such as SA</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dirty="0" smtClean="0">
                <a:ea typeface="ＭＳ Ｐゴシック" pitchFamily="34" charset="-128"/>
              </a:rPr>
              <a:t>SA is defined as </a:t>
            </a:r>
            <a:r>
              <a:rPr lang="en-US" altLang="en-US" sz="1200" i="1" dirty="0" smtClean="0">
                <a:ea typeface="ＭＳ Ｐゴシック" pitchFamily="34" charset="-128"/>
              </a:rPr>
              <a:t>“… the perception of elements in the environment within a volume of time and space, the comprehension of their meaning, and the projection of their status in the near future.”</a:t>
            </a:r>
            <a:endParaRPr lang="en-CA" altLang="en-US" i="1" dirty="0" smtClean="0">
              <a:ea typeface="ＭＳ Ｐゴシック" pitchFamily="34" charset="-128"/>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dirty="0" smtClean="0">
                <a:ea typeface="ＭＳ Ｐゴシック" pitchFamily="34" charset="-128"/>
              </a:rPr>
              <a:t>The so-called driver distraction problem is really a problem of “situational awareness” (SA)—distraction is only an issue when it results in a breakdown of situational awareness and vehicle control</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dirty="0" smtClean="0">
                <a:ea typeface="ＭＳ Ｐゴシック" pitchFamily="34" charset="-128"/>
              </a:rPr>
              <a:t>Similarly, high workload</a:t>
            </a:r>
            <a:r>
              <a:rPr lang="en-CA" altLang="en-US" baseline="0" dirty="0" smtClean="0">
                <a:ea typeface="ＭＳ Ｐゴシック" pitchFamily="34" charset="-128"/>
              </a:rPr>
              <a:t> can cause a breakdown in SA</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baseline="0" dirty="0" smtClean="0">
                <a:ea typeface="ＭＳ Ｐゴシック" pitchFamily="34" charset="-128"/>
              </a:rPr>
              <a:t>There is strong evidence from naturalistic studies that the main issue is visual distraction, but other forms of distraction such as manual, cognitive, and auditory cannot be ignored</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baseline="0" dirty="0" smtClean="0">
                <a:ea typeface="ＭＳ Ｐゴシック" pitchFamily="34" charset="-128"/>
              </a:rPr>
              <a:t>Poor SA can also lead to poor decision making such as what a safe vehicle speed is, glance behaviour, and decisions on when to interact with a ND</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baseline="0" dirty="0" smtClean="0">
                <a:ea typeface="ＭＳ Ｐゴシック" pitchFamily="34" charset="-128"/>
              </a:rPr>
              <a:t>ND interaction can also negatively affect the ability to control the vehicle as shown in the figure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baseline="0" dirty="0" smtClean="0">
                <a:ea typeface="ＭＳ Ｐゴシック" pitchFamily="34" charset="-128"/>
              </a:rPr>
              <a:t>The second major aspect of the problem is that there is strong motivation for drivers to interact with NDs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baseline="0" dirty="0" smtClean="0">
                <a:ea typeface="ＭＳ Ｐゴシック" pitchFamily="34" charset="-128"/>
              </a:rPr>
              <a:t>First, they want or need to access the information and entertainment that is important to them</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baseline="0" dirty="0" smtClean="0">
                <a:ea typeface="ＭＳ Ｐゴシック" pitchFamily="34" charset="-128"/>
              </a:rPr>
              <a:t>Second, they underestimate the risks. This is largely due to the fact that they get away with unsafe driving behaviour most of the time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baseline="0" dirty="0" smtClean="0">
                <a:ea typeface="ＭＳ Ｐゴシック" pitchFamily="34" charset="-128"/>
              </a:rPr>
              <a:t>Third, there are no better alternative. It is not that drivers want to interact with applications on NDs while driving—it is difficult. Rather, there are usually few alternatives.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altLang="en-US" dirty="0" smtClean="0">
              <a:ea typeface="ＭＳ Ｐゴシック" pitchFamily="34" charset="-128"/>
            </a:endParaRPr>
          </a:p>
          <a:p>
            <a:pPr marL="17145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pPr>
              <a:defRPr/>
            </a:pPr>
            <a:fld id="{B68EE4C5-E7EF-4965-850C-216DAC1224B5}" type="slidenum">
              <a:rPr lang="en-US" smtClean="0"/>
              <a:pPr>
                <a:defRPr/>
              </a:pPr>
              <a:t>3</a:t>
            </a:fld>
            <a:endParaRPr lang="en-US" dirty="0"/>
          </a:p>
        </p:txBody>
      </p:sp>
    </p:spTree>
    <p:extLst>
      <p:ext uri="{BB962C8B-B14F-4D97-AF65-F5344CB8AC3E}">
        <p14:creationId xmlns:p14="http://schemas.microsoft.com/office/powerpoint/2010/main" val="58566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The part</a:t>
            </a:r>
            <a:r>
              <a:rPr lang="en-CA" baseline="0" dirty="0" smtClean="0"/>
              <a:t> of the solution, or line of defense, is to prevent distraction and suboptimal workload  BEFORE IT HAPPENS</a:t>
            </a:r>
          </a:p>
          <a:p>
            <a:pPr marL="171450" indent="-171450">
              <a:buFont typeface="Arial" panose="020B0604020202020204" pitchFamily="34" charset="0"/>
              <a:buChar char="•"/>
            </a:pPr>
            <a:r>
              <a:rPr lang="en-CA" baseline="0" dirty="0" smtClean="0"/>
              <a:t>There are several things that should be done to ensure this.</a:t>
            </a:r>
          </a:p>
          <a:p>
            <a:pPr marL="171450" indent="-171450">
              <a:buFont typeface="Arial" panose="020B0604020202020204" pitchFamily="34" charset="0"/>
              <a:buChar char="•"/>
            </a:pPr>
            <a:r>
              <a:rPr lang="en-CA" baseline="0" dirty="0" smtClean="0"/>
              <a:t>One is good basic HMI design. This includes things like placement of displays, controls, and microphones; the ability to easily pause/resume interaction with an app; and how quickly visual messages can be comprehended</a:t>
            </a:r>
          </a:p>
          <a:p>
            <a:pPr marL="171450" indent="-171450">
              <a:buFont typeface="Arial" panose="020B0604020202020204" pitchFamily="34" charset="0"/>
              <a:buChar char="•"/>
            </a:pPr>
            <a:r>
              <a:rPr lang="en-CA" baseline="0" dirty="0" smtClean="0"/>
              <a:t>Another is that all interaction should be done through the vehicle’s Driver-Vehicle Interface (DVI) instead of the ND’s UI. This leverages the DVI which can be better optimized for safe interaction and also allows for a centralized point of control. Without a centralized point of control there is no way to prevent a social media status update from a ND from interfering with a collision avoidance warning.</a:t>
            </a:r>
          </a:p>
          <a:p>
            <a:pPr marL="171450" indent="-171450">
              <a:buFont typeface="Arial" panose="020B0604020202020204" pitchFamily="34" charset="0"/>
              <a:buChar char="•"/>
            </a:pPr>
            <a:r>
              <a:rPr lang="en-CA" baseline="0" dirty="0" smtClean="0"/>
              <a:t>Managing interaction based on the current situation is also important. For example, message delivery could be delayed if the driver is trying to merge into heavy traffic. Or a modality of a traffic alert could be switched from a visual message to an auditory message under visually demanding roadway situations.</a:t>
            </a:r>
          </a:p>
          <a:p>
            <a:pPr marL="171450" indent="-171450">
              <a:buFont typeface="Arial" panose="020B0604020202020204" pitchFamily="34" charset="0"/>
              <a:buChar char="•"/>
            </a:pPr>
            <a:r>
              <a:rPr lang="en-CA" baseline="0" dirty="0" smtClean="0"/>
              <a:t>Education, training, and laws are also an important of preventing distraction/high workload </a:t>
            </a:r>
          </a:p>
          <a:p>
            <a:pPr marL="628650" lvl="1" indent="-171450">
              <a:buFont typeface="Arial" panose="020B0604020202020204" pitchFamily="34" charset="0"/>
              <a:buChar char="•"/>
            </a:pPr>
            <a:r>
              <a:rPr lang="en-CA" baseline="0" dirty="0" smtClean="0"/>
              <a:t>Education can help influence driver’s decision to engage in a risky behaviour in the first place</a:t>
            </a:r>
          </a:p>
          <a:p>
            <a:pPr marL="628650" lvl="1" indent="-171450">
              <a:buFont typeface="Arial" panose="020B0604020202020204" pitchFamily="34" charset="0"/>
              <a:buChar char="•"/>
            </a:pPr>
            <a:r>
              <a:rPr lang="en-CA" baseline="0" dirty="0" smtClean="0"/>
              <a:t>Training can help automate driver responses and an understanding of how the system works</a:t>
            </a:r>
          </a:p>
          <a:p>
            <a:pPr marL="628650" lvl="1" indent="-171450">
              <a:buFont typeface="Arial" panose="020B0604020202020204" pitchFamily="34" charset="0"/>
              <a:buChar char="•"/>
            </a:pPr>
            <a:r>
              <a:rPr lang="en-CA" baseline="0" dirty="0" smtClean="0"/>
              <a:t>Laws can also be effective if they are enforced; but should be used only in situations where there is strong evidence there behaviour with high risk that can be effectively addressed with laws</a:t>
            </a:r>
          </a:p>
          <a:p>
            <a:pPr marL="171450" lvl="0" indent="-171450">
              <a:buFont typeface="Arial" panose="020B0604020202020204" pitchFamily="34" charset="0"/>
              <a:buChar char="•"/>
            </a:pPr>
            <a:r>
              <a:rPr lang="en-CA" baseline="0" dirty="0" smtClean="0"/>
              <a:t>The other part of the problem, or second line of defense, is to mitigate distraction/workload when it is occurs</a:t>
            </a:r>
          </a:p>
          <a:p>
            <a:pPr marL="171450" lvl="0" indent="-171450">
              <a:buFont typeface="Arial" panose="020B0604020202020204" pitchFamily="34" charset="0"/>
              <a:buChar char="•"/>
            </a:pPr>
            <a:r>
              <a:rPr lang="en-CA" baseline="0" dirty="0" smtClean="0"/>
              <a:t>This can be done by monitoring the driver, roadway, and vehicle stand and adjusting interaction with the driver accordingly</a:t>
            </a:r>
          </a:p>
          <a:p>
            <a:pPr marL="171450" lvl="0" indent="-171450">
              <a:buFont typeface="Arial" panose="020B0604020202020204" pitchFamily="34" charset="0"/>
              <a:buChar char="•"/>
            </a:pPr>
            <a:endParaRPr lang="en-CA" baseline="0" dirty="0" smtClean="0"/>
          </a:p>
          <a:p>
            <a:pPr marL="0" indent="0">
              <a:buFont typeface="Arial" panose="020B0604020202020204" pitchFamily="34" charset="0"/>
              <a:buNone/>
            </a:pPr>
            <a:endParaRPr lang="en-CA" baseline="0" dirty="0" smtClean="0"/>
          </a:p>
        </p:txBody>
      </p:sp>
      <p:sp>
        <p:nvSpPr>
          <p:cNvPr id="4" name="Slide Number Placeholder 3"/>
          <p:cNvSpPr>
            <a:spLocks noGrp="1"/>
          </p:cNvSpPr>
          <p:nvPr>
            <p:ph type="sldNum" sz="quarter" idx="10"/>
          </p:nvPr>
        </p:nvSpPr>
        <p:spPr/>
        <p:txBody>
          <a:bodyPr/>
          <a:lstStyle/>
          <a:p>
            <a:pPr>
              <a:defRPr/>
            </a:pPr>
            <a:fld id="{B68EE4C5-E7EF-4965-850C-216DAC1224B5}" type="slidenum">
              <a:rPr lang="en-US" smtClean="0"/>
              <a:pPr>
                <a:defRPr/>
              </a:pPr>
              <a:t>4</a:t>
            </a:fld>
            <a:endParaRPr lang="en-US" dirty="0"/>
          </a:p>
        </p:txBody>
      </p:sp>
    </p:spTree>
    <p:extLst>
      <p:ext uri="{BB962C8B-B14F-4D97-AF65-F5344CB8AC3E}">
        <p14:creationId xmlns:p14="http://schemas.microsoft.com/office/powerpoint/2010/main" val="129877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Lack of common standards a major barrier to achieving a comprehensive solution</a:t>
            </a:r>
          </a:p>
          <a:p>
            <a:pPr marL="171450" indent="-171450">
              <a:buFont typeface="Arial" panose="020B0604020202020204" pitchFamily="34" charset="0"/>
              <a:buChar char="•"/>
            </a:pPr>
            <a:r>
              <a:rPr lang="en-CA" dirty="0" smtClean="0"/>
              <a:t>More specifically we need…</a:t>
            </a:r>
          </a:p>
          <a:p>
            <a:pPr marL="171450" indent="-171450">
              <a:buFont typeface="Arial" panose="020B0604020202020204" pitchFamily="34" charset="0"/>
              <a:buChar char="•"/>
            </a:pPr>
            <a:r>
              <a:rPr lang="en-CA" dirty="0" smtClean="0"/>
              <a:t>Comprehensive HMI</a:t>
            </a:r>
            <a:r>
              <a:rPr lang="en-CA" baseline="0" dirty="0" smtClean="0"/>
              <a:t> design and performance guidance for systems designers, developers, operators, and application authors</a:t>
            </a:r>
          </a:p>
          <a:p>
            <a:pPr marL="171450" indent="-171450">
              <a:buFont typeface="Arial" panose="020B0604020202020204" pitchFamily="34" charset="0"/>
              <a:buChar char="•"/>
            </a:pPr>
            <a:r>
              <a:rPr lang="en-CA" baseline="0" dirty="0" smtClean="0"/>
              <a:t>There is some good guidance available, but there is no 1 place to go that can point you to all the various standards and guidelines. There is guidance on visual-manual distraction, but it could use more harmonization. Guidance on speech interfaces and how to measure cognitive load is lacking, but there are efforts underway in SAE and ISO to provide some guidance.</a:t>
            </a:r>
          </a:p>
          <a:p>
            <a:pPr marL="171450" indent="-171450">
              <a:buFont typeface="Arial" panose="020B0604020202020204" pitchFamily="34" charset="0"/>
              <a:buChar char="•"/>
            </a:pPr>
            <a:r>
              <a:rPr lang="en-CA" baseline="0" dirty="0" smtClean="0"/>
              <a:t>V2X interface and protocol standards are needed connect devices, roadside stations, and cloud-based servers to a centralized point in the vehicle; this will enable all communications with the driver to be managed and the driver to interact with devices/applications through the DVI</a:t>
            </a:r>
          </a:p>
          <a:p>
            <a:pPr marL="171450" indent="-171450">
              <a:buFont typeface="Arial" panose="020B0604020202020204" pitchFamily="34" charset="0"/>
              <a:buChar char="•"/>
            </a:pPr>
            <a:r>
              <a:rPr lang="en-CA" baseline="0" dirty="0" smtClean="0"/>
              <a:t>A V2A </a:t>
            </a:r>
            <a:r>
              <a:rPr lang="en-CA" baseline="0" dirty="0" err="1" smtClean="0"/>
              <a:t>interace</a:t>
            </a:r>
            <a:r>
              <a:rPr lang="en-CA" baseline="0" dirty="0" smtClean="0"/>
              <a:t> standard is needed to enable external applications to interact with driver through the DVI which was optimized for safe interaction</a:t>
            </a:r>
          </a:p>
          <a:p>
            <a:pPr marL="171450" indent="-171450">
              <a:buFont typeface="Arial" panose="020B0604020202020204" pitchFamily="34" charset="0"/>
              <a:buChar char="•"/>
            </a:pPr>
            <a:r>
              <a:rPr lang="en-CA" baseline="0" dirty="0" smtClean="0"/>
              <a:t>We also need standardized mechanisms to manage all driver interaction. Not all aspects of the mechanisms need to get standardized, but we need to figure out which pieces it makes sense to standardize. For example, driver state…</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dirty="0" smtClean="0"/>
              <a:t>Current technology and standards landscape</a:t>
            </a:r>
          </a:p>
          <a:p>
            <a:pPr marL="628650" lvl="1" indent="-171450">
              <a:buFont typeface="Arial" panose="020B0604020202020204" pitchFamily="34" charset="0"/>
              <a:buChar char="•"/>
            </a:pPr>
            <a:r>
              <a:rPr lang="en-CA" dirty="0" smtClean="0"/>
              <a:t>No harmonized technology standards</a:t>
            </a:r>
          </a:p>
          <a:p>
            <a:pPr marL="1085850" lvl="2" indent="-171450">
              <a:buFont typeface="Arial" panose="020B0604020202020204" pitchFamily="34" charset="0"/>
              <a:buChar char="•"/>
            </a:pPr>
            <a:r>
              <a:rPr lang="en-CA" dirty="0" smtClean="0"/>
              <a:t>Automaker specific</a:t>
            </a:r>
          </a:p>
          <a:p>
            <a:pPr marL="1085850" lvl="2" indent="-171450">
              <a:buFont typeface="Arial" panose="020B0604020202020204" pitchFamily="34" charset="0"/>
              <a:buChar char="•"/>
            </a:pPr>
            <a:r>
              <a:rPr lang="en-CA" dirty="0" err="1" smtClean="0"/>
              <a:t>MirrorLink</a:t>
            </a:r>
            <a:endParaRPr lang="en-CA" dirty="0" smtClean="0"/>
          </a:p>
          <a:p>
            <a:pPr marL="1085850" lvl="2" indent="-171450">
              <a:buFont typeface="Arial" panose="020B0604020202020204" pitchFamily="34" charset="0"/>
              <a:buChar char="•"/>
            </a:pPr>
            <a:r>
              <a:rPr lang="en-CA" dirty="0" smtClean="0"/>
              <a:t>Android for auto</a:t>
            </a:r>
          </a:p>
          <a:p>
            <a:pPr marL="1085850" lvl="2" indent="-171450">
              <a:buFont typeface="Arial" panose="020B0604020202020204" pitchFamily="34" charset="0"/>
              <a:buChar char="•"/>
            </a:pPr>
            <a:r>
              <a:rPr lang="en-CA" dirty="0" smtClean="0"/>
              <a:t>Apple </a:t>
            </a:r>
            <a:r>
              <a:rPr lang="en-CA" dirty="0" err="1" smtClean="0"/>
              <a:t>iOS</a:t>
            </a:r>
            <a:r>
              <a:rPr lang="en-CA" dirty="0" smtClean="0"/>
              <a:t> in the car</a:t>
            </a:r>
          </a:p>
          <a:p>
            <a:pPr marL="1085850" lvl="2" indent="-171450">
              <a:buFont typeface="Arial" panose="020B0604020202020204" pitchFamily="34" charset="0"/>
              <a:buChar char="•"/>
            </a:pPr>
            <a:r>
              <a:rPr lang="en-CA" dirty="0" smtClean="0"/>
              <a:t>Industry standards (ITU-T, ISO, W3C, SAE, BT, </a:t>
            </a:r>
            <a:r>
              <a:rPr lang="en-CA" dirty="0" err="1" smtClean="0"/>
              <a:t>Webinos</a:t>
            </a:r>
            <a:r>
              <a:rPr lang="en-CA" dirty="0" smtClean="0"/>
              <a:t>?, etc.)</a:t>
            </a:r>
          </a:p>
          <a:p>
            <a:pPr marL="628650" lvl="1" indent="-171450">
              <a:buFont typeface="Arial" panose="020B0604020202020204" pitchFamily="34" charset="0"/>
              <a:buChar char="•"/>
            </a:pPr>
            <a:r>
              <a:rPr lang="en-CA" dirty="0" smtClean="0"/>
              <a:t>No harmonized HMI design and performance guidance</a:t>
            </a:r>
          </a:p>
          <a:p>
            <a:pPr marL="1085850" lvl="2" indent="-171450">
              <a:buFont typeface="Arial" panose="020B0604020202020204" pitchFamily="34" charset="0"/>
              <a:buChar char="•"/>
            </a:pPr>
            <a:r>
              <a:rPr lang="en-CA" dirty="0" smtClean="0"/>
              <a:t>The big 3 (Alliance, </a:t>
            </a:r>
            <a:r>
              <a:rPr lang="en-CA" dirty="0" err="1" smtClean="0"/>
              <a:t>ESoP</a:t>
            </a:r>
            <a:r>
              <a:rPr lang="en-CA" dirty="0" smtClean="0"/>
              <a:t>, JAMA)</a:t>
            </a:r>
          </a:p>
          <a:p>
            <a:pPr marL="1085850" lvl="2" indent="-171450">
              <a:buFont typeface="Arial" panose="020B0604020202020204" pitchFamily="34" charset="0"/>
              <a:buChar char="•"/>
            </a:pPr>
            <a:r>
              <a:rPr lang="en-CA" dirty="0" smtClean="0"/>
              <a:t>NHTSA, HFCV principles (Battelle)</a:t>
            </a:r>
          </a:p>
          <a:p>
            <a:pPr marL="1085850" lvl="2" indent="-171450">
              <a:buFont typeface="Arial" panose="020B0604020202020204" pitchFamily="34" charset="0"/>
              <a:buChar char="•"/>
            </a:pPr>
            <a:r>
              <a:rPr lang="en-CA" dirty="0" smtClean="0"/>
              <a:t>SDOs (ITU, SAE, ISO, CEA)</a:t>
            </a:r>
          </a:p>
          <a:p>
            <a:pPr marL="171450" lvl="0" indent="-171450">
              <a:buFont typeface="Arial" panose="020B0604020202020204" pitchFamily="34" charset="0"/>
              <a:buChar char="•"/>
            </a:pPr>
            <a:r>
              <a:rPr lang="en-CA" dirty="0" smtClean="0"/>
              <a:t>IMAGE=picture of disorganization, ducks in line, or unorganized groups of icons representing standards and technology entities</a:t>
            </a:r>
          </a:p>
          <a:p>
            <a:pPr marL="1085850" lvl="2" indent="-171450">
              <a:buFont typeface="Arial" panose="020B0604020202020204" pitchFamily="34" charset="0"/>
              <a:buChar char="•"/>
            </a:pPr>
            <a:endParaRPr lang="en-CA" dirty="0" smtClean="0"/>
          </a:p>
          <a:p>
            <a:endParaRPr lang="en-CA" dirty="0" smtClean="0"/>
          </a:p>
          <a:p>
            <a:r>
              <a:rPr lang="en-CA" dirty="0" smtClean="0"/>
              <a:t>Other points to make:</a:t>
            </a:r>
          </a:p>
          <a:p>
            <a:pPr marL="171450" indent="-171450">
              <a:buFont typeface="Arial" panose="020B0604020202020204" pitchFamily="34" charset="0"/>
              <a:buChar char="•"/>
            </a:pPr>
            <a:r>
              <a:rPr lang="en-CA" dirty="0" smtClean="0"/>
              <a:t>Even if</a:t>
            </a:r>
            <a:r>
              <a:rPr lang="en-CA" baseline="0" dirty="0" smtClean="0"/>
              <a:t> there were a single industry accepted standard for device connectivity (e.g., Android for auto, ML, etc.), it would not completely address the problem because cloud-based apps/services are on the rise and existing approaches to device connectivity are not compatible such that the vehicle can effectively manage all communications with the driver.</a:t>
            </a:r>
          </a:p>
          <a:p>
            <a:pPr marL="171450" indent="-171450">
              <a:buFont typeface="Arial" panose="020B0604020202020204" pitchFamily="34" charset="0"/>
              <a:buChar char="•"/>
            </a:pPr>
            <a:r>
              <a:rPr lang="en-CA" baseline="0" dirty="0" smtClean="0"/>
              <a:t>No comprehensive source for guidance on HMI design and performance (only cover subset of modalities, design principles—but not performance, system level—but not subsystem)</a:t>
            </a:r>
          </a:p>
          <a:p>
            <a:pPr marL="171450" indent="-171450">
              <a:buFont typeface="Arial" panose="020B0604020202020204" pitchFamily="34" charset="0"/>
              <a:buChar char="•"/>
            </a:pPr>
            <a:r>
              <a:rPr lang="en-CA" baseline="0" dirty="0" smtClean="0"/>
              <a:t>No harmonized technology standards</a:t>
            </a:r>
          </a:p>
          <a:p>
            <a:pPr marL="628650" lvl="1" indent="-171450">
              <a:buFont typeface="Arial" panose="020B0604020202020204" pitchFamily="34" charset="0"/>
              <a:buChar char="•"/>
            </a:pPr>
            <a:r>
              <a:rPr lang="en-CA" baseline="0" dirty="0" smtClean="0"/>
              <a:t>Automaker specific</a:t>
            </a:r>
          </a:p>
          <a:p>
            <a:pPr marL="628650" lvl="1" indent="-171450">
              <a:buFont typeface="Arial" panose="020B0604020202020204" pitchFamily="34" charset="0"/>
              <a:buChar char="•"/>
            </a:pPr>
            <a:r>
              <a:rPr lang="en-CA" baseline="0" dirty="0" err="1" smtClean="0"/>
              <a:t>MirrorLink</a:t>
            </a:r>
            <a:endParaRPr lang="en-CA" baseline="0" dirty="0" smtClean="0"/>
          </a:p>
          <a:p>
            <a:pPr marL="628650" lvl="1" indent="-171450">
              <a:buFont typeface="Arial" panose="020B0604020202020204" pitchFamily="34" charset="0"/>
              <a:buChar char="•"/>
            </a:pPr>
            <a:r>
              <a:rPr lang="en-CA" baseline="0" dirty="0" smtClean="0"/>
              <a:t>Android for auto</a:t>
            </a:r>
          </a:p>
          <a:p>
            <a:pPr marL="628650" lvl="1" indent="-171450">
              <a:buFont typeface="Arial" panose="020B0604020202020204" pitchFamily="34" charset="0"/>
              <a:buChar char="•"/>
            </a:pPr>
            <a:r>
              <a:rPr lang="en-CA" baseline="0" dirty="0" smtClean="0"/>
              <a:t>Apple </a:t>
            </a:r>
            <a:r>
              <a:rPr lang="en-CA" baseline="0" dirty="0" err="1" smtClean="0"/>
              <a:t>iOS</a:t>
            </a:r>
            <a:r>
              <a:rPr lang="en-CA" baseline="0" dirty="0" smtClean="0"/>
              <a:t> in the car</a:t>
            </a:r>
          </a:p>
          <a:p>
            <a:pPr marL="628650" lvl="1" indent="-171450">
              <a:buFont typeface="Arial" panose="020B0604020202020204" pitchFamily="34" charset="0"/>
              <a:buChar char="•"/>
            </a:pPr>
            <a:r>
              <a:rPr lang="en-CA" baseline="0" dirty="0" smtClean="0"/>
              <a:t>Industry standards (ITU-T, ISO, W3C, SAE, BT, </a:t>
            </a:r>
            <a:r>
              <a:rPr lang="en-CA" baseline="0" dirty="0" err="1" smtClean="0"/>
              <a:t>Webinos</a:t>
            </a:r>
            <a:r>
              <a:rPr lang="en-CA" baseline="0" dirty="0" smtClean="0"/>
              <a:t>?, etc.)</a:t>
            </a:r>
          </a:p>
          <a:p>
            <a:pPr marL="171450" indent="-171450">
              <a:buFont typeface="Arial" panose="020B0604020202020204" pitchFamily="34" charset="0"/>
              <a:buChar char="•"/>
            </a:pPr>
            <a:r>
              <a:rPr lang="en-CA" baseline="0" dirty="0" smtClean="0"/>
              <a:t>No harmonized HMI design and performance guidance</a:t>
            </a:r>
          </a:p>
          <a:p>
            <a:pPr marL="628650" lvl="1" indent="-171450">
              <a:buFont typeface="Arial" panose="020B0604020202020204" pitchFamily="34" charset="0"/>
              <a:buChar char="•"/>
            </a:pPr>
            <a:r>
              <a:rPr lang="en-CA" baseline="0" dirty="0" smtClean="0"/>
              <a:t>The big 3 (Alliance, </a:t>
            </a:r>
            <a:r>
              <a:rPr lang="en-CA" baseline="0" dirty="0" err="1" smtClean="0"/>
              <a:t>ESoP</a:t>
            </a:r>
            <a:r>
              <a:rPr lang="en-CA" baseline="0" dirty="0" smtClean="0"/>
              <a:t>, JAMA)</a:t>
            </a:r>
          </a:p>
          <a:p>
            <a:pPr marL="628650" lvl="1" indent="-171450">
              <a:buFont typeface="Arial" panose="020B0604020202020204" pitchFamily="34" charset="0"/>
              <a:buChar char="•"/>
            </a:pPr>
            <a:r>
              <a:rPr lang="en-CA" baseline="0" dirty="0" smtClean="0"/>
              <a:t>NHTSA, HFCV principles</a:t>
            </a:r>
          </a:p>
          <a:p>
            <a:pPr marL="628650" lvl="1" indent="-171450">
              <a:buFont typeface="Arial" panose="020B0604020202020204" pitchFamily="34" charset="0"/>
              <a:buChar char="•"/>
            </a:pPr>
            <a:r>
              <a:rPr lang="en-CA" baseline="0" dirty="0" smtClean="0"/>
              <a:t>SDOs (ITU, SAE, ISO, CEA)</a:t>
            </a:r>
          </a:p>
          <a:p>
            <a:pPr marL="171450" indent="-171450">
              <a:buFont typeface="Arial" panose="020B0604020202020204" pitchFamily="34" charset="0"/>
              <a:buChar char="•"/>
            </a:pPr>
            <a:r>
              <a:rPr lang="en-CA" baseline="0" dirty="0" smtClean="0"/>
              <a:t>There has been quite a bit of standardization work on how to measure driver distraction; in particular SAE, ISO, JAMA, and NHTSA—but surprisingly little standardization of technology that could enable management of situational awareness by controlling when and how all communications takes place with drivers</a:t>
            </a:r>
          </a:p>
          <a:p>
            <a:endParaRPr lang="en-CA" baseline="0" dirty="0" smtClean="0"/>
          </a:p>
          <a:p>
            <a:endParaRPr lang="en-CA" baseline="0" dirty="0" smtClean="0"/>
          </a:p>
          <a:p>
            <a:r>
              <a:rPr lang="en-CA" baseline="0" dirty="0" smtClean="0"/>
              <a:t> </a:t>
            </a:r>
            <a:r>
              <a:rPr lang="en-CA" dirty="0" smtClean="0"/>
              <a:t>Infotainment trends:</a:t>
            </a:r>
          </a:p>
          <a:p>
            <a:pPr marL="171450" indent="-171450">
              <a:buFont typeface="Arial" panose="020B0604020202020204" pitchFamily="34" charset="0"/>
              <a:buChar char="•"/>
            </a:pPr>
            <a:r>
              <a:rPr lang="en-CA" dirty="0" smtClean="0"/>
              <a:t>Mobile integration advances &amp; fragmentation</a:t>
            </a:r>
          </a:p>
          <a:p>
            <a:pPr marL="171450" indent="-171450">
              <a:buFont typeface="Arial" panose="020B0604020202020204" pitchFamily="34" charset="0"/>
              <a:buChar char="•"/>
            </a:pPr>
            <a:r>
              <a:rPr lang="en-CA" dirty="0" smtClean="0"/>
              <a:t>Scale &amp; reuse infotainment modules, reduce head unit SKUs </a:t>
            </a:r>
          </a:p>
          <a:p>
            <a:pPr marL="171450" indent="-171450">
              <a:buFont typeface="Arial" panose="020B0604020202020204" pitchFamily="34" charset="0"/>
              <a:buChar char="•"/>
            </a:pPr>
            <a:r>
              <a:rPr lang="en-CA" dirty="0" smtClean="0"/>
              <a:t>Changing HMI landscape</a:t>
            </a:r>
          </a:p>
          <a:p>
            <a:pPr marL="171450" indent="-171450">
              <a:buFont typeface="Arial" panose="020B0604020202020204" pitchFamily="34" charset="0"/>
              <a:buChar char="•"/>
            </a:pPr>
            <a:r>
              <a:rPr lang="en-CA" dirty="0" smtClean="0"/>
              <a:t>Cloud connection</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HTML5 and Android application environments</a:t>
            </a:r>
          </a:p>
          <a:p>
            <a:pPr marL="0" indent="0">
              <a:buFont typeface="Arial" panose="020B0604020202020204" pitchFamily="34" charset="0"/>
              <a:buNone/>
            </a:pPr>
            <a:r>
              <a:rPr lang="en-CA" dirty="0" smtClean="0"/>
              <a:t>One consistent UI across low to high-end processors</a:t>
            </a:r>
          </a:p>
          <a:p>
            <a:pPr marL="0" indent="0">
              <a:buFont typeface="Arial" panose="020B0604020202020204" pitchFamily="34" charset="0"/>
              <a:buNone/>
            </a:pPr>
            <a:r>
              <a:rPr lang="en-CA" dirty="0" smtClean="0"/>
              <a:t>Blending of safety and consumer systems to reduce BOM costs (merging on one processor)</a:t>
            </a:r>
          </a:p>
          <a:p>
            <a:pPr marL="0" indent="0">
              <a:buFont typeface="Arial" panose="020B0604020202020204" pitchFamily="34" charset="0"/>
              <a:buNone/>
            </a:pPr>
            <a:r>
              <a:rPr lang="en-CA" dirty="0" smtClean="0"/>
              <a:t>Merging safety  (ex: ISO-26262) with infotainment</a:t>
            </a:r>
          </a:p>
          <a:p>
            <a:pPr marL="0" indent="0">
              <a:buFont typeface="Arial" panose="020B0604020202020204" pitchFamily="34" charset="0"/>
              <a:buNone/>
            </a:pPr>
            <a:endParaRPr lang="en-CA" dirty="0" smtClean="0"/>
          </a:p>
          <a:p>
            <a:pPr marL="0" indent="0">
              <a:buFont typeface="Arial" panose="020B0604020202020204" pitchFamily="34" charset="0"/>
              <a:buNone/>
            </a:pPr>
            <a:r>
              <a:rPr lang="en-CA" dirty="0" smtClean="0"/>
              <a:t>Trends </a:t>
            </a:r>
          </a:p>
          <a:p>
            <a:pPr marL="171450" indent="-171450">
              <a:buFont typeface="Arial" panose="020B0604020202020204" pitchFamily="34" charset="0"/>
              <a:buChar char="•"/>
            </a:pPr>
            <a:r>
              <a:rPr lang="en-CA" dirty="0" smtClean="0"/>
              <a:t>Device “driving” Infotainment (ex: </a:t>
            </a:r>
            <a:r>
              <a:rPr lang="en-CA" dirty="0" err="1" smtClean="0"/>
              <a:t>Mirrorlink</a:t>
            </a:r>
            <a:r>
              <a:rPr lang="en-CA" dirty="0" smtClean="0"/>
              <a:t>)</a:t>
            </a:r>
          </a:p>
          <a:p>
            <a:pPr marL="171450" indent="-171450">
              <a:buFont typeface="Arial" panose="020B0604020202020204" pitchFamily="34" charset="0"/>
              <a:buChar char="•"/>
            </a:pPr>
            <a:r>
              <a:rPr lang="en-CA" dirty="0" smtClean="0"/>
              <a:t>Bring your own display (BYOD)</a:t>
            </a:r>
          </a:p>
          <a:p>
            <a:pPr marL="171450" indent="-171450">
              <a:buFont typeface="Arial" panose="020B0604020202020204" pitchFamily="34" charset="0"/>
              <a:buChar char="•"/>
            </a:pPr>
            <a:r>
              <a:rPr lang="en-CA" dirty="0" smtClean="0"/>
              <a:t>Trend towards delightful Distraction</a:t>
            </a:r>
          </a:p>
          <a:p>
            <a:pPr marL="0" indent="0">
              <a:buFont typeface="Arial" panose="020B0604020202020204" pitchFamily="34" charset="0"/>
              <a:buNone/>
            </a:pP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68EE4C5-E7EF-4965-850C-216DAC1224B5}" type="slidenum">
              <a:rPr lang="en-US" smtClean="0"/>
              <a:pPr>
                <a:defRPr/>
              </a:pPr>
              <a:t>5</a:t>
            </a:fld>
            <a:endParaRPr lang="en-US" dirty="0"/>
          </a:p>
        </p:txBody>
      </p:sp>
    </p:spTree>
    <p:extLst>
      <p:ext uri="{BB962C8B-B14F-4D97-AF65-F5344CB8AC3E}">
        <p14:creationId xmlns:p14="http://schemas.microsoft.com/office/powerpoint/2010/main" val="388574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Short-term strategy (do what we can now)</a:t>
            </a:r>
          </a:p>
          <a:p>
            <a:pPr marL="171450" indent="-171450">
              <a:buFont typeface="Arial" panose="020B0604020202020204" pitchFamily="34" charset="0"/>
              <a:buChar char="•"/>
            </a:pPr>
            <a:r>
              <a:rPr lang="en-CA" dirty="0" smtClean="0"/>
              <a:t>Educational campaigns</a:t>
            </a:r>
          </a:p>
          <a:p>
            <a:pPr marL="171450" indent="-171450">
              <a:buFont typeface="Arial" panose="020B0604020202020204" pitchFamily="34" charset="0"/>
              <a:buChar char="•"/>
            </a:pPr>
            <a:r>
              <a:rPr lang="en-CA" dirty="0" smtClean="0"/>
              <a:t>Laws and enforcement where overwhelming data to support them</a:t>
            </a:r>
          </a:p>
          <a:p>
            <a:pPr marL="171450" indent="-171450">
              <a:buFont typeface="Arial" panose="020B0604020202020204" pitchFamily="34" charset="0"/>
              <a:buChar char="•"/>
            </a:pPr>
            <a:r>
              <a:rPr lang="en-CA" dirty="0" smtClean="0"/>
              <a:t>Technical solutions based on the realities/limitations of current technology/standards landscape</a:t>
            </a:r>
          </a:p>
          <a:p>
            <a:pPr marL="628650" lvl="1" indent="-171450">
              <a:buFont typeface="Arial" panose="020B0604020202020204" pitchFamily="34" charset="0"/>
              <a:buChar char="•"/>
            </a:pPr>
            <a:r>
              <a:rPr lang="en-CA" dirty="0" smtClean="0"/>
              <a:t>Leverage speech and multimodal interfaces (safer than visual-manual interfaces)</a:t>
            </a:r>
          </a:p>
          <a:p>
            <a:pPr marL="628650" lvl="1" indent="-171450">
              <a:buFont typeface="Arial" panose="020B0604020202020204" pitchFamily="34" charset="0"/>
              <a:buChar char="•"/>
            </a:pPr>
            <a:r>
              <a:rPr lang="en-CA" dirty="0" smtClean="0"/>
              <a:t>Seamless support for multiple device types to vehicle (safer than handheld use)</a:t>
            </a:r>
          </a:p>
          <a:p>
            <a:pPr marL="1085850" lvl="2" indent="-171450">
              <a:buFont typeface="Arial" panose="020B0604020202020204" pitchFamily="34" charset="0"/>
              <a:buChar char="•"/>
            </a:pPr>
            <a:r>
              <a:rPr lang="en-CA" dirty="0" smtClean="0"/>
              <a:t>Android for auto</a:t>
            </a:r>
          </a:p>
          <a:p>
            <a:pPr marL="1085850" lvl="2" indent="-171450">
              <a:buFont typeface="Arial" panose="020B0604020202020204" pitchFamily="34" charset="0"/>
              <a:buChar char="•"/>
            </a:pPr>
            <a:r>
              <a:rPr lang="en-CA" dirty="0" smtClean="0"/>
              <a:t>Apple </a:t>
            </a:r>
            <a:r>
              <a:rPr lang="en-CA" dirty="0" err="1" smtClean="0"/>
              <a:t>iOS</a:t>
            </a:r>
            <a:r>
              <a:rPr lang="en-CA" dirty="0" smtClean="0"/>
              <a:t> in the car</a:t>
            </a:r>
          </a:p>
          <a:p>
            <a:pPr marL="1085850" lvl="2" indent="-171450">
              <a:buFont typeface="Arial" panose="020B0604020202020204" pitchFamily="34" charset="0"/>
              <a:buChar char="•"/>
            </a:pPr>
            <a:r>
              <a:rPr lang="en-CA" dirty="0" err="1" smtClean="0"/>
              <a:t>MirrorLink</a:t>
            </a:r>
            <a:endParaRPr lang="en-CA" dirty="0" smtClean="0"/>
          </a:p>
          <a:p>
            <a:pPr marL="1085850" lvl="2" indent="-171450">
              <a:buFont typeface="Arial" panose="020B0604020202020204" pitchFamily="34" charset="0"/>
              <a:buChar char="•"/>
            </a:pPr>
            <a:r>
              <a:rPr lang="en-CA" dirty="0" smtClean="0"/>
              <a:t>Auto specific</a:t>
            </a:r>
          </a:p>
          <a:p>
            <a:pPr marL="171450" indent="-171450">
              <a:buFont typeface="Arial" panose="020B0604020202020204" pitchFamily="34" charset="0"/>
              <a:buChar char="•"/>
            </a:pPr>
            <a:r>
              <a:rPr lang="en-CA" dirty="0" smtClean="0"/>
              <a:t>IMAGE=depict vehicle using various connection types and speech interface</a:t>
            </a:r>
            <a:endParaRPr lang="en-CA" dirty="0"/>
          </a:p>
        </p:txBody>
      </p:sp>
      <p:sp>
        <p:nvSpPr>
          <p:cNvPr id="4" name="Slide Number Placeholder 3"/>
          <p:cNvSpPr>
            <a:spLocks noGrp="1"/>
          </p:cNvSpPr>
          <p:nvPr>
            <p:ph type="sldNum" sz="quarter" idx="10"/>
          </p:nvPr>
        </p:nvSpPr>
        <p:spPr/>
        <p:txBody>
          <a:bodyPr/>
          <a:lstStyle/>
          <a:p>
            <a:pPr>
              <a:defRPr/>
            </a:pPr>
            <a:fld id="{B68EE4C5-E7EF-4965-850C-216DAC1224B5}" type="slidenum">
              <a:rPr lang="en-US" smtClean="0"/>
              <a:pPr>
                <a:defRPr/>
              </a:pPr>
              <a:t>6</a:t>
            </a:fld>
            <a:endParaRPr lang="en-US" dirty="0"/>
          </a:p>
        </p:txBody>
      </p:sp>
    </p:spTree>
    <p:extLst>
      <p:ext uri="{BB962C8B-B14F-4D97-AF65-F5344CB8AC3E}">
        <p14:creationId xmlns:p14="http://schemas.microsoft.com/office/powerpoint/2010/main" val="244701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Long-term strategy (work towards common set of standards that enable </a:t>
            </a:r>
            <a:r>
              <a:rPr lang="en-CA" dirty="0" err="1" smtClean="0"/>
              <a:t>interop</a:t>
            </a:r>
            <a:r>
              <a:rPr lang="en-CA" dirty="0" smtClean="0"/>
              <a:t>, </a:t>
            </a:r>
            <a:r>
              <a:rPr lang="en-CA" dirty="0" err="1" smtClean="0"/>
              <a:t>commmonize</a:t>
            </a:r>
            <a:r>
              <a:rPr lang="en-CA" dirty="0" smtClean="0"/>
              <a:t> safety aspects, and still allow differentiation of UX)</a:t>
            </a:r>
          </a:p>
          <a:p>
            <a:pPr marL="628650" lvl="1" indent="-171450">
              <a:buFont typeface="Arial" panose="020B0604020202020204" pitchFamily="34" charset="0"/>
              <a:buChar char="•"/>
            </a:pPr>
            <a:r>
              <a:rPr lang="en-CA" dirty="0" smtClean="0"/>
              <a:t>Comprehensive harmonized HMI design and performance guidance</a:t>
            </a:r>
          </a:p>
          <a:p>
            <a:pPr marL="628650" lvl="1" indent="-171450">
              <a:buFont typeface="Arial" panose="020B0604020202020204" pitchFamily="34" charset="0"/>
              <a:buChar char="•"/>
            </a:pPr>
            <a:r>
              <a:rPr lang="en-CA" dirty="0" smtClean="0"/>
              <a:t>Common set of standards that</a:t>
            </a:r>
          </a:p>
          <a:p>
            <a:pPr marL="1085850" lvl="2" indent="-171450">
              <a:buFont typeface="Arial" panose="020B0604020202020204" pitchFamily="34" charset="0"/>
              <a:buChar char="•"/>
            </a:pPr>
            <a:r>
              <a:rPr lang="en-CA" dirty="0" smtClean="0"/>
              <a:t>Specify communications interfaces between subsystems (vehicle, ND, etc.)</a:t>
            </a:r>
          </a:p>
          <a:p>
            <a:pPr marL="1085850" lvl="2" indent="-171450">
              <a:buFont typeface="Arial" panose="020B0604020202020204" pitchFamily="34" charset="0"/>
              <a:buChar char="•"/>
            </a:pPr>
            <a:r>
              <a:rPr lang="en-CA" dirty="0" smtClean="0"/>
              <a:t>Enable mechanisms to manage SA</a:t>
            </a:r>
          </a:p>
          <a:p>
            <a:pPr marL="171450" indent="-171450">
              <a:buFont typeface="Arial" panose="020B0604020202020204" pitchFamily="34" charset="0"/>
              <a:buChar char="•"/>
            </a:pPr>
            <a:r>
              <a:rPr lang="en-CA" dirty="0" smtClean="0"/>
              <a:t>IMAGE=same image as comprehensive solution slide, but add icons representing ITU, UNECE, automakers/</a:t>
            </a:r>
            <a:r>
              <a:rPr lang="en-CA" dirty="0" err="1" smtClean="0"/>
              <a:t>supplliers</a:t>
            </a:r>
            <a:r>
              <a:rPr lang="en-CA" dirty="0" smtClean="0"/>
              <a:t>, nomadic device manufacturers, app authors, network service providers, regulatory authorities, and academia OR scaffolding picture used in ITU-UNECE workshop presentation</a:t>
            </a:r>
          </a:p>
          <a:p>
            <a:pPr marL="171450" indent="-171450">
              <a:buFont typeface="Arial" panose="020B0604020202020204" pitchFamily="34" charset="0"/>
              <a:buChar char="•"/>
            </a:pPr>
            <a:r>
              <a:rPr lang="en-CA" dirty="0" smtClean="0"/>
              <a:t>Other points to make:</a:t>
            </a:r>
          </a:p>
          <a:p>
            <a:pPr marL="628650" lvl="1" indent="-171450">
              <a:buFont typeface="Arial" panose="020B0604020202020204" pitchFamily="34" charset="0"/>
              <a:buChar char="•"/>
            </a:pPr>
            <a:r>
              <a:rPr lang="en-CA" dirty="0" smtClean="0"/>
              <a:t>Currently, there is no forum with participation from</a:t>
            </a:r>
            <a:r>
              <a:rPr lang="en-CA" baseline="0" dirty="0" smtClean="0"/>
              <a:t> all of the stakeholders</a:t>
            </a:r>
          </a:p>
          <a:p>
            <a:pPr marL="628650" lvl="1" indent="-171450">
              <a:buFont typeface="Arial" panose="020B0604020202020204" pitchFamily="34" charset="0"/>
              <a:buChar char="•"/>
            </a:pPr>
            <a:r>
              <a:rPr lang="en-CA" baseline="0" dirty="0" smtClean="0"/>
              <a:t>Recently formed collaboration between UNECE and ITU seems like a good opportunity to bring the automotive and ICT communities together to work on a comprehensive solution</a:t>
            </a:r>
            <a:endParaRPr lang="en-CA" dirty="0"/>
          </a:p>
        </p:txBody>
      </p:sp>
      <p:sp>
        <p:nvSpPr>
          <p:cNvPr id="4" name="Slide Number Placeholder 3"/>
          <p:cNvSpPr>
            <a:spLocks noGrp="1"/>
          </p:cNvSpPr>
          <p:nvPr>
            <p:ph type="sldNum" sz="quarter" idx="10"/>
          </p:nvPr>
        </p:nvSpPr>
        <p:spPr/>
        <p:txBody>
          <a:bodyPr/>
          <a:lstStyle/>
          <a:p>
            <a:pPr>
              <a:defRPr/>
            </a:pPr>
            <a:fld id="{B68EE4C5-E7EF-4965-850C-216DAC1224B5}" type="slidenum">
              <a:rPr lang="en-US" smtClean="0"/>
              <a:pPr>
                <a:defRPr/>
              </a:pPr>
              <a:t>7</a:t>
            </a:fld>
            <a:endParaRPr lang="en-US" dirty="0"/>
          </a:p>
        </p:txBody>
      </p:sp>
    </p:spTree>
    <p:extLst>
      <p:ext uri="{BB962C8B-B14F-4D97-AF65-F5344CB8AC3E}">
        <p14:creationId xmlns:p14="http://schemas.microsoft.com/office/powerpoint/2010/main" val="100061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8EE4C5-E7EF-4965-850C-216DAC1224B5}" type="slidenum">
              <a:rPr lang="en-US" smtClean="0"/>
              <a:pPr>
                <a:defRPr/>
              </a:pPr>
              <a:t>10</a:t>
            </a:fld>
            <a:endParaRPr lang="en-US" dirty="0"/>
          </a:p>
        </p:txBody>
      </p:sp>
    </p:spTree>
    <p:extLst>
      <p:ext uri="{BB962C8B-B14F-4D97-AF65-F5344CB8AC3E}">
        <p14:creationId xmlns:p14="http://schemas.microsoft.com/office/powerpoint/2010/main" val="77665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9pPr>
          </a:lstStyle>
          <a:p>
            <a:fld id="{F17F73FC-EC3B-4047-92E5-2E52C96A52E0}" type="slidenum">
              <a:rPr lang="en-US" sz="1400"/>
              <a:pPr/>
              <a:t>12</a:t>
            </a:fld>
            <a:endParaRPr lang="en-US" sz="1400"/>
          </a:p>
        </p:txBody>
      </p:sp>
      <p:sp>
        <p:nvSpPr>
          <p:cNvPr id="47107"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ea typeface="ＭＳ Ｐゴシック" charset="0"/>
              </a:defRPr>
            </a:lvl9pPr>
          </a:lstStyle>
          <a:p>
            <a:fld id="{B2B96549-C3E8-E44D-953B-07E7568E10BD}" type="slidenum">
              <a:rPr lang="en-US" sz="1400"/>
              <a:pPr/>
              <a:t>13</a:t>
            </a:fld>
            <a:endParaRPr lang="en-US" sz="1400"/>
          </a:p>
        </p:txBody>
      </p:sp>
      <p:sp>
        <p:nvSpPr>
          <p:cNvPr id="49155"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ball/%20QNX%20WIP/13402%20QNX%20Rebranding%20Support%202013/PPT/title-slide-4x3-2013.jpg"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blue.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blue.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blue.jp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purple.jpg"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mj/Dropbox/%20QNX%20WIP/12193%20QNX%20PPT%20Title%20Screen%20Update%2002.12/divider.jpg" TargetMode="External"/><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mball/%20QNX%20WIP/13402%20QNX%20Rebranding%20Support%202013/PPT/exit-slide-4x3-2013.jpg" TargetMode="External"/><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title-slide-background.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1650" y="-9588"/>
            <a:ext cx="9235440" cy="692658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Full Image Blu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454900" y="228601"/>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7" name="TextBox 6"/>
          <p:cNvSpPr txBox="1"/>
          <p:nvPr userDrawn="1"/>
        </p:nvSpPr>
        <p:spPr>
          <a:xfrm>
            <a:off x="7454900" y="620185"/>
            <a:ext cx="1530350" cy="230832"/>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6" name="Title 13"/>
          <p:cNvSpPr>
            <a:spLocks noGrp="1"/>
          </p:cNvSpPr>
          <p:nvPr>
            <p:ph type="title"/>
          </p:nvPr>
        </p:nvSpPr>
        <p:spPr>
          <a:xfrm>
            <a:off x="1136650" y="224367"/>
            <a:ext cx="6440489" cy="988483"/>
          </a:xfrm>
          <a:prstGeom prst="rect">
            <a:avLst/>
          </a:prstGeom>
        </p:spPr>
        <p:txBody>
          <a:bodyPr lIns="0" tIns="0" rIns="0" bIns="0" anchor="b"/>
          <a:lstStyle>
            <a:lvl1pPr algn="l">
              <a:lnSpc>
                <a:spcPts val="2800"/>
              </a:lnSpc>
              <a:defRPr sz="2400">
                <a:solidFill>
                  <a:srgbClr val="004B87"/>
                </a:solidFill>
              </a:defRPr>
            </a:lvl1pPr>
          </a:lstStyle>
          <a:p>
            <a:r>
              <a:rPr lang="en-US" dirty="0" smtClean="0"/>
              <a:t>Click to edit Master title style</a:t>
            </a:r>
            <a:endParaRPr lang="en-CA" dirty="0"/>
          </a:p>
        </p:txBody>
      </p:sp>
      <p:pic>
        <p:nvPicPr>
          <p:cNvPr id="8" name="side-blue.jpg" descr="/Users/mball/Dropbox/ QNX WIP/12193 QNX PPT Title Screen Update 02.12/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688434" cy="6885384"/>
          </a:xfrm>
          <a:prstGeom prst="rect">
            <a:avLst/>
          </a:prstGeom>
        </p:spPr>
      </p:pic>
      <p:sp>
        <p:nvSpPr>
          <p:cNvPr id="11" name="Picture Placeholder 2"/>
          <p:cNvSpPr>
            <a:spLocks noGrp="1"/>
          </p:cNvSpPr>
          <p:nvPr>
            <p:ph type="pic" sz="quarter" idx="18"/>
          </p:nvPr>
        </p:nvSpPr>
        <p:spPr>
          <a:xfrm>
            <a:off x="1136650" y="1536700"/>
            <a:ext cx="8007350" cy="4409888"/>
          </a:xfrm>
          <a:prstGeom prst="rect">
            <a:avLst/>
          </a:prstGeom>
        </p:spPr>
        <p:txBody>
          <a:bodyPr vert="horz"/>
          <a:lstStyle/>
          <a:p>
            <a:endParaRPr lang="en-US"/>
          </a:p>
        </p:txBody>
      </p:sp>
    </p:spTree>
    <p:extLst>
      <p:ext uri="{BB962C8B-B14F-4D97-AF65-F5344CB8AC3E}">
        <p14:creationId xmlns:p14="http://schemas.microsoft.com/office/powerpoint/2010/main" val="36377258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ext Blu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454900" y="228601"/>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7" name="TextBox 6"/>
          <p:cNvSpPr txBox="1"/>
          <p:nvPr userDrawn="1"/>
        </p:nvSpPr>
        <p:spPr>
          <a:xfrm>
            <a:off x="7454900" y="620185"/>
            <a:ext cx="1530350" cy="230832"/>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6" name="Title 13"/>
          <p:cNvSpPr>
            <a:spLocks noGrp="1"/>
          </p:cNvSpPr>
          <p:nvPr>
            <p:ph type="title"/>
          </p:nvPr>
        </p:nvSpPr>
        <p:spPr>
          <a:xfrm>
            <a:off x="1136650" y="224368"/>
            <a:ext cx="6440489" cy="626650"/>
          </a:xfrm>
          <a:prstGeom prst="rect">
            <a:avLst/>
          </a:prstGeom>
        </p:spPr>
        <p:txBody>
          <a:bodyPr lIns="0" tIns="0" rIns="0" bIns="0" anchor="b"/>
          <a:lstStyle>
            <a:lvl1pPr algn="l">
              <a:lnSpc>
                <a:spcPts val="2800"/>
              </a:lnSpc>
              <a:defRPr sz="2400">
                <a:solidFill>
                  <a:srgbClr val="004B87"/>
                </a:solidFill>
              </a:defRPr>
            </a:lvl1pPr>
          </a:lstStyle>
          <a:p>
            <a:r>
              <a:rPr lang="en-US" dirty="0" smtClean="0"/>
              <a:t>Click to edit Master title style</a:t>
            </a:r>
            <a:endParaRPr lang="en-CA" dirty="0"/>
          </a:p>
        </p:txBody>
      </p:sp>
      <p:sp>
        <p:nvSpPr>
          <p:cNvPr id="10" name="Content Placeholder 9"/>
          <p:cNvSpPr>
            <a:spLocks noGrp="1"/>
          </p:cNvSpPr>
          <p:nvPr>
            <p:ph sz="quarter" idx="17"/>
          </p:nvPr>
        </p:nvSpPr>
        <p:spPr>
          <a:xfrm>
            <a:off x="1136650" y="1189790"/>
            <a:ext cx="7599717" cy="4640168"/>
          </a:xfrm>
          <a:prstGeom prst="rect">
            <a:avLst/>
          </a:prstGeom>
        </p:spPr>
        <p:txBody>
          <a:bodyPr lIns="0" tIns="0" rIns="0" bIns="0"/>
          <a:lstStyle>
            <a:lvl1pPr>
              <a:defRPr lang="en-US" sz="1600" dirty="0" smtClean="0">
                <a:solidFill>
                  <a:srgbClr val="000000"/>
                </a:solidFill>
              </a:defRPr>
            </a:lvl1pPr>
            <a:lvl2pPr>
              <a:defRPr lang="en-US" sz="1600" dirty="0" smtClean="0">
                <a:solidFill>
                  <a:srgbClr val="000000"/>
                </a:solidFill>
              </a:defRPr>
            </a:lvl2pPr>
            <a:lvl3pPr>
              <a:defRPr sz="1600">
                <a:solidFill>
                  <a:srgbClr val="000000"/>
                </a:solidFill>
              </a:defRPr>
            </a:lvl3pPr>
          </a:lstStyle>
          <a:p>
            <a:pPr marL="169863" lvl="0" indent="-169863">
              <a:lnSpc>
                <a:spcPts val="1800"/>
              </a:lnSpc>
              <a:spcBef>
                <a:spcPts val="0"/>
              </a:spcBef>
              <a:spcAft>
                <a:spcPts val="600"/>
              </a:spcAft>
              <a:buClr>
                <a:srgbClr val="999999"/>
              </a:buClr>
            </a:pPr>
            <a:r>
              <a:rPr lang="en-US" dirty="0" smtClean="0"/>
              <a:t>Click to edit Master text styles</a:t>
            </a:r>
          </a:p>
          <a:p>
            <a:pPr marL="398463" lvl="1" indent="-228600">
              <a:lnSpc>
                <a:spcPts val="1800"/>
              </a:lnSpc>
              <a:spcBef>
                <a:spcPts val="0"/>
              </a:spcBef>
              <a:spcAft>
                <a:spcPts val="600"/>
              </a:spcAft>
              <a:buClr>
                <a:srgbClr val="999999"/>
              </a:buClr>
            </a:pPr>
            <a:r>
              <a:rPr lang="en-US" dirty="0" smtClean="0"/>
              <a:t>Second level</a:t>
            </a:r>
          </a:p>
          <a:p>
            <a:pPr marL="798513" lvl="2" indent="-228600">
              <a:lnSpc>
                <a:spcPts val="1800"/>
              </a:lnSpc>
              <a:spcBef>
                <a:spcPts val="0"/>
              </a:spcBef>
              <a:spcAft>
                <a:spcPts val="600"/>
              </a:spcAft>
              <a:buClr>
                <a:srgbClr val="999999"/>
              </a:buClr>
            </a:pPr>
            <a:endParaRPr lang="en-US" dirty="0" smtClean="0"/>
          </a:p>
        </p:txBody>
      </p:sp>
      <p:pic>
        <p:nvPicPr>
          <p:cNvPr id="8" name="side-blue.jpg" descr="/Users/mball/Dropbox/ QNX WIP/12193 QNX PPT Title Screen Update 02.12/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688434" cy="6885384"/>
          </a:xfrm>
          <a:prstGeom prst="rect">
            <a:avLst/>
          </a:prstGeom>
        </p:spPr>
      </p:pic>
    </p:spTree>
    <p:extLst>
      <p:ext uri="{BB962C8B-B14F-4D97-AF65-F5344CB8AC3E}">
        <p14:creationId xmlns:p14="http://schemas.microsoft.com/office/powerpoint/2010/main" val="1420234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Blu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454900" y="228601"/>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7" name="TextBox 6"/>
          <p:cNvSpPr txBox="1"/>
          <p:nvPr userDrawn="1"/>
        </p:nvSpPr>
        <p:spPr>
          <a:xfrm>
            <a:off x="7454900" y="620185"/>
            <a:ext cx="1530350" cy="230832"/>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dirty="0">
              <a:solidFill>
                <a:srgbClr val="BFBFBF"/>
              </a:solidFill>
              <a:latin typeface="Calibri" pitchFamily="34" charset="0"/>
            </a:endParaRPr>
          </a:p>
        </p:txBody>
      </p:sp>
      <p:sp>
        <p:nvSpPr>
          <p:cNvPr id="36" name="Title 13"/>
          <p:cNvSpPr>
            <a:spLocks noGrp="1"/>
          </p:cNvSpPr>
          <p:nvPr>
            <p:ph type="title"/>
          </p:nvPr>
        </p:nvSpPr>
        <p:spPr>
          <a:xfrm>
            <a:off x="1136650" y="224367"/>
            <a:ext cx="6440489" cy="988483"/>
          </a:xfrm>
          <a:prstGeom prst="rect">
            <a:avLst/>
          </a:prstGeom>
        </p:spPr>
        <p:txBody>
          <a:bodyPr lIns="0" tIns="0" rIns="0" bIns="0" anchor="b"/>
          <a:lstStyle>
            <a:lvl1pPr algn="l">
              <a:lnSpc>
                <a:spcPts val="2800"/>
              </a:lnSpc>
              <a:defRPr sz="2400">
                <a:solidFill>
                  <a:schemeClr val="tx2"/>
                </a:solidFill>
              </a:defRPr>
            </a:lvl1pPr>
          </a:lstStyle>
          <a:p>
            <a:r>
              <a:rPr lang="en-US" dirty="0" smtClean="0"/>
              <a:t>Click to edit Master title style</a:t>
            </a:r>
            <a:endParaRPr lang="en-CA" dirty="0"/>
          </a:p>
        </p:txBody>
      </p:sp>
      <p:sp>
        <p:nvSpPr>
          <p:cNvPr id="10" name="Content Placeholder 9"/>
          <p:cNvSpPr>
            <a:spLocks noGrp="1"/>
          </p:cNvSpPr>
          <p:nvPr>
            <p:ph sz="quarter" idx="17"/>
          </p:nvPr>
        </p:nvSpPr>
        <p:spPr>
          <a:xfrm>
            <a:off x="1136650" y="1536700"/>
            <a:ext cx="7599717" cy="4301941"/>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2" name="side-blue.jpg" descr="/Users/mball/Dropbox/ QNX WIP/12193 QNX PPT Title Screen Update 02.12/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688434" cy="6885384"/>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62061" y="6189878"/>
            <a:ext cx="1716027" cy="54864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Purpl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454900" y="228601"/>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7" name="TextBox 6"/>
          <p:cNvSpPr txBox="1"/>
          <p:nvPr userDrawn="1"/>
        </p:nvSpPr>
        <p:spPr>
          <a:xfrm>
            <a:off x="7454900" y="620185"/>
            <a:ext cx="1530350" cy="230832"/>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dirty="0">
              <a:solidFill>
                <a:srgbClr val="BFBFBF"/>
              </a:solidFill>
              <a:latin typeface="Calibri" pitchFamily="34" charset="0"/>
            </a:endParaRPr>
          </a:p>
        </p:txBody>
      </p:sp>
      <p:sp>
        <p:nvSpPr>
          <p:cNvPr id="36" name="Title 13"/>
          <p:cNvSpPr>
            <a:spLocks noGrp="1"/>
          </p:cNvSpPr>
          <p:nvPr>
            <p:ph type="title"/>
          </p:nvPr>
        </p:nvSpPr>
        <p:spPr>
          <a:xfrm>
            <a:off x="1136650" y="224367"/>
            <a:ext cx="6440489" cy="988483"/>
          </a:xfrm>
          <a:prstGeom prst="rect">
            <a:avLst/>
          </a:prstGeom>
        </p:spPr>
        <p:txBody>
          <a:bodyPr lIns="0" tIns="0" rIns="0" bIns="0" anchor="b"/>
          <a:lstStyle>
            <a:lvl1pPr algn="l">
              <a:lnSpc>
                <a:spcPts val="2800"/>
              </a:lnSpc>
              <a:defRPr sz="2400">
                <a:solidFill>
                  <a:schemeClr val="accent1"/>
                </a:solidFill>
              </a:defRPr>
            </a:lvl1pPr>
          </a:lstStyle>
          <a:p>
            <a:r>
              <a:rPr lang="en-US" smtClean="0"/>
              <a:t>Click to edit Master title style</a:t>
            </a:r>
            <a:endParaRPr lang="en-CA" dirty="0"/>
          </a:p>
        </p:txBody>
      </p:sp>
      <p:sp>
        <p:nvSpPr>
          <p:cNvPr id="10" name="Content Placeholder 9"/>
          <p:cNvSpPr>
            <a:spLocks noGrp="1"/>
          </p:cNvSpPr>
          <p:nvPr>
            <p:ph sz="quarter" idx="17"/>
          </p:nvPr>
        </p:nvSpPr>
        <p:spPr>
          <a:xfrm>
            <a:off x="1136650" y="1536700"/>
            <a:ext cx="7599717" cy="4293257"/>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9" name="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168"/>
            <a:ext cx="688434" cy="68768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62061" y="6189878"/>
            <a:ext cx="1716027" cy="548641"/>
          </a:xfrm>
          <a:prstGeom prst="rect">
            <a:avLst/>
          </a:prstGeom>
        </p:spPr>
      </p:pic>
    </p:spTree>
    <p:extLst>
      <p:ext uri="{BB962C8B-B14F-4D97-AF65-F5344CB8AC3E}">
        <p14:creationId xmlns:p14="http://schemas.microsoft.com/office/powerpoint/2010/main" val="977953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Slid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454900" y="228601"/>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7" name="TextBox 6"/>
          <p:cNvSpPr txBox="1"/>
          <p:nvPr userDrawn="1"/>
        </p:nvSpPr>
        <p:spPr>
          <a:xfrm>
            <a:off x="7454900" y="620185"/>
            <a:ext cx="1530350" cy="230832"/>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dirty="0">
              <a:solidFill>
                <a:srgbClr val="BFBFBF"/>
              </a:solidFill>
              <a:latin typeface="Calibri" pitchFamily="34" charset="0"/>
            </a:endParaRPr>
          </a:p>
        </p:txBody>
      </p:sp>
      <p:sp>
        <p:nvSpPr>
          <p:cNvPr id="9" name="Content Placeholder 9"/>
          <p:cNvSpPr>
            <a:spLocks noGrp="1"/>
          </p:cNvSpPr>
          <p:nvPr>
            <p:ph sz="quarter" idx="17"/>
          </p:nvPr>
        </p:nvSpPr>
        <p:spPr>
          <a:xfrm>
            <a:off x="480941" y="1536700"/>
            <a:ext cx="8291584" cy="4293257"/>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2061" y="6189878"/>
            <a:ext cx="1716027" cy="548641"/>
          </a:xfrm>
          <a:prstGeom prst="rect">
            <a:avLst/>
          </a:prstGeom>
        </p:spPr>
      </p:pic>
    </p:spTree>
    <p:extLst>
      <p:ext uri="{BB962C8B-B14F-4D97-AF65-F5344CB8AC3E}">
        <p14:creationId xmlns:p14="http://schemas.microsoft.com/office/powerpoint/2010/main" val="1236782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pic>
        <p:nvPicPr>
          <p:cNvPr id="9" name="side-blue.jpg"/>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0" y="2467972"/>
            <a:ext cx="9165102" cy="1939123"/>
          </a:xfrm>
          <a:prstGeom prst="rect">
            <a:avLst/>
          </a:prstGeom>
        </p:spPr>
      </p:pic>
      <p:sp>
        <p:nvSpPr>
          <p:cNvPr id="6" name="TextBox 5"/>
          <p:cNvSpPr txBox="1">
            <a:spLocks noChangeArrowheads="1"/>
          </p:cNvSpPr>
          <p:nvPr userDrawn="1"/>
        </p:nvSpPr>
        <p:spPr bwMode="auto">
          <a:xfrm>
            <a:off x="7454900" y="228601"/>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7" name="TextBox 6"/>
          <p:cNvSpPr txBox="1"/>
          <p:nvPr userDrawn="1"/>
        </p:nvSpPr>
        <p:spPr>
          <a:xfrm>
            <a:off x="7454900" y="620185"/>
            <a:ext cx="1530350" cy="230832"/>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dirty="0">
              <a:solidFill>
                <a:srgbClr val="BFBFBF"/>
              </a:solidFill>
              <a:latin typeface="Calibri" pitchFamily="34" charset="0"/>
            </a:endParaRPr>
          </a:p>
        </p:txBody>
      </p:sp>
      <p:sp>
        <p:nvSpPr>
          <p:cNvPr id="36" name="Title 13"/>
          <p:cNvSpPr>
            <a:spLocks noGrp="1"/>
          </p:cNvSpPr>
          <p:nvPr>
            <p:ph type="title"/>
          </p:nvPr>
        </p:nvSpPr>
        <p:spPr bwMode="white">
          <a:xfrm>
            <a:off x="905172" y="2467972"/>
            <a:ext cx="6671967" cy="1939123"/>
          </a:xfrm>
          <a:prstGeom prst="rect">
            <a:avLst/>
          </a:prstGeom>
        </p:spPr>
        <p:txBody>
          <a:bodyPr lIns="0" tIns="0" rIns="0" bIns="0" anchor="ctr" anchorCtr="0"/>
          <a:lstStyle>
            <a:lvl1pPr algn="l">
              <a:lnSpc>
                <a:spcPts val="2800"/>
              </a:lnSpc>
              <a:defRPr sz="2400">
                <a:solidFill>
                  <a:schemeClr val="bg1"/>
                </a:solidFill>
              </a:defRPr>
            </a:lvl1pPr>
          </a:lstStyle>
          <a:p>
            <a:r>
              <a:rPr lang="en-US" dirty="0" smtClean="0"/>
              <a:t>Click to edit Master title style</a:t>
            </a:r>
            <a:endParaRPr lang="en-CA"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62061" y="6189878"/>
            <a:ext cx="1716027" cy="548641"/>
          </a:xfrm>
          <a:prstGeom prst="rect">
            <a:avLst/>
          </a:prstGeom>
        </p:spPr>
      </p:pic>
    </p:spTree>
    <p:extLst>
      <p:ext uri="{BB962C8B-B14F-4D97-AF65-F5344CB8AC3E}">
        <p14:creationId xmlns:p14="http://schemas.microsoft.com/office/powerpoint/2010/main" val="3958880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title-slide-background.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20" y="-14614"/>
            <a:ext cx="9253910" cy="6926579"/>
          </a:xfrm>
          <a:prstGeom prst="rect">
            <a:avLst/>
          </a:prstGeom>
          <a:noFill/>
          <a:ln w="9525">
            <a:noFill/>
            <a:miter lim="800000"/>
            <a:headEnd/>
            <a:tailEnd/>
          </a:ln>
        </p:spPr>
      </p:pic>
      <p:sp>
        <p:nvSpPr>
          <p:cNvPr id="4" name="TextBox 8"/>
          <p:cNvSpPr txBox="1">
            <a:spLocks noChangeArrowheads="1"/>
          </p:cNvSpPr>
          <p:nvPr userDrawn="1"/>
        </p:nvSpPr>
        <p:spPr bwMode="auto">
          <a:xfrm>
            <a:off x="5443102" y="2858686"/>
            <a:ext cx="3183391" cy="1590605"/>
          </a:xfrm>
          <a:prstGeom prst="rect">
            <a:avLst/>
          </a:prstGeom>
          <a:noFill/>
          <a:ln w="9525">
            <a:noFill/>
            <a:miter lim="800000"/>
            <a:headEnd/>
            <a:tailEnd/>
          </a:ln>
        </p:spPr>
        <p:txBody>
          <a:bodyPr lIns="0" tIns="0" rIns="0" bIns="0"/>
          <a:lstStyle/>
          <a:p>
            <a:r>
              <a:rPr lang="en-US" sz="900" kern="1200" dirty="0" smtClean="0">
                <a:solidFill>
                  <a:schemeClr val="tx1"/>
                </a:solidFill>
                <a:effectLst/>
                <a:latin typeface="+mn-lt"/>
                <a:ea typeface="ＭＳ Ｐゴシック" charset="-128"/>
                <a:cs typeface="+mn-cs"/>
              </a:rPr>
              <a:t>© 2013 QNX Software Systems Limited.  QNX, QNX CAR, NEUTRINO, MOMENTICS, AVIAGE and other product names are trademarks of BlackBerry Limited, which are registered and/or used in certain jurisdictions, and used under license by QNX Software Systems Limited. The information herein is for informational purposes only and represents the current view of QSSL as of the date of this presentation. Because QSS must respond to changing market conditions, it should not be interpreted to be a commitment on the part of QSSL, and QSSL cannot guarantee the accuracy of any information provided after the date of this presentation. QSSL MAKES NO WARRANTIES, REPRESENTATIONS OR CONDITIONS EXPRESS, IMPLIED OR STATUTORY, AS TO THE INFORMATION IN THIS PRESENTATION.</a:t>
            </a:r>
            <a:endParaRPr lang="en-US" sz="900" kern="1200" dirty="0">
              <a:solidFill>
                <a:schemeClr val="tx1"/>
              </a:solidFill>
              <a:effectLst/>
              <a:latin typeface="+mn-lt"/>
              <a:ea typeface="ＭＳ Ｐゴシック" charset="-128"/>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Blank Slid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454900" y="228602"/>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7" name="TextBox 6"/>
          <p:cNvSpPr txBox="1"/>
          <p:nvPr userDrawn="1"/>
        </p:nvSpPr>
        <p:spPr>
          <a:xfrm>
            <a:off x="7454900" y="620185"/>
            <a:ext cx="1530350" cy="230832"/>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dirty="0">
              <a:solidFill>
                <a:srgbClr val="BFBFBF"/>
              </a:solidFill>
              <a:latin typeface="Calibri" pitchFamily="34" charset="0"/>
            </a:endParaRPr>
          </a:p>
        </p:txBody>
      </p:sp>
    </p:spTree>
    <p:extLst>
      <p:ext uri="{BB962C8B-B14F-4D97-AF65-F5344CB8AC3E}">
        <p14:creationId xmlns:p14="http://schemas.microsoft.com/office/powerpoint/2010/main" val="6811861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Right Aligned Text">
    <p:spTree>
      <p:nvGrpSpPr>
        <p:cNvPr id="1" name=""/>
        <p:cNvGrpSpPr/>
        <p:nvPr/>
      </p:nvGrpSpPr>
      <p:grpSpPr>
        <a:xfrm>
          <a:off x="0" y="0"/>
          <a:ext cx="0" cy="0"/>
          <a:chOff x="0" y="0"/>
          <a:chExt cx="0" cy="0"/>
        </a:xfrm>
      </p:grpSpPr>
      <p:pic>
        <p:nvPicPr>
          <p:cNvPr id="5" name="qnx-colour.png" descr="/Users/mj/  Initiate Marketing Inc./Initiate WIP/QNX/10-0559 QNX Corporate PPT Presentation/  Purchased Images/qnx-colour.png"/>
          <p:cNvPicPr>
            <a:picLocks noChangeAspect="1"/>
          </p:cNvPicPr>
          <p:nvPr userDrawn="1"/>
        </p:nvPicPr>
        <p:blipFill>
          <a:blip r:embed="rId2" cstate="screen"/>
          <a:srcRect/>
          <a:stretch>
            <a:fillRect/>
          </a:stretch>
        </p:blipFill>
        <p:spPr bwMode="auto">
          <a:xfrm>
            <a:off x="7851776" y="5930901"/>
            <a:ext cx="1292225" cy="927100"/>
          </a:xfrm>
          <a:prstGeom prst="rect">
            <a:avLst/>
          </a:prstGeom>
          <a:noFill/>
          <a:ln w="9525">
            <a:noFill/>
            <a:miter lim="800000"/>
            <a:headEnd/>
            <a:tailEnd/>
          </a:ln>
        </p:spPr>
      </p:pic>
      <p:sp>
        <p:nvSpPr>
          <p:cNvPr id="6" name="Rectangle 5"/>
          <p:cNvSpPr/>
          <p:nvPr userDrawn="1"/>
        </p:nvSpPr>
        <p:spPr>
          <a:xfrm>
            <a:off x="3443288" y="1"/>
            <a:ext cx="563562" cy="68728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prstClr val="white"/>
              </a:solidFill>
            </a:endParaRPr>
          </a:p>
        </p:txBody>
      </p:sp>
      <p:sp>
        <p:nvSpPr>
          <p:cNvPr id="7" name="TextBox 6"/>
          <p:cNvSpPr txBox="1">
            <a:spLocks noChangeArrowheads="1"/>
          </p:cNvSpPr>
          <p:nvPr userDrawn="1"/>
        </p:nvSpPr>
        <p:spPr bwMode="auto">
          <a:xfrm>
            <a:off x="7454900" y="228601"/>
            <a:ext cx="1530350" cy="307777"/>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pitchFamily="34" charset="0"/>
              </a:rPr>
              <a:t>Confidential Information of </a:t>
            </a:r>
            <a:br>
              <a:rPr lang="en-US" sz="700" dirty="0">
                <a:solidFill>
                  <a:srgbClr val="BFBFBF"/>
                </a:solidFill>
                <a:latin typeface="Calibri" pitchFamily="34" charset="0"/>
              </a:rPr>
            </a:br>
            <a:r>
              <a:rPr lang="en-US" sz="700" dirty="0">
                <a:solidFill>
                  <a:srgbClr val="BFBFBF"/>
                </a:solidFill>
                <a:latin typeface="Calibri" pitchFamily="34" charset="0"/>
              </a:rPr>
              <a:t>QNX Software Systems </a:t>
            </a:r>
            <a:r>
              <a:rPr lang="en-US" sz="700" dirty="0" smtClean="0">
                <a:solidFill>
                  <a:srgbClr val="BFBFBF"/>
                </a:solidFill>
                <a:latin typeface="Calibri" pitchFamily="34" charset="0"/>
              </a:rPr>
              <a:t>Limited</a:t>
            </a:r>
            <a:endParaRPr lang="en-US" sz="700" dirty="0">
              <a:solidFill>
                <a:srgbClr val="BFBFBF"/>
              </a:solidFill>
              <a:latin typeface="Calibri" pitchFamily="34" charset="0"/>
            </a:endParaRPr>
          </a:p>
        </p:txBody>
      </p:sp>
      <p:sp>
        <p:nvSpPr>
          <p:cNvPr id="8" name="TextBox 7"/>
          <p:cNvSpPr txBox="1"/>
          <p:nvPr userDrawn="1"/>
        </p:nvSpPr>
        <p:spPr>
          <a:xfrm>
            <a:off x="7454900" y="620185"/>
            <a:ext cx="1530350" cy="230832"/>
          </a:xfrm>
          <a:prstGeom prst="rect">
            <a:avLst/>
          </a:prstGeom>
          <a:noFill/>
        </p:spPr>
        <p:txBody>
          <a:bodyPr>
            <a:spAutoFit/>
          </a:bodyPr>
          <a:lstStyle/>
          <a:p>
            <a:pPr algn="r">
              <a:defRPr/>
            </a:pPr>
            <a:fld id="{288BC95F-1AB3-4F4B-8271-6A18313559CE}" type="slidenum">
              <a:rPr lang="en-US" sz="900">
                <a:solidFill>
                  <a:srgbClr val="BFBFBF"/>
                </a:solidFill>
                <a:latin typeface="Calibri" pitchFamily="34" charset="0"/>
              </a:rPr>
              <a:pPr algn="r">
                <a:defRPr/>
              </a:pPr>
              <a:t>‹#›</a:t>
            </a:fld>
            <a:endParaRPr lang="en-US" sz="900" dirty="0">
              <a:solidFill>
                <a:srgbClr val="BFBFBF"/>
              </a:solidFill>
              <a:latin typeface="Calibri" pitchFamily="34" charset="0"/>
            </a:endParaRPr>
          </a:p>
        </p:txBody>
      </p:sp>
      <p:sp>
        <p:nvSpPr>
          <p:cNvPr id="36" name="Title 13"/>
          <p:cNvSpPr>
            <a:spLocks noGrp="1"/>
          </p:cNvSpPr>
          <p:nvPr>
            <p:ph type="title"/>
          </p:nvPr>
        </p:nvSpPr>
        <p:spPr>
          <a:xfrm>
            <a:off x="4470401" y="517745"/>
            <a:ext cx="4292600" cy="1537539"/>
          </a:xfrm>
          <a:prstGeom prst="rect">
            <a:avLst/>
          </a:prstGeom>
        </p:spPr>
        <p:txBody>
          <a:bodyPr lIns="0" tIns="0" rIns="0" bIns="0" anchor="b"/>
          <a:lstStyle>
            <a:lvl1pPr algn="l">
              <a:lnSpc>
                <a:spcPts val="2800"/>
              </a:lnSpc>
              <a:defRPr sz="2400">
                <a:solidFill>
                  <a:schemeClr val="accent3">
                    <a:lumMod val="75000"/>
                  </a:schemeClr>
                </a:solidFill>
              </a:defRPr>
            </a:lvl1pPr>
          </a:lstStyle>
          <a:p>
            <a:r>
              <a:rPr lang="en-US" smtClean="0"/>
              <a:t>Click to edit Master title style</a:t>
            </a:r>
            <a:endParaRPr lang="en-CA" dirty="0"/>
          </a:p>
        </p:txBody>
      </p:sp>
      <p:sp>
        <p:nvSpPr>
          <p:cNvPr id="39" name="Picture Placeholder 38"/>
          <p:cNvSpPr>
            <a:spLocks noGrp="1"/>
          </p:cNvSpPr>
          <p:nvPr>
            <p:ph type="pic" sz="quarter" idx="14"/>
          </p:nvPr>
        </p:nvSpPr>
        <p:spPr>
          <a:xfrm>
            <a:off x="0" y="0"/>
            <a:ext cx="3443288" cy="6858000"/>
          </a:xfrm>
          <a:prstGeom prst="rect">
            <a:avLst/>
          </a:prstGeom>
        </p:spPr>
        <p:txBody>
          <a:bodyPr/>
          <a:lstStyle/>
          <a:p>
            <a:pPr lvl="0"/>
            <a:endParaRPr lang="en-CA" noProof="0" dirty="0" smtClean="0"/>
          </a:p>
        </p:txBody>
      </p:sp>
      <p:sp>
        <p:nvSpPr>
          <p:cNvPr id="10" name="Content Placeholder 9"/>
          <p:cNvSpPr>
            <a:spLocks noGrp="1"/>
          </p:cNvSpPr>
          <p:nvPr>
            <p:ph sz="quarter" idx="17"/>
          </p:nvPr>
        </p:nvSpPr>
        <p:spPr>
          <a:xfrm>
            <a:off x="4481514" y="2400301"/>
            <a:ext cx="4281487" cy="3323167"/>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2670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Left Aligned Text">
    <p:spTree>
      <p:nvGrpSpPr>
        <p:cNvPr id="1" name=""/>
        <p:cNvGrpSpPr/>
        <p:nvPr/>
      </p:nvGrpSpPr>
      <p:grpSpPr>
        <a:xfrm>
          <a:off x="0" y="0"/>
          <a:ext cx="0" cy="0"/>
          <a:chOff x="0" y="0"/>
          <a:chExt cx="0" cy="0"/>
        </a:xfrm>
      </p:grpSpPr>
      <p:sp>
        <p:nvSpPr>
          <p:cNvPr id="5" name="Rectangle 4"/>
          <p:cNvSpPr/>
          <p:nvPr userDrawn="1"/>
        </p:nvSpPr>
        <p:spPr>
          <a:xfrm>
            <a:off x="1" y="1"/>
            <a:ext cx="563563" cy="687281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prstClr val="white"/>
              </a:solidFill>
            </a:endParaRPr>
          </a:p>
        </p:txBody>
      </p:sp>
      <p:sp>
        <p:nvSpPr>
          <p:cNvPr id="36" name="Title 13"/>
          <p:cNvSpPr>
            <a:spLocks noGrp="1"/>
          </p:cNvSpPr>
          <p:nvPr>
            <p:ph type="title"/>
          </p:nvPr>
        </p:nvSpPr>
        <p:spPr>
          <a:xfrm>
            <a:off x="905172" y="224367"/>
            <a:ext cx="6671967" cy="1313171"/>
          </a:xfrm>
          <a:prstGeom prst="rect">
            <a:avLst/>
          </a:prstGeom>
        </p:spPr>
        <p:txBody>
          <a:bodyPr lIns="0" tIns="0" rIns="0" bIns="0" anchor="b"/>
          <a:lstStyle>
            <a:lvl1pPr algn="l">
              <a:lnSpc>
                <a:spcPts val="2800"/>
              </a:lnSpc>
              <a:defRPr sz="2400">
                <a:solidFill>
                  <a:schemeClr val="tx2"/>
                </a:solidFill>
              </a:defRPr>
            </a:lvl1pPr>
          </a:lstStyle>
          <a:p>
            <a:r>
              <a:rPr lang="en-US" smtClean="0"/>
              <a:t>Click to edit Master title style</a:t>
            </a:r>
            <a:endParaRPr lang="en-CA" dirty="0"/>
          </a:p>
        </p:txBody>
      </p:sp>
      <p:sp>
        <p:nvSpPr>
          <p:cNvPr id="10" name="Content Placeholder 9"/>
          <p:cNvSpPr>
            <a:spLocks noGrp="1"/>
          </p:cNvSpPr>
          <p:nvPr>
            <p:ph sz="quarter" idx="17"/>
          </p:nvPr>
        </p:nvSpPr>
        <p:spPr>
          <a:xfrm>
            <a:off x="925514" y="1784352"/>
            <a:ext cx="7837487" cy="3421371"/>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7900" y="6137520"/>
            <a:ext cx="1409483" cy="600845"/>
          </a:xfrm>
          <a:prstGeom prst="rect">
            <a:avLst/>
          </a:prstGeom>
        </p:spPr>
      </p:pic>
    </p:spTree>
    <p:extLst>
      <p:ext uri="{BB962C8B-B14F-4D97-AF65-F5344CB8AC3E}">
        <p14:creationId xmlns:p14="http://schemas.microsoft.com/office/powerpoint/2010/main" val="34526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577138" y="224367"/>
            <a:ext cx="1408112" cy="353484"/>
          </a:xfrm>
          <a:prstGeom prst="rect">
            <a:avLst/>
          </a:prstGeom>
        </p:spPr>
        <p:txBody>
          <a:bodyPr vert="horz" wrap="square" lIns="0" tIns="0" rIns="0" bIns="0" numCol="1" anchor="t" anchorCtr="0" compatLnSpc="1">
            <a:prstTxWarp prst="textNoShape">
              <a:avLst/>
            </a:prstTxWarp>
          </a:bodyPr>
          <a:lstStyle>
            <a:lvl1pPr algn="r">
              <a:defRPr sz="700">
                <a:solidFill>
                  <a:srgbClr val="B3B3B3"/>
                </a:solidFill>
                <a:latin typeface="Calibri" charset="0"/>
                <a:ea typeface="ＭＳ Ｐゴシック" charset="-128"/>
                <a:cs typeface="+mn-cs"/>
              </a:defRPr>
            </a:lvl1pPr>
          </a:lstStyle>
          <a:p>
            <a:pPr>
              <a:defRPr/>
            </a:pPr>
            <a:r>
              <a:rPr lang="en-US" dirty="0" smtClean="0"/>
              <a:t>Confidential Information of </a:t>
            </a:r>
            <a:br>
              <a:rPr lang="en-US" dirty="0" smtClean="0"/>
            </a:br>
            <a:r>
              <a:rPr lang="en-US" dirty="0" smtClean="0"/>
              <a:t>QNX Software Systems Limited</a:t>
            </a:r>
            <a:endParaRPr lang="en-US" dirty="0"/>
          </a:p>
        </p:txBody>
      </p:sp>
      <p:sp>
        <p:nvSpPr>
          <p:cNvPr id="5" name="Slide Number Placeholder 5"/>
          <p:cNvSpPr>
            <a:spLocks noGrp="1"/>
          </p:cNvSpPr>
          <p:nvPr>
            <p:ph type="sldNum" sz="quarter" idx="4"/>
          </p:nvPr>
        </p:nvSpPr>
        <p:spPr>
          <a:xfrm>
            <a:off x="7954964" y="577851"/>
            <a:ext cx="1030287" cy="241300"/>
          </a:xfrm>
          <a:prstGeom prst="rect">
            <a:avLst/>
          </a:prstGeom>
        </p:spPr>
        <p:txBody>
          <a:bodyPr vert="horz" wrap="square" lIns="91440" tIns="0" rIns="0" bIns="0" numCol="1" anchor="t" anchorCtr="0" compatLnSpc="1">
            <a:prstTxWarp prst="textNoShape">
              <a:avLst/>
            </a:prstTxWarp>
          </a:bodyPr>
          <a:lstStyle>
            <a:lvl1pPr algn="r">
              <a:defRPr sz="900">
                <a:solidFill>
                  <a:srgbClr val="B3B3B3"/>
                </a:solidFill>
                <a:latin typeface="Calibri" pitchFamily="34" charset="0"/>
              </a:defRPr>
            </a:lvl1pPr>
          </a:lstStyle>
          <a:p>
            <a:pPr>
              <a:defRPr/>
            </a:pPr>
            <a:fld id="{FC99FF7B-DBDC-4DF8-82AD-172EE8452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0" r:id="rId1"/>
    <p:sldLayoutId id="2147484094" r:id="rId2"/>
    <p:sldLayoutId id="2147484105" r:id="rId3"/>
    <p:sldLayoutId id="2147484108" r:id="rId4"/>
    <p:sldLayoutId id="2147484107" r:id="rId5"/>
    <p:sldLayoutId id="2147484099" r:id="rId6"/>
    <p:sldLayoutId id="2147484111" r:id="rId7"/>
    <p:sldLayoutId id="2147484120" r:id="rId8"/>
    <p:sldLayoutId id="2147484124" r:id="rId9"/>
    <p:sldLayoutId id="2147484128" r:id="rId10"/>
    <p:sldLayoutId id="214748412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oleObject" Target="../embeddings/oleObject3.bin"/><Relationship Id="rId2" Type="http://schemas.openxmlformats.org/officeDocument/2006/relationships/slideLayout" Target="../slideLayouts/slideLayout9.xml"/><Relationship Id="rId16" Type="http://schemas.openxmlformats.org/officeDocument/2006/relationships/image" Target="../media/image12.emf"/><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oleObject" Target="../embeddings/oleObject2.bin"/><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localhost/Users/mball/%20QNX%20WIP/13458%20QNX%20YI's%20PPT%20Support%20/team.jpg"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mball/%20QNX%20WIP/13458%20QNX%20YI's%20PPT%20Support%20/team.jpg"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12290" name="TextBox 5"/>
          <p:cNvSpPr txBox="1">
            <a:spLocks noChangeArrowheads="1"/>
          </p:cNvSpPr>
          <p:nvPr/>
        </p:nvSpPr>
        <p:spPr bwMode="white">
          <a:xfrm>
            <a:off x="1124708" y="3855109"/>
            <a:ext cx="7409495" cy="1010244"/>
          </a:xfrm>
          <a:prstGeom prst="rect">
            <a:avLst/>
          </a:prstGeom>
          <a:noFill/>
          <a:ln w="9525">
            <a:noFill/>
            <a:miter lim="800000"/>
            <a:headEnd/>
            <a:tailEnd/>
          </a:ln>
        </p:spPr>
        <p:txBody>
          <a:bodyPr lIns="0" tIns="187200" rIns="0" bIns="0"/>
          <a:lstStyle/>
          <a:p>
            <a:pPr defTabSz="914400"/>
            <a:r>
              <a:rPr lang="en-CA" sz="3200" dirty="0">
                <a:solidFill>
                  <a:srgbClr val="FFFFFF"/>
                </a:solidFill>
                <a:latin typeface="+mn-lt"/>
              </a:rPr>
              <a:t>Leveraging technology standards to prevent and mitigate driver </a:t>
            </a:r>
            <a:r>
              <a:rPr lang="en-CA" sz="3200" dirty="0" smtClean="0">
                <a:solidFill>
                  <a:srgbClr val="FFFFFF"/>
                </a:solidFill>
                <a:latin typeface="+mn-lt"/>
              </a:rPr>
              <a:t>distraction</a:t>
            </a:r>
            <a:endParaRPr lang="en-US" sz="3200" dirty="0">
              <a:solidFill>
                <a:srgbClr val="FFFFFF"/>
              </a:solidFill>
              <a:latin typeface="+mn-lt"/>
            </a:endParaRPr>
          </a:p>
        </p:txBody>
      </p:sp>
      <p:sp>
        <p:nvSpPr>
          <p:cNvPr id="12291" name="TextBox 6"/>
          <p:cNvSpPr txBox="1">
            <a:spLocks noChangeArrowheads="1"/>
          </p:cNvSpPr>
          <p:nvPr/>
        </p:nvSpPr>
        <p:spPr bwMode="white">
          <a:xfrm>
            <a:off x="1124708" y="5579304"/>
            <a:ext cx="4335463" cy="375786"/>
          </a:xfrm>
          <a:prstGeom prst="rect">
            <a:avLst/>
          </a:prstGeom>
          <a:noFill/>
          <a:ln w="9525">
            <a:noFill/>
            <a:miter lim="800000"/>
            <a:headEnd/>
            <a:tailEnd/>
          </a:ln>
        </p:spPr>
        <p:txBody>
          <a:bodyPr lIns="0" tIns="0" rIns="0" bIns="0"/>
          <a:lstStyle/>
          <a:p>
            <a:pPr>
              <a:lnSpc>
                <a:spcPts val="1800"/>
              </a:lnSpc>
            </a:pPr>
            <a:r>
              <a:rPr lang="en-US" sz="1600" dirty="0" smtClean="0">
                <a:solidFill>
                  <a:schemeClr val="accent2"/>
                </a:solidFill>
                <a:latin typeface="Calibri" pitchFamily="34" charset="0"/>
              </a:rPr>
              <a:t>Scott </a:t>
            </a:r>
            <a:r>
              <a:rPr lang="en-US" sz="1600" dirty="0" err="1" smtClean="0">
                <a:solidFill>
                  <a:schemeClr val="accent2"/>
                </a:solidFill>
                <a:latin typeface="Calibri" pitchFamily="34" charset="0"/>
              </a:rPr>
              <a:t>Pennock</a:t>
            </a:r>
            <a:endParaRPr lang="en-US" sz="1600" dirty="0">
              <a:solidFill>
                <a:schemeClr val="accent2"/>
              </a:solidFill>
              <a:latin typeface="Calibri" pitchFamily="34" charset="0"/>
            </a:endParaRPr>
          </a:p>
          <a:p>
            <a:pPr>
              <a:lnSpc>
                <a:spcPts val="1800"/>
              </a:lnSpc>
            </a:pPr>
            <a:r>
              <a:rPr lang="en-US" sz="1600" dirty="0" smtClean="0">
                <a:solidFill>
                  <a:schemeClr val="accent2"/>
                </a:solidFill>
                <a:latin typeface="Calibri" pitchFamily="34" charset="0"/>
              </a:rPr>
              <a:t>Senior Standards Manager</a:t>
            </a:r>
            <a:endParaRPr lang="en-US" sz="1600" dirty="0">
              <a:solidFill>
                <a:schemeClr val="accent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5433669" y="1793724"/>
            <a:ext cx="3672864" cy="745328"/>
          </a:xfrm>
          <a:prstGeom prst="rect">
            <a:avLst/>
          </a:prstGeom>
          <a:noFill/>
          <a:ln w="9525">
            <a:noFill/>
            <a:miter lim="800000"/>
            <a:headEnd/>
            <a:tailEnd/>
          </a:ln>
        </p:spPr>
        <p:txBody>
          <a:bodyPr lIns="0" tIns="0" rIns="0" bIns="0" anchor="b"/>
          <a:lstStyle>
            <a:defPPr>
              <a:defRPr lang="en-US"/>
            </a:defPPr>
            <a:lvl1pPr>
              <a:lnSpc>
                <a:spcPts val="1600"/>
              </a:lnSpc>
              <a:defRPr sz="1400">
                <a:solidFill>
                  <a:schemeClr val="tx2"/>
                </a:solidFill>
                <a:latin typeface="Calibri" pitchFamily="34" charset="0"/>
              </a:defRPr>
            </a:lvl1pPr>
          </a:lstStyle>
          <a:p>
            <a:pPr>
              <a:lnSpc>
                <a:spcPct val="90000"/>
              </a:lnSpc>
            </a:pPr>
            <a:r>
              <a:rPr lang="en-US" b="1" dirty="0" smtClean="0"/>
              <a:t>Scott </a:t>
            </a:r>
            <a:r>
              <a:rPr lang="en-US" b="1" dirty="0" err="1" smtClean="0"/>
              <a:t>Pennock</a:t>
            </a:r>
            <a:endParaRPr lang="en-US" b="1" dirty="0"/>
          </a:p>
          <a:p>
            <a:pPr>
              <a:lnSpc>
                <a:spcPct val="90000"/>
              </a:lnSpc>
            </a:pPr>
            <a:r>
              <a:rPr lang="en-US" dirty="0" smtClean="0"/>
              <a:t>Senior Standards Manager</a:t>
            </a:r>
            <a:endParaRPr lang="en-US" dirty="0"/>
          </a:p>
        </p:txBody>
      </p:sp>
    </p:spTree>
    <p:extLst>
      <p:ext uri="{BB962C8B-B14F-4D97-AF65-F5344CB8AC3E}">
        <p14:creationId xmlns:p14="http://schemas.microsoft.com/office/powerpoint/2010/main" val="27067218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0400" y="2635010"/>
            <a:ext cx="6440489" cy="988483"/>
          </a:xfrm>
        </p:spPr>
        <p:txBody>
          <a:bodyPr/>
          <a:lstStyle/>
          <a:p>
            <a:pPr algn="ctr"/>
            <a:r>
              <a:rPr lang="en-US" sz="4000" b="1" dirty="0" smtClean="0"/>
              <a:t>Back-up slides</a:t>
            </a:r>
            <a:endParaRPr lang="en-US" sz="4000" b="1" dirty="0"/>
          </a:p>
        </p:txBody>
      </p:sp>
    </p:spTree>
    <p:extLst>
      <p:ext uri="{BB962C8B-B14F-4D97-AF65-F5344CB8AC3E}">
        <p14:creationId xmlns:p14="http://schemas.microsoft.com/office/powerpoint/2010/main" val="740738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AutoShape 3"/>
          <p:cNvSpPr>
            <a:spLocks noChangeArrowheads="1"/>
          </p:cNvSpPr>
          <p:nvPr/>
        </p:nvSpPr>
        <p:spPr bwMode="auto">
          <a:xfrm>
            <a:off x="155575" y="-192088"/>
            <a:ext cx="304800" cy="406401"/>
          </a:xfrm>
          <a:custGeom>
            <a:avLst/>
            <a:gdLst>
              <a:gd name="T0" fmla="*/ 304800 w 304800"/>
              <a:gd name="T1" fmla="*/ 203201 h 406401"/>
              <a:gd name="T2" fmla="*/ 152400 w 304800"/>
              <a:gd name="T3" fmla="*/ 406401 h 406401"/>
              <a:gd name="T4" fmla="*/ 0 w 304800"/>
              <a:gd name="T5" fmla="*/ 203201 h 406401"/>
              <a:gd name="T6" fmla="*/ 152400 w 304800"/>
              <a:gd name="T7" fmla="*/ 0 h 406401"/>
              <a:gd name="T8" fmla="*/ 0 60000 65536"/>
              <a:gd name="T9" fmla="*/ 5898240 60000 65536"/>
              <a:gd name="T10" fmla="*/ 11796480 60000 65536"/>
              <a:gd name="T11" fmla="*/ 17694720 60000 65536"/>
              <a:gd name="T12" fmla="*/ 0 w 304800"/>
              <a:gd name="T13" fmla="*/ 0 h 406401"/>
              <a:gd name="T14" fmla="*/ 304800 w 304800"/>
              <a:gd name="T15" fmla="*/ 406401 h 406401"/>
            </a:gdLst>
            <a:ahLst/>
            <a:cxnLst>
              <a:cxn ang="T8">
                <a:pos x="T0" y="T1"/>
              </a:cxn>
              <a:cxn ang="T9">
                <a:pos x="T2" y="T3"/>
              </a:cxn>
              <a:cxn ang="T10">
                <a:pos x="T4" y="T5"/>
              </a:cxn>
              <a:cxn ang="T11">
                <a:pos x="T6" y="T7"/>
              </a:cxn>
            </a:cxnLst>
            <a:rect l="T12" t="T13" r="T14" b="T15"/>
            <a:pathLst>
              <a:path w="304800" h="406401">
                <a:moveTo>
                  <a:pt x="0" y="0"/>
                </a:moveTo>
                <a:lnTo>
                  <a:pt x="847" y="0"/>
                </a:lnTo>
                <a:lnTo>
                  <a:pt x="847" y="1129"/>
                </a:lnTo>
                <a:lnTo>
                  <a:pt x="0" y="112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Text Box 1"/>
          <p:cNvSpPr txBox="1">
            <a:spLocks noChangeArrowheads="1"/>
          </p:cNvSpPr>
          <p:nvPr/>
        </p:nvSpPr>
        <p:spPr bwMode="auto">
          <a:xfrm>
            <a:off x="904875" y="39688"/>
            <a:ext cx="6672263"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3200">
                <a:solidFill>
                  <a:srgbClr val="5B6770"/>
                </a:solidFill>
                <a:latin typeface="Calibri" charset="0"/>
                <a:ea typeface="ＭＳ Ｐゴシック" charset="0"/>
                <a:cs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400">
                <a:solidFill>
                  <a:srgbClr val="5B6770"/>
                </a:solidFill>
                <a:latin typeface="Calibri"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5pPr>
            <a:lvl6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6pPr>
            <a:lvl7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7pPr>
            <a:lvl8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8pPr>
            <a:lvl9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9pPr>
          </a:lstStyle>
          <a:p>
            <a:pPr eaLnBrk="1" hangingPunct="1">
              <a:lnSpc>
                <a:spcPts val="2800"/>
              </a:lnSpc>
              <a:buClr>
                <a:srgbClr val="000000"/>
              </a:buClr>
              <a:buSzPct val="100000"/>
              <a:buFont typeface="Times New Roman" charset="0"/>
              <a:buNone/>
            </a:pPr>
            <a:endParaRPr lang="en-US" sz="2400" dirty="0">
              <a:solidFill>
                <a:srgbClr val="004B87"/>
              </a:solidFill>
            </a:endParaRPr>
          </a:p>
        </p:txBody>
      </p:sp>
      <p:pic>
        <p:nvPicPr>
          <p:cNvPr id="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813" y="1447800"/>
            <a:ext cx="7283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650" y="224367"/>
            <a:ext cx="7266205" cy="988483"/>
          </a:xfrm>
        </p:spPr>
        <p:txBody>
          <a:bodyPr/>
          <a:lstStyle/>
          <a:p>
            <a:r>
              <a:rPr lang="en-US" dirty="0" err="1" smtClean="0"/>
              <a:t>Qt</a:t>
            </a:r>
            <a:r>
              <a:rPr lang="en-US" dirty="0" smtClean="0"/>
              <a:t> in the real world – F1 BB Mercedes AMG </a:t>
            </a:r>
            <a:r>
              <a:rPr lang="en-US" dirty="0" err="1" smtClean="0"/>
              <a:t>Petronas</a:t>
            </a:r>
            <a:endParaRPr lang="en-US" dirty="0"/>
          </a:p>
        </p:txBody>
      </p:sp>
    </p:spTree>
    <p:extLst>
      <p:ext uri="{BB962C8B-B14F-4D97-AF65-F5344CB8AC3E}">
        <p14:creationId xmlns:p14="http://schemas.microsoft.com/office/powerpoint/2010/main" val="1272147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3"/>
          <p:cNvSpPr>
            <a:spLocks noChangeArrowheads="1"/>
          </p:cNvSpPr>
          <p:nvPr/>
        </p:nvSpPr>
        <p:spPr bwMode="auto">
          <a:xfrm>
            <a:off x="155575" y="-192088"/>
            <a:ext cx="304800" cy="406401"/>
          </a:xfrm>
          <a:custGeom>
            <a:avLst/>
            <a:gdLst>
              <a:gd name="T0" fmla="*/ 304800 w 304800"/>
              <a:gd name="T1" fmla="*/ 203201 h 406401"/>
              <a:gd name="T2" fmla="*/ 152400 w 304800"/>
              <a:gd name="T3" fmla="*/ 406401 h 406401"/>
              <a:gd name="T4" fmla="*/ 0 w 304800"/>
              <a:gd name="T5" fmla="*/ 203201 h 406401"/>
              <a:gd name="T6" fmla="*/ 152400 w 304800"/>
              <a:gd name="T7" fmla="*/ 0 h 406401"/>
              <a:gd name="T8" fmla="*/ 0 60000 65536"/>
              <a:gd name="T9" fmla="*/ 5898240 60000 65536"/>
              <a:gd name="T10" fmla="*/ 11796480 60000 65536"/>
              <a:gd name="T11" fmla="*/ 17694720 60000 65536"/>
              <a:gd name="T12" fmla="*/ 0 w 304800"/>
              <a:gd name="T13" fmla="*/ 0 h 406401"/>
              <a:gd name="T14" fmla="*/ 304800 w 304800"/>
              <a:gd name="T15" fmla="*/ 406401 h 406401"/>
            </a:gdLst>
            <a:ahLst/>
            <a:cxnLst>
              <a:cxn ang="T8">
                <a:pos x="T0" y="T1"/>
              </a:cxn>
              <a:cxn ang="T9">
                <a:pos x="T2" y="T3"/>
              </a:cxn>
              <a:cxn ang="T10">
                <a:pos x="T4" y="T5"/>
              </a:cxn>
              <a:cxn ang="T11">
                <a:pos x="T6" y="T7"/>
              </a:cxn>
            </a:cxnLst>
            <a:rect l="T12" t="T13" r="T14" b="T15"/>
            <a:pathLst>
              <a:path w="304800" h="406401">
                <a:moveTo>
                  <a:pt x="0" y="0"/>
                </a:moveTo>
                <a:lnTo>
                  <a:pt x="847" y="0"/>
                </a:lnTo>
                <a:lnTo>
                  <a:pt x="847" y="1129"/>
                </a:lnTo>
                <a:lnTo>
                  <a:pt x="0" y="112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itle 1"/>
          <p:cNvSpPr>
            <a:spLocks noGrp="1"/>
          </p:cNvSpPr>
          <p:nvPr>
            <p:ph type="title"/>
          </p:nvPr>
        </p:nvSpPr>
        <p:spPr>
          <a:xfrm>
            <a:off x="1136650" y="224368"/>
            <a:ext cx="6602062" cy="965422"/>
          </a:xfrm>
        </p:spPr>
        <p:txBody>
          <a:bodyPr/>
          <a:lstStyle/>
          <a:p>
            <a:r>
              <a:rPr lang="en-US" dirty="0" err="1" smtClean="0"/>
              <a:t>Qt</a:t>
            </a:r>
            <a:r>
              <a:rPr lang="en-US" dirty="0" smtClean="0"/>
              <a:t> in the real world – F1 BB Mercedes AMG </a:t>
            </a:r>
            <a:r>
              <a:rPr lang="en-US" dirty="0" err="1" smtClean="0"/>
              <a:t>Petronas</a:t>
            </a:r>
            <a:endParaRPr lang="en-US" dirty="0"/>
          </a:p>
        </p:txBody>
      </p:sp>
      <p:sp>
        <p:nvSpPr>
          <p:cNvPr id="3" name="Content Placeholder 2"/>
          <p:cNvSpPr>
            <a:spLocks noGrp="1"/>
          </p:cNvSpPr>
          <p:nvPr>
            <p:ph sz="quarter" idx="17"/>
          </p:nvPr>
        </p:nvSpPr>
        <p:spPr>
          <a:xfrm>
            <a:off x="1136650" y="1324544"/>
            <a:ext cx="7599717" cy="4640168"/>
          </a:xfrm>
        </p:spPr>
        <p:txBody>
          <a:bodyPr/>
          <a:lstStyle/>
          <a:p>
            <a:r>
              <a:rPr lang="en-US" dirty="0" smtClean="0"/>
              <a:t>Tablet application for VIP guests watching the F1 races from the Mercedes backstage area</a:t>
            </a:r>
          </a:p>
          <a:p>
            <a:r>
              <a:rPr lang="en-US" dirty="0" smtClean="0"/>
              <a:t>BlackBerry </a:t>
            </a:r>
            <a:r>
              <a:rPr lang="en-US" dirty="0" err="1" smtClean="0"/>
              <a:t>PlayBook</a:t>
            </a:r>
            <a:r>
              <a:rPr lang="en-US" dirty="0" smtClean="0"/>
              <a:t> OS</a:t>
            </a:r>
          </a:p>
          <a:p>
            <a:r>
              <a:rPr lang="en-US" dirty="0" smtClean="0"/>
              <a:t>Also runs on Android, </a:t>
            </a:r>
            <a:r>
              <a:rPr lang="en-US" dirty="0" err="1" smtClean="0"/>
              <a:t>iOS</a:t>
            </a:r>
            <a:r>
              <a:rPr lang="en-US" dirty="0" smtClean="0"/>
              <a:t>, desktop, QNX, BlackBerry 10 and current non-Windows Nokia phones</a:t>
            </a:r>
          </a:p>
          <a:p>
            <a:r>
              <a:rPr lang="en-US" dirty="0" smtClean="0"/>
              <a:t>Integrates live streaming video from TV cameras</a:t>
            </a:r>
          </a:p>
          <a:p>
            <a:r>
              <a:rPr lang="en-US" dirty="0" smtClean="0"/>
              <a:t>Integrates live audio stream from pit crew intercom</a:t>
            </a:r>
          </a:p>
          <a:p>
            <a:r>
              <a:rPr lang="en-US" dirty="0" smtClean="0"/>
              <a:t>Interfaces with race data real time systems</a:t>
            </a:r>
          </a:p>
          <a:p>
            <a:r>
              <a:rPr lang="en-US" dirty="0" smtClean="0"/>
              <a:t>Allows for Video record and playback</a:t>
            </a:r>
          </a:p>
          <a:p>
            <a:r>
              <a:rPr lang="en-US" dirty="0" smtClean="0"/>
              <a:t>Interfaces with driver bio and background data from web sources</a:t>
            </a:r>
          </a:p>
          <a:p>
            <a:r>
              <a:rPr lang="en-US" dirty="0" smtClean="0"/>
              <a:t>Interactive and intuitive touch UI</a:t>
            </a:r>
          </a:p>
          <a:p>
            <a:r>
              <a:rPr lang="en-US" dirty="0" smtClean="0"/>
              <a:t>Smooth, movie grade animations to satisfy the expectations for a demanding target audience</a:t>
            </a:r>
          </a:p>
          <a:p>
            <a:r>
              <a:rPr lang="en-US" dirty="0" smtClean="0"/>
              <a:t>User interface created by a cross functional team of artists and developers in less than 2 weeks</a:t>
            </a:r>
          </a:p>
          <a:p>
            <a:endParaRPr lang="en-US" dirty="0"/>
          </a:p>
        </p:txBody>
      </p:sp>
    </p:spTree>
    <p:extLst>
      <p:ext uri="{BB962C8B-B14F-4D97-AF65-F5344CB8AC3E}">
        <p14:creationId xmlns:p14="http://schemas.microsoft.com/office/powerpoint/2010/main" val="184937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AutoShape 3"/>
          <p:cNvSpPr>
            <a:spLocks noChangeArrowheads="1"/>
          </p:cNvSpPr>
          <p:nvPr/>
        </p:nvSpPr>
        <p:spPr bwMode="auto">
          <a:xfrm>
            <a:off x="155575" y="-192088"/>
            <a:ext cx="304800" cy="406401"/>
          </a:xfrm>
          <a:custGeom>
            <a:avLst/>
            <a:gdLst>
              <a:gd name="T0" fmla="*/ 304800 w 304800"/>
              <a:gd name="T1" fmla="*/ 203201 h 406401"/>
              <a:gd name="T2" fmla="*/ 152400 w 304800"/>
              <a:gd name="T3" fmla="*/ 406401 h 406401"/>
              <a:gd name="T4" fmla="*/ 0 w 304800"/>
              <a:gd name="T5" fmla="*/ 203201 h 406401"/>
              <a:gd name="T6" fmla="*/ 152400 w 304800"/>
              <a:gd name="T7" fmla="*/ 0 h 406401"/>
              <a:gd name="T8" fmla="*/ 0 60000 65536"/>
              <a:gd name="T9" fmla="*/ 5898240 60000 65536"/>
              <a:gd name="T10" fmla="*/ 11796480 60000 65536"/>
              <a:gd name="T11" fmla="*/ 17694720 60000 65536"/>
              <a:gd name="T12" fmla="*/ 0 w 304800"/>
              <a:gd name="T13" fmla="*/ 0 h 406401"/>
              <a:gd name="T14" fmla="*/ 304800 w 304800"/>
              <a:gd name="T15" fmla="*/ 406401 h 406401"/>
            </a:gdLst>
            <a:ahLst/>
            <a:cxnLst>
              <a:cxn ang="T8">
                <a:pos x="T0" y="T1"/>
              </a:cxn>
              <a:cxn ang="T9">
                <a:pos x="T2" y="T3"/>
              </a:cxn>
              <a:cxn ang="T10">
                <a:pos x="T4" y="T5"/>
              </a:cxn>
              <a:cxn ang="T11">
                <a:pos x="T6" y="T7"/>
              </a:cxn>
            </a:cxnLst>
            <a:rect l="T12" t="T13" r="T14" b="T15"/>
            <a:pathLst>
              <a:path w="304800" h="406401">
                <a:moveTo>
                  <a:pt x="0" y="0"/>
                </a:moveTo>
                <a:lnTo>
                  <a:pt x="847" y="0"/>
                </a:lnTo>
                <a:lnTo>
                  <a:pt x="847" y="1129"/>
                </a:lnTo>
                <a:lnTo>
                  <a:pt x="0" y="112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Text Box 1"/>
          <p:cNvSpPr txBox="1">
            <a:spLocks noChangeArrowheads="1"/>
          </p:cNvSpPr>
          <p:nvPr/>
        </p:nvSpPr>
        <p:spPr bwMode="auto">
          <a:xfrm>
            <a:off x="904875" y="39688"/>
            <a:ext cx="6672263"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3200">
                <a:solidFill>
                  <a:srgbClr val="5B6770"/>
                </a:solidFill>
                <a:latin typeface="Calibri" charset="0"/>
                <a:ea typeface="ＭＳ Ｐゴシック" charset="0"/>
                <a:cs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400">
                <a:solidFill>
                  <a:srgbClr val="5B6770"/>
                </a:solidFill>
                <a:latin typeface="Calibri"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5pPr>
            <a:lvl6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6pPr>
            <a:lvl7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7pPr>
            <a:lvl8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8pPr>
            <a:lvl9pPr defTabSz="457200" eaLnBrk="0" fontAlgn="base" hangingPunct="0">
              <a:lnSpc>
                <a:spcPct val="102000"/>
              </a:lnSpc>
              <a:spcBef>
                <a:spcPct val="0"/>
              </a:spcBef>
              <a:spcAft>
                <a:spcPts val="288"/>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rgbClr val="5B6770"/>
                </a:solidFill>
                <a:latin typeface="Calibri" charset="0"/>
                <a:ea typeface="ＭＳ Ｐゴシック" charset="0"/>
              </a:defRPr>
            </a:lvl9pPr>
          </a:lstStyle>
          <a:p>
            <a:pPr eaLnBrk="1" hangingPunct="1">
              <a:lnSpc>
                <a:spcPts val="2800"/>
              </a:lnSpc>
              <a:buClr>
                <a:srgbClr val="000000"/>
              </a:buClr>
              <a:buSzPct val="100000"/>
              <a:buFont typeface="Times New Roman" charset="0"/>
              <a:buNone/>
            </a:pPr>
            <a:endParaRPr lang="en-US" sz="2400" dirty="0">
              <a:solidFill>
                <a:srgbClr val="004B87"/>
              </a:solidFill>
            </a:endParaRP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36623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603625"/>
            <a:ext cx="36623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135063"/>
            <a:ext cx="3676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565525"/>
            <a:ext cx="367665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650" y="224368"/>
            <a:ext cx="6621312" cy="747784"/>
          </a:xfrm>
        </p:spPr>
        <p:txBody>
          <a:bodyPr/>
          <a:lstStyle/>
          <a:p>
            <a:r>
              <a:rPr lang="en-US" dirty="0" err="1"/>
              <a:t>Qt</a:t>
            </a:r>
            <a:r>
              <a:rPr lang="en-US" dirty="0"/>
              <a:t> in the real world – F1 BB Mercedes AMG </a:t>
            </a:r>
            <a:r>
              <a:rPr lang="en-US" dirty="0" err="1" smtClean="0"/>
              <a:t>Petronas</a:t>
            </a:r>
            <a:endParaRPr lang="en-US" dirty="0"/>
          </a:p>
        </p:txBody>
      </p:sp>
    </p:spTree>
    <p:extLst>
      <p:ext uri="{BB962C8B-B14F-4D97-AF65-F5344CB8AC3E}">
        <p14:creationId xmlns:p14="http://schemas.microsoft.com/office/powerpoint/2010/main" val="31380408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6650" y="889385"/>
            <a:ext cx="6440489" cy="988483"/>
          </a:xfrm>
        </p:spPr>
        <p:txBody>
          <a:bodyPr/>
          <a:lstStyle/>
          <a:p>
            <a:r>
              <a:rPr lang="en-US" sz="4000" dirty="0" smtClean="0"/>
              <a:t>Outline</a:t>
            </a:r>
            <a:endParaRPr lang="en-US" sz="4000" dirty="0"/>
          </a:p>
        </p:txBody>
      </p:sp>
      <p:sp>
        <p:nvSpPr>
          <p:cNvPr id="5" name="Content Placeholder 4"/>
          <p:cNvSpPr>
            <a:spLocks noGrp="1"/>
          </p:cNvSpPr>
          <p:nvPr>
            <p:ph sz="quarter" idx="17"/>
          </p:nvPr>
        </p:nvSpPr>
        <p:spPr>
          <a:xfrm>
            <a:off x="1136650" y="2410691"/>
            <a:ext cx="7049077" cy="3427950"/>
          </a:xfrm>
        </p:spPr>
        <p:txBody>
          <a:bodyPr/>
          <a:lstStyle/>
          <a:p>
            <a:pPr>
              <a:spcAft>
                <a:spcPts val="1800"/>
              </a:spcAft>
            </a:pPr>
            <a:r>
              <a:rPr lang="en-CA" sz="2400" b="1" dirty="0" smtClean="0"/>
              <a:t>The problem</a:t>
            </a:r>
          </a:p>
          <a:p>
            <a:pPr>
              <a:spcAft>
                <a:spcPts val="1800"/>
              </a:spcAft>
            </a:pPr>
            <a:r>
              <a:rPr lang="en-CA" sz="2400" b="1" dirty="0" smtClean="0"/>
              <a:t>A comprehensive solution</a:t>
            </a:r>
          </a:p>
          <a:p>
            <a:pPr>
              <a:spcAft>
                <a:spcPts val="1800"/>
              </a:spcAft>
            </a:pPr>
            <a:r>
              <a:rPr lang="en-CA" sz="2400" b="1" dirty="0" smtClean="0"/>
              <a:t>Barriers</a:t>
            </a:r>
          </a:p>
          <a:p>
            <a:pPr>
              <a:spcAft>
                <a:spcPts val="1800"/>
              </a:spcAft>
            </a:pPr>
            <a:r>
              <a:rPr lang="en-CA" sz="2400" b="1" dirty="0" smtClean="0"/>
              <a:t>Strategies for today and tomorrow</a:t>
            </a:r>
          </a:p>
          <a:p>
            <a:pPr>
              <a:spcAft>
                <a:spcPts val="1800"/>
              </a:spcAft>
            </a:pPr>
            <a:r>
              <a:rPr lang="en-CA" sz="2400" b="1" dirty="0" smtClean="0"/>
              <a:t>Conclusions</a:t>
            </a:r>
          </a:p>
          <a:p>
            <a:pPr>
              <a:spcAft>
                <a:spcPts val="1800"/>
              </a:spcAft>
            </a:pPr>
            <a:endParaRPr lang="en-CA" sz="1600" b="1" dirty="0" smtClean="0"/>
          </a:p>
          <a:p>
            <a:pPr>
              <a:spcAft>
                <a:spcPts val="1800"/>
              </a:spcAft>
            </a:pPr>
            <a:endParaRPr lang="en-CA" sz="1600" b="1" dirty="0" smtClean="0"/>
          </a:p>
          <a:p>
            <a:endParaRPr lang="en-US" b="1" dirty="0" smtClean="0"/>
          </a:p>
          <a:p>
            <a:pPr marL="0" indent="0">
              <a:buNone/>
            </a:pPr>
            <a:endParaRPr lang="en-CA" b="1" dirty="0" smtClean="0"/>
          </a:p>
          <a:p>
            <a:pPr marL="0" indent="0">
              <a:buNone/>
            </a:pPr>
            <a:endParaRPr lang="en-CA" b="1" dirty="0"/>
          </a:p>
          <a:p>
            <a:endParaRPr lang="en-US" dirty="0"/>
          </a:p>
        </p:txBody>
      </p:sp>
    </p:spTree>
    <p:extLst>
      <p:ext uri="{BB962C8B-B14F-4D97-AF65-F5344CB8AC3E}">
        <p14:creationId xmlns:p14="http://schemas.microsoft.com/office/powerpoint/2010/main" val="3920394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8742" y="500825"/>
            <a:ext cx="3855744" cy="988483"/>
          </a:xfrm>
        </p:spPr>
        <p:txBody>
          <a:bodyPr/>
          <a:lstStyle/>
          <a:p>
            <a:r>
              <a:rPr lang="en-CA" b="1" dirty="0" smtClean="0"/>
              <a:t>Understanding the problem…</a:t>
            </a:r>
            <a:endParaRPr lang="en-US" dirty="0"/>
          </a:p>
        </p:txBody>
      </p:sp>
      <p:sp>
        <p:nvSpPr>
          <p:cNvPr id="5" name="Content Placeholder 4"/>
          <p:cNvSpPr>
            <a:spLocks noGrp="1"/>
          </p:cNvSpPr>
          <p:nvPr>
            <p:ph sz="quarter" idx="17"/>
          </p:nvPr>
        </p:nvSpPr>
        <p:spPr>
          <a:xfrm>
            <a:off x="4380611" y="1743751"/>
            <a:ext cx="4274288" cy="4381981"/>
          </a:xfrm>
        </p:spPr>
        <p:txBody>
          <a:bodyPr/>
          <a:lstStyle/>
          <a:p>
            <a:r>
              <a:rPr lang="en-CA" sz="2000" b="1" dirty="0" smtClean="0"/>
              <a:t>Interaction </a:t>
            </a:r>
            <a:r>
              <a:rPr lang="en-CA" sz="2000" b="1" dirty="0"/>
              <a:t>with </a:t>
            </a:r>
            <a:r>
              <a:rPr lang="en-CA" sz="2000" b="1" dirty="0" smtClean="0"/>
              <a:t>Nomadic Device (ND) </a:t>
            </a:r>
            <a:r>
              <a:rPr lang="en-CA" sz="2000" b="1" dirty="0"/>
              <a:t>can negatively </a:t>
            </a:r>
            <a:r>
              <a:rPr lang="en-CA" sz="2000" b="1" dirty="0" smtClean="0"/>
              <a:t>affect:</a:t>
            </a:r>
          </a:p>
          <a:p>
            <a:pPr lvl="1"/>
            <a:r>
              <a:rPr lang="en-CA" sz="1800" dirty="0" smtClean="0"/>
              <a:t>Situational Awareness </a:t>
            </a:r>
          </a:p>
          <a:p>
            <a:pPr lvl="1"/>
            <a:r>
              <a:rPr lang="en-CA" sz="1800" dirty="0" smtClean="0"/>
              <a:t>Decision making</a:t>
            </a:r>
          </a:p>
          <a:p>
            <a:pPr lvl="1"/>
            <a:r>
              <a:rPr lang="en-CA" sz="1800" dirty="0" smtClean="0"/>
              <a:t>Vehicle control</a:t>
            </a:r>
          </a:p>
          <a:p>
            <a:endParaRPr lang="en-CA" sz="1800" dirty="0"/>
          </a:p>
          <a:p>
            <a:r>
              <a:rPr lang="en-CA" sz="2000" b="1" dirty="0" smtClean="0"/>
              <a:t>Strong motivation to interact with ND</a:t>
            </a:r>
          </a:p>
          <a:p>
            <a:pPr lvl="1"/>
            <a:r>
              <a:rPr lang="en-CA" sz="1800" dirty="0" smtClean="0"/>
              <a:t>Drivers want/need access to </a:t>
            </a:r>
            <a:r>
              <a:rPr lang="en-CA" sz="1800" i="1" dirty="0" smtClean="0"/>
              <a:t>information</a:t>
            </a:r>
            <a:r>
              <a:rPr lang="en-CA" sz="1800" dirty="0" smtClean="0"/>
              <a:t> and </a:t>
            </a:r>
            <a:r>
              <a:rPr lang="en-CA" sz="1800" i="1" dirty="0" smtClean="0"/>
              <a:t>entertainment</a:t>
            </a:r>
          </a:p>
          <a:p>
            <a:pPr lvl="1"/>
            <a:r>
              <a:rPr lang="en-CA" sz="1800" dirty="0" smtClean="0"/>
              <a:t>They underestimate the risks</a:t>
            </a:r>
          </a:p>
          <a:p>
            <a:pPr lvl="1"/>
            <a:r>
              <a:rPr lang="en-CA" sz="1800" dirty="0" smtClean="0"/>
              <a:t>There are no better alternatives</a:t>
            </a:r>
          </a:p>
          <a:p>
            <a:pPr marL="0" indent="0">
              <a:buNone/>
            </a:pPr>
            <a:endParaRPr lang="en-US" sz="1800" b="1" dirty="0" smtClean="0"/>
          </a:p>
          <a:p>
            <a:pPr marL="0" indent="0">
              <a:buNone/>
            </a:pPr>
            <a:endParaRPr lang="en-CA" sz="1800" b="1" dirty="0" smtClean="0"/>
          </a:p>
          <a:p>
            <a:pPr marL="0" indent="0">
              <a:buNone/>
            </a:pPr>
            <a:endParaRPr lang="en-CA" sz="1800" b="1" dirty="0"/>
          </a:p>
          <a:p>
            <a:endParaRPr lang="en-US" sz="1800" dirty="0"/>
          </a:p>
        </p:txBody>
      </p:sp>
      <p:pic>
        <p:nvPicPr>
          <p:cNvPr id="6" name="Picture Placeholder 2" descr="QNX_auto_driver_distraction5.jpg"/>
          <p:cNvPicPr>
            <a:picLocks noChangeAspect="1"/>
          </p:cNvPicPr>
          <p:nvPr/>
        </p:nvPicPr>
        <p:blipFill>
          <a:blip r:embed="rId3" cstate="print">
            <a:extLst>
              <a:ext uri="{28A0092B-C50C-407E-A947-70E740481C1C}">
                <a14:useLocalDpi xmlns:a14="http://schemas.microsoft.com/office/drawing/2010/main"/>
              </a:ext>
            </a:extLst>
          </a:blip>
          <a:srcRect l="28" r="28"/>
          <a:stretch>
            <a:fillRect/>
          </a:stretch>
        </p:blipFill>
        <p:spPr>
          <a:xfrm>
            <a:off x="1" y="0"/>
            <a:ext cx="3457575" cy="6858000"/>
          </a:xfrm>
          <a:prstGeom prst="rect">
            <a:avLst/>
          </a:prstGeom>
        </p:spPr>
      </p:pic>
      <p:sp>
        <p:nvSpPr>
          <p:cNvPr id="7" name="Rectangle 6"/>
          <p:cNvSpPr>
            <a:spLocks noChangeArrowheads="1"/>
          </p:cNvSpPr>
          <p:nvPr/>
        </p:nvSpPr>
        <p:spPr bwMode="auto">
          <a:xfrm>
            <a:off x="3445086" y="0"/>
            <a:ext cx="582613" cy="6858000"/>
          </a:xfrm>
          <a:prstGeom prst="rect">
            <a:avLst/>
          </a:prstGeom>
          <a:solidFill>
            <a:schemeClr val="tx2">
              <a:lumMod val="75000"/>
              <a:alpha val="85001"/>
            </a:schemeClr>
          </a:solidFill>
          <a:ln>
            <a:noFill/>
          </a:ln>
          <a:extLst/>
        </p:spPr>
        <p:txBody>
          <a:bodyPr anchor="ctr"/>
          <a:lstStyle/>
          <a:p>
            <a:pPr algn="ctr" defTabSz="457200" eaLnBrk="1" fontAlgn="auto" hangingPunct="1">
              <a:spcBef>
                <a:spcPts val="0"/>
              </a:spcBef>
              <a:spcAft>
                <a:spcPts val="0"/>
              </a:spcAft>
              <a:defRPr/>
            </a:pPr>
            <a:endParaRPr lang="en-CA" sz="1800" dirty="0">
              <a:solidFill>
                <a:prstClr val="white"/>
              </a:solidFill>
              <a:latin typeface="+mn-lt"/>
            </a:endParaRPr>
          </a:p>
        </p:txBody>
      </p:sp>
    </p:spTree>
    <p:extLst>
      <p:ext uri="{BB962C8B-B14F-4D97-AF65-F5344CB8AC3E}">
        <p14:creationId xmlns:p14="http://schemas.microsoft.com/office/powerpoint/2010/main" val="36547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18610" y="500825"/>
            <a:ext cx="3589930" cy="988483"/>
          </a:xfrm>
        </p:spPr>
        <p:txBody>
          <a:bodyPr/>
          <a:lstStyle/>
          <a:p>
            <a:r>
              <a:rPr lang="en-CA" b="1" dirty="0" smtClean="0"/>
              <a:t>A comprehensive solution…</a:t>
            </a:r>
            <a:endParaRPr lang="en-US" dirty="0"/>
          </a:p>
        </p:txBody>
      </p:sp>
      <p:pic>
        <p:nvPicPr>
          <p:cNvPr id="6" name="Content Placeholder 3" descr="170665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5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984885" y="0"/>
            <a:ext cx="582613" cy="6858000"/>
          </a:xfrm>
          <a:prstGeom prst="rect">
            <a:avLst/>
          </a:prstGeom>
          <a:solidFill>
            <a:schemeClr val="tx2">
              <a:lumMod val="75000"/>
              <a:alpha val="85001"/>
            </a:schemeClr>
          </a:solidFill>
          <a:ln>
            <a:noFill/>
          </a:ln>
          <a:extLst/>
        </p:spPr>
        <p:txBody>
          <a:bodyPr anchor="ctr"/>
          <a:lstStyle/>
          <a:p>
            <a:pPr algn="ctr" defTabSz="457200" eaLnBrk="1" fontAlgn="auto" hangingPunct="1">
              <a:spcBef>
                <a:spcPts val="0"/>
              </a:spcBef>
              <a:spcAft>
                <a:spcPts val="0"/>
              </a:spcAft>
              <a:defRPr/>
            </a:pPr>
            <a:endParaRPr lang="en-CA" sz="1800" dirty="0">
              <a:solidFill>
                <a:prstClr val="white"/>
              </a:solidFill>
              <a:latin typeface="+mn-lt"/>
            </a:endParaRPr>
          </a:p>
        </p:txBody>
      </p:sp>
      <p:sp>
        <p:nvSpPr>
          <p:cNvPr id="8" name="Content Placeholder 4"/>
          <p:cNvSpPr>
            <a:spLocks noGrp="1"/>
          </p:cNvSpPr>
          <p:nvPr>
            <p:ph sz="quarter" idx="17"/>
          </p:nvPr>
        </p:nvSpPr>
        <p:spPr>
          <a:xfrm>
            <a:off x="4742133" y="1733087"/>
            <a:ext cx="4274288" cy="3807830"/>
          </a:xfrm>
        </p:spPr>
        <p:txBody>
          <a:bodyPr/>
          <a:lstStyle/>
          <a:p>
            <a:r>
              <a:rPr lang="en-CA" sz="2000" b="1" u="sng" dirty="0"/>
              <a:t>Prevent</a:t>
            </a:r>
            <a:r>
              <a:rPr lang="en-CA" sz="2000" b="1" dirty="0"/>
              <a:t> distraction and </a:t>
            </a:r>
            <a:r>
              <a:rPr lang="en-CA" sz="2000" b="1" dirty="0" smtClean="0"/>
              <a:t>suboptimal workload </a:t>
            </a:r>
            <a:r>
              <a:rPr lang="en-CA" sz="2000" b="1" i="1" dirty="0" smtClean="0">
                <a:latin typeface="Times New Roman" panose="02020603050405020304" pitchFamily="18" charset="0"/>
                <a:cs typeface="Times New Roman" panose="02020603050405020304" pitchFamily="18" charset="0"/>
              </a:rPr>
              <a:t>before it happens</a:t>
            </a:r>
          </a:p>
          <a:p>
            <a:pPr lvl="1"/>
            <a:r>
              <a:rPr lang="en-CA" sz="1800" dirty="0"/>
              <a:t>Good basic </a:t>
            </a:r>
            <a:r>
              <a:rPr lang="en-CA" sz="1800" dirty="0" smtClean="0"/>
              <a:t>Human-Machine Interface (HMI) </a:t>
            </a:r>
            <a:r>
              <a:rPr lang="en-CA" sz="1800" dirty="0"/>
              <a:t>design</a:t>
            </a:r>
          </a:p>
          <a:p>
            <a:pPr lvl="1"/>
            <a:r>
              <a:rPr lang="en-CA" sz="1800" dirty="0" smtClean="0"/>
              <a:t>All interaction through vehicle</a:t>
            </a:r>
            <a:endParaRPr lang="en-CA" sz="1800" dirty="0"/>
          </a:p>
          <a:p>
            <a:pPr lvl="1"/>
            <a:r>
              <a:rPr lang="en-CA" sz="1800" dirty="0" smtClean="0"/>
              <a:t>Manage interaction based on situation</a:t>
            </a:r>
          </a:p>
          <a:p>
            <a:pPr lvl="1"/>
            <a:r>
              <a:rPr lang="en-CA" sz="1800" dirty="0" smtClean="0"/>
              <a:t>Education/training/laws</a:t>
            </a:r>
          </a:p>
          <a:p>
            <a:pPr lvl="1"/>
            <a:endParaRPr lang="en-CA" sz="1800" dirty="0"/>
          </a:p>
          <a:p>
            <a:r>
              <a:rPr lang="en-CA" sz="2000" b="1" u="sng" dirty="0"/>
              <a:t>Mitigate</a:t>
            </a:r>
            <a:r>
              <a:rPr lang="en-CA" sz="2000" b="1" dirty="0"/>
              <a:t> distraction and suboptimal workload </a:t>
            </a:r>
            <a:r>
              <a:rPr lang="en-CA" sz="2000" b="1" i="1" dirty="0" smtClean="0">
                <a:latin typeface="Times New Roman" panose="02020603050405020304" pitchFamily="18" charset="0"/>
                <a:cs typeface="Times New Roman" panose="02020603050405020304" pitchFamily="18" charset="0"/>
              </a:rPr>
              <a:t>when it occurs</a:t>
            </a:r>
            <a:endParaRPr lang="en-CA" sz="2000" b="1" i="1" dirty="0">
              <a:latin typeface="Times New Roman" panose="02020603050405020304" pitchFamily="18" charset="0"/>
              <a:cs typeface="Times New Roman" panose="02020603050405020304" pitchFamily="18" charset="0"/>
            </a:endParaRPr>
          </a:p>
          <a:p>
            <a:pPr lvl="1"/>
            <a:r>
              <a:rPr lang="en-CA" sz="1800" dirty="0"/>
              <a:t>Monitor driver, roadway, and vehicle</a:t>
            </a:r>
          </a:p>
          <a:p>
            <a:pPr lvl="1"/>
            <a:r>
              <a:rPr lang="en-CA" sz="1800" dirty="0" smtClean="0"/>
              <a:t>Adjust interaction to mitigate</a:t>
            </a:r>
            <a:endParaRPr lang="en-CA" sz="1800" dirty="0"/>
          </a:p>
          <a:p>
            <a:pPr marL="0" indent="0">
              <a:buNone/>
            </a:pPr>
            <a:endParaRPr lang="en-US" sz="1800" b="1" dirty="0" smtClean="0"/>
          </a:p>
          <a:p>
            <a:pPr marL="0" indent="0">
              <a:buNone/>
            </a:pPr>
            <a:endParaRPr lang="en-CA" sz="1800" b="1" dirty="0" smtClean="0"/>
          </a:p>
          <a:p>
            <a:pPr marL="0" indent="0">
              <a:buNone/>
            </a:pPr>
            <a:endParaRPr lang="en-CA" sz="1800" b="1" dirty="0"/>
          </a:p>
          <a:p>
            <a:endParaRPr lang="en-US" sz="1800" dirty="0"/>
          </a:p>
        </p:txBody>
      </p:sp>
    </p:spTree>
    <p:extLst>
      <p:ext uri="{BB962C8B-B14F-4D97-AF65-F5344CB8AC3E}">
        <p14:creationId xmlns:p14="http://schemas.microsoft.com/office/powerpoint/2010/main" val="4479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00134" y="631450"/>
            <a:ext cx="5369443" cy="988483"/>
          </a:xfrm>
        </p:spPr>
        <p:txBody>
          <a:bodyPr/>
          <a:lstStyle/>
          <a:p>
            <a:r>
              <a:rPr lang="en-CA" b="1" dirty="0"/>
              <a:t>L</a:t>
            </a:r>
            <a:r>
              <a:rPr lang="en-CA" b="1" dirty="0" smtClean="0"/>
              <a:t>ack of common standards a major barrier to achieving a comprehensive solution</a:t>
            </a:r>
            <a:endParaRPr lang="en-US" dirty="0"/>
          </a:p>
        </p:txBody>
      </p:sp>
      <p:sp>
        <p:nvSpPr>
          <p:cNvPr id="5" name="Content Placeholder 4"/>
          <p:cNvSpPr>
            <a:spLocks noGrp="1"/>
          </p:cNvSpPr>
          <p:nvPr>
            <p:ph sz="quarter" idx="17"/>
          </p:nvPr>
        </p:nvSpPr>
        <p:spPr>
          <a:xfrm>
            <a:off x="3732026" y="2023220"/>
            <a:ext cx="5178056" cy="3974990"/>
          </a:xfrm>
        </p:spPr>
        <p:txBody>
          <a:bodyPr/>
          <a:lstStyle/>
          <a:p>
            <a:pPr>
              <a:spcAft>
                <a:spcPts val="1800"/>
              </a:spcAft>
            </a:pPr>
            <a:r>
              <a:rPr lang="en-CA" sz="2000" b="1" dirty="0" smtClean="0"/>
              <a:t>We need:</a:t>
            </a:r>
          </a:p>
          <a:p>
            <a:pPr lvl="1">
              <a:spcAft>
                <a:spcPts val="1800"/>
              </a:spcAft>
            </a:pPr>
            <a:r>
              <a:rPr lang="en-CA" sz="2000" dirty="0" smtClean="0"/>
              <a:t>Comprehensive Human-Machine Interface (HMI) </a:t>
            </a:r>
            <a:r>
              <a:rPr lang="en-CA" sz="2000" dirty="0"/>
              <a:t>design and performance </a:t>
            </a:r>
            <a:r>
              <a:rPr lang="en-CA" sz="2000" dirty="0" smtClean="0"/>
              <a:t>guidance to ensure safe interaction</a:t>
            </a:r>
          </a:p>
          <a:p>
            <a:pPr lvl="1">
              <a:spcAft>
                <a:spcPts val="1800"/>
              </a:spcAft>
            </a:pPr>
            <a:r>
              <a:rPr lang="en-CA" sz="2000" dirty="0" smtClean="0"/>
              <a:t>Vehicle-to-X (V2X) interface and protocol standards to connect X to a centralized point in the vehicle</a:t>
            </a:r>
          </a:p>
          <a:p>
            <a:pPr lvl="1">
              <a:spcAft>
                <a:spcPts val="1800"/>
              </a:spcAft>
            </a:pPr>
            <a:r>
              <a:rPr lang="en-CA" sz="2000" dirty="0" smtClean="0"/>
              <a:t>Vehicle-to-Application (V2A) interface standard to interact with driver through the Driver-Vehicle Interface (DVI) </a:t>
            </a:r>
          </a:p>
          <a:p>
            <a:pPr lvl="1">
              <a:spcAft>
                <a:spcPts val="1800"/>
              </a:spcAft>
            </a:pPr>
            <a:r>
              <a:rPr lang="en-CA" sz="2000" dirty="0" smtClean="0"/>
              <a:t>Standardized mechanisms to manage all driver interaction</a:t>
            </a:r>
          </a:p>
          <a:p>
            <a:endParaRPr lang="en-US" sz="2000" b="1" dirty="0" smtClean="0"/>
          </a:p>
          <a:p>
            <a:pPr marL="0" indent="0">
              <a:buNone/>
            </a:pPr>
            <a:endParaRPr lang="en-CA" sz="2000" b="1" dirty="0" smtClean="0"/>
          </a:p>
          <a:p>
            <a:pPr marL="0" indent="0">
              <a:buNone/>
            </a:pPr>
            <a:endParaRPr lang="en-CA" sz="2000" b="1" dirty="0"/>
          </a:p>
          <a:p>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111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3011135" y="0"/>
            <a:ext cx="582613" cy="6858000"/>
          </a:xfrm>
          <a:prstGeom prst="rect">
            <a:avLst/>
          </a:prstGeom>
          <a:solidFill>
            <a:schemeClr val="tx2">
              <a:lumMod val="75000"/>
              <a:alpha val="85001"/>
            </a:schemeClr>
          </a:solidFill>
          <a:ln>
            <a:noFill/>
          </a:ln>
          <a:extLst/>
        </p:spPr>
        <p:txBody>
          <a:bodyPr anchor="ctr"/>
          <a:lstStyle/>
          <a:p>
            <a:pPr algn="ctr" defTabSz="457200" eaLnBrk="1" fontAlgn="auto" hangingPunct="1">
              <a:spcBef>
                <a:spcPts val="0"/>
              </a:spcBef>
              <a:spcAft>
                <a:spcPts val="0"/>
              </a:spcAft>
              <a:defRPr/>
            </a:pPr>
            <a:endParaRPr lang="en-CA" sz="1800" dirty="0">
              <a:solidFill>
                <a:prstClr val="white"/>
              </a:solidFill>
              <a:latin typeface="+mn-lt"/>
            </a:endParaRPr>
          </a:p>
        </p:txBody>
      </p:sp>
    </p:spTree>
    <p:extLst>
      <p:ext uri="{BB962C8B-B14F-4D97-AF65-F5344CB8AC3E}">
        <p14:creationId xmlns:p14="http://schemas.microsoft.com/office/powerpoint/2010/main" val="13769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6187" y="985456"/>
            <a:ext cx="1164734" cy="4866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Device detection and selection</a:t>
            </a:r>
          </a:p>
          <a:p>
            <a:pPr algn="ctr"/>
            <a:endParaRPr lang="en-CA" sz="1200" dirty="0" smtClean="0"/>
          </a:p>
          <a:p>
            <a:pPr algn="ctr"/>
            <a:endParaRPr lang="en-CA" sz="1200" dirty="0" smtClean="0"/>
          </a:p>
          <a:p>
            <a:pPr algn="ctr"/>
            <a:r>
              <a:rPr lang="en-CA" sz="1200" dirty="0" smtClean="0"/>
              <a:t>Connectivity protocols</a:t>
            </a:r>
          </a:p>
          <a:p>
            <a:pPr algn="ctr"/>
            <a:endParaRPr lang="en-CA" sz="1200" dirty="0" smtClean="0"/>
          </a:p>
          <a:p>
            <a:pPr algn="ctr"/>
            <a:endParaRPr lang="en-CA" sz="1200" dirty="0" smtClean="0"/>
          </a:p>
          <a:p>
            <a:pPr algn="ctr"/>
            <a:r>
              <a:rPr lang="en-CA" sz="1200" dirty="0" smtClean="0"/>
              <a:t>Connection context management</a:t>
            </a:r>
          </a:p>
        </p:txBody>
      </p:sp>
      <p:cxnSp>
        <p:nvCxnSpPr>
          <p:cNvPr id="8" name="Straight Arrow Connector 7"/>
          <p:cNvCxnSpPr/>
          <p:nvPr/>
        </p:nvCxnSpPr>
        <p:spPr>
          <a:xfrm>
            <a:off x="6124212" y="2941779"/>
            <a:ext cx="1252264" cy="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31"/>
          <p:cNvGrpSpPr/>
          <p:nvPr/>
        </p:nvGrpSpPr>
        <p:grpSpPr>
          <a:xfrm>
            <a:off x="943245" y="1097578"/>
            <a:ext cx="2930420" cy="2181063"/>
            <a:chOff x="1212585" y="581369"/>
            <a:chExt cx="2424853" cy="1635797"/>
          </a:xfrm>
        </p:grpSpPr>
        <p:sp>
          <p:nvSpPr>
            <p:cNvPr id="12" name="Rounded Rectangle 11"/>
            <p:cNvSpPr/>
            <p:nvPr/>
          </p:nvSpPr>
          <p:spPr>
            <a:xfrm>
              <a:off x="1212585" y="581369"/>
              <a:ext cx="2424853" cy="1617693"/>
            </a:xfrm>
            <a:prstGeom prst="roundRect">
              <a:avLst>
                <a:gd name="adj" fmla="val 6659"/>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6" descr="http://icons.iconarchive.com/icons/marcus-roberto/google-play/512/Google-Voice-Search-icon.png"/>
            <p:cNvPicPr>
              <a:picLocks noChangeAspect="1" noChangeArrowheads="1"/>
            </p:cNvPicPr>
            <p:nvPr/>
          </p:nvPicPr>
          <p:blipFill>
            <a:blip r:embed="rId4"/>
            <a:srcRect/>
            <a:stretch>
              <a:fillRect/>
            </a:stretch>
          </p:blipFill>
          <p:spPr bwMode="auto">
            <a:xfrm>
              <a:off x="1653531" y="1854976"/>
              <a:ext cx="330306" cy="330306"/>
            </a:xfrm>
            <a:prstGeom prst="rect">
              <a:avLst/>
            </a:prstGeom>
            <a:noFill/>
          </p:spPr>
        </p:pic>
        <p:pic>
          <p:nvPicPr>
            <p:cNvPr id="14" name="Picture 14" descr="http://www.solarcity.com/mobile/images/icon-home.png"/>
            <p:cNvPicPr>
              <a:picLocks noChangeAspect="1" noChangeArrowheads="1"/>
            </p:cNvPicPr>
            <p:nvPr/>
          </p:nvPicPr>
          <p:blipFill>
            <a:blip r:embed="rId5"/>
            <a:srcRect/>
            <a:stretch>
              <a:fillRect/>
            </a:stretch>
          </p:blipFill>
          <p:spPr bwMode="auto">
            <a:xfrm>
              <a:off x="1302098" y="1871116"/>
              <a:ext cx="314998" cy="298026"/>
            </a:xfrm>
            <a:prstGeom prst="rect">
              <a:avLst/>
            </a:prstGeom>
            <a:noFill/>
          </p:spPr>
        </p:pic>
        <p:pic>
          <p:nvPicPr>
            <p:cNvPr id="15" name="Picture 16" descr="http://dts.utah.gov/img/icon-phone.png"/>
            <p:cNvPicPr>
              <a:picLocks noChangeAspect="1" noChangeArrowheads="1"/>
            </p:cNvPicPr>
            <p:nvPr/>
          </p:nvPicPr>
          <p:blipFill>
            <a:blip r:embed="rId6"/>
            <a:srcRect/>
            <a:stretch>
              <a:fillRect/>
            </a:stretch>
          </p:blipFill>
          <p:spPr bwMode="auto">
            <a:xfrm>
              <a:off x="2020272" y="1823092"/>
              <a:ext cx="394074" cy="394074"/>
            </a:xfrm>
            <a:prstGeom prst="rect">
              <a:avLst/>
            </a:prstGeom>
            <a:noFill/>
          </p:spPr>
        </p:pic>
        <p:grpSp>
          <p:nvGrpSpPr>
            <p:cNvPr id="16" name="Group 54"/>
            <p:cNvGrpSpPr/>
            <p:nvPr/>
          </p:nvGrpSpPr>
          <p:grpSpPr>
            <a:xfrm>
              <a:off x="2442613" y="1862915"/>
              <a:ext cx="326381" cy="319659"/>
              <a:chOff x="5621862" y="362275"/>
              <a:chExt cx="742623" cy="752035"/>
            </a:xfrm>
          </p:grpSpPr>
          <p:sp>
            <p:nvSpPr>
              <p:cNvPr id="20" name="Oval 19"/>
              <p:cNvSpPr/>
              <p:nvPr/>
            </p:nvSpPr>
            <p:spPr>
              <a:xfrm>
                <a:off x="5621862" y="362275"/>
                <a:ext cx="742623" cy="7520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6" descr="http://ignitecreative.tv/wp-content/uploads/2013/06/20839434781613552596.png"/>
              <p:cNvPicPr>
                <a:picLocks noChangeAspect="1" noChangeArrowheads="1"/>
              </p:cNvPicPr>
              <p:nvPr/>
            </p:nvPicPr>
            <p:blipFill>
              <a:blip r:embed="rId7"/>
              <a:srcRect/>
              <a:stretch>
                <a:fillRect/>
              </a:stretch>
            </p:blipFill>
            <p:spPr bwMode="auto">
              <a:xfrm>
                <a:off x="5657459" y="402578"/>
                <a:ext cx="671429" cy="671429"/>
              </a:xfrm>
              <a:prstGeom prst="rect">
                <a:avLst/>
              </a:prstGeom>
              <a:noFill/>
            </p:spPr>
          </p:pic>
        </p:grpSp>
        <p:pic>
          <p:nvPicPr>
            <p:cNvPr id="17" name="Picture 16" descr="white-car_icon-1.png"/>
            <p:cNvPicPr>
              <a:picLocks noChangeAspect="1"/>
            </p:cNvPicPr>
            <p:nvPr/>
          </p:nvPicPr>
          <p:blipFill>
            <a:blip r:embed="rId8"/>
            <a:stretch>
              <a:fillRect/>
            </a:stretch>
          </p:blipFill>
          <p:spPr>
            <a:xfrm>
              <a:off x="3183461" y="1849821"/>
              <a:ext cx="340616" cy="340616"/>
            </a:xfrm>
            <a:prstGeom prst="rect">
              <a:avLst/>
            </a:prstGeom>
          </p:spPr>
        </p:pic>
        <p:pic>
          <p:nvPicPr>
            <p:cNvPr id="18" name="Picture 2" descr="http://curvefever.com/sites/default/files/ideas12Nov/Snowflake.jpg"/>
            <p:cNvPicPr>
              <a:picLocks noChangeAspect="1" noChangeArrowheads="1"/>
            </p:cNvPicPr>
            <p:nvPr/>
          </p:nvPicPr>
          <p:blipFill>
            <a:blip r:embed="rId9"/>
            <a:srcRect/>
            <a:stretch>
              <a:fillRect/>
            </a:stretch>
          </p:blipFill>
          <p:spPr bwMode="auto">
            <a:xfrm>
              <a:off x="2834130" y="1863177"/>
              <a:ext cx="303448" cy="303448"/>
            </a:xfrm>
            <a:prstGeom prst="rect">
              <a:avLst/>
            </a:prstGeom>
            <a:noFill/>
          </p:spPr>
        </p:pic>
        <p:sp>
          <p:nvSpPr>
            <p:cNvPr id="19" name="Rectangle 18"/>
            <p:cNvSpPr/>
            <p:nvPr/>
          </p:nvSpPr>
          <p:spPr>
            <a:xfrm>
              <a:off x="1302098" y="660079"/>
              <a:ext cx="2221979" cy="1163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lumMod val="50000"/>
                    </a:schemeClr>
                  </a:solidFill>
                </a:rPr>
                <a:t>Active device display</a:t>
              </a:r>
              <a:endParaRPr lang="en-CA" dirty="0">
                <a:solidFill>
                  <a:schemeClr val="tx1">
                    <a:lumMod val="50000"/>
                  </a:schemeClr>
                </a:solidFill>
              </a:endParaRPr>
            </a:p>
          </p:txBody>
        </p:sp>
      </p:grpSp>
      <p:pic>
        <p:nvPicPr>
          <p:cNvPr id="22" name="Picture 28" descr="http://corrupteddevelopment.com/wp-content/uploads/2011/07/speaker-icon-volume-psd.jpg"/>
          <p:cNvPicPr>
            <a:picLocks noChangeAspect="1" noChangeArrowheads="1"/>
          </p:cNvPicPr>
          <p:nvPr/>
        </p:nvPicPr>
        <p:blipFill>
          <a:blip r:embed="rId10"/>
          <a:srcRect/>
          <a:stretch>
            <a:fillRect/>
          </a:stretch>
        </p:blipFill>
        <p:spPr bwMode="auto">
          <a:xfrm flipH="1" flipV="1">
            <a:off x="2895376" y="4898747"/>
            <a:ext cx="365071" cy="415369"/>
          </a:xfrm>
          <a:prstGeom prst="rect">
            <a:avLst/>
          </a:prstGeom>
          <a:noFill/>
        </p:spPr>
      </p:pic>
      <p:cxnSp>
        <p:nvCxnSpPr>
          <p:cNvPr id="23" name="Straight Arrow Connector 22"/>
          <p:cNvCxnSpPr/>
          <p:nvPr/>
        </p:nvCxnSpPr>
        <p:spPr>
          <a:xfrm flipH="1">
            <a:off x="3285847" y="5090508"/>
            <a:ext cx="1653283" cy="0"/>
          </a:xfrm>
          <a:prstGeom prst="straightConnector1">
            <a:avLst/>
          </a:prstGeom>
          <a:ln w="28575">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85847" y="5707210"/>
            <a:ext cx="1670340" cy="0"/>
          </a:xfrm>
          <a:prstGeom prst="straightConnector1">
            <a:avLst/>
          </a:prstGeom>
          <a:ln w="28575">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5" name="Picture 30" descr="http://icons.iconarchive.com/icons/artua/mac/512/Microphone-icon.png"/>
          <p:cNvPicPr>
            <a:picLocks noChangeAspect="1" noChangeArrowheads="1"/>
          </p:cNvPicPr>
          <p:nvPr/>
        </p:nvPicPr>
        <p:blipFill>
          <a:blip r:embed="rId11"/>
          <a:srcRect/>
          <a:stretch>
            <a:fillRect/>
          </a:stretch>
        </p:blipFill>
        <p:spPr bwMode="auto">
          <a:xfrm>
            <a:off x="2920777" y="5535436"/>
            <a:ext cx="365071" cy="486761"/>
          </a:xfrm>
          <a:prstGeom prst="rect">
            <a:avLst/>
          </a:prstGeom>
          <a:noFill/>
        </p:spPr>
      </p:pic>
      <p:sp>
        <p:nvSpPr>
          <p:cNvPr id="26" name="TextBox 25"/>
          <p:cNvSpPr txBox="1"/>
          <p:nvPr/>
        </p:nvSpPr>
        <p:spPr>
          <a:xfrm>
            <a:off x="3201987" y="5135782"/>
            <a:ext cx="1639076" cy="553998"/>
          </a:xfrm>
          <a:prstGeom prst="rect">
            <a:avLst/>
          </a:prstGeom>
          <a:noFill/>
        </p:spPr>
        <p:txBody>
          <a:bodyPr wrap="square" rtlCol="0">
            <a:spAutoFit/>
          </a:bodyPr>
          <a:lstStyle/>
          <a:p>
            <a:pPr algn="ctr"/>
            <a:r>
              <a:rPr lang="en-CA" sz="1000" dirty="0" smtClean="0"/>
              <a:t>Hands free phone and voice recognition</a:t>
            </a:r>
          </a:p>
          <a:p>
            <a:pPr algn="ctr"/>
            <a:endParaRPr lang="en-CA" sz="1000" dirty="0" smtClean="0"/>
          </a:p>
        </p:txBody>
      </p:sp>
      <p:cxnSp>
        <p:nvCxnSpPr>
          <p:cNvPr id="27" name="Straight Arrow Connector 26"/>
          <p:cNvCxnSpPr/>
          <p:nvPr/>
        </p:nvCxnSpPr>
        <p:spPr>
          <a:xfrm flipH="1">
            <a:off x="3873665" y="1651791"/>
            <a:ext cx="1050062" cy="0"/>
          </a:xfrm>
          <a:prstGeom prst="straightConnector1">
            <a:avLst/>
          </a:prstGeom>
          <a:ln w="28575">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62797" y="1041903"/>
            <a:ext cx="1110324" cy="553998"/>
          </a:xfrm>
          <a:prstGeom prst="rect">
            <a:avLst/>
          </a:prstGeom>
          <a:noFill/>
        </p:spPr>
        <p:txBody>
          <a:bodyPr wrap="square" rtlCol="0">
            <a:spAutoFit/>
          </a:bodyPr>
          <a:lstStyle/>
          <a:p>
            <a:pPr algn="ctr"/>
            <a:r>
              <a:rPr lang="en-CA" sz="1000" dirty="0" smtClean="0"/>
              <a:t>Video decode and composition</a:t>
            </a:r>
          </a:p>
          <a:p>
            <a:pPr algn="ctr"/>
            <a:endParaRPr lang="en-CA" sz="1000" dirty="0" smtClean="0"/>
          </a:p>
        </p:txBody>
      </p:sp>
      <p:sp>
        <p:nvSpPr>
          <p:cNvPr id="31" name="Rounded Rectangle 30"/>
          <p:cNvSpPr/>
          <p:nvPr/>
        </p:nvSpPr>
        <p:spPr>
          <a:xfrm>
            <a:off x="1142651" y="4250274"/>
            <a:ext cx="328722" cy="950591"/>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t>P</a:t>
            </a:r>
          </a:p>
          <a:p>
            <a:pPr algn="ctr"/>
            <a:r>
              <a:rPr lang="en-CA" sz="1200" b="1" dirty="0" smtClean="0"/>
              <a:t>R</a:t>
            </a:r>
            <a:endParaRPr lang="en-CA" sz="1100" b="1" dirty="0" smtClean="0"/>
          </a:p>
          <a:p>
            <a:pPr algn="ctr"/>
            <a:r>
              <a:rPr lang="en-CA" sz="1000" dirty="0" smtClean="0"/>
              <a:t>N</a:t>
            </a:r>
          </a:p>
          <a:p>
            <a:pPr algn="ctr"/>
            <a:r>
              <a:rPr lang="en-CA" sz="1000" dirty="0" smtClean="0"/>
              <a:t>D</a:t>
            </a:r>
            <a:endParaRPr lang="en-CA" sz="1050" dirty="0" smtClean="0"/>
          </a:p>
        </p:txBody>
      </p:sp>
      <p:cxnSp>
        <p:nvCxnSpPr>
          <p:cNvPr id="32" name="Straight Connector 31"/>
          <p:cNvCxnSpPr/>
          <p:nvPr/>
        </p:nvCxnSpPr>
        <p:spPr>
          <a:xfrm>
            <a:off x="1648921" y="3224457"/>
            <a:ext cx="0" cy="47806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229752" y="3254047"/>
            <a:ext cx="0" cy="487099"/>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771858" y="3587432"/>
            <a:ext cx="1648208" cy="246221"/>
          </a:xfrm>
          <a:prstGeom prst="rect">
            <a:avLst/>
          </a:prstGeom>
          <a:noFill/>
        </p:spPr>
        <p:txBody>
          <a:bodyPr wrap="none" rtlCol="0">
            <a:spAutoFit/>
          </a:bodyPr>
          <a:lstStyle/>
          <a:p>
            <a:r>
              <a:rPr lang="en-CA" sz="1000" dirty="0" smtClean="0"/>
              <a:t>Touch &amp; hard button input</a:t>
            </a:r>
            <a:endParaRPr lang="en-CA" sz="1000" dirty="0"/>
          </a:p>
        </p:txBody>
      </p:sp>
      <p:cxnSp>
        <p:nvCxnSpPr>
          <p:cNvPr id="35" name="Straight Arrow Connector 34"/>
          <p:cNvCxnSpPr/>
          <p:nvPr/>
        </p:nvCxnSpPr>
        <p:spPr>
          <a:xfrm>
            <a:off x="1150883" y="3493613"/>
            <a:ext cx="3772844" cy="8858"/>
          </a:xfrm>
          <a:prstGeom prst="straightConnector1">
            <a:avLst/>
          </a:prstGeom>
          <a:ln w="28575">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53982" y="4169492"/>
            <a:ext cx="928459" cy="246221"/>
          </a:xfrm>
          <a:prstGeom prst="rect">
            <a:avLst/>
          </a:prstGeom>
          <a:noFill/>
        </p:spPr>
        <p:txBody>
          <a:bodyPr wrap="none" rtlCol="0">
            <a:spAutoFit/>
          </a:bodyPr>
          <a:lstStyle/>
          <a:p>
            <a:pPr algn="ctr"/>
            <a:r>
              <a:rPr lang="en-CA" sz="1000" dirty="0" smtClean="0"/>
              <a:t>Auto sensors</a:t>
            </a:r>
          </a:p>
        </p:txBody>
      </p:sp>
      <p:cxnSp>
        <p:nvCxnSpPr>
          <p:cNvPr id="37" name="Straight Connector 36"/>
          <p:cNvCxnSpPr/>
          <p:nvPr/>
        </p:nvCxnSpPr>
        <p:spPr>
          <a:xfrm>
            <a:off x="1158834" y="3250721"/>
            <a:ext cx="1" cy="47806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471373" y="4561066"/>
            <a:ext cx="3452354" cy="0"/>
          </a:xfrm>
          <a:prstGeom prst="straightConnector1">
            <a:avLst/>
          </a:prstGeom>
          <a:ln w="28575">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0" idx="0"/>
          </p:cNvCxnSpPr>
          <p:nvPr/>
        </p:nvCxnSpPr>
        <p:spPr>
          <a:xfrm>
            <a:off x="1791457" y="4538825"/>
            <a:ext cx="9598" cy="17201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0" name="Picture 22" descr="http://www.gsmnation.com/skin/frontend/default/blank/images/features/icon_gps.png"/>
          <p:cNvPicPr>
            <a:picLocks noChangeAspect="1" noChangeArrowheads="1"/>
          </p:cNvPicPr>
          <p:nvPr/>
        </p:nvPicPr>
        <p:blipFill>
          <a:blip r:embed="rId12"/>
          <a:srcRect/>
          <a:stretch>
            <a:fillRect/>
          </a:stretch>
        </p:blipFill>
        <p:spPr bwMode="auto">
          <a:xfrm>
            <a:off x="1522979" y="4710839"/>
            <a:ext cx="556152" cy="527536"/>
          </a:xfrm>
          <a:prstGeom prst="rect">
            <a:avLst/>
          </a:prstGeom>
          <a:noFill/>
        </p:spPr>
      </p:pic>
      <p:grpSp>
        <p:nvGrpSpPr>
          <p:cNvPr id="41" name="Group 63"/>
          <p:cNvGrpSpPr/>
          <p:nvPr/>
        </p:nvGrpSpPr>
        <p:grpSpPr>
          <a:xfrm>
            <a:off x="2055688" y="3702525"/>
            <a:ext cx="511784" cy="477348"/>
            <a:chOff x="1834342" y="3942137"/>
            <a:chExt cx="433818" cy="394074"/>
          </a:xfrm>
        </p:grpSpPr>
        <p:sp>
          <p:nvSpPr>
            <p:cNvPr id="42" name="Rounded Rectangle 41"/>
            <p:cNvSpPr/>
            <p:nvPr/>
          </p:nvSpPr>
          <p:spPr>
            <a:xfrm>
              <a:off x="1834342" y="3942137"/>
              <a:ext cx="433818" cy="394074"/>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3" name="Picture 16" descr="http://dts.utah.gov/img/icon-phone.png"/>
            <p:cNvPicPr>
              <a:picLocks noChangeAspect="1" noChangeArrowheads="1"/>
            </p:cNvPicPr>
            <p:nvPr/>
          </p:nvPicPr>
          <p:blipFill>
            <a:blip r:embed="rId6"/>
            <a:srcRect/>
            <a:stretch>
              <a:fillRect/>
            </a:stretch>
          </p:blipFill>
          <p:spPr bwMode="auto">
            <a:xfrm>
              <a:off x="1854214" y="3942137"/>
              <a:ext cx="394074" cy="394074"/>
            </a:xfrm>
            <a:prstGeom prst="rect">
              <a:avLst/>
            </a:prstGeom>
            <a:noFill/>
          </p:spPr>
        </p:pic>
      </p:grpSp>
      <p:grpSp>
        <p:nvGrpSpPr>
          <p:cNvPr id="44" name="Group 66"/>
          <p:cNvGrpSpPr/>
          <p:nvPr/>
        </p:nvGrpSpPr>
        <p:grpSpPr>
          <a:xfrm>
            <a:off x="905172" y="3702525"/>
            <a:ext cx="530908" cy="477348"/>
            <a:chOff x="1323912" y="3942137"/>
            <a:chExt cx="433818" cy="394074"/>
          </a:xfrm>
        </p:grpSpPr>
        <p:sp>
          <p:nvSpPr>
            <p:cNvPr id="45" name="Rounded Rectangle 44"/>
            <p:cNvSpPr/>
            <p:nvPr/>
          </p:nvSpPr>
          <p:spPr>
            <a:xfrm>
              <a:off x="1323912" y="3942137"/>
              <a:ext cx="433818" cy="394074"/>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6" name="Picture 14" descr="http://www.solarcity.com/mobile/images/icon-home.png"/>
            <p:cNvPicPr>
              <a:picLocks noChangeAspect="1" noChangeArrowheads="1"/>
            </p:cNvPicPr>
            <p:nvPr/>
          </p:nvPicPr>
          <p:blipFill>
            <a:blip r:embed="rId5"/>
            <a:srcRect/>
            <a:stretch>
              <a:fillRect/>
            </a:stretch>
          </p:blipFill>
          <p:spPr bwMode="auto">
            <a:xfrm>
              <a:off x="1383322" y="3990161"/>
              <a:ext cx="314998" cy="298026"/>
            </a:xfrm>
            <a:prstGeom prst="rect">
              <a:avLst/>
            </a:prstGeom>
            <a:noFill/>
          </p:spPr>
        </p:pic>
      </p:grpSp>
      <p:grpSp>
        <p:nvGrpSpPr>
          <p:cNvPr id="47" name="Group 69"/>
          <p:cNvGrpSpPr/>
          <p:nvPr/>
        </p:nvGrpSpPr>
        <p:grpSpPr>
          <a:xfrm>
            <a:off x="1465816" y="3702525"/>
            <a:ext cx="550251" cy="477348"/>
            <a:chOff x="861251" y="3942137"/>
            <a:chExt cx="433818" cy="394074"/>
          </a:xfrm>
        </p:grpSpPr>
        <p:sp>
          <p:nvSpPr>
            <p:cNvPr id="48" name="Rounded Rectangle 47"/>
            <p:cNvSpPr/>
            <p:nvPr/>
          </p:nvSpPr>
          <p:spPr>
            <a:xfrm>
              <a:off x="861251" y="3942137"/>
              <a:ext cx="433818" cy="394074"/>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9" name="Picture 6" descr="http://icons.iconarchive.com/icons/marcus-roberto/google-play/512/Google-Voice-Search-icon.png"/>
            <p:cNvPicPr>
              <a:picLocks noChangeAspect="1" noChangeArrowheads="1"/>
            </p:cNvPicPr>
            <p:nvPr/>
          </p:nvPicPr>
          <p:blipFill>
            <a:blip r:embed="rId4"/>
            <a:srcRect/>
            <a:stretch>
              <a:fillRect/>
            </a:stretch>
          </p:blipFill>
          <p:spPr bwMode="auto">
            <a:xfrm>
              <a:off x="913007" y="3974021"/>
              <a:ext cx="330306" cy="330306"/>
            </a:xfrm>
            <a:prstGeom prst="rect">
              <a:avLst/>
            </a:prstGeom>
            <a:noFill/>
          </p:spPr>
        </p:pic>
      </p:grpSp>
      <p:sp>
        <p:nvSpPr>
          <p:cNvPr id="50" name="TextBox 49"/>
          <p:cNvSpPr txBox="1"/>
          <p:nvPr/>
        </p:nvSpPr>
        <p:spPr>
          <a:xfrm>
            <a:off x="6197215" y="1613742"/>
            <a:ext cx="2982402" cy="1077218"/>
          </a:xfrm>
          <a:prstGeom prst="rect">
            <a:avLst/>
          </a:prstGeom>
          <a:noFill/>
        </p:spPr>
        <p:txBody>
          <a:bodyPr wrap="square" rtlCol="0">
            <a:spAutoFit/>
          </a:bodyPr>
          <a:lstStyle/>
          <a:p>
            <a:r>
              <a:rPr lang="en-CA" sz="1600" dirty="0"/>
              <a:t>Seamless support for multiple device types to vehicle (safer than handheld use</a:t>
            </a:r>
            <a:r>
              <a:rPr lang="en-CA" sz="1600" dirty="0" smtClean="0"/>
              <a:t>)</a:t>
            </a:r>
          </a:p>
          <a:p>
            <a:endParaRPr lang="en-US" sz="1600" dirty="0" smtClean="0"/>
          </a:p>
        </p:txBody>
      </p:sp>
      <p:sp>
        <p:nvSpPr>
          <p:cNvPr id="51" name="Title 3"/>
          <p:cNvSpPr>
            <a:spLocks noGrp="1"/>
          </p:cNvSpPr>
          <p:nvPr>
            <p:ph type="title"/>
          </p:nvPr>
        </p:nvSpPr>
        <p:spPr>
          <a:xfrm>
            <a:off x="1136650" y="224367"/>
            <a:ext cx="6440489" cy="618781"/>
          </a:xfrm>
        </p:spPr>
        <p:txBody>
          <a:bodyPr/>
          <a:lstStyle/>
          <a:p>
            <a:r>
              <a:rPr lang="en-CA" b="1" dirty="0" smtClean="0"/>
              <a:t>Strategy for TODAY</a:t>
            </a:r>
            <a:endParaRPr lang="en-US" dirty="0"/>
          </a:p>
        </p:txBody>
      </p:sp>
      <p:sp>
        <p:nvSpPr>
          <p:cNvPr id="52" name="TextBox 51"/>
          <p:cNvSpPr txBox="1"/>
          <p:nvPr/>
        </p:nvSpPr>
        <p:spPr>
          <a:xfrm>
            <a:off x="6507185" y="2990657"/>
            <a:ext cx="510076" cy="246221"/>
          </a:xfrm>
          <a:prstGeom prst="rect">
            <a:avLst/>
          </a:prstGeom>
          <a:noFill/>
        </p:spPr>
        <p:txBody>
          <a:bodyPr wrap="none" rtlCol="0">
            <a:spAutoFit/>
          </a:bodyPr>
          <a:lstStyle/>
          <a:p>
            <a:pPr algn="ctr"/>
            <a:r>
              <a:rPr lang="en-CA" sz="1000" dirty="0" smtClean="0"/>
              <a:t>Apple</a:t>
            </a:r>
          </a:p>
        </p:txBody>
      </p:sp>
      <p:sp>
        <p:nvSpPr>
          <p:cNvPr id="55" name="TextBox 54"/>
          <p:cNvSpPr txBox="1"/>
          <p:nvPr/>
        </p:nvSpPr>
        <p:spPr>
          <a:xfrm>
            <a:off x="792276" y="5397349"/>
            <a:ext cx="2292529" cy="1323439"/>
          </a:xfrm>
          <a:prstGeom prst="rect">
            <a:avLst/>
          </a:prstGeom>
          <a:noFill/>
        </p:spPr>
        <p:txBody>
          <a:bodyPr wrap="square" rtlCol="0">
            <a:spAutoFit/>
          </a:bodyPr>
          <a:lstStyle/>
          <a:p>
            <a:r>
              <a:rPr lang="en-CA" sz="1600" dirty="0" smtClean="0"/>
              <a:t>Leverage </a:t>
            </a:r>
            <a:r>
              <a:rPr lang="en-CA" sz="1600" dirty="0"/>
              <a:t>speech and multimodal interfaces (safer than visual-manual interfaces</a:t>
            </a:r>
            <a:r>
              <a:rPr lang="en-CA" sz="1600" dirty="0" smtClean="0"/>
              <a:t>)</a:t>
            </a:r>
            <a:r>
              <a:rPr lang="en-US" sz="1600" dirty="0" smtClean="0"/>
              <a:t> </a:t>
            </a:r>
          </a:p>
          <a:p>
            <a:endParaRPr lang="en-US" sz="1600" dirty="0" smtClean="0"/>
          </a:p>
        </p:txBody>
      </p:sp>
      <p:cxnSp>
        <p:nvCxnSpPr>
          <p:cNvPr id="60" name="Straight Arrow Connector 59"/>
          <p:cNvCxnSpPr/>
          <p:nvPr/>
        </p:nvCxnSpPr>
        <p:spPr>
          <a:xfrm>
            <a:off x="6122237" y="3640429"/>
            <a:ext cx="1252264" cy="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448304" y="3689307"/>
            <a:ext cx="623889" cy="246221"/>
          </a:xfrm>
          <a:prstGeom prst="rect">
            <a:avLst/>
          </a:prstGeom>
          <a:noFill/>
        </p:spPr>
        <p:txBody>
          <a:bodyPr wrap="none" rtlCol="0">
            <a:spAutoFit/>
          </a:bodyPr>
          <a:lstStyle/>
          <a:p>
            <a:pPr algn="ctr"/>
            <a:r>
              <a:rPr lang="en-CA" sz="1000" dirty="0" smtClean="0"/>
              <a:t>Android</a:t>
            </a:r>
          </a:p>
        </p:txBody>
      </p:sp>
      <p:cxnSp>
        <p:nvCxnSpPr>
          <p:cNvPr id="62" name="Straight Arrow Connector 61"/>
          <p:cNvCxnSpPr/>
          <p:nvPr/>
        </p:nvCxnSpPr>
        <p:spPr>
          <a:xfrm>
            <a:off x="6122237" y="4329179"/>
            <a:ext cx="1252264" cy="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382582" y="4378057"/>
            <a:ext cx="755335" cy="246221"/>
          </a:xfrm>
          <a:prstGeom prst="rect">
            <a:avLst/>
          </a:prstGeom>
          <a:noFill/>
        </p:spPr>
        <p:txBody>
          <a:bodyPr wrap="none" rtlCol="0">
            <a:spAutoFit/>
          </a:bodyPr>
          <a:lstStyle/>
          <a:p>
            <a:pPr algn="ctr"/>
            <a:r>
              <a:rPr lang="en-CA" sz="1000" dirty="0" err="1" smtClean="0"/>
              <a:t>MirrorLink</a:t>
            </a:r>
            <a:endParaRPr lang="en-CA" sz="1000" dirty="0" smtClean="0"/>
          </a:p>
        </p:txBody>
      </p:sp>
      <p:graphicFrame>
        <p:nvGraphicFramePr>
          <p:cNvPr id="30" name="Object 29"/>
          <p:cNvGraphicFramePr>
            <a:graphicFrameLocks noChangeAspect="1"/>
          </p:cNvGraphicFramePr>
          <p:nvPr>
            <p:extLst>
              <p:ext uri="{D42A27DB-BD31-4B8C-83A1-F6EECF244321}">
                <p14:modId xmlns:p14="http://schemas.microsoft.com/office/powerpoint/2010/main" val="4016472045"/>
              </p:ext>
            </p:extLst>
          </p:nvPr>
        </p:nvGraphicFramePr>
        <p:xfrm>
          <a:off x="7464398" y="2590400"/>
          <a:ext cx="325815" cy="854360"/>
        </p:xfrm>
        <a:graphic>
          <a:graphicData uri="http://schemas.openxmlformats.org/presentationml/2006/ole">
            <mc:AlternateContent xmlns:mc="http://schemas.openxmlformats.org/markup-compatibility/2006">
              <mc:Choice xmlns:v="urn:schemas-microsoft-com:vml" Requires="v">
                <p:oleObj spid="_x0000_s1097" name="Visio" r:id="rId13" imgW="429098" imgH="1124130" progId="Visio.Drawing.11">
                  <p:embed/>
                </p:oleObj>
              </mc:Choice>
              <mc:Fallback>
                <p:oleObj name="Visio" r:id="rId13" imgW="429098" imgH="1124130" progId="Visio.Drawing.11">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4398" y="2590400"/>
                        <a:ext cx="325815" cy="854360"/>
                      </a:xfrm>
                      <a:prstGeom prst="rect">
                        <a:avLst/>
                      </a:prstGeom>
                      <a:noFill/>
                      <a:ln>
                        <a:noFill/>
                      </a:ln>
                      <a:effectLs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98054128"/>
              </p:ext>
            </p:extLst>
          </p:nvPr>
        </p:nvGraphicFramePr>
        <p:xfrm>
          <a:off x="7488525" y="3297734"/>
          <a:ext cx="325438" cy="854075"/>
        </p:xfrm>
        <a:graphic>
          <a:graphicData uri="http://schemas.openxmlformats.org/presentationml/2006/ole">
            <mc:AlternateContent xmlns:mc="http://schemas.openxmlformats.org/markup-compatibility/2006">
              <mc:Choice xmlns:v="urn:schemas-microsoft-com:vml" Requires="v">
                <p:oleObj spid="_x0000_s1098" name="Visio" r:id="rId15" imgW="429098" imgH="1124130" progId="Visio.Drawing.11">
                  <p:embed/>
                </p:oleObj>
              </mc:Choice>
              <mc:Fallback>
                <p:oleObj name="Visio" r:id="rId15" imgW="429098" imgH="1124130" progId="Visio.Drawing.11">
                  <p:embed/>
                  <p:pic>
                    <p:nvPicPr>
                      <p:cNvPr id="0" name="Object 29"/>
                      <p:cNvPicPr>
                        <a:picLocks noChangeAspect="1" noChangeArrowheads="1"/>
                      </p:cNvPicPr>
                      <p:nvPr/>
                    </p:nvPicPr>
                    <p:blipFill>
                      <a:blip r:embed="rId16"/>
                      <a:srcRect/>
                      <a:stretch>
                        <a:fillRect/>
                      </a:stretch>
                    </p:blipFill>
                    <p:spPr bwMode="auto">
                      <a:xfrm>
                        <a:off x="7488525" y="3297734"/>
                        <a:ext cx="3254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51409991"/>
              </p:ext>
            </p:extLst>
          </p:nvPr>
        </p:nvGraphicFramePr>
        <p:xfrm>
          <a:off x="7513822" y="4002119"/>
          <a:ext cx="325438" cy="854075"/>
        </p:xfrm>
        <a:graphic>
          <a:graphicData uri="http://schemas.openxmlformats.org/presentationml/2006/ole">
            <mc:AlternateContent xmlns:mc="http://schemas.openxmlformats.org/markup-compatibility/2006">
              <mc:Choice xmlns:v="urn:schemas-microsoft-com:vml" Requires="v">
                <p:oleObj spid="_x0000_s1099" name="Visio" r:id="rId17" imgW="429098" imgH="1124130" progId="Visio.Drawing.11">
                  <p:embed/>
                </p:oleObj>
              </mc:Choice>
              <mc:Fallback>
                <p:oleObj name="Visio" r:id="rId17" imgW="429098" imgH="1124130" progId="Visio.Drawing.11">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3822" y="4002119"/>
                        <a:ext cx="3254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759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3247" y="509374"/>
            <a:ext cx="4560808" cy="988483"/>
          </a:xfrm>
        </p:spPr>
        <p:txBody>
          <a:bodyPr/>
          <a:lstStyle/>
          <a:p>
            <a:r>
              <a:rPr lang="en-CA" b="1" dirty="0" smtClean="0"/>
              <a:t>Strategy for TOMORROW</a:t>
            </a:r>
            <a:endParaRPr lang="en-US" dirty="0"/>
          </a:p>
        </p:txBody>
      </p:sp>
      <p:sp>
        <p:nvSpPr>
          <p:cNvPr id="5" name="Content Placeholder 4"/>
          <p:cNvSpPr>
            <a:spLocks noGrp="1"/>
          </p:cNvSpPr>
          <p:nvPr>
            <p:ph sz="quarter" idx="17"/>
          </p:nvPr>
        </p:nvSpPr>
        <p:spPr>
          <a:xfrm>
            <a:off x="4168239" y="1935678"/>
            <a:ext cx="4017488" cy="3902963"/>
          </a:xfrm>
        </p:spPr>
        <p:txBody>
          <a:bodyPr/>
          <a:lstStyle/>
          <a:p>
            <a:pPr>
              <a:spcAft>
                <a:spcPts val="1800"/>
              </a:spcAft>
            </a:pPr>
            <a:r>
              <a:rPr lang="en-CA" sz="2000" b="1" dirty="0"/>
              <a:t>Comprehensive harmonized HMI design and performance guidance</a:t>
            </a:r>
          </a:p>
          <a:p>
            <a:pPr>
              <a:spcAft>
                <a:spcPts val="1800"/>
              </a:spcAft>
            </a:pPr>
            <a:endParaRPr lang="en-CA" sz="2000" b="1" dirty="0" smtClean="0"/>
          </a:p>
          <a:p>
            <a:pPr>
              <a:spcAft>
                <a:spcPts val="1800"/>
              </a:spcAft>
            </a:pPr>
            <a:r>
              <a:rPr lang="en-CA" sz="2000" b="1" dirty="0" smtClean="0"/>
              <a:t>Common </a:t>
            </a:r>
            <a:r>
              <a:rPr lang="en-CA" sz="2000" b="1" dirty="0"/>
              <a:t>set of standards </a:t>
            </a:r>
            <a:r>
              <a:rPr lang="en-CA" sz="2000" b="1" dirty="0" smtClean="0"/>
              <a:t>that:</a:t>
            </a:r>
            <a:endParaRPr lang="en-CA" sz="2000" b="1" dirty="0"/>
          </a:p>
          <a:p>
            <a:pPr lvl="1">
              <a:spcAft>
                <a:spcPts val="1800"/>
              </a:spcAft>
            </a:pPr>
            <a:r>
              <a:rPr lang="en-CA" sz="2000" b="1" dirty="0"/>
              <a:t>Specify communications interfaces </a:t>
            </a:r>
            <a:r>
              <a:rPr lang="en-CA" sz="2000" b="1" dirty="0" smtClean="0"/>
              <a:t>and protocols between </a:t>
            </a:r>
            <a:r>
              <a:rPr lang="en-CA" sz="2000" b="1" dirty="0"/>
              <a:t>subsystems (vehicle, ND, etc.)</a:t>
            </a:r>
          </a:p>
          <a:p>
            <a:pPr lvl="1">
              <a:spcAft>
                <a:spcPts val="1800"/>
              </a:spcAft>
            </a:pPr>
            <a:r>
              <a:rPr lang="en-CA" sz="2000" b="1" dirty="0" smtClean="0"/>
              <a:t>Define mechanisms to </a:t>
            </a:r>
            <a:r>
              <a:rPr lang="en-CA" sz="2000" b="1" dirty="0"/>
              <a:t>manage </a:t>
            </a:r>
            <a:r>
              <a:rPr lang="en-CA" sz="2000" b="1" dirty="0" smtClean="0"/>
              <a:t>Situational Awareness</a:t>
            </a:r>
            <a:endParaRPr lang="en-CA" sz="2000" b="1" dirty="0"/>
          </a:p>
          <a:p>
            <a:pPr>
              <a:spcAft>
                <a:spcPts val="1800"/>
              </a:spcAft>
            </a:pPr>
            <a:endParaRPr lang="en-CA" sz="1600" b="1" dirty="0" smtClean="0"/>
          </a:p>
          <a:p>
            <a:pPr>
              <a:spcAft>
                <a:spcPts val="1800"/>
              </a:spcAft>
            </a:pPr>
            <a:endParaRPr lang="en-CA" sz="1600" b="1" dirty="0" smtClean="0"/>
          </a:p>
          <a:p>
            <a:endParaRPr lang="en-US" b="1" dirty="0" smtClean="0"/>
          </a:p>
          <a:p>
            <a:pPr marL="0" indent="0">
              <a:buNone/>
            </a:pPr>
            <a:endParaRPr lang="en-CA" b="1" dirty="0" smtClean="0"/>
          </a:p>
          <a:p>
            <a:pPr marL="0" indent="0">
              <a:buNone/>
            </a:pPr>
            <a:endParaRPr lang="en-CA" b="1" dirty="0"/>
          </a:p>
          <a:p>
            <a:endParaRPr lang="en-US" dirty="0"/>
          </a:p>
        </p:txBody>
      </p:sp>
      <p:pic>
        <p:nvPicPr>
          <p:cNvPr id="6" name="Picture Placeholder 4" descr="iStock_0000229302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0"/>
            <a:ext cx="3457575" cy="6858000"/>
          </a:xfrm>
          <a:prstGeom prst="rect">
            <a:avLst/>
          </a:prstGeom>
        </p:spPr>
      </p:pic>
      <p:sp>
        <p:nvSpPr>
          <p:cNvPr id="7" name="Rectangle 6"/>
          <p:cNvSpPr>
            <a:spLocks noChangeArrowheads="1"/>
          </p:cNvSpPr>
          <p:nvPr/>
        </p:nvSpPr>
        <p:spPr bwMode="auto">
          <a:xfrm>
            <a:off x="3450510" y="0"/>
            <a:ext cx="582613" cy="6858000"/>
          </a:xfrm>
          <a:prstGeom prst="rect">
            <a:avLst/>
          </a:prstGeom>
          <a:solidFill>
            <a:schemeClr val="tx2">
              <a:lumMod val="75000"/>
              <a:alpha val="85001"/>
            </a:schemeClr>
          </a:solidFill>
          <a:ln>
            <a:noFill/>
          </a:ln>
          <a:extLst/>
        </p:spPr>
        <p:txBody>
          <a:bodyPr anchor="ctr"/>
          <a:lstStyle/>
          <a:p>
            <a:pPr algn="ctr" defTabSz="457200" eaLnBrk="1" fontAlgn="auto" hangingPunct="1">
              <a:spcBef>
                <a:spcPts val="0"/>
              </a:spcBef>
              <a:spcAft>
                <a:spcPts val="0"/>
              </a:spcAft>
              <a:defRPr/>
            </a:pPr>
            <a:endParaRPr lang="en-CA" sz="1800" dirty="0">
              <a:solidFill>
                <a:prstClr val="white"/>
              </a:solidFill>
              <a:latin typeface="+mn-lt"/>
            </a:endParaRPr>
          </a:p>
        </p:txBody>
      </p:sp>
    </p:spTree>
    <p:extLst>
      <p:ext uri="{BB962C8B-B14F-4D97-AF65-F5344CB8AC3E}">
        <p14:creationId xmlns:p14="http://schemas.microsoft.com/office/powerpoint/2010/main" val="19514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1362" y="224367"/>
            <a:ext cx="3432651" cy="988483"/>
          </a:xfrm>
        </p:spPr>
        <p:txBody>
          <a:bodyPr/>
          <a:lstStyle/>
          <a:p>
            <a:r>
              <a:rPr lang="en-CA" b="1" dirty="0" smtClean="0"/>
              <a:t>Conclusions</a:t>
            </a:r>
            <a:endParaRPr lang="en-US" dirty="0"/>
          </a:p>
        </p:txBody>
      </p:sp>
      <p:sp>
        <p:nvSpPr>
          <p:cNvPr id="5" name="Content Placeholder 4"/>
          <p:cNvSpPr>
            <a:spLocks noGrp="1"/>
          </p:cNvSpPr>
          <p:nvPr>
            <p:ph sz="quarter" idx="17"/>
          </p:nvPr>
        </p:nvSpPr>
        <p:spPr>
          <a:xfrm>
            <a:off x="4417604" y="1536700"/>
            <a:ext cx="4385623" cy="4301941"/>
          </a:xfrm>
        </p:spPr>
        <p:txBody>
          <a:bodyPr/>
          <a:lstStyle/>
          <a:p>
            <a:pPr>
              <a:spcAft>
                <a:spcPts val="1800"/>
              </a:spcAft>
            </a:pPr>
            <a:r>
              <a:rPr lang="en-CA" sz="2000" b="1" dirty="0" smtClean="0"/>
              <a:t>Driver distraction and workload caused by nomadic devices is a problem that needs a comprehensive solution</a:t>
            </a:r>
          </a:p>
          <a:p>
            <a:pPr>
              <a:spcAft>
                <a:spcPts val="1800"/>
              </a:spcAft>
            </a:pPr>
            <a:endParaRPr lang="en-CA" sz="2000" b="1" dirty="0" smtClean="0"/>
          </a:p>
          <a:p>
            <a:pPr>
              <a:spcAft>
                <a:spcPts val="1800"/>
              </a:spcAft>
            </a:pPr>
            <a:r>
              <a:rPr lang="en-CA" sz="2000" b="1" dirty="0" smtClean="0"/>
              <a:t>A comprehensive solution is not currently possible largely because the necessary technology standards do not exist</a:t>
            </a:r>
          </a:p>
          <a:p>
            <a:pPr>
              <a:spcAft>
                <a:spcPts val="1800"/>
              </a:spcAft>
            </a:pPr>
            <a:endParaRPr lang="en-CA" sz="2000" b="1" dirty="0" smtClean="0"/>
          </a:p>
          <a:p>
            <a:pPr>
              <a:spcAft>
                <a:spcPts val="1800"/>
              </a:spcAft>
            </a:pPr>
            <a:r>
              <a:rPr lang="en-CA" sz="2000" b="1" dirty="0" smtClean="0"/>
              <a:t>However, that should not stop us from doing what we can TODAY with the tools that we have</a:t>
            </a:r>
          </a:p>
          <a:p>
            <a:pPr>
              <a:spcAft>
                <a:spcPts val="1800"/>
              </a:spcAft>
            </a:pPr>
            <a:endParaRPr lang="en-CA" sz="1600" b="1" dirty="0" smtClean="0"/>
          </a:p>
          <a:p>
            <a:pPr>
              <a:spcAft>
                <a:spcPts val="1800"/>
              </a:spcAft>
            </a:pPr>
            <a:endParaRPr lang="en-CA" sz="1600" b="1" dirty="0" smtClean="0"/>
          </a:p>
          <a:p>
            <a:pPr>
              <a:spcAft>
                <a:spcPts val="1800"/>
              </a:spcAft>
            </a:pPr>
            <a:endParaRPr lang="en-CA" sz="1600" b="1" dirty="0" smtClean="0"/>
          </a:p>
          <a:p>
            <a:endParaRPr lang="en-US" b="1" dirty="0" smtClean="0"/>
          </a:p>
          <a:p>
            <a:pPr marL="0" indent="0">
              <a:buNone/>
            </a:pPr>
            <a:endParaRPr lang="en-CA" b="1" dirty="0" smtClean="0"/>
          </a:p>
          <a:p>
            <a:pPr marL="0" indent="0">
              <a:buNone/>
            </a:pPr>
            <a:endParaRPr lang="en-CA" b="1" dirty="0"/>
          </a:p>
          <a:p>
            <a:endParaRPr lang="en-US" dirty="0"/>
          </a:p>
        </p:txBody>
      </p:sp>
      <p:pic>
        <p:nvPicPr>
          <p:cNvPr id="6" name="team.jpg" descr="/Users/mball/ QNX WIP/13458 QNX YI's PPT Support /team.jpg"/>
          <p:cNvPicPr>
            <a:picLocks noChangeAspect="1"/>
          </p:cNvPicPr>
          <p:nvPr/>
        </p:nvPicPr>
        <p:blipFill>
          <a:blip r:embed="rId2" r:link="rId3">
            <a:extLst>
              <a:ext uri="{28A0092B-C50C-407E-A947-70E740481C1C}">
                <a14:useLocalDpi xmlns:a14="http://schemas.microsoft.com/office/drawing/2010/main" val="0"/>
              </a:ext>
            </a:extLst>
          </a:blip>
          <a:srcRect t="31" b="31"/>
          <a:stretch>
            <a:fillRect/>
          </a:stretch>
        </p:blipFill>
        <p:spPr>
          <a:xfrm>
            <a:off x="1" y="0"/>
            <a:ext cx="3457575" cy="6858000"/>
          </a:xfrm>
          <a:prstGeom prst="rect">
            <a:avLst/>
          </a:prstGeom>
        </p:spPr>
      </p:pic>
      <p:sp>
        <p:nvSpPr>
          <p:cNvPr id="7" name="Rectangle 6"/>
          <p:cNvSpPr>
            <a:spLocks noChangeArrowheads="1"/>
          </p:cNvSpPr>
          <p:nvPr/>
        </p:nvSpPr>
        <p:spPr bwMode="auto">
          <a:xfrm>
            <a:off x="3450510" y="0"/>
            <a:ext cx="582613" cy="6858000"/>
          </a:xfrm>
          <a:prstGeom prst="rect">
            <a:avLst/>
          </a:prstGeom>
          <a:solidFill>
            <a:schemeClr val="tx2">
              <a:lumMod val="75000"/>
              <a:alpha val="85001"/>
            </a:schemeClr>
          </a:solidFill>
          <a:ln>
            <a:noFill/>
          </a:ln>
          <a:extLst/>
        </p:spPr>
        <p:txBody>
          <a:bodyPr anchor="ctr"/>
          <a:lstStyle/>
          <a:p>
            <a:pPr algn="ctr" defTabSz="457200" eaLnBrk="1" fontAlgn="auto" hangingPunct="1">
              <a:spcBef>
                <a:spcPts val="0"/>
              </a:spcBef>
              <a:spcAft>
                <a:spcPts val="0"/>
              </a:spcAft>
              <a:defRPr/>
            </a:pPr>
            <a:endParaRPr lang="en-CA" sz="1800" dirty="0">
              <a:solidFill>
                <a:prstClr val="white"/>
              </a:solidFill>
              <a:latin typeface="+mn-lt"/>
            </a:endParaRPr>
          </a:p>
        </p:txBody>
      </p:sp>
    </p:spTree>
    <p:extLst>
      <p:ext uri="{BB962C8B-B14F-4D97-AF65-F5344CB8AC3E}">
        <p14:creationId xmlns:p14="http://schemas.microsoft.com/office/powerpoint/2010/main" val="156639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1362" y="224367"/>
            <a:ext cx="3432651" cy="988483"/>
          </a:xfrm>
        </p:spPr>
        <p:txBody>
          <a:bodyPr/>
          <a:lstStyle/>
          <a:p>
            <a:r>
              <a:rPr lang="en-CA" b="1" dirty="0" smtClean="0"/>
              <a:t>Conclusions (continued)</a:t>
            </a:r>
            <a:endParaRPr lang="en-US" dirty="0"/>
          </a:p>
        </p:txBody>
      </p:sp>
      <p:sp>
        <p:nvSpPr>
          <p:cNvPr id="5" name="Content Placeholder 4"/>
          <p:cNvSpPr>
            <a:spLocks noGrp="1"/>
          </p:cNvSpPr>
          <p:nvPr>
            <p:ph sz="quarter" idx="17"/>
          </p:nvPr>
        </p:nvSpPr>
        <p:spPr>
          <a:xfrm>
            <a:off x="4417604" y="1536700"/>
            <a:ext cx="4385623" cy="4301941"/>
          </a:xfrm>
        </p:spPr>
        <p:txBody>
          <a:bodyPr/>
          <a:lstStyle/>
          <a:p>
            <a:pPr>
              <a:spcAft>
                <a:spcPts val="1800"/>
              </a:spcAft>
            </a:pPr>
            <a:r>
              <a:rPr lang="en-CA" sz="2000" b="1" dirty="0" smtClean="0"/>
              <a:t>We should work on technology standards for TOMORROW that can deliver a more comprehensive solution</a:t>
            </a:r>
          </a:p>
          <a:p>
            <a:pPr>
              <a:spcAft>
                <a:spcPts val="1800"/>
              </a:spcAft>
            </a:pPr>
            <a:endParaRPr lang="en-CA" sz="2000" b="1" dirty="0" smtClean="0"/>
          </a:p>
          <a:p>
            <a:pPr>
              <a:spcAft>
                <a:spcPts val="1800"/>
              </a:spcAft>
            </a:pPr>
            <a:r>
              <a:rPr lang="en-CA" sz="2000" b="1" dirty="0" smtClean="0"/>
              <a:t>The newly formed collaboration between the UNECE and ITU provides a unique opportunity to work on a more comprehensive solution</a:t>
            </a:r>
          </a:p>
          <a:p>
            <a:pPr>
              <a:spcAft>
                <a:spcPts val="1800"/>
              </a:spcAft>
            </a:pPr>
            <a:endParaRPr lang="en-CA" sz="1600" b="1" dirty="0" smtClean="0"/>
          </a:p>
          <a:p>
            <a:pPr>
              <a:spcAft>
                <a:spcPts val="1800"/>
              </a:spcAft>
            </a:pPr>
            <a:endParaRPr lang="en-CA" sz="1600" b="1" dirty="0" smtClean="0"/>
          </a:p>
          <a:p>
            <a:pPr>
              <a:spcAft>
                <a:spcPts val="1800"/>
              </a:spcAft>
            </a:pPr>
            <a:endParaRPr lang="en-CA" sz="1600" b="1" dirty="0" smtClean="0"/>
          </a:p>
          <a:p>
            <a:pPr>
              <a:spcAft>
                <a:spcPts val="1800"/>
              </a:spcAft>
            </a:pPr>
            <a:endParaRPr lang="en-CA" sz="1600" b="1" dirty="0" smtClean="0"/>
          </a:p>
          <a:p>
            <a:endParaRPr lang="en-US" b="1" dirty="0" smtClean="0"/>
          </a:p>
          <a:p>
            <a:pPr marL="0" indent="0">
              <a:buNone/>
            </a:pPr>
            <a:endParaRPr lang="en-CA" b="1" dirty="0" smtClean="0"/>
          </a:p>
          <a:p>
            <a:pPr marL="0" indent="0">
              <a:buNone/>
            </a:pPr>
            <a:endParaRPr lang="en-CA" b="1" dirty="0"/>
          </a:p>
          <a:p>
            <a:endParaRPr lang="en-US" dirty="0"/>
          </a:p>
        </p:txBody>
      </p:sp>
      <p:pic>
        <p:nvPicPr>
          <p:cNvPr id="6" name="team.jpg" descr="/Users/mball/ QNX WIP/13458 QNX YI's PPT Support /team.jpg"/>
          <p:cNvPicPr>
            <a:picLocks noChangeAspect="1"/>
          </p:cNvPicPr>
          <p:nvPr/>
        </p:nvPicPr>
        <p:blipFill>
          <a:blip r:embed="rId2" r:link="rId3">
            <a:extLst>
              <a:ext uri="{28A0092B-C50C-407E-A947-70E740481C1C}">
                <a14:useLocalDpi xmlns:a14="http://schemas.microsoft.com/office/drawing/2010/main" val="0"/>
              </a:ext>
            </a:extLst>
          </a:blip>
          <a:srcRect t="31" b="31"/>
          <a:stretch>
            <a:fillRect/>
          </a:stretch>
        </p:blipFill>
        <p:spPr>
          <a:xfrm>
            <a:off x="1" y="0"/>
            <a:ext cx="3457575" cy="6858000"/>
          </a:xfrm>
          <a:prstGeom prst="rect">
            <a:avLst/>
          </a:prstGeom>
        </p:spPr>
      </p:pic>
      <p:sp>
        <p:nvSpPr>
          <p:cNvPr id="7" name="Rectangle 6"/>
          <p:cNvSpPr>
            <a:spLocks noChangeArrowheads="1"/>
          </p:cNvSpPr>
          <p:nvPr/>
        </p:nvSpPr>
        <p:spPr bwMode="auto">
          <a:xfrm>
            <a:off x="3450510" y="0"/>
            <a:ext cx="582613" cy="6858000"/>
          </a:xfrm>
          <a:prstGeom prst="rect">
            <a:avLst/>
          </a:prstGeom>
          <a:solidFill>
            <a:schemeClr val="tx2">
              <a:lumMod val="75000"/>
              <a:alpha val="85001"/>
            </a:schemeClr>
          </a:solidFill>
          <a:ln>
            <a:noFill/>
          </a:ln>
          <a:extLst/>
        </p:spPr>
        <p:txBody>
          <a:bodyPr anchor="ctr"/>
          <a:lstStyle/>
          <a:p>
            <a:pPr algn="ctr" defTabSz="457200" eaLnBrk="1" fontAlgn="auto" hangingPunct="1">
              <a:spcBef>
                <a:spcPts val="0"/>
              </a:spcBef>
              <a:spcAft>
                <a:spcPts val="0"/>
              </a:spcAft>
              <a:defRPr/>
            </a:pPr>
            <a:endParaRPr lang="en-CA" sz="1800" dirty="0">
              <a:solidFill>
                <a:prstClr val="white"/>
              </a:solidFill>
              <a:latin typeface="+mn-lt"/>
            </a:endParaRPr>
          </a:p>
        </p:txBody>
      </p:sp>
    </p:spTree>
    <p:extLst>
      <p:ext uri="{BB962C8B-B14F-4D97-AF65-F5344CB8AC3E}">
        <p14:creationId xmlns:p14="http://schemas.microsoft.com/office/powerpoint/2010/main" val="4594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2">
      <a:dk1>
        <a:srgbClr val="5B6770"/>
      </a:dk1>
      <a:lt1>
        <a:sysClr val="window" lastClr="FFFFFF"/>
      </a:lt1>
      <a:dk2>
        <a:srgbClr val="004B87"/>
      </a:dk2>
      <a:lt2>
        <a:srgbClr val="CAC7A7"/>
      </a:lt2>
      <a:accent1>
        <a:srgbClr val="5F2167"/>
      </a:accent1>
      <a:accent2>
        <a:srgbClr val="0095C8"/>
      </a:accent2>
      <a:accent3>
        <a:srgbClr val="BFC700"/>
      </a:accent3>
      <a:accent4>
        <a:srgbClr val="C7C9C7"/>
      </a:accent4>
      <a:accent5>
        <a:srgbClr val="004B87"/>
      </a:accent5>
      <a:accent6>
        <a:srgbClr val="FFFFFF"/>
      </a:accent6>
      <a:hlink>
        <a:srgbClr val="004B87"/>
      </a:hlink>
      <a:folHlink>
        <a:srgbClr val="001B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32E1042079841A55874E235C1A4B8" ma:contentTypeVersion="1" ma:contentTypeDescription="Create a new document." ma:contentTypeScope="" ma:versionID="bd3c1d71de3e893b5022d67a4444fe16">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562DB2-B335-4C18-9BC7-B28F635E0105}"/>
</file>

<file path=customXml/itemProps2.xml><?xml version="1.0" encoding="utf-8"?>
<ds:datastoreItem xmlns:ds="http://schemas.openxmlformats.org/officeDocument/2006/customXml" ds:itemID="{CDFF5CAE-585C-4100-B9E5-1587EF566BE5}"/>
</file>

<file path=customXml/itemProps3.xml><?xml version="1.0" encoding="utf-8"?>
<ds:datastoreItem xmlns:ds="http://schemas.openxmlformats.org/officeDocument/2006/customXml" ds:itemID="{6D180704-D2DC-49B5-9C92-9C9DF1FE9708}"/>
</file>

<file path=docProps/app.xml><?xml version="1.0" encoding="utf-8"?>
<Properties xmlns="http://schemas.openxmlformats.org/officeDocument/2006/extended-properties" xmlns:vt="http://schemas.openxmlformats.org/officeDocument/2006/docPropsVTypes">
  <TotalTime>15578</TotalTime>
  <Words>1989</Words>
  <Application>Microsoft Office PowerPoint</Application>
  <PresentationFormat>On-screen Show (4:3)</PresentationFormat>
  <Paragraphs>224</Paragraphs>
  <Slides>14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Custom Design</vt:lpstr>
      <vt:lpstr>Visio</vt:lpstr>
      <vt:lpstr>PowerPoint Presentation</vt:lpstr>
      <vt:lpstr>Outline</vt:lpstr>
      <vt:lpstr>Understanding the problem…</vt:lpstr>
      <vt:lpstr>A comprehensive solution…</vt:lpstr>
      <vt:lpstr>Lack of common standards a major barrier to achieving a comprehensive solution</vt:lpstr>
      <vt:lpstr>Strategy for TODAY</vt:lpstr>
      <vt:lpstr>Strategy for TOMORROW</vt:lpstr>
      <vt:lpstr>Conclusions</vt:lpstr>
      <vt:lpstr>Conclusions (continued)</vt:lpstr>
      <vt:lpstr>PowerPoint Presentation</vt:lpstr>
      <vt:lpstr>Back-up slides</vt:lpstr>
      <vt:lpstr>Qt in the real world – F1 BB Mercedes AMG Petronas</vt:lpstr>
      <vt:lpstr>Qt in the real world – F1 BB Mercedes AMG Petronas</vt:lpstr>
      <vt:lpstr>Qt in the real world – F1 BB Mercedes AMG Petronas</vt:lpstr>
    </vt:vector>
  </TitlesOfParts>
  <Company>• •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 •</dc:creator>
  <cp:lastModifiedBy>Scott Pennock</cp:lastModifiedBy>
  <cp:revision>553</cp:revision>
  <dcterms:created xsi:type="dcterms:W3CDTF">2010-12-14T15:46:33Z</dcterms:created>
  <dcterms:modified xsi:type="dcterms:W3CDTF">2014-03-06T10:58:30Z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0x01010069232E1042079841A55874E235C1A4B8</vt:lpwstr>
  </property>
</Properties>
</file>